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 id="2147483774" r:id="rId2"/>
    <p:sldMasterId id="2147483801" r:id="rId3"/>
    <p:sldMasterId id="2147483828" r:id="rId4"/>
    <p:sldMasterId id="2147483864" r:id="rId5"/>
    <p:sldMasterId id="2147483876" r:id="rId6"/>
    <p:sldMasterId id="2147483912" r:id="rId7"/>
    <p:sldMasterId id="2147483924" r:id="rId8"/>
    <p:sldMasterId id="2147483960" r:id="rId9"/>
  </p:sldMasterIdLst>
  <p:notesMasterIdLst>
    <p:notesMasterId r:id="rId24"/>
  </p:notesMasterIdLst>
  <p:sldIdLst>
    <p:sldId id="277" r:id="rId10"/>
    <p:sldId id="314" r:id="rId11"/>
    <p:sldId id="327" r:id="rId12"/>
    <p:sldId id="261" r:id="rId13"/>
    <p:sldId id="339" r:id="rId14"/>
    <p:sldId id="365" r:id="rId15"/>
    <p:sldId id="340" r:id="rId16"/>
    <p:sldId id="378" r:id="rId17"/>
    <p:sldId id="348" r:id="rId18"/>
    <p:sldId id="349" r:id="rId19"/>
    <p:sldId id="350" r:id="rId20"/>
    <p:sldId id="375" r:id="rId21"/>
    <p:sldId id="364" r:id="rId22"/>
    <p:sldId id="3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314"/>
            <p14:sldId id="327"/>
            <p14:sldId id="261"/>
            <p14:sldId id="339"/>
            <p14:sldId id="365"/>
            <p14:sldId id="340"/>
            <p14:sldId id="378"/>
            <p14:sldId id="348"/>
            <p14:sldId id="349"/>
            <p14:sldId id="350"/>
            <p14:sldId id="375"/>
            <p14:sldId id="364"/>
            <p14:sldId id="372"/>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99"/>
    <a:srgbClr val="66FFCC"/>
    <a:srgbClr val="99FFCC"/>
    <a:srgbClr val="003300"/>
    <a:srgbClr val="000066"/>
    <a:srgbClr val="00FFFF"/>
    <a:srgbClr val="008000"/>
    <a:srgbClr val="99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9825" autoAdjust="0"/>
  </p:normalViewPr>
  <p:slideViewPr>
    <p:cSldViewPr>
      <p:cViewPr>
        <p:scale>
          <a:sx n="50" d="100"/>
          <a:sy n="50" d="100"/>
        </p:scale>
        <p:origin x="-1443" y="-195"/>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8A670-E510-46EC-ACB4-8904ACD49FB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EBDE339-1109-4398-9B59-731D99DE87E4}">
      <dgm:prSet phldrT="[Text]" custT="1"/>
      <dgm:spPr>
        <a:solidFill>
          <a:schemeClr val="accent6">
            <a:lumMod val="60000"/>
            <a:lumOff val="40000"/>
            <a:alpha val="90000"/>
          </a:schemeClr>
        </a:solidFill>
      </dgm:spPr>
      <dgm:t>
        <a:bodyPr/>
        <a:lstStyle/>
        <a:p>
          <a:r>
            <a:rPr lang="en-US" sz="3200" b="1" dirty="0" smtClean="0"/>
            <a:t>Khoa Cơ khí</a:t>
          </a:r>
          <a:endParaRPr lang="en-US" sz="3200" b="1" dirty="0"/>
        </a:p>
      </dgm:t>
    </dgm:pt>
    <dgm:pt modelId="{20EA6294-2BB3-4CFE-BDD1-1AA01D2A2279}" type="parTrans" cxnId="{30E8CAA7-B04F-4773-81FF-4C9152C8D028}">
      <dgm:prSet/>
      <dgm:spPr/>
      <dgm:t>
        <a:bodyPr/>
        <a:lstStyle/>
        <a:p>
          <a:endParaRPr lang="en-US" sz="2000" b="1"/>
        </a:p>
      </dgm:t>
    </dgm:pt>
    <dgm:pt modelId="{1F2B9E74-DD11-409D-937E-08AE9070C833}" type="sibTrans" cxnId="{30E8CAA7-B04F-4773-81FF-4C9152C8D028}">
      <dgm:prSet/>
      <dgm:spPr/>
      <dgm:t>
        <a:bodyPr/>
        <a:lstStyle/>
        <a:p>
          <a:endParaRPr lang="en-US" sz="2000" b="1"/>
        </a:p>
      </dgm:t>
    </dgm:pt>
    <dgm:pt modelId="{A83355A4-3784-4887-9A85-AC0D4EB5FE7D}">
      <dgm:prSet phldrT="[Text]" custT="1"/>
      <dgm:spPr/>
      <dgm:t>
        <a:bodyPr/>
        <a:lstStyle/>
        <a:p>
          <a:r>
            <a:rPr lang="en-US" sz="3200" b="1" dirty="0" smtClean="0">
              <a:solidFill>
                <a:srgbClr val="0000CC"/>
              </a:solidFill>
            </a:rPr>
            <a:t>Khoa Cơ khí</a:t>
          </a:r>
          <a:endParaRPr lang="en-US" sz="3200" b="1" dirty="0">
            <a:solidFill>
              <a:srgbClr val="0000CC"/>
            </a:solidFill>
          </a:endParaRPr>
        </a:p>
      </dgm:t>
    </dgm:pt>
    <dgm:pt modelId="{231F6DA3-B606-4B7B-BFAE-1F7DF8618855}" type="parTrans" cxnId="{3B191292-5C5E-4ABB-9E9A-CF73CF24C2E0}">
      <dgm:prSet/>
      <dgm:spPr/>
      <dgm:t>
        <a:bodyPr/>
        <a:lstStyle/>
        <a:p>
          <a:endParaRPr lang="en-US" sz="2000" b="1"/>
        </a:p>
      </dgm:t>
    </dgm:pt>
    <dgm:pt modelId="{B13823B9-D25F-4B44-AE7F-EBC8C86AE031}" type="sibTrans" cxnId="{3B191292-5C5E-4ABB-9E9A-CF73CF24C2E0}">
      <dgm:prSet/>
      <dgm:spPr/>
      <dgm:t>
        <a:bodyPr/>
        <a:lstStyle/>
        <a:p>
          <a:endParaRPr lang="en-US" sz="2000" b="1"/>
        </a:p>
      </dgm:t>
    </dgm:pt>
    <dgm:pt modelId="{10094410-8228-4C7E-BAB9-22598FEE9E70}">
      <dgm:prSet phldrT="[Text]" custT="1"/>
      <dgm:spPr/>
      <dgm:t>
        <a:bodyPr/>
        <a:lstStyle/>
        <a:p>
          <a:r>
            <a:rPr lang="en-US" sz="2000" b="1" dirty="0" smtClean="0"/>
            <a:t>Khoa Kỹ thuật tàu thủy</a:t>
          </a:r>
          <a:endParaRPr lang="en-US" sz="2000" b="1" dirty="0"/>
        </a:p>
      </dgm:t>
    </dgm:pt>
    <dgm:pt modelId="{9FB19A04-CFBB-4422-9B9F-9C29B9EAA809}" type="parTrans" cxnId="{74A7AA66-B1B4-4857-A8A6-659F6147C0D2}">
      <dgm:prSet/>
      <dgm:spPr/>
      <dgm:t>
        <a:bodyPr/>
        <a:lstStyle/>
        <a:p>
          <a:endParaRPr lang="en-US" sz="2000" b="1"/>
        </a:p>
      </dgm:t>
    </dgm:pt>
    <dgm:pt modelId="{58ED1C18-0615-49DD-809D-20F81C31B6B1}" type="sibTrans" cxnId="{74A7AA66-B1B4-4857-A8A6-659F6147C0D2}">
      <dgm:prSet/>
      <dgm:spPr/>
      <dgm:t>
        <a:bodyPr/>
        <a:lstStyle/>
        <a:p>
          <a:endParaRPr lang="en-US" sz="2000" b="1"/>
        </a:p>
      </dgm:t>
    </dgm:pt>
    <dgm:pt modelId="{3ACA1133-2FBC-4DC2-A5A5-03A14A5B6A4F}">
      <dgm:prSet phldrT="[Text]" custT="1"/>
      <dgm:spPr/>
      <dgm:t>
        <a:bodyPr/>
        <a:lstStyle/>
        <a:p>
          <a:r>
            <a:rPr lang="en-US" sz="2000" b="1" dirty="0" smtClean="0"/>
            <a:t>Khoa kỹ thuật giao thông</a:t>
          </a:r>
          <a:endParaRPr lang="en-US" sz="2000" b="1" dirty="0"/>
        </a:p>
      </dgm:t>
    </dgm:pt>
    <dgm:pt modelId="{ABED68A6-82C7-4386-A8A0-FA84D365F640}" type="parTrans" cxnId="{25AF0D0E-233B-44CE-98CA-611C8231248D}">
      <dgm:prSet/>
      <dgm:spPr/>
      <dgm:t>
        <a:bodyPr/>
        <a:lstStyle/>
        <a:p>
          <a:endParaRPr lang="en-US" sz="2000" b="1"/>
        </a:p>
      </dgm:t>
    </dgm:pt>
    <dgm:pt modelId="{F561F128-70DF-4246-BFC9-A3CBAB2C0DB6}" type="sibTrans" cxnId="{25AF0D0E-233B-44CE-98CA-611C8231248D}">
      <dgm:prSet/>
      <dgm:spPr/>
      <dgm:t>
        <a:bodyPr/>
        <a:lstStyle/>
        <a:p>
          <a:endParaRPr lang="en-US" sz="2000" b="1"/>
        </a:p>
      </dgm:t>
    </dgm:pt>
    <dgm:pt modelId="{48393D7A-6466-4679-8625-28348C2005A7}" type="pres">
      <dgm:prSet presAssocID="{5D58A670-E510-46EC-ACB4-8904ACD49FB1}" presName="hierChild1" presStyleCnt="0">
        <dgm:presLayoutVars>
          <dgm:chPref val="1"/>
          <dgm:dir/>
          <dgm:animOne val="branch"/>
          <dgm:animLvl val="lvl"/>
          <dgm:resizeHandles/>
        </dgm:presLayoutVars>
      </dgm:prSet>
      <dgm:spPr/>
      <dgm:t>
        <a:bodyPr/>
        <a:lstStyle/>
        <a:p>
          <a:endParaRPr lang="en-US"/>
        </a:p>
      </dgm:t>
    </dgm:pt>
    <dgm:pt modelId="{B06E61C5-E309-4DE1-BCD9-B8427A95FC57}" type="pres">
      <dgm:prSet presAssocID="{6EBDE339-1109-4398-9B59-731D99DE87E4}" presName="hierRoot1" presStyleCnt="0"/>
      <dgm:spPr/>
    </dgm:pt>
    <dgm:pt modelId="{08181DB9-0EA6-4DC3-B208-003775CD49AE}" type="pres">
      <dgm:prSet presAssocID="{6EBDE339-1109-4398-9B59-731D99DE87E4}" presName="composite" presStyleCnt="0"/>
      <dgm:spPr/>
    </dgm:pt>
    <dgm:pt modelId="{7BF15F59-3B38-42EC-8648-F498EB29AF64}" type="pres">
      <dgm:prSet presAssocID="{6EBDE339-1109-4398-9B59-731D99DE87E4}" presName="background" presStyleLbl="node0" presStyleIdx="0" presStyleCnt="1"/>
      <dgm:spPr/>
    </dgm:pt>
    <dgm:pt modelId="{A401BF1C-FFA2-48BC-BC87-D729CDD23C05}" type="pres">
      <dgm:prSet presAssocID="{6EBDE339-1109-4398-9B59-731D99DE87E4}" presName="text" presStyleLbl="fgAcc0" presStyleIdx="0" presStyleCnt="1" custScaleX="128471" custScaleY="50901">
        <dgm:presLayoutVars>
          <dgm:chPref val="3"/>
        </dgm:presLayoutVars>
      </dgm:prSet>
      <dgm:spPr/>
      <dgm:t>
        <a:bodyPr/>
        <a:lstStyle/>
        <a:p>
          <a:endParaRPr lang="en-US"/>
        </a:p>
      </dgm:t>
    </dgm:pt>
    <dgm:pt modelId="{7B70CED2-1127-4475-BE1A-C088BFA6F47A}" type="pres">
      <dgm:prSet presAssocID="{6EBDE339-1109-4398-9B59-731D99DE87E4}" presName="hierChild2" presStyleCnt="0"/>
      <dgm:spPr/>
    </dgm:pt>
    <dgm:pt modelId="{BE87720E-8B4D-49E1-B90F-5EE21408A580}" type="pres">
      <dgm:prSet presAssocID="{231F6DA3-B606-4B7B-BFAE-1F7DF8618855}" presName="Name10" presStyleLbl="parChTrans1D2" presStyleIdx="0" presStyleCnt="2"/>
      <dgm:spPr/>
      <dgm:t>
        <a:bodyPr/>
        <a:lstStyle/>
        <a:p>
          <a:endParaRPr lang="en-US"/>
        </a:p>
      </dgm:t>
    </dgm:pt>
    <dgm:pt modelId="{087BFD63-F387-416F-988C-E25C3847B510}" type="pres">
      <dgm:prSet presAssocID="{A83355A4-3784-4887-9A85-AC0D4EB5FE7D}" presName="hierRoot2" presStyleCnt="0"/>
      <dgm:spPr/>
    </dgm:pt>
    <dgm:pt modelId="{1FC71A7D-84F5-4E8D-81DF-A6C36A03573E}" type="pres">
      <dgm:prSet presAssocID="{A83355A4-3784-4887-9A85-AC0D4EB5FE7D}" presName="composite2" presStyleCnt="0"/>
      <dgm:spPr/>
    </dgm:pt>
    <dgm:pt modelId="{BCD3249C-0989-4E1B-8CC5-8E4FA918AE12}" type="pres">
      <dgm:prSet presAssocID="{A83355A4-3784-4887-9A85-AC0D4EB5FE7D}" presName="background2" presStyleLbl="node2" presStyleIdx="0" presStyleCnt="2"/>
      <dgm:spPr/>
    </dgm:pt>
    <dgm:pt modelId="{BB9A8FEC-3E04-4EBE-ADB7-645C42A94304}" type="pres">
      <dgm:prSet presAssocID="{A83355A4-3784-4887-9A85-AC0D4EB5FE7D}" presName="text2" presStyleLbl="fgAcc2" presStyleIdx="0" presStyleCnt="2" custScaleX="133750" custScaleY="49469" custLinFactNeighborX="-40993" custLinFactNeighborY="2276">
        <dgm:presLayoutVars>
          <dgm:chPref val="3"/>
        </dgm:presLayoutVars>
      </dgm:prSet>
      <dgm:spPr/>
      <dgm:t>
        <a:bodyPr/>
        <a:lstStyle/>
        <a:p>
          <a:endParaRPr lang="en-US"/>
        </a:p>
      </dgm:t>
    </dgm:pt>
    <dgm:pt modelId="{723586A1-06B6-4C6C-8D6D-21B24D636E60}" type="pres">
      <dgm:prSet presAssocID="{A83355A4-3784-4887-9A85-AC0D4EB5FE7D}" presName="hierChild3" presStyleCnt="0"/>
      <dgm:spPr/>
    </dgm:pt>
    <dgm:pt modelId="{703E2DDF-3F95-491D-91A8-314F10B5E7C4}" type="pres">
      <dgm:prSet presAssocID="{9FB19A04-CFBB-4422-9B9F-9C29B9EAA809}" presName="Name10" presStyleLbl="parChTrans1D2" presStyleIdx="1" presStyleCnt="2"/>
      <dgm:spPr/>
      <dgm:t>
        <a:bodyPr/>
        <a:lstStyle/>
        <a:p>
          <a:endParaRPr lang="en-US"/>
        </a:p>
      </dgm:t>
    </dgm:pt>
    <dgm:pt modelId="{F5B8AB09-AF18-424E-9058-32D6AC7595B4}" type="pres">
      <dgm:prSet presAssocID="{10094410-8228-4C7E-BAB9-22598FEE9E70}" presName="hierRoot2" presStyleCnt="0"/>
      <dgm:spPr/>
    </dgm:pt>
    <dgm:pt modelId="{302CA537-5C07-4F9A-934C-5359DF1EFD51}" type="pres">
      <dgm:prSet presAssocID="{10094410-8228-4C7E-BAB9-22598FEE9E70}" presName="composite2" presStyleCnt="0"/>
      <dgm:spPr/>
    </dgm:pt>
    <dgm:pt modelId="{1860343E-2C3C-4D50-8ECD-AA6B2F66BF5C}" type="pres">
      <dgm:prSet presAssocID="{10094410-8228-4C7E-BAB9-22598FEE9E70}" presName="background2" presStyleLbl="node2" presStyleIdx="1" presStyleCnt="2"/>
      <dgm:spPr/>
    </dgm:pt>
    <dgm:pt modelId="{260A05D8-5292-4BCE-9BBC-1A8674F5E5A8}" type="pres">
      <dgm:prSet presAssocID="{10094410-8228-4C7E-BAB9-22598FEE9E70}" presName="text2" presStyleLbl="fgAcc2" presStyleIdx="1" presStyleCnt="2" custScaleX="120462" custScaleY="44960" custLinFactNeighborX="28798" custLinFactNeighborY="-29">
        <dgm:presLayoutVars>
          <dgm:chPref val="3"/>
        </dgm:presLayoutVars>
      </dgm:prSet>
      <dgm:spPr/>
      <dgm:t>
        <a:bodyPr/>
        <a:lstStyle/>
        <a:p>
          <a:endParaRPr lang="en-US"/>
        </a:p>
      </dgm:t>
    </dgm:pt>
    <dgm:pt modelId="{5DDFACA8-B57A-4EE5-A570-C7D08C9F4A48}" type="pres">
      <dgm:prSet presAssocID="{10094410-8228-4C7E-BAB9-22598FEE9E70}" presName="hierChild3" presStyleCnt="0"/>
      <dgm:spPr/>
    </dgm:pt>
    <dgm:pt modelId="{623F8068-3D26-4530-B572-F59CD6CF6213}" type="pres">
      <dgm:prSet presAssocID="{ABED68A6-82C7-4386-A8A0-FA84D365F640}" presName="Name17" presStyleLbl="parChTrans1D3" presStyleIdx="0" presStyleCnt="1"/>
      <dgm:spPr/>
      <dgm:t>
        <a:bodyPr/>
        <a:lstStyle/>
        <a:p>
          <a:endParaRPr lang="en-US"/>
        </a:p>
      </dgm:t>
    </dgm:pt>
    <dgm:pt modelId="{985B7A40-863A-4257-B4A8-6FA34978261F}" type="pres">
      <dgm:prSet presAssocID="{3ACA1133-2FBC-4DC2-A5A5-03A14A5B6A4F}" presName="hierRoot3" presStyleCnt="0"/>
      <dgm:spPr/>
    </dgm:pt>
    <dgm:pt modelId="{79A939E2-BF07-47E3-AA35-A63AB81251B2}" type="pres">
      <dgm:prSet presAssocID="{3ACA1133-2FBC-4DC2-A5A5-03A14A5B6A4F}" presName="composite3" presStyleCnt="0"/>
      <dgm:spPr/>
    </dgm:pt>
    <dgm:pt modelId="{211F1F27-B359-4093-863C-9BFBAF6E03A8}" type="pres">
      <dgm:prSet presAssocID="{3ACA1133-2FBC-4DC2-A5A5-03A14A5B6A4F}" presName="background3" presStyleLbl="node3" presStyleIdx="0" presStyleCnt="1"/>
      <dgm:spPr/>
    </dgm:pt>
    <dgm:pt modelId="{53DC4DAD-E36A-42C8-B07A-F6E0ACBAF7AA}" type="pres">
      <dgm:prSet presAssocID="{3ACA1133-2FBC-4DC2-A5A5-03A14A5B6A4F}" presName="text3" presStyleLbl="fgAcc3" presStyleIdx="0" presStyleCnt="1" custScaleX="112557" custScaleY="50547" custLinFactNeighborX="27480" custLinFactNeighborY="-5047">
        <dgm:presLayoutVars>
          <dgm:chPref val="3"/>
        </dgm:presLayoutVars>
      </dgm:prSet>
      <dgm:spPr/>
      <dgm:t>
        <a:bodyPr/>
        <a:lstStyle/>
        <a:p>
          <a:endParaRPr lang="en-US"/>
        </a:p>
      </dgm:t>
    </dgm:pt>
    <dgm:pt modelId="{3387332E-AF75-4E2B-BE5D-F770A82B476C}" type="pres">
      <dgm:prSet presAssocID="{3ACA1133-2FBC-4DC2-A5A5-03A14A5B6A4F}" presName="hierChild4" presStyleCnt="0"/>
      <dgm:spPr/>
    </dgm:pt>
  </dgm:ptLst>
  <dgm:cxnLst>
    <dgm:cxn modelId="{FB0DE2AE-644F-41EB-8540-8E2808C05442}" type="presOf" srcId="{A83355A4-3784-4887-9A85-AC0D4EB5FE7D}" destId="{BB9A8FEC-3E04-4EBE-ADB7-645C42A94304}" srcOrd="0" destOrd="0" presId="urn:microsoft.com/office/officeart/2005/8/layout/hierarchy1"/>
    <dgm:cxn modelId="{25AF0D0E-233B-44CE-98CA-611C8231248D}" srcId="{10094410-8228-4C7E-BAB9-22598FEE9E70}" destId="{3ACA1133-2FBC-4DC2-A5A5-03A14A5B6A4F}" srcOrd="0" destOrd="0" parTransId="{ABED68A6-82C7-4386-A8A0-FA84D365F640}" sibTransId="{F561F128-70DF-4246-BFC9-A3CBAB2C0DB6}"/>
    <dgm:cxn modelId="{30E8CAA7-B04F-4773-81FF-4C9152C8D028}" srcId="{5D58A670-E510-46EC-ACB4-8904ACD49FB1}" destId="{6EBDE339-1109-4398-9B59-731D99DE87E4}" srcOrd="0" destOrd="0" parTransId="{20EA6294-2BB3-4CFE-BDD1-1AA01D2A2279}" sibTransId="{1F2B9E74-DD11-409D-937E-08AE9070C833}"/>
    <dgm:cxn modelId="{B71AB1AE-1A17-438C-9F7C-64A25EBE2529}" type="presOf" srcId="{3ACA1133-2FBC-4DC2-A5A5-03A14A5B6A4F}" destId="{53DC4DAD-E36A-42C8-B07A-F6E0ACBAF7AA}" srcOrd="0" destOrd="0" presId="urn:microsoft.com/office/officeart/2005/8/layout/hierarchy1"/>
    <dgm:cxn modelId="{6ACE0533-896E-4336-A142-72DA50075271}" type="presOf" srcId="{9FB19A04-CFBB-4422-9B9F-9C29B9EAA809}" destId="{703E2DDF-3F95-491D-91A8-314F10B5E7C4}" srcOrd="0" destOrd="0" presId="urn:microsoft.com/office/officeart/2005/8/layout/hierarchy1"/>
    <dgm:cxn modelId="{74A7AA66-B1B4-4857-A8A6-659F6147C0D2}" srcId="{6EBDE339-1109-4398-9B59-731D99DE87E4}" destId="{10094410-8228-4C7E-BAB9-22598FEE9E70}" srcOrd="1" destOrd="0" parTransId="{9FB19A04-CFBB-4422-9B9F-9C29B9EAA809}" sibTransId="{58ED1C18-0615-49DD-809D-20F81C31B6B1}"/>
    <dgm:cxn modelId="{3696FFED-628D-45EF-81A6-4809B534EAE9}" type="presOf" srcId="{5D58A670-E510-46EC-ACB4-8904ACD49FB1}" destId="{48393D7A-6466-4679-8625-28348C2005A7}" srcOrd="0" destOrd="0" presId="urn:microsoft.com/office/officeart/2005/8/layout/hierarchy1"/>
    <dgm:cxn modelId="{E33C12E0-A3FD-40AA-8D3A-E9120EB047B6}" type="presOf" srcId="{231F6DA3-B606-4B7B-BFAE-1F7DF8618855}" destId="{BE87720E-8B4D-49E1-B90F-5EE21408A580}" srcOrd="0" destOrd="0" presId="urn:microsoft.com/office/officeart/2005/8/layout/hierarchy1"/>
    <dgm:cxn modelId="{C9FAC732-8D97-44C7-A478-39DD4793736A}" type="presOf" srcId="{6EBDE339-1109-4398-9B59-731D99DE87E4}" destId="{A401BF1C-FFA2-48BC-BC87-D729CDD23C05}" srcOrd="0" destOrd="0" presId="urn:microsoft.com/office/officeart/2005/8/layout/hierarchy1"/>
    <dgm:cxn modelId="{D5E507C1-6939-4580-8E74-6825EB5D529E}" type="presOf" srcId="{ABED68A6-82C7-4386-A8A0-FA84D365F640}" destId="{623F8068-3D26-4530-B572-F59CD6CF6213}" srcOrd="0" destOrd="0" presId="urn:microsoft.com/office/officeart/2005/8/layout/hierarchy1"/>
    <dgm:cxn modelId="{FF92597C-3D3C-4114-ACE9-8FD9C8B9850D}" type="presOf" srcId="{10094410-8228-4C7E-BAB9-22598FEE9E70}" destId="{260A05D8-5292-4BCE-9BBC-1A8674F5E5A8}" srcOrd="0" destOrd="0" presId="urn:microsoft.com/office/officeart/2005/8/layout/hierarchy1"/>
    <dgm:cxn modelId="{3B191292-5C5E-4ABB-9E9A-CF73CF24C2E0}" srcId="{6EBDE339-1109-4398-9B59-731D99DE87E4}" destId="{A83355A4-3784-4887-9A85-AC0D4EB5FE7D}" srcOrd="0" destOrd="0" parTransId="{231F6DA3-B606-4B7B-BFAE-1F7DF8618855}" sibTransId="{B13823B9-D25F-4B44-AE7F-EBC8C86AE031}"/>
    <dgm:cxn modelId="{6AEBAC0A-4C04-46BA-B7CF-BAD9F886A89C}" type="presParOf" srcId="{48393D7A-6466-4679-8625-28348C2005A7}" destId="{B06E61C5-E309-4DE1-BCD9-B8427A95FC57}" srcOrd="0" destOrd="0" presId="urn:microsoft.com/office/officeart/2005/8/layout/hierarchy1"/>
    <dgm:cxn modelId="{6EA454C4-D57C-4158-96E1-E250C4F0C671}" type="presParOf" srcId="{B06E61C5-E309-4DE1-BCD9-B8427A95FC57}" destId="{08181DB9-0EA6-4DC3-B208-003775CD49AE}" srcOrd="0" destOrd="0" presId="urn:microsoft.com/office/officeart/2005/8/layout/hierarchy1"/>
    <dgm:cxn modelId="{53806AD7-66E7-4854-9D13-74567E875306}" type="presParOf" srcId="{08181DB9-0EA6-4DC3-B208-003775CD49AE}" destId="{7BF15F59-3B38-42EC-8648-F498EB29AF64}" srcOrd="0" destOrd="0" presId="urn:microsoft.com/office/officeart/2005/8/layout/hierarchy1"/>
    <dgm:cxn modelId="{2178C6BD-E380-4BA9-AB50-C249EDD09071}" type="presParOf" srcId="{08181DB9-0EA6-4DC3-B208-003775CD49AE}" destId="{A401BF1C-FFA2-48BC-BC87-D729CDD23C05}" srcOrd="1" destOrd="0" presId="urn:microsoft.com/office/officeart/2005/8/layout/hierarchy1"/>
    <dgm:cxn modelId="{D3B0AB01-0D04-4B90-854E-C797B06386B7}" type="presParOf" srcId="{B06E61C5-E309-4DE1-BCD9-B8427A95FC57}" destId="{7B70CED2-1127-4475-BE1A-C088BFA6F47A}" srcOrd="1" destOrd="0" presId="urn:microsoft.com/office/officeart/2005/8/layout/hierarchy1"/>
    <dgm:cxn modelId="{10CD6D80-D2BD-4033-B81F-14059DBC8311}" type="presParOf" srcId="{7B70CED2-1127-4475-BE1A-C088BFA6F47A}" destId="{BE87720E-8B4D-49E1-B90F-5EE21408A580}" srcOrd="0" destOrd="0" presId="urn:microsoft.com/office/officeart/2005/8/layout/hierarchy1"/>
    <dgm:cxn modelId="{89746B4E-522D-4413-8509-DE2B85574EBA}" type="presParOf" srcId="{7B70CED2-1127-4475-BE1A-C088BFA6F47A}" destId="{087BFD63-F387-416F-988C-E25C3847B510}" srcOrd="1" destOrd="0" presId="urn:microsoft.com/office/officeart/2005/8/layout/hierarchy1"/>
    <dgm:cxn modelId="{9514691B-3E31-402E-8673-21C2F8A98681}" type="presParOf" srcId="{087BFD63-F387-416F-988C-E25C3847B510}" destId="{1FC71A7D-84F5-4E8D-81DF-A6C36A03573E}" srcOrd="0" destOrd="0" presId="urn:microsoft.com/office/officeart/2005/8/layout/hierarchy1"/>
    <dgm:cxn modelId="{352740C5-FF0D-42AF-B2C7-8F4888211B64}" type="presParOf" srcId="{1FC71A7D-84F5-4E8D-81DF-A6C36A03573E}" destId="{BCD3249C-0989-4E1B-8CC5-8E4FA918AE12}" srcOrd="0" destOrd="0" presId="urn:microsoft.com/office/officeart/2005/8/layout/hierarchy1"/>
    <dgm:cxn modelId="{EFE46AC8-36C4-440F-9519-7520DD33EA14}" type="presParOf" srcId="{1FC71A7D-84F5-4E8D-81DF-A6C36A03573E}" destId="{BB9A8FEC-3E04-4EBE-ADB7-645C42A94304}" srcOrd="1" destOrd="0" presId="urn:microsoft.com/office/officeart/2005/8/layout/hierarchy1"/>
    <dgm:cxn modelId="{2F3EDE3A-7C48-431C-8B03-96E9AA445A1D}" type="presParOf" srcId="{087BFD63-F387-416F-988C-E25C3847B510}" destId="{723586A1-06B6-4C6C-8D6D-21B24D636E60}" srcOrd="1" destOrd="0" presId="urn:microsoft.com/office/officeart/2005/8/layout/hierarchy1"/>
    <dgm:cxn modelId="{E39DA21F-9516-4CCD-80B2-DC1BBD663D85}" type="presParOf" srcId="{7B70CED2-1127-4475-BE1A-C088BFA6F47A}" destId="{703E2DDF-3F95-491D-91A8-314F10B5E7C4}" srcOrd="2" destOrd="0" presId="urn:microsoft.com/office/officeart/2005/8/layout/hierarchy1"/>
    <dgm:cxn modelId="{B38D5FC6-3052-45CC-9136-AED0280D6A71}" type="presParOf" srcId="{7B70CED2-1127-4475-BE1A-C088BFA6F47A}" destId="{F5B8AB09-AF18-424E-9058-32D6AC7595B4}" srcOrd="3" destOrd="0" presId="urn:microsoft.com/office/officeart/2005/8/layout/hierarchy1"/>
    <dgm:cxn modelId="{4058C152-0315-4B64-A7D4-3F4CE4D9A1AB}" type="presParOf" srcId="{F5B8AB09-AF18-424E-9058-32D6AC7595B4}" destId="{302CA537-5C07-4F9A-934C-5359DF1EFD51}" srcOrd="0" destOrd="0" presId="urn:microsoft.com/office/officeart/2005/8/layout/hierarchy1"/>
    <dgm:cxn modelId="{4FC705A7-FC83-4633-B0BD-89A310227551}" type="presParOf" srcId="{302CA537-5C07-4F9A-934C-5359DF1EFD51}" destId="{1860343E-2C3C-4D50-8ECD-AA6B2F66BF5C}" srcOrd="0" destOrd="0" presId="urn:microsoft.com/office/officeart/2005/8/layout/hierarchy1"/>
    <dgm:cxn modelId="{03FB43E4-50B1-44CC-9B70-DDCEB396ECFA}" type="presParOf" srcId="{302CA537-5C07-4F9A-934C-5359DF1EFD51}" destId="{260A05D8-5292-4BCE-9BBC-1A8674F5E5A8}" srcOrd="1" destOrd="0" presId="urn:microsoft.com/office/officeart/2005/8/layout/hierarchy1"/>
    <dgm:cxn modelId="{F0B77641-CB30-43B8-9B83-C48E42270CD5}" type="presParOf" srcId="{F5B8AB09-AF18-424E-9058-32D6AC7595B4}" destId="{5DDFACA8-B57A-4EE5-A570-C7D08C9F4A48}" srcOrd="1" destOrd="0" presId="urn:microsoft.com/office/officeart/2005/8/layout/hierarchy1"/>
    <dgm:cxn modelId="{8565CD9F-369E-49C0-88E8-EBACA80A477D}" type="presParOf" srcId="{5DDFACA8-B57A-4EE5-A570-C7D08C9F4A48}" destId="{623F8068-3D26-4530-B572-F59CD6CF6213}" srcOrd="0" destOrd="0" presId="urn:microsoft.com/office/officeart/2005/8/layout/hierarchy1"/>
    <dgm:cxn modelId="{42DC2B24-715D-4729-8D21-592C88C762AD}" type="presParOf" srcId="{5DDFACA8-B57A-4EE5-A570-C7D08C9F4A48}" destId="{985B7A40-863A-4257-B4A8-6FA34978261F}" srcOrd="1" destOrd="0" presId="urn:microsoft.com/office/officeart/2005/8/layout/hierarchy1"/>
    <dgm:cxn modelId="{311CFC93-2165-4FD2-BA84-CD7CFD7ADAF5}" type="presParOf" srcId="{985B7A40-863A-4257-B4A8-6FA34978261F}" destId="{79A939E2-BF07-47E3-AA35-A63AB81251B2}" srcOrd="0" destOrd="0" presId="urn:microsoft.com/office/officeart/2005/8/layout/hierarchy1"/>
    <dgm:cxn modelId="{94B43C53-E5DD-45D4-B8F1-16F491DCB5EF}" type="presParOf" srcId="{79A939E2-BF07-47E3-AA35-A63AB81251B2}" destId="{211F1F27-B359-4093-863C-9BFBAF6E03A8}" srcOrd="0" destOrd="0" presId="urn:microsoft.com/office/officeart/2005/8/layout/hierarchy1"/>
    <dgm:cxn modelId="{01EF0751-CF32-4A42-9D21-30A94E66A447}" type="presParOf" srcId="{79A939E2-BF07-47E3-AA35-A63AB81251B2}" destId="{53DC4DAD-E36A-42C8-B07A-F6E0ACBAF7AA}" srcOrd="1" destOrd="0" presId="urn:microsoft.com/office/officeart/2005/8/layout/hierarchy1"/>
    <dgm:cxn modelId="{C1DC9393-35A2-4AC8-9C46-67FF943B9CE0}" type="presParOf" srcId="{985B7A40-863A-4257-B4A8-6FA34978261F}" destId="{3387332E-AF75-4E2B-BE5D-F770A82B476C}"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F8068-3D26-4530-B572-F59CD6CF6213}">
      <dsp:nvSpPr>
        <dsp:cNvPr id="0" name=""/>
        <dsp:cNvSpPr/>
      </dsp:nvSpPr>
      <dsp:spPr>
        <a:xfrm>
          <a:off x="6771183" y="2510980"/>
          <a:ext cx="110350" cy="723021"/>
        </a:xfrm>
        <a:custGeom>
          <a:avLst/>
          <a:gdLst/>
          <a:ahLst/>
          <a:cxnLst/>
          <a:rect l="0" t="0" r="0" b="0"/>
          <a:pathLst>
            <a:path>
              <a:moveTo>
                <a:pt x="0" y="0"/>
              </a:moveTo>
              <a:lnTo>
                <a:pt x="0" y="464380"/>
              </a:lnTo>
              <a:lnTo>
                <a:pt x="110350" y="464380"/>
              </a:lnTo>
              <a:lnTo>
                <a:pt x="110350" y="723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E2DDF-3F95-491D-91A8-314F10B5E7C4}">
      <dsp:nvSpPr>
        <dsp:cNvPr id="0" name=""/>
        <dsp:cNvSpPr/>
      </dsp:nvSpPr>
      <dsp:spPr>
        <a:xfrm>
          <a:off x="4226393" y="902427"/>
          <a:ext cx="2544790" cy="811470"/>
        </a:xfrm>
        <a:custGeom>
          <a:avLst/>
          <a:gdLst/>
          <a:ahLst/>
          <a:cxnLst/>
          <a:rect l="0" t="0" r="0" b="0"/>
          <a:pathLst>
            <a:path>
              <a:moveTo>
                <a:pt x="0" y="0"/>
              </a:moveTo>
              <a:lnTo>
                <a:pt x="0" y="552829"/>
              </a:lnTo>
              <a:lnTo>
                <a:pt x="2544790" y="552829"/>
              </a:lnTo>
              <a:lnTo>
                <a:pt x="2544790" y="811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720E-8B4D-49E1-B90F-5EE21408A580}">
      <dsp:nvSpPr>
        <dsp:cNvPr id="0" name=""/>
        <dsp:cNvSpPr/>
      </dsp:nvSpPr>
      <dsp:spPr>
        <a:xfrm>
          <a:off x="1556884" y="902427"/>
          <a:ext cx="2669508" cy="852334"/>
        </a:xfrm>
        <a:custGeom>
          <a:avLst/>
          <a:gdLst/>
          <a:ahLst/>
          <a:cxnLst/>
          <a:rect l="0" t="0" r="0" b="0"/>
          <a:pathLst>
            <a:path>
              <a:moveTo>
                <a:pt x="2669508" y="0"/>
              </a:moveTo>
              <a:lnTo>
                <a:pt x="2669508" y="593694"/>
              </a:lnTo>
              <a:lnTo>
                <a:pt x="0" y="593694"/>
              </a:lnTo>
              <a:lnTo>
                <a:pt x="0" y="8523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15F59-3B38-42EC-8648-F498EB29AF64}">
      <dsp:nvSpPr>
        <dsp:cNvPr id="0" name=""/>
        <dsp:cNvSpPr/>
      </dsp:nvSpPr>
      <dsp:spPr>
        <a:xfrm>
          <a:off x="2432987" y="18"/>
          <a:ext cx="3586810" cy="90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1BF1C-FFA2-48BC-BC87-D729CDD23C05}">
      <dsp:nvSpPr>
        <dsp:cNvPr id="0" name=""/>
        <dsp:cNvSpPr/>
      </dsp:nvSpPr>
      <dsp:spPr>
        <a:xfrm>
          <a:off x="2743201" y="294721"/>
          <a:ext cx="3586810" cy="90240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Khoa Cơ khí</a:t>
          </a:r>
          <a:endParaRPr lang="en-US" sz="3200" b="1" kern="1200" dirty="0"/>
        </a:p>
      </dsp:txBody>
      <dsp:txXfrm>
        <a:off x="2769632" y="321152"/>
        <a:ext cx="3533948" cy="849546"/>
      </dsp:txXfrm>
    </dsp:sp>
    <dsp:sp modelId="{BCD3249C-0989-4E1B-8CC5-8E4FA918AE12}">
      <dsp:nvSpPr>
        <dsp:cNvPr id="0" name=""/>
        <dsp:cNvSpPr/>
      </dsp:nvSpPr>
      <dsp:spPr>
        <a:xfrm>
          <a:off x="-310213" y="1754762"/>
          <a:ext cx="3734196" cy="877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A8FEC-3E04-4EBE-ADB7-645C42A94304}">
      <dsp:nvSpPr>
        <dsp:cNvPr id="0" name=""/>
        <dsp:cNvSpPr/>
      </dsp:nvSpPr>
      <dsp:spPr>
        <a:xfrm>
          <a:off x="0" y="2049465"/>
          <a:ext cx="3734196" cy="877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00CC"/>
              </a:solidFill>
            </a:rPr>
            <a:t>Khoa Cơ khí</a:t>
          </a:r>
          <a:endParaRPr lang="en-US" sz="3200" b="1" kern="1200" dirty="0">
            <a:solidFill>
              <a:srgbClr val="0000CC"/>
            </a:solidFill>
          </a:endParaRPr>
        </a:p>
      </dsp:txBody>
      <dsp:txXfrm>
        <a:off x="25687" y="2075152"/>
        <a:ext cx="3682822" cy="825647"/>
      </dsp:txXfrm>
    </dsp:sp>
    <dsp:sp modelId="{1860343E-2C3C-4D50-8ECD-AA6B2F66BF5C}">
      <dsp:nvSpPr>
        <dsp:cNvPr id="0" name=""/>
        <dsp:cNvSpPr/>
      </dsp:nvSpPr>
      <dsp:spPr>
        <a:xfrm>
          <a:off x="5089580" y="1713898"/>
          <a:ext cx="3363205" cy="797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A05D8-5292-4BCE-9BBC-1A8674F5E5A8}">
      <dsp:nvSpPr>
        <dsp:cNvPr id="0" name=""/>
        <dsp:cNvSpPr/>
      </dsp:nvSpPr>
      <dsp:spPr>
        <a:xfrm>
          <a:off x="5399794" y="2008600"/>
          <a:ext cx="3363205" cy="7970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Khoa Kỹ thuật tàu thủy</a:t>
          </a:r>
          <a:endParaRPr lang="en-US" sz="2000" b="1" kern="1200" dirty="0"/>
        </a:p>
      </dsp:txBody>
      <dsp:txXfrm>
        <a:off x="5423140" y="2031946"/>
        <a:ext cx="3316513" cy="750390"/>
      </dsp:txXfrm>
    </dsp:sp>
    <dsp:sp modelId="{211F1F27-B359-4093-863C-9BFBAF6E03A8}">
      <dsp:nvSpPr>
        <dsp:cNvPr id="0" name=""/>
        <dsp:cNvSpPr/>
      </dsp:nvSpPr>
      <dsp:spPr>
        <a:xfrm>
          <a:off x="5310282" y="3234002"/>
          <a:ext cx="3142504" cy="896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C4DAD-E36A-42C8-B07A-F6E0ACBAF7AA}">
      <dsp:nvSpPr>
        <dsp:cNvPr id="0" name=""/>
        <dsp:cNvSpPr/>
      </dsp:nvSpPr>
      <dsp:spPr>
        <a:xfrm>
          <a:off x="5620495" y="3528705"/>
          <a:ext cx="3142504" cy="8961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Khoa kỹ thuật giao thông</a:t>
          </a:r>
          <a:endParaRPr lang="en-US" sz="2000" b="1" kern="1200" dirty="0"/>
        </a:p>
      </dsp:txBody>
      <dsp:txXfrm>
        <a:off x="5646742" y="3554952"/>
        <a:ext cx="3090010" cy="8436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98550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lvl1pPr>
          </a:lstStyle>
          <a:p>
            <a:fld id="{A258050E-B668-4FA7-85AD-C750C80A6E9B}" type="datetimeFigureOut">
              <a:rPr lang="en-US" smtClean="0"/>
              <a:pPr/>
              <a:t>4/3/2017</a:t>
            </a:fld>
            <a:endParaRPr lang="en-US" dirty="0"/>
          </a:p>
        </p:txBody>
      </p:sp>
      <p:sp>
        <p:nvSpPr>
          <p:cNvPr id="3078" name="Rectangle 6"/>
          <p:cNvSpPr>
            <a:spLocks noGrp="1" noChangeArrowheads="1"/>
          </p:cNvSpPr>
          <p:nvPr>
            <p:ph type="ftr" sz="quarter" idx="3"/>
          </p:nvPr>
        </p:nvSpPr>
        <p:spPr/>
        <p:txBody>
          <a:bodyPr/>
          <a:lstStyle>
            <a:lvl1pPr>
              <a:defRPr/>
            </a:lvl1pPr>
          </a:lstStyle>
          <a:p>
            <a:endParaRPr lang="en-US" dirty="0"/>
          </a:p>
        </p:txBody>
      </p:sp>
      <p:sp>
        <p:nvSpPr>
          <p:cNvPr id="3079" name="Rectangle 7"/>
          <p:cNvSpPr>
            <a:spLocks noGrp="1" noChangeArrowheads="1"/>
          </p:cNvSpPr>
          <p:nvPr>
            <p:ph type="sldNum" sz="quarter" idx="4"/>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3"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4"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5"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6"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7"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1179172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40D5ECE-8B49-45CD-BE81-EF81920D196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3" name="Rectangle 12"/>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18916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35003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25511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61773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55817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296787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8654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53800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2600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5982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425116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83952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54893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24727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8493214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4/3/2017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199451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4/3/2017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98964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4/3/2017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39900050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00377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4/3/2017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8594050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705778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130934060"/>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53494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876726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4/3/2017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69067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4/3/2017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1772726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4/3/2017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385143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4/3/2017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417894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158382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autoUpdateAnimBg="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lvl1pPr>
          </a:lstStyle>
          <a:p>
            <a:fld id="{A258050E-B668-4FA7-85AD-C750C80A6E9B}" type="datetimeFigureOut">
              <a:rPr lang="en-US" smtClean="0"/>
              <a:pPr/>
              <a:t>4/3/2017</a:t>
            </a:fld>
            <a:endParaRPr lang="en-US" dirty="0"/>
          </a:p>
        </p:txBody>
      </p:sp>
      <p:sp>
        <p:nvSpPr>
          <p:cNvPr id="3078" name="Rectangle 6"/>
          <p:cNvSpPr>
            <a:spLocks noGrp="1" noChangeArrowheads="1"/>
          </p:cNvSpPr>
          <p:nvPr>
            <p:ph type="ftr" sz="quarter" idx="3"/>
          </p:nvPr>
        </p:nvSpPr>
        <p:spPr/>
        <p:txBody>
          <a:bodyPr/>
          <a:lstStyle>
            <a:lvl1pPr>
              <a:defRPr/>
            </a:lvl1pPr>
          </a:lstStyle>
          <a:p>
            <a:endParaRPr lang="en-US" dirty="0"/>
          </a:p>
        </p:txBody>
      </p:sp>
      <p:sp>
        <p:nvSpPr>
          <p:cNvPr id="3079" name="Rectangle 7"/>
          <p:cNvSpPr>
            <a:spLocks noGrp="1" noChangeArrowheads="1"/>
          </p:cNvSpPr>
          <p:nvPr>
            <p:ph type="sldNum" sz="quarter" idx="4"/>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3"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4"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5"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6"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7"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15375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505185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555536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713753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33119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42797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40495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896082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1898284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156682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617263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240D5ECE-8B49-45CD-BE81-EF81920D1969}"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10" name="Picture 9"/>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11" name="Picture 10"/>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2" name="Picture 11"/>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3" name="Picture 12"/>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79F0FCF-2EA5-4FF5-AF14-1CA9C8854AAB}" type="datetime4">
              <a:rPr lang="en-US" smtClean="0"/>
              <a:pPr/>
              <a:t>April 3, 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40D5ECE-8B49-45CD-BE81-EF81920D196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
        <p:nvSpPr>
          <p:cNvPr id="9" name="Oval 8"/>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Rectangle 9"/>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2" name="Oval 11"/>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240D5ECE-8B49-45CD-BE81-EF81920D196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17928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40D5ECE-8B49-45CD-BE81-EF81920D196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258050E-B668-4FA7-85AD-C750C80A6E9B}" type="datetimeFigureOut">
              <a:rPr lang="en-US" smtClean="0"/>
              <a:pPr/>
              <a:t>4/3/2017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40D5ECE-8B49-45CD-BE81-EF81920D1969}" type="slidenum">
              <a:rPr lang="en-US" smtClean="0"/>
              <a:pPr/>
              <a:t>‹#›</a:t>
            </a:fld>
            <a:endParaRPr lang="en-US" dirty="0"/>
          </a:p>
        </p:txBody>
      </p:sp>
      <p:pic>
        <p:nvPicPr>
          <p:cNvPr id="30" name="Picture 29"/>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31" name="Picture 30"/>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32" name="Picture 31"/>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33" name="Picture 32"/>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34" name="Picture 33"/>
          <p:cNvPicPr>
            <a:picLocks/>
          </p:cNvPicPr>
          <p:nvPr userDrawn="1"/>
        </p:nvPicPr>
        <p:blipFill>
          <a:blip r:embed="rId6" cstate="print"/>
          <a:stretch>
            <a:fillRect/>
          </a:stretch>
        </p:blipFill>
        <p:spPr>
          <a:xfrm>
            <a:off x="20548" y="5089818"/>
            <a:ext cx="9098280" cy="1737360"/>
          </a:xfrm>
          <a:prstGeom prst="rect">
            <a:avLst/>
          </a:prstGeom>
        </p:spPr>
      </p:pic>
      <p:sp>
        <p:nvSpPr>
          <p:cNvPr id="35" name="Rectangle 34"/>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anim calcmode="lin" valueType="num">
                                      <p:cBhvr>
                                        <p:cTn id="16" dur="500" fill="hold"/>
                                        <p:tgtEl>
                                          <p:spTgt spid="34"/>
                                        </p:tgtEl>
                                        <p:attrNameLst>
                                          <p:attrName>ppt_x</p:attrName>
                                        </p:attrNameLst>
                                      </p:cBhvr>
                                      <p:tavLst>
                                        <p:tav tm="0">
                                          <p:val>
                                            <p:strVal val="#ppt_x"/>
                                          </p:val>
                                        </p:tav>
                                        <p:tav tm="100000">
                                          <p:val>
                                            <p:strVal val="#ppt_x"/>
                                          </p:val>
                                        </p:tav>
                                      </p:tavLst>
                                    </p:anim>
                                    <p:anim calcmode="lin" valueType="num">
                                      <p:cBhvr>
                                        <p:cTn id="17" dur="500" fill="hold"/>
                                        <p:tgtEl>
                                          <p:spTgt spid="34"/>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1+#ppt_w/2"/>
                                          </p:val>
                                        </p:tav>
                                        <p:tav tm="100000">
                                          <p:val>
                                            <p:strVal val="#ppt_x"/>
                                          </p:val>
                                        </p:tav>
                                      </p:tavLst>
                                    </p:anim>
                                    <p:anim calcmode="lin" valueType="num">
                                      <p:cBhvr additive="base">
                                        <p:cTn id="25" dur="500" fill="hold"/>
                                        <p:tgtEl>
                                          <p:spTgt spid="33"/>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258050E-B668-4FA7-85AD-C750C80A6E9B}" type="datetimeFigureOut">
              <a:rPr lang="en-US" smtClean="0"/>
              <a:pPr/>
              <a:t>4/3/2017</a:t>
            </a:fld>
            <a:endParaRPr lang="en-US" dirty="0"/>
          </a:p>
        </p:txBody>
      </p:sp>
      <p:sp>
        <p:nvSpPr>
          <p:cNvPr id="9" name="Slide Number Placeholder 8"/>
          <p:cNvSpPr>
            <a:spLocks noGrp="1"/>
          </p:cNvSpPr>
          <p:nvPr>
            <p:ph type="sldNum" sz="quarter" idx="15"/>
          </p:nvPr>
        </p:nvSpPr>
        <p:spPr/>
        <p:txBody>
          <a:bodyPr rtlCol="0"/>
          <a:lstStyle/>
          <a:p>
            <a:fld id="{240D5ECE-8B49-45CD-BE81-EF81920D1969}"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pic>
        <p:nvPicPr>
          <p:cNvPr id="11" name="Picture 10"/>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40D5ECE-8B49-45CD-BE81-EF81920D1969}" type="slidenum">
              <a:rPr lang="en-US" smtClean="0"/>
              <a:pPr/>
              <a:t>‹#›</a:t>
            </a:fld>
            <a:endParaRPr lang="en-US" dirty="0"/>
          </a:p>
        </p:txBody>
      </p:sp>
      <p:sp>
        <p:nvSpPr>
          <p:cNvPr id="24" name="Oval 23"/>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5" name="Rectangle 24"/>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27" name="Oval 26"/>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8319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258050E-B668-4FA7-85AD-C750C80A6E9B}" type="datetimeFigureOut">
              <a:rPr lang="en-US" smtClean="0"/>
              <a:pPr/>
              <a:t>4/3/2017</a:t>
            </a:fld>
            <a:endParaRPr lang="en-US" dirty="0"/>
          </a:p>
        </p:txBody>
      </p:sp>
      <p:sp>
        <p:nvSpPr>
          <p:cNvPr id="7" name="Slide Number Placeholder 6"/>
          <p:cNvSpPr>
            <a:spLocks noGrp="1"/>
          </p:cNvSpPr>
          <p:nvPr>
            <p:ph type="sldNum" sz="quarter" idx="11"/>
          </p:nvPr>
        </p:nvSpPr>
        <p:spPr/>
        <p:txBody>
          <a:bodyPr rtlCol="0"/>
          <a:lstStyle/>
          <a:p>
            <a:fld id="{240D5ECE-8B49-45CD-BE81-EF81920D196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pic>
        <p:nvPicPr>
          <p:cNvPr id="9" name="Picture 8"/>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258050E-B668-4FA7-85AD-C750C80A6E9B}" type="datetimeFigureOut">
              <a:rPr lang="en-US" smtClean="0"/>
              <a:pPr/>
              <a:t>4/3/2017</a:t>
            </a:fld>
            <a:endParaRPr lang="en-US" dirty="0"/>
          </a:p>
        </p:txBody>
      </p:sp>
      <p:sp>
        <p:nvSpPr>
          <p:cNvPr id="22" name="Slide Number Placeholder 21"/>
          <p:cNvSpPr>
            <a:spLocks noGrp="1"/>
          </p:cNvSpPr>
          <p:nvPr>
            <p:ph type="sldNum" sz="quarter" idx="15"/>
          </p:nvPr>
        </p:nvSpPr>
        <p:spPr/>
        <p:txBody>
          <a:bodyPr rtlCol="0"/>
          <a:lstStyle/>
          <a:p>
            <a:fld id="{240D5ECE-8B49-45CD-BE81-EF81920D1969}"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258050E-B668-4FA7-85AD-C750C80A6E9B}" type="datetimeFigureOut">
              <a:rPr lang="en-US" smtClean="0"/>
              <a:pPr/>
              <a:t>4/3/2017</a:t>
            </a:fld>
            <a:endParaRPr lang="en-US" dirty="0"/>
          </a:p>
        </p:txBody>
      </p:sp>
      <p:sp>
        <p:nvSpPr>
          <p:cNvPr id="18" name="Slide Number Placeholder 17"/>
          <p:cNvSpPr>
            <a:spLocks noGrp="1"/>
          </p:cNvSpPr>
          <p:nvPr>
            <p:ph type="sldNum" sz="quarter" idx="11"/>
          </p:nvPr>
        </p:nvSpPr>
        <p:spPr/>
        <p:txBody>
          <a:bodyPr rtlCol="0"/>
          <a:lstStyle/>
          <a:p>
            <a:fld id="{240D5ECE-8B49-45CD-BE81-EF81920D196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
        <p:nvSpPr>
          <p:cNvPr id="15" name="Rectangle 14"/>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58050E-B668-4FA7-85AD-C750C80A6E9B}" type="datetimeFigureOut">
              <a:rPr lang="en-US" smtClean="0"/>
              <a:pPr/>
              <a:t>4/3/2017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40D5ECE-8B49-45CD-BE81-EF81920D1969}"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74" name="Picture 73"/>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80" name="Picture 79"/>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82" name="Picture 81"/>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83" name="Picture 82"/>
          <p:cNvPicPr>
            <a:picLocks/>
          </p:cNvPicPr>
          <p:nvPr userDrawn="1"/>
        </p:nvPicPr>
        <p:blipFill>
          <a:blip r:embed="rId6" cstate="print"/>
          <a:stretch>
            <a:fillRect/>
          </a:stretch>
        </p:blipFill>
        <p:spPr>
          <a:xfrm>
            <a:off x="20548" y="5089818"/>
            <a:ext cx="9098280" cy="1737360"/>
          </a:xfrm>
          <a:prstGeom prst="rect">
            <a:avLst/>
          </a:prstGeom>
        </p:spPr>
      </p:pic>
      <p:sp>
        <p:nvSpPr>
          <p:cNvPr id="84" name="Rectangle 8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anim calcmode="lin" valueType="num">
                                      <p:cBhvr>
                                        <p:cTn id="16" dur="500" fill="hold"/>
                                        <p:tgtEl>
                                          <p:spTgt spid="83"/>
                                        </p:tgtEl>
                                        <p:attrNameLst>
                                          <p:attrName>ppt_x</p:attrName>
                                        </p:attrNameLst>
                                      </p:cBhvr>
                                      <p:tavLst>
                                        <p:tav tm="0">
                                          <p:val>
                                            <p:strVal val="#ppt_x"/>
                                          </p:val>
                                        </p:tav>
                                        <p:tav tm="100000">
                                          <p:val>
                                            <p:strVal val="#ppt_x"/>
                                          </p:val>
                                        </p:tav>
                                      </p:tavLst>
                                    </p:anim>
                                    <p:anim calcmode="lin" valueType="num">
                                      <p:cBhvr>
                                        <p:cTn id="17" dur="500" fill="hold"/>
                                        <p:tgtEl>
                                          <p:spTgt spid="83"/>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0-#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1+#ppt_w/2"/>
                                          </p:val>
                                        </p:tav>
                                        <p:tav tm="100000">
                                          <p:val>
                                            <p:strVal val="#ppt_x"/>
                                          </p:val>
                                        </p:tav>
                                      </p:tavLst>
                                    </p:anim>
                                    <p:anim calcmode="lin" valueType="num">
                                      <p:cBhvr additive="base">
                                        <p:cTn id="25" dur="500" fill="hold"/>
                                        <p:tgtEl>
                                          <p:spTgt spid="82"/>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75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38709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53" name="Rectangle 52"/>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lvl1pPr>
          </a:lstStyle>
          <a:p>
            <a:fld id="{A258050E-B668-4FA7-85AD-C750C80A6E9B}" type="datetimeFigureOut">
              <a:rPr lang="en-US" smtClean="0"/>
              <a:pPr/>
              <a:t>4/3/2017</a:t>
            </a:fld>
            <a:endParaRPr lang="en-US" dirty="0"/>
          </a:p>
        </p:txBody>
      </p:sp>
      <p:sp>
        <p:nvSpPr>
          <p:cNvPr id="3078" name="Rectangle 6"/>
          <p:cNvSpPr>
            <a:spLocks noGrp="1" noChangeArrowheads="1"/>
          </p:cNvSpPr>
          <p:nvPr>
            <p:ph type="ftr" sz="quarter" idx="3"/>
          </p:nvPr>
        </p:nvSpPr>
        <p:spPr/>
        <p:txBody>
          <a:bodyPr/>
          <a:lstStyle>
            <a:lvl1pPr>
              <a:defRPr/>
            </a:lvl1pPr>
          </a:lstStyle>
          <a:p>
            <a:endParaRPr lang="en-US" dirty="0"/>
          </a:p>
        </p:txBody>
      </p:sp>
      <p:sp>
        <p:nvSpPr>
          <p:cNvPr id="3079" name="Rectangle 7"/>
          <p:cNvSpPr>
            <a:spLocks noGrp="1" noChangeArrowheads="1"/>
          </p:cNvSpPr>
          <p:nvPr>
            <p:ph type="sldNum" sz="quarter" idx="4"/>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3"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4"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5"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6"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7" cstate="print"/>
          <a:stretch>
            <a:fillRect/>
          </a:stretch>
        </p:blipFill>
        <p:spPr>
          <a:xfrm>
            <a:off x="20548" y="5089818"/>
            <a:ext cx="9098280" cy="1737360"/>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18007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20120000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9F0FCF-2EA5-4FF5-AF14-1CA9C8854AAB}" type="datetime4">
              <a:rPr lang="en-US" smtClean="0"/>
              <a:pPr/>
              <a:t>April 3, 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8535845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07453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428526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17489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F934E2-BBB6-4D34-BB01-078E9AA25260}" type="datetimeFigureOut">
              <a:rPr lang="en-US" smtClean="0"/>
              <a:pPr/>
              <a:t>4/3/2017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913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792173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2666797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20033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1692189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58050E-B668-4FA7-85AD-C750C80A6E9B}" type="datetimeFigureOut">
              <a:rPr lang="en-US" smtClean="0"/>
              <a:pPr/>
              <a:t>4/3/2017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10" name="Picture 9"/>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1" name="Picture 10"/>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2" name="Picture 11"/>
          <p:cNvPicPr>
            <a:picLocks/>
          </p:cNvPicPr>
          <p:nvPr userDrawn="1"/>
        </p:nvPicPr>
        <p:blipFill>
          <a:blip r:embed="rId6" cstate="print"/>
          <a:stretch>
            <a:fillRect/>
          </a:stretch>
        </p:blipFill>
        <p:spPr>
          <a:xfrm>
            <a:off x="20548" y="5089818"/>
            <a:ext cx="9098280" cy="1737360"/>
          </a:xfrm>
          <a:prstGeom prst="rect">
            <a:avLst/>
          </a:prstGeom>
        </p:spPr>
      </p:pic>
      <p:sp>
        <p:nvSpPr>
          <p:cNvPr id="13" name="Rectangle 12"/>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7.jpe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A258050E-B668-4FA7-85AD-C750C80A6E9B}" type="datetimeFigureOut">
              <a:rPr lang="en-US" smtClean="0"/>
              <a:pPr/>
              <a:t>4/3/2017</a:t>
            </a:fld>
            <a:endParaRPr lang="en-US" dirty="0"/>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8871628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3"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4/3/2017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34797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689" r:id="rId15"/>
    <p:sldLayoutId id="2147483649" r:id="rId16"/>
    <p:sldLayoutId id="2147483661" r:id="rId17"/>
    <p:sldLayoutId id="2147483660" r:id="rId18"/>
    <p:sldLayoutId id="2147483676" r:id="rId19"/>
    <p:sldLayoutId id="2147483658" r:id="rId20"/>
    <p:sldLayoutId id="2147483663"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A258050E-B668-4FA7-85AD-C750C80A6E9B}" type="datetimeFigureOut">
              <a:rPr lang="en-US" smtClean="0"/>
              <a:pPr/>
              <a:t>4/3/2017</a:t>
            </a:fld>
            <a:endParaRPr lang="en-US" dirty="0"/>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58050E-B668-4FA7-85AD-C750C80A6E9B}" type="datetimeFigureOut">
              <a:rPr lang="en-US" smtClean="0"/>
              <a:pPr/>
              <a:t>4/3/2017</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40D5ECE-8B49-45CD-BE81-EF81920D196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58050E-B668-4FA7-85AD-C750C80A6E9B}" type="datetimeFigureOut">
              <a:rPr lang="en-US" smtClean="0"/>
              <a:pPr/>
              <a:t>4/3/2017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58050E-B668-4FA7-85AD-C750C80A6E9B}" type="datetimeFigureOut">
              <a:rPr lang="en-US" smtClean="0"/>
              <a:pPr/>
              <a:t>4/3/2017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A258050E-B668-4FA7-85AD-C750C80A6E9B}" type="datetimeFigureOut">
              <a:rPr lang="en-US" smtClean="0"/>
              <a:pPr/>
              <a:t>4/3/2017</a:t>
            </a:fld>
            <a:endParaRPr lang="en-US" dirty="0"/>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58050E-B668-4FA7-85AD-C750C80A6E9B}" type="datetimeFigureOut">
              <a:rPr lang="en-US" smtClean="0"/>
              <a:pPr/>
              <a:t>4/3/2017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0D5ECE-8B49-45CD-BE81-EF81920D196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3.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5" y="3289736"/>
            <a:ext cx="6311537" cy="1828800"/>
          </a:xfrm>
        </p:spPr>
        <p:txBody>
          <a:bodyPr>
            <a:noAutofit/>
          </a:bodyPr>
          <a:lstStyle/>
          <a:p>
            <a:pPr marL="342900" indent="-342900" algn="r">
              <a:buFont typeface="Arial" panose="020B0604020202020204" pitchFamily="34" charset="0"/>
              <a:buChar char="•"/>
            </a:pPr>
            <a:r>
              <a:rPr lang="en-US" sz="2000" b="0" dirty="0">
                <a:solidFill>
                  <a:srgbClr val="262626"/>
                </a:solidFill>
              </a:rPr>
              <a:t/>
            </a:r>
            <a:br>
              <a:rPr lang="en-US" sz="2000" b="0" dirty="0">
                <a:solidFill>
                  <a:srgbClr val="262626"/>
                </a:solidFill>
              </a:rPr>
            </a:br>
            <a:r>
              <a:rPr lang="en-US" sz="3200" dirty="0" smtClean="0"/>
              <a:t>Khoa Cơ khí</a:t>
            </a:r>
            <a:br>
              <a:rPr lang="en-US" sz="3200" dirty="0" smtClean="0"/>
            </a:br>
            <a:r>
              <a:rPr lang="en-US" sz="3100" i="1" dirty="0" smtClean="0"/>
              <a:t/>
            </a:r>
            <a:br>
              <a:rPr lang="en-US" sz="3100" i="1" dirty="0" smtClean="0"/>
            </a:br>
            <a:r>
              <a:rPr lang="en-US" sz="3100" i="1" dirty="0" smtClean="0"/>
              <a:t>- </a:t>
            </a:r>
            <a:r>
              <a:rPr lang="en-US" sz="3100" i="1" dirty="0" smtClean="0">
                <a:solidFill>
                  <a:srgbClr val="FFFF00"/>
                </a:solidFill>
              </a:rPr>
              <a:t>Công nghệ Kỹ thuật Cơ khí</a:t>
            </a:r>
            <a:br>
              <a:rPr lang="en-US" sz="3100" i="1" dirty="0" smtClean="0">
                <a:solidFill>
                  <a:srgbClr val="FFFF00"/>
                </a:solidFill>
              </a:rPr>
            </a:br>
            <a:endParaRPr lang="en-US" sz="3100" b="0" i="1" dirty="0">
              <a:solidFill>
                <a:schemeClr val="accent1">
                  <a:lumMod val="40000"/>
                  <a:lumOff val="60000"/>
                </a:schemeClr>
              </a:solidFill>
            </a:endParaRPr>
          </a:p>
        </p:txBody>
      </p:sp>
      <p:sp>
        <p:nvSpPr>
          <p:cNvPr id="2" name="TextBox 1"/>
          <p:cNvSpPr txBox="1"/>
          <p:nvPr/>
        </p:nvSpPr>
        <p:spPr>
          <a:xfrm>
            <a:off x="87085" y="5257800"/>
            <a:ext cx="8318064" cy="707886"/>
          </a:xfrm>
          <a:prstGeom prst="rect">
            <a:avLst/>
          </a:prstGeom>
          <a:noFill/>
        </p:spPr>
        <p:txBody>
          <a:bodyPr wrap="square" rtlCol="0">
            <a:spAutoFit/>
          </a:bodyPr>
          <a:lstStyle/>
          <a:p>
            <a:r>
              <a:rPr lang="en-US" sz="4000" b="1" dirty="0" smtClean="0">
                <a:solidFill>
                  <a:srgbClr val="0000CC"/>
                </a:solidFill>
              </a:rPr>
              <a:t>Đại học Nha Trang</a:t>
            </a:r>
            <a:endParaRPr lang="en-US" sz="3200" dirty="0">
              <a:solidFill>
                <a:srgbClr val="0000CC"/>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719349" y="2877494"/>
            <a:ext cx="1371600" cy="1349236"/>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15"/>
          <a:stretch/>
        </p:blipFill>
        <p:spPr bwMode="auto">
          <a:xfrm>
            <a:off x="3569970" y="102869"/>
            <a:ext cx="3897630" cy="267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19349" y="4188137"/>
            <a:ext cx="1371600" cy="88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1754" y="3124200"/>
            <a:ext cx="3546452" cy="584775"/>
          </a:xfrm>
          <a:prstGeom prst="rect">
            <a:avLst/>
          </a:prstGeom>
          <a:noFill/>
        </p:spPr>
        <p:txBody>
          <a:bodyPr wrap="square" rtlCol="0">
            <a:spAutoFit/>
          </a:bodyPr>
          <a:lstStyle/>
          <a:p>
            <a:r>
              <a:rPr lang="en-US" sz="3200" b="1" dirty="0" smtClean="0">
                <a:solidFill>
                  <a:srgbClr val="C00000"/>
                </a:solidFill>
                <a:latin typeface="Arial" panose="020B0604020202020204" pitchFamily="34" charset="0"/>
                <a:cs typeface="Arial" panose="020B0604020202020204" pitchFamily="34" charset="0"/>
              </a:rPr>
              <a:t>Giới thiệu</a:t>
            </a:r>
            <a:endParaRPr lang="en-US" sz="2400" dirty="0">
              <a:solidFill>
                <a:srgbClr val="C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27386" y="659524"/>
            <a:ext cx="1308180" cy="1308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18437"/>
            <a:ext cx="8305800" cy="584775"/>
          </a:xfrm>
          <a:prstGeom prst="rect">
            <a:avLst/>
          </a:prstGeom>
          <a:noFill/>
        </p:spPr>
        <p:txBody>
          <a:bodyPr wrap="square" rtlCol="0">
            <a:spAutoFit/>
          </a:bodyPr>
          <a:lstStyle/>
          <a:p>
            <a:pPr algn="ctr">
              <a:spcBef>
                <a:spcPts val="600"/>
              </a:spcBef>
            </a:pPr>
            <a:r>
              <a:rPr lang="en-US" sz="3200" dirty="0" smtClean="0">
                <a:solidFill>
                  <a:srgbClr val="0000CC"/>
                </a:solidFill>
                <a:latin typeface="Times New Roman" panose="02020603050405020304" pitchFamily="18" charset="0"/>
                <a:cs typeface="Times New Roman" panose="02020603050405020304" pitchFamily="18" charset="0"/>
              </a:rPr>
              <a:t>Theo bạn, đây là thiết bị gì? Nó đang làm gì?</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24515" y="1468821"/>
            <a:ext cx="778608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4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16" y="2252664"/>
            <a:ext cx="8080484" cy="358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4416" y="654428"/>
            <a:ext cx="7851884" cy="1569660"/>
          </a:xfrm>
          <a:prstGeom prst="rect">
            <a:avLst/>
          </a:prstGeom>
          <a:noFill/>
        </p:spPr>
        <p:txBody>
          <a:bodyPr wrap="square" rtlCol="0">
            <a:spAutoFit/>
          </a:bodyPr>
          <a:lstStyle/>
          <a:p>
            <a:r>
              <a:rPr lang="en-US" sz="2400" i="1" dirty="0" smtClean="0">
                <a:solidFill>
                  <a:srgbClr val="0000CC"/>
                </a:solidFill>
                <a:latin typeface="Times New Roman" panose="02020603050405020304" pitchFamily="18" charset="0"/>
                <a:cs typeface="Times New Roman" panose="02020603050405020304" pitchFamily="18" charset="0"/>
              </a:rPr>
              <a:t>Theo bạn, hình bên dưới được vẽ bằng tay hay sử dụng công cụ máy tính để vẽ.</a:t>
            </a:r>
          </a:p>
          <a:p>
            <a:r>
              <a:rPr lang="en-US" sz="2400" i="1" dirty="0" smtClean="0">
                <a:solidFill>
                  <a:srgbClr val="0000CC"/>
                </a:solidFill>
                <a:latin typeface="Times New Roman" panose="02020603050405020304" pitchFamily="18" charset="0"/>
                <a:cs typeface="Times New Roman" panose="02020603050405020304" pitchFamily="18" charset="0"/>
              </a:rPr>
              <a:t>Trong chương trình đại học Chế tạo máy hoặc Công nghệ kỹ thuật cơ khí, liệu bạn có vẽ được chi tiết này không?</a:t>
            </a:r>
            <a:endParaRPr lang="en-US" sz="2400"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19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3505200"/>
            <a:ext cx="3886200" cy="293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609600"/>
            <a:ext cx="7924800" cy="830997"/>
          </a:xfrm>
          <a:prstGeom prst="rect">
            <a:avLst/>
          </a:prstGeom>
          <a:noFill/>
        </p:spPr>
        <p:txBody>
          <a:bodyPr wrap="square" rtlCol="0">
            <a:spAutoFit/>
          </a:bodyPr>
          <a:lstStyle/>
          <a:p>
            <a:r>
              <a:rPr lang="en-US" sz="2400" b="1" dirty="0" smtClean="0">
                <a:solidFill>
                  <a:srgbClr val="0000CC"/>
                </a:solidFill>
                <a:latin typeface="Yj NANCHO Medium" panose="02020603020101020101" pitchFamily="18" charset="-127"/>
                <a:ea typeface="Yj NANCHO Medium" panose="02020603020101020101" pitchFamily="18" charset="-127"/>
              </a:rPr>
              <a:t>Khoa Công nghệ thực phẩm thuê bạn làm một khuôn hình con cua, liệu sau khi tốt nghiệp, bạn có làm được không?</a:t>
            </a:r>
            <a:endParaRPr lang="en-US" sz="2400" b="1" dirty="0">
              <a:solidFill>
                <a:srgbClr val="0000CC"/>
              </a:solidFill>
              <a:latin typeface="Yj NANCHO Medium" panose="02020603020101020101" pitchFamily="18" charset="-127"/>
              <a:ea typeface="Yj NANCHO Medium" panose="02020603020101020101" pitchFamily="18" charset="-127"/>
            </a:endParaRPr>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3455" y="3486757"/>
            <a:ext cx="3880945" cy="295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9427" y="1479830"/>
            <a:ext cx="3429000" cy="196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7532" y="1430398"/>
            <a:ext cx="3070335" cy="204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841532" y="2864068"/>
            <a:ext cx="1600200" cy="137160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9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77200" cy="1200329"/>
          </a:xfrm>
          <a:prstGeom prst="rect">
            <a:avLst/>
          </a:prstGeom>
        </p:spPr>
        <p:txBody>
          <a:bodyPr wrap="square">
            <a:spAutoFit/>
          </a:bodyPr>
          <a:lstStyle/>
          <a:p>
            <a:r>
              <a:rPr lang="en-US" sz="2400" i="1" dirty="0" smtClean="0">
                <a:solidFill>
                  <a:srgbClr val="0000CC"/>
                </a:solidFill>
                <a:latin typeface="Times New Roman" panose="02020603050405020304" pitchFamily="18" charset="0"/>
                <a:cs typeface="Times New Roman" panose="02020603050405020304" pitchFamily="18" charset="0"/>
              </a:rPr>
              <a:t>Sau khi học xong chương trình Chế tạo máy hoặc công nghệ kỹ thuật cơ khí, bạn có thiết kế, mô hình hóa 3D và hướng dẫn chế tạo một máy có độ phức tạp vừa phải như thế này hay không?</a:t>
            </a:r>
            <a:endParaRPr lang="en-US" sz="2400" i="1" dirty="0">
              <a:solidFill>
                <a:srgbClr val="0000CC"/>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26318" y="1926528"/>
            <a:ext cx="709136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992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779" y="152400"/>
            <a:ext cx="8610600" cy="1200329"/>
          </a:xfrm>
          <a:prstGeom prst="rect">
            <a:avLst/>
          </a:prstGeom>
        </p:spPr>
        <p:txBody>
          <a:bodyPr wrap="square">
            <a:spAutoFit/>
          </a:bodyPr>
          <a:lstStyle/>
          <a:p>
            <a:r>
              <a:rPr lang="en-US" sz="2400" i="1" dirty="0" smtClean="0">
                <a:latin typeface="Times New Roman" panose="02020603050405020304" pitchFamily="18" charset="0"/>
                <a:cs typeface="Times New Roman" panose="02020603050405020304" pitchFamily="18" charset="0"/>
              </a:rPr>
              <a:t>Đố bạn người ta mô phỏng như đoạn phim bên dưới để làm gì?</a:t>
            </a:r>
          </a:p>
          <a:p>
            <a:r>
              <a:rPr lang="en-US" sz="2400" i="1" dirty="0" smtClean="0">
                <a:solidFill>
                  <a:srgbClr val="0000CC"/>
                </a:solidFill>
                <a:latin typeface="Times New Roman" panose="02020603050405020304" pitchFamily="18" charset="0"/>
                <a:cs typeface="Times New Roman" panose="02020603050405020304" pitchFamily="18" charset="0"/>
              </a:rPr>
              <a:t>Khi trở thành Kỹ sư cơ khí, </a:t>
            </a:r>
          </a:p>
          <a:p>
            <a:r>
              <a:rPr lang="en-US" sz="2400" i="1" dirty="0">
                <a:solidFill>
                  <a:srgbClr val="0000CC"/>
                </a:solidFill>
                <a:latin typeface="Times New Roman" panose="02020603050405020304" pitchFamily="18" charset="0"/>
                <a:cs typeface="Times New Roman" panose="02020603050405020304" pitchFamily="18" charset="0"/>
              </a:rPr>
              <a:t>l</a:t>
            </a:r>
            <a:r>
              <a:rPr lang="en-US" sz="2400" i="1" dirty="0" smtClean="0">
                <a:solidFill>
                  <a:srgbClr val="0000CC"/>
                </a:solidFill>
                <a:latin typeface="Times New Roman" panose="02020603050405020304" pitchFamily="18" charset="0"/>
                <a:cs typeface="Times New Roman" panose="02020603050405020304" pitchFamily="18" charset="0"/>
              </a:rPr>
              <a:t>iệu bạn có thiết kế mô phỏng như thế này được không?</a:t>
            </a:r>
            <a:endParaRPr lang="en-US" sz="2400" i="1" dirty="0">
              <a:solidFill>
                <a:srgbClr val="0000CC"/>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893887"/>
            <a:ext cx="8001000" cy="354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73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5452848"/>
              </p:ext>
            </p:extLst>
          </p:nvPr>
        </p:nvGraphicFramePr>
        <p:xfrm>
          <a:off x="381000" y="948334"/>
          <a:ext cx="8763000" cy="451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060532" y="1491734"/>
            <a:ext cx="838200" cy="369332"/>
          </a:xfrm>
          <a:prstGeom prst="rect">
            <a:avLst/>
          </a:prstGeom>
          <a:solidFill>
            <a:schemeClr val="accent4">
              <a:lumMod val="60000"/>
              <a:lumOff val="40000"/>
            </a:schemeClr>
          </a:solidFill>
          <a:scene3d>
            <a:camera prst="perspectiveRight"/>
            <a:lightRig rig="threePt" dir="t"/>
          </a:scene3d>
        </p:spPr>
        <p:txBody>
          <a:bodyPr wrap="square" rtlCol="0">
            <a:spAutoFit/>
          </a:bodyPr>
          <a:lstStyle/>
          <a:p>
            <a:pPr algn="ctr"/>
            <a:r>
              <a:rPr lang="en-US" b="1" dirty="0" smtClean="0"/>
              <a:t>1978</a:t>
            </a:r>
            <a:endParaRPr lang="en-US" b="1" dirty="0"/>
          </a:p>
        </p:txBody>
      </p:sp>
      <p:sp>
        <p:nvSpPr>
          <p:cNvPr id="6" name="TextBox 5"/>
          <p:cNvSpPr txBox="1"/>
          <p:nvPr/>
        </p:nvSpPr>
        <p:spPr>
          <a:xfrm>
            <a:off x="3962400" y="3124200"/>
            <a:ext cx="1143000" cy="369332"/>
          </a:xfrm>
          <a:prstGeom prst="rect">
            <a:avLst/>
          </a:prstGeom>
          <a:solidFill>
            <a:schemeClr val="accent4">
              <a:lumMod val="60000"/>
              <a:lumOff val="40000"/>
            </a:schemeClr>
          </a:solidFill>
          <a:scene3d>
            <a:camera prst="perspectiveRight"/>
            <a:lightRig rig="threePt" dir="t"/>
          </a:scene3d>
        </p:spPr>
        <p:txBody>
          <a:bodyPr wrap="square" rtlCol="0">
            <a:spAutoFit/>
          </a:bodyPr>
          <a:lstStyle/>
          <a:p>
            <a:pPr algn="ctr"/>
            <a:r>
              <a:rPr lang="en-US" b="1" dirty="0" smtClean="0"/>
              <a:t>2007</a:t>
            </a:r>
            <a:endParaRPr lang="en-US" b="1" dirty="0"/>
          </a:p>
        </p:txBody>
      </p:sp>
      <p:sp>
        <p:nvSpPr>
          <p:cNvPr id="7" name="TextBox 6"/>
          <p:cNvSpPr txBox="1"/>
          <p:nvPr/>
        </p:nvSpPr>
        <p:spPr>
          <a:xfrm>
            <a:off x="3435267" y="4608854"/>
            <a:ext cx="1143000" cy="369332"/>
          </a:xfrm>
          <a:prstGeom prst="rect">
            <a:avLst/>
          </a:prstGeom>
          <a:solidFill>
            <a:schemeClr val="accent4">
              <a:lumMod val="60000"/>
              <a:lumOff val="40000"/>
            </a:schemeClr>
          </a:solidFill>
          <a:scene3d>
            <a:camera prst="perspectiveRight"/>
            <a:lightRig rig="threePt" dir="t"/>
          </a:scene3d>
        </p:spPr>
        <p:txBody>
          <a:bodyPr wrap="square" rtlCol="0">
            <a:spAutoFit/>
          </a:bodyPr>
          <a:lstStyle/>
          <a:p>
            <a:pPr algn="ctr"/>
            <a:r>
              <a:rPr lang="en-US" b="1" dirty="0" smtClean="0"/>
              <a:t>2011</a:t>
            </a:r>
            <a:endParaRPr lang="en-US" b="1" dirty="0"/>
          </a:p>
        </p:txBody>
      </p:sp>
      <p:sp>
        <p:nvSpPr>
          <p:cNvPr id="10" name="Rounded Rectangle 9"/>
          <p:cNvSpPr/>
          <p:nvPr/>
        </p:nvSpPr>
        <p:spPr>
          <a:xfrm>
            <a:off x="665744" y="6304929"/>
            <a:ext cx="2458455" cy="489466"/>
          </a:xfrm>
          <a:prstGeom prst="roundRect">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CC"/>
                </a:solidFill>
              </a:rPr>
              <a:t>BM Chế tạo máy</a:t>
            </a:r>
            <a:endParaRPr lang="en-US" sz="2400" b="1" dirty="0">
              <a:solidFill>
                <a:srgbClr val="0000CC"/>
              </a:solidFill>
            </a:endParaRPr>
          </a:p>
        </p:txBody>
      </p:sp>
      <p:sp>
        <p:nvSpPr>
          <p:cNvPr id="11" name="Rounded Rectangle 10"/>
          <p:cNvSpPr/>
          <p:nvPr/>
        </p:nvSpPr>
        <p:spPr>
          <a:xfrm>
            <a:off x="665744" y="3789738"/>
            <a:ext cx="2458456" cy="4659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BM Ô-tô</a:t>
            </a:r>
            <a:endParaRPr lang="en-US" sz="2000" dirty="0">
              <a:solidFill>
                <a:schemeClr val="tx1"/>
              </a:solidFill>
            </a:endParaRPr>
          </a:p>
        </p:txBody>
      </p:sp>
      <p:sp>
        <p:nvSpPr>
          <p:cNvPr id="12" name="Rounded Rectangle 11"/>
          <p:cNvSpPr/>
          <p:nvPr/>
        </p:nvSpPr>
        <p:spPr>
          <a:xfrm>
            <a:off x="665744" y="5692187"/>
            <a:ext cx="2458456" cy="489466"/>
          </a:xfrm>
          <a:prstGeom prst="roundRect">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CC"/>
                </a:solidFill>
              </a:rPr>
              <a:t>BM Cơ điện tử</a:t>
            </a:r>
            <a:endParaRPr lang="en-US" sz="2400" b="1" dirty="0">
              <a:solidFill>
                <a:srgbClr val="0000CC"/>
              </a:solidFill>
            </a:endParaRPr>
          </a:p>
        </p:txBody>
      </p:sp>
      <p:sp>
        <p:nvSpPr>
          <p:cNvPr id="13" name="Rounded Rectangle 12"/>
          <p:cNvSpPr/>
          <p:nvPr/>
        </p:nvSpPr>
        <p:spPr>
          <a:xfrm>
            <a:off x="665744" y="4375880"/>
            <a:ext cx="2458456" cy="4659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BM Xây dựng</a:t>
            </a:r>
            <a:endParaRPr lang="en-US" sz="2000" dirty="0">
              <a:solidFill>
                <a:schemeClr val="tx1"/>
              </a:solidFill>
            </a:endParaRPr>
          </a:p>
        </p:txBody>
      </p:sp>
      <p:sp>
        <p:nvSpPr>
          <p:cNvPr id="14" name="Rounded Rectangle 13"/>
          <p:cNvSpPr/>
          <p:nvPr/>
        </p:nvSpPr>
        <p:spPr>
          <a:xfrm>
            <a:off x="665744" y="4915835"/>
            <a:ext cx="2458456" cy="6300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BM Cơ học &amp; Vật liệu</a:t>
            </a:r>
            <a:endParaRPr lang="en-US" sz="2000" dirty="0">
              <a:solidFill>
                <a:schemeClr val="tx1"/>
              </a:solidFill>
            </a:endParaRPr>
          </a:p>
        </p:txBody>
      </p:sp>
      <p:sp>
        <p:nvSpPr>
          <p:cNvPr id="17" name="TextBox 16"/>
          <p:cNvSpPr txBox="1"/>
          <p:nvPr/>
        </p:nvSpPr>
        <p:spPr>
          <a:xfrm>
            <a:off x="0" y="0"/>
            <a:ext cx="9170126" cy="584775"/>
          </a:xfrm>
          <a:prstGeom prst="rect">
            <a:avLst/>
          </a:prstGeom>
          <a:solidFill>
            <a:schemeClr val="bg1">
              <a:lumMod val="75000"/>
            </a:schemeClr>
          </a:solidFill>
        </p:spPr>
        <p:txBody>
          <a:bodyPr wrap="square" rtlCol="0">
            <a:spAutoFit/>
          </a:bodyPr>
          <a:lstStyle/>
          <a:p>
            <a:r>
              <a:rPr lang="en-US" sz="3200" b="1" dirty="0" smtClean="0">
                <a:solidFill>
                  <a:srgbClr val="000066"/>
                </a:solidFill>
                <a:latin typeface="Arial" pitchFamily="34" charset="0"/>
                <a:cs typeface="Arial" pitchFamily="34" charset="0"/>
              </a:rPr>
              <a:t>Lich sử</a:t>
            </a:r>
            <a:endParaRPr lang="en-US" sz="3200" b="1" dirty="0">
              <a:solidFill>
                <a:srgbClr val="000066"/>
              </a:solidFill>
              <a:latin typeface="Arial" pitchFamily="34" charset="0"/>
              <a:cs typeface="Arial" pitchFamily="34" charset="0"/>
            </a:endParaRPr>
          </a:p>
        </p:txBody>
      </p:sp>
      <p:sp>
        <p:nvSpPr>
          <p:cNvPr id="18" name="TextBox 17"/>
          <p:cNvSpPr txBox="1"/>
          <p:nvPr/>
        </p:nvSpPr>
        <p:spPr>
          <a:xfrm>
            <a:off x="923927" y="865702"/>
            <a:ext cx="838200" cy="369332"/>
          </a:xfrm>
          <a:prstGeom prst="rect">
            <a:avLst/>
          </a:prstGeom>
          <a:solidFill>
            <a:schemeClr val="accent4">
              <a:lumMod val="60000"/>
              <a:lumOff val="40000"/>
            </a:schemeClr>
          </a:solidFill>
          <a:scene3d>
            <a:camera prst="perspectiveRight"/>
            <a:lightRig rig="threePt" dir="t"/>
          </a:scene3d>
        </p:spPr>
        <p:txBody>
          <a:bodyPr wrap="square" rtlCol="0">
            <a:spAutoFit/>
          </a:bodyPr>
          <a:lstStyle/>
          <a:p>
            <a:pPr algn="ctr"/>
            <a:r>
              <a:rPr lang="en-US" b="1" dirty="0" smtClean="0"/>
              <a:t>1966</a:t>
            </a:r>
            <a:endParaRPr lang="en-US" b="1" dirty="0"/>
          </a:p>
        </p:txBody>
      </p:sp>
      <p:sp>
        <p:nvSpPr>
          <p:cNvPr id="19" name="Rounded Rectangle 18"/>
          <p:cNvSpPr/>
          <p:nvPr/>
        </p:nvSpPr>
        <p:spPr>
          <a:xfrm>
            <a:off x="304800" y="1277898"/>
            <a:ext cx="2209800" cy="9319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BM Cơ khí tàu thuyền.</a:t>
            </a:r>
            <a:endParaRPr lang="en-US" sz="2000" b="1" dirty="0">
              <a:solidFill>
                <a:schemeClr val="tx1"/>
              </a:solidFill>
            </a:endParaRPr>
          </a:p>
        </p:txBody>
      </p:sp>
      <p:cxnSp>
        <p:nvCxnSpPr>
          <p:cNvPr id="20" name="Straight Arrow Connector 19"/>
          <p:cNvCxnSpPr/>
          <p:nvPr/>
        </p:nvCxnSpPr>
        <p:spPr>
          <a:xfrm>
            <a:off x="2514600" y="1718576"/>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625366"/>
            <a:ext cx="9170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91200" y="5590600"/>
            <a:ext cx="3124200" cy="59105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66"/>
                </a:solidFill>
              </a:rPr>
              <a:t>Khoa Xây dựng</a:t>
            </a:r>
            <a:endParaRPr lang="en-US" b="1" dirty="0">
              <a:solidFill>
                <a:srgbClr val="000066"/>
              </a:solidFill>
            </a:endParaRPr>
          </a:p>
        </p:txBody>
      </p:sp>
      <p:sp>
        <p:nvSpPr>
          <p:cNvPr id="9" name="Right Brace 8"/>
          <p:cNvSpPr/>
          <p:nvPr/>
        </p:nvSpPr>
        <p:spPr>
          <a:xfrm>
            <a:off x="3200400" y="4397145"/>
            <a:ext cx="209552" cy="1169982"/>
          </a:xfrm>
          <a:prstGeom prst="rightBrace">
            <a:avLst>
              <a:gd name="adj1" fmla="val 3370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Elbow Connector 22"/>
          <p:cNvCxnSpPr>
            <a:stCxn id="11" idx="3"/>
          </p:cNvCxnSpPr>
          <p:nvPr/>
        </p:nvCxnSpPr>
        <p:spPr>
          <a:xfrm>
            <a:off x="3124200" y="4022712"/>
            <a:ext cx="2438400" cy="722440"/>
          </a:xfrm>
          <a:prstGeom prst="bentConnector3">
            <a:avLst>
              <a:gd name="adj1" fmla="val 7285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8" idx="1"/>
          </p:cNvCxnSpPr>
          <p:nvPr/>
        </p:nvCxnSpPr>
        <p:spPr>
          <a:xfrm>
            <a:off x="3412960" y="5037588"/>
            <a:ext cx="2378240" cy="84853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412960" y="6304929"/>
            <a:ext cx="2122576" cy="489466"/>
          </a:xfrm>
          <a:prstGeom prst="roundRect">
            <a:avLst/>
          </a:prstGeom>
          <a:solidFill>
            <a:schemeClr val="accent5">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CC"/>
                </a:solidFill>
              </a:rPr>
              <a:t>BM nhiệt lạnh</a:t>
            </a:r>
            <a:endParaRPr lang="en-US" sz="2400" b="1" dirty="0">
              <a:solidFill>
                <a:srgbClr val="0000CC"/>
              </a:solidFill>
            </a:endParaRPr>
          </a:p>
        </p:txBody>
      </p:sp>
      <p:cxnSp>
        <p:nvCxnSpPr>
          <p:cNvPr id="31" name="Straight Connector 30"/>
          <p:cNvCxnSpPr/>
          <p:nvPr/>
        </p:nvCxnSpPr>
        <p:spPr>
          <a:xfrm>
            <a:off x="2097645" y="3657600"/>
            <a:ext cx="0" cy="1321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1" idx="2"/>
            <a:endCxn id="13" idx="0"/>
          </p:cNvCxnSpPr>
          <p:nvPr/>
        </p:nvCxnSpPr>
        <p:spPr>
          <a:xfrm>
            <a:off x="1894972" y="4255686"/>
            <a:ext cx="0" cy="1201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2"/>
            <a:endCxn id="14" idx="0"/>
          </p:cNvCxnSpPr>
          <p:nvPr/>
        </p:nvCxnSpPr>
        <p:spPr>
          <a:xfrm>
            <a:off x="1894972" y="4841828"/>
            <a:ext cx="0" cy="740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2"/>
            <a:endCxn id="12" idx="0"/>
          </p:cNvCxnSpPr>
          <p:nvPr/>
        </p:nvCxnSpPr>
        <p:spPr>
          <a:xfrm>
            <a:off x="1894972" y="5545862"/>
            <a:ext cx="0" cy="1463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 idx="2"/>
            <a:endCxn id="10" idx="0"/>
          </p:cNvCxnSpPr>
          <p:nvPr/>
        </p:nvCxnSpPr>
        <p:spPr>
          <a:xfrm>
            <a:off x="1894972" y="6181653"/>
            <a:ext cx="0" cy="1232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0" idx="3"/>
            <a:endCxn id="28" idx="1"/>
          </p:cNvCxnSpPr>
          <p:nvPr/>
        </p:nvCxnSpPr>
        <p:spPr>
          <a:xfrm>
            <a:off x="3124199" y="6549662"/>
            <a:ext cx="28876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92143" y="5773113"/>
            <a:ext cx="327613" cy="3276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2" name="Oval 51"/>
          <p:cNvSpPr/>
          <p:nvPr/>
        </p:nvSpPr>
        <p:spPr>
          <a:xfrm>
            <a:off x="304800" y="6385855"/>
            <a:ext cx="327613" cy="3276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3" name="Oval 52"/>
          <p:cNvSpPr/>
          <p:nvPr/>
        </p:nvSpPr>
        <p:spPr>
          <a:xfrm>
            <a:off x="5535536" y="6353777"/>
            <a:ext cx="327613" cy="3276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4" name="TextBox 53"/>
          <p:cNvSpPr txBox="1"/>
          <p:nvPr/>
        </p:nvSpPr>
        <p:spPr>
          <a:xfrm>
            <a:off x="3276600" y="5886127"/>
            <a:ext cx="1143000" cy="369332"/>
          </a:xfrm>
          <a:prstGeom prst="rect">
            <a:avLst/>
          </a:prstGeom>
          <a:solidFill>
            <a:schemeClr val="accent4">
              <a:lumMod val="60000"/>
              <a:lumOff val="40000"/>
            </a:schemeClr>
          </a:solidFill>
          <a:scene3d>
            <a:camera prst="perspectiveRight"/>
            <a:lightRig rig="threePt" dir="t"/>
          </a:scene3d>
        </p:spPr>
        <p:txBody>
          <a:bodyPr wrap="square" rtlCol="0">
            <a:spAutoFit/>
          </a:bodyPr>
          <a:lstStyle/>
          <a:p>
            <a:pPr algn="ctr"/>
            <a:r>
              <a:rPr lang="en-US" b="1" dirty="0" smtClean="0"/>
              <a:t>Hiện tại</a:t>
            </a:r>
            <a:endParaRPr lang="en-US" b="1" dirty="0"/>
          </a:p>
        </p:txBody>
      </p:sp>
    </p:spTree>
    <p:extLst>
      <p:ext uri="{BB962C8B-B14F-4D97-AF65-F5344CB8AC3E}">
        <p14:creationId xmlns:p14="http://schemas.microsoft.com/office/powerpoint/2010/main" val="1232409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2274" y="990600"/>
            <a:ext cx="6731726" cy="5493812"/>
          </a:xfrm>
          <a:prstGeom prst="rect">
            <a:avLst/>
          </a:prstGeom>
          <a:solidFill>
            <a:schemeClr val="bg1"/>
          </a:solidFill>
        </p:spPr>
        <p:txBody>
          <a:bodyPr wrap="square" rtlCol="0">
            <a:spAutoFit/>
          </a:bodyPr>
          <a:lstStyle/>
          <a:p>
            <a:pPr>
              <a:spcBef>
                <a:spcPts val="600"/>
              </a:spcBef>
              <a:spcAft>
                <a:spcPts val="1200"/>
              </a:spcAft>
            </a:pPr>
            <a:r>
              <a:rPr lang="en-US" sz="2400" b="1" i="1" u="sng" dirty="0" smtClean="0">
                <a:solidFill>
                  <a:srgbClr val="262626"/>
                </a:solidFill>
                <a:cs typeface="Arial" panose="020B0604020202020204" pitchFamily="34" charset="0"/>
              </a:rPr>
              <a:t>Từ năm</a:t>
            </a:r>
            <a:r>
              <a:rPr lang="vi-VN" sz="2400" b="1" i="1" u="sng" dirty="0" smtClean="0">
                <a:solidFill>
                  <a:srgbClr val="262626"/>
                </a:solidFill>
                <a:cs typeface="Arial" panose="020B0604020202020204" pitchFamily="34" charset="0"/>
              </a:rPr>
              <a:t> 2013</a:t>
            </a:r>
            <a:r>
              <a:rPr lang="en-US" sz="2400" b="1" i="1" u="sng" dirty="0" smtClean="0">
                <a:solidFill>
                  <a:srgbClr val="262626"/>
                </a:solidFill>
                <a:latin typeface="Arial" panose="020B0604020202020204" pitchFamily="34" charset="0"/>
                <a:cs typeface="Arial" panose="020B0604020202020204" pitchFamily="34" charset="0"/>
              </a:rPr>
              <a:t>: </a:t>
            </a:r>
            <a:r>
              <a:rPr lang="vi-VN" sz="2400" b="1" i="1" u="sng" dirty="0" smtClean="0">
                <a:solidFill>
                  <a:srgbClr val="262626"/>
                </a:solidFill>
                <a:cs typeface="Arial" panose="020B0604020202020204" pitchFamily="34" charset="0"/>
              </a:rPr>
              <a:t> </a:t>
            </a:r>
            <a:endParaRPr lang="en-US" sz="2400" b="1" i="1" u="sng" dirty="0" smtClean="0">
              <a:solidFill>
                <a:srgbClr val="262626"/>
              </a:solidFill>
              <a:latin typeface="Arial" panose="020B0604020202020204" pitchFamily="34" charset="0"/>
              <a:cs typeface="Arial" panose="020B0604020202020204" pitchFamily="34" charset="0"/>
            </a:endParaRPr>
          </a:p>
          <a:p>
            <a:pPr>
              <a:spcBef>
                <a:spcPts val="600"/>
              </a:spcBef>
              <a:spcAft>
                <a:spcPts val="1200"/>
              </a:spcAft>
            </a:pPr>
            <a:r>
              <a:rPr lang="en-US" sz="2400" dirty="0" smtClean="0">
                <a:solidFill>
                  <a:srgbClr val="262626"/>
                </a:solidFill>
                <a:latin typeface="Arial" panose="020B0604020202020204" pitchFamily="34" charset="0"/>
                <a:cs typeface="Arial" panose="020B0604020202020204" pitchFamily="34" charset="0"/>
              </a:rPr>
              <a:t>K</a:t>
            </a:r>
            <a:r>
              <a:rPr lang="vi-VN" sz="2400" dirty="0" smtClean="0">
                <a:solidFill>
                  <a:srgbClr val="262626"/>
                </a:solidFill>
                <a:cs typeface="Arial" panose="020B0604020202020204" pitchFamily="34" charset="0"/>
              </a:rPr>
              <a:t>hoa </a:t>
            </a:r>
            <a:r>
              <a:rPr lang="vi-VN" sz="2400" dirty="0">
                <a:solidFill>
                  <a:srgbClr val="262626"/>
                </a:solidFill>
                <a:cs typeface="Arial" panose="020B0604020202020204" pitchFamily="34" charset="0"/>
              </a:rPr>
              <a:t>Cơ khí mở thêm chuyên ngành đào tạo chuyên ngành Công nghệ kỹ thuật </a:t>
            </a:r>
            <a:r>
              <a:rPr lang="vi-VN" sz="2400" dirty="0" smtClean="0">
                <a:solidFill>
                  <a:srgbClr val="262626"/>
                </a:solidFill>
                <a:cs typeface="Arial" panose="020B0604020202020204" pitchFamily="34" charset="0"/>
              </a:rPr>
              <a:t>Cơ</a:t>
            </a:r>
            <a:r>
              <a:rPr lang="en-US" sz="2400" dirty="0" smtClean="0">
                <a:solidFill>
                  <a:srgbClr val="262626"/>
                </a:solidFill>
                <a:latin typeface="Arial" panose="020B0604020202020204" pitchFamily="34" charset="0"/>
                <a:cs typeface="Arial" panose="020B0604020202020204" pitchFamily="34" charset="0"/>
              </a:rPr>
              <a:t> khí</a:t>
            </a:r>
          </a:p>
          <a:p>
            <a:pPr>
              <a:spcBef>
                <a:spcPts val="600"/>
              </a:spcBef>
              <a:spcAft>
                <a:spcPts val="1200"/>
              </a:spcAft>
            </a:pPr>
            <a:r>
              <a:rPr lang="en-US" sz="2400" dirty="0" smtClean="0">
                <a:solidFill>
                  <a:schemeClr val="accent1">
                    <a:lumMod val="50000"/>
                  </a:schemeClr>
                </a:solidFill>
                <a:latin typeface="Arial" panose="020B0604020202020204" pitchFamily="34" charset="0"/>
                <a:cs typeface="Arial" panose="020B0604020202020204" pitchFamily="34" charset="0"/>
              </a:rPr>
              <a:t>Các ngành đào tạo hiện nay của Khoa Cơ khí:</a:t>
            </a:r>
          </a:p>
          <a:p>
            <a:pPr>
              <a:spcAft>
                <a:spcPts val="600"/>
              </a:spcAft>
            </a:pPr>
            <a:r>
              <a:rPr lang="en-US" sz="2400" i="1" u="sng" dirty="0" smtClean="0">
                <a:latin typeface="Arial" panose="020B0604020202020204" pitchFamily="34" charset="0"/>
                <a:cs typeface="Arial" panose="020B0604020202020204" pitchFamily="34" charset="0"/>
              </a:rPr>
              <a:t>Bậc đại học:</a:t>
            </a:r>
          </a:p>
          <a:p>
            <a:pPr>
              <a:lnSpc>
                <a:spcPct val="150000"/>
              </a:lnSpc>
            </a:pPr>
            <a:r>
              <a:rPr lang="vi-VN" sz="2400" dirty="0">
                <a:solidFill>
                  <a:srgbClr val="262626"/>
                </a:solidFill>
                <a:cs typeface="Arial" panose="020B0604020202020204" pitchFamily="34" charset="0"/>
              </a:rPr>
              <a:t>  </a:t>
            </a:r>
            <a:r>
              <a:rPr lang="vi-VN" sz="2400" b="1" i="1" dirty="0">
                <a:solidFill>
                  <a:srgbClr val="0000CC"/>
                </a:solidFill>
                <a:cs typeface="Arial" panose="020B0604020202020204" pitchFamily="34" charset="0"/>
              </a:rPr>
              <a:t>    1. Công nghệ chế tạo </a:t>
            </a:r>
            <a:r>
              <a:rPr lang="vi-VN" sz="2400" b="1" i="1" dirty="0" smtClean="0">
                <a:solidFill>
                  <a:srgbClr val="0000CC"/>
                </a:solidFill>
                <a:cs typeface="Arial" panose="020B0604020202020204" pitchFamily="34" charset="0"/>
              </a:rPr>
              <a:t>máy</a:t>
            </a:r>
            <a:r>
              <a:rPr lang="en-US" sz="2400" b="1" i="1" dirty="0" smtClean="0">
                <a:solidFill>
                  <a:srgbClr val="0000CC"/>
                </a:solidFill>
                <a:cs typeface="Arial" panose="020B0604020202020204" pitchFamily="34" charset="0"/>
              </a:rPr>
              <a:t> </a:t>
            </a:r>
            <a:r>
              <a:rPr lang="en-US" sz="2400" b="1" i="1" dirty="0" smtClean="0">
                <a:solidFill>
                  <a:srgbClr val="C00000"/>
                </a:solidFill>
                <a:cs typeface="Arial" panose="020B0604020202020204" pitchFamily="34" charset="0"/>
              </a:rPr>
              <a:t>(từ khóa 38)</a:t>
            </a:r>
            <a:r>
              <a:rPr lang="vi-VN" sz="2400" b="1" i="1" dirty="0" smtClean="0">
                <a:cs typeface="Arial" panose="020B0604020202020204" pitchFamily="34" charset="0"/>
              </a:rPr>
              <a:t>, </a:t>
            </a:r>
            <a:r>
              <a:rPr lang="vi-VN" sz="2400" b="1" i="1" dirty="0">
                <a:solidFill>
                  <a:srgbClr val="0000CC"/>
                </a:solidFill>
                <a:cs typeface="Arial" panose="020B0604020202020204" pitchFamily="34" charset="0"/>
              </a:rPr>
              <a:t/>
            </a:r>
            <a:br>
              <a:rPr lang="vi-VN" sz="2400" b="1" i="1" dirty="0">
                <a:solidFill>
                  <a:srgbClr val="0000CC"/>
                </a:solidFill>
                <a:cs typeface="Arial" panose="020B0604020202020204" pitchFamily="34" charset="0"/>
              </a:rPr>
            </a:br>
            <a:r>
              <a:rPr lang="vi-VN" sz="2400" b="1" i="1" dirty="0">
                <a:solidFill>
                  <a:srgbClr val="0000CC"/>
                </a:solidFill>
                <a:cs typeface="Arial" panose="020B0604020202020204" pitchFamily="34" charset="0"/>
              </a:rPr>
              <a:t>      2. Công nghệ kỹ thuật cơ điện </a:t>
            </a:r>
            <a:r>
              <a:rPr lang="vi-VN" sz="2400" b="1" i="1" dirty="0" smtClean="0">
                <a:solidFill>
                  <a:srgbClr val="0000CC"/>
                </a:solidFill>
                <a:cs typeface="Arial" panose="020B0604020202020204" pitchFamily="34" charset="0"/>
              </a:rPr>
              <a:t>tử</a:t>
            </a:r>
            <a:r>
              <a:rPr lang="en-US" sz="2400" b="1" i="1" dirty="0" smtClean="0">
                <a:solidFill>
                  <a:srgbClr val="0000CC"/>
                </a:solidFill>
                <a:latin typeface="Arial" panose="020B0604020202020204" pitchFamily="34" charset="0"/>
                <a:cs typeface="Arial" panose="020B0604020202020204" pitchFamily="34" charset="0"/>
              </a:rPr>
              <a:t>,</a:t>
            </a:r>
            <a:r>
              <a:rPr lang="vi-VN" sz="2400" b="1" i="1" dirty="0">
                <a:solidFill>
                  <a:srgbClr val="0000CC"/>
                </a:solidFill>
                <a:cs typeface="Arial" panose="020B0604020202020204" pitchFamily="34" charset="0"/>
              </a:rPr>
              <a:t/>
            </a:r>
            <a:br>
              <a:rPr lang="vi-VN" sz="2400" b="1" i="1" dirty="0">
                <a:solidFill>
                  <a:srgbClr val="0000CC"/>
                </a:solidFill>
                <a:cs typeface="Arial" panose="020B0604020202020204" pitchFamily="34" charset="0"/>
              </a:rPr>
            </a:br>
            <a:r>
              <a:rPr lang="vi-VN" sz="2400" b="1" i="1" dirty="0">
                <a:solidFill>
                  <a:srgbClr val="0000CC"/>
                </a:solidFill>
                <a:cs typeface="Arial" panose="020B0604020202020204" pitchFamily="34" charset="0"/>
              </a:rPr>
              <a:t>      3. Công nghệ kỹ thuật nhiệt lạnh.</a:t>
            </a:r>
            <a:br>
              <a:rPr lang="vi-VN" sz="2400" b="1" i="1" dirty="0">
                <a:solidFill>
                  <a:srgbClr val="0000CC"/>
                </a:solidFill>
                <a:cs typeface="Arial" panose="020B0604020202020204" pitchFamily="34" charset="0"/>
              </a:rPr>
            </a:br>
            <a:r>
              <a:rPr lang="vi-VN" sz="2400" b="1" i="1" dirty="0">
                <a:solidFill>
                  <a:srgbClr val="0000CC"/>
                </a:solidFill>
                <a:cs typeface="Arial" panose="020B0604020202020204" pitchFamily="34" charset="0"/>
              </a:rPr>
              <a:t>      4. Công nghệ kỹ thuật cơ </a:t>
            </a:r>
            <a:r>
              <a:rPr lang="vi-VN" sz="2400" b="1" i="1" dirty="0" smtClean="0">
                <a:solidFill>
                  <a:srgbClr val="0000CC"/>
                </a:solidFill>
                <a:cs typeface="Arial" panose="020B0604020202020204" pitchFamily="34" charset="0"/>
              </a:rPr>
              <a:t>khí</a:t>
            </a:r>
            <a:r>
              <a:rPr lang="en-US" sz="2400" b="1" i="1" dirty="0" smtClean="0">
                <a:solidFill>
                  <a:srgbClr val="0000CC"/>
                </a:solidFill>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(từ khóa 55)</a:t>
            </a:r>
          </a:p>
          <a:p>
            <a:pPr>
              <a:lnSpc>
                <a:spcPct val="150000"/>
              </a:lnSpc>
            </a:pPr>
            <a:r>
              <a:rPr lang="en-US" sz="2400" i="1" u="sng" dirty="0" smtClean="0">
                <a:latin typeface="Arial" panose="020B0604020202020204" pitchFamily="34" charset="0"/>
                <a:cs typeface="Arial" panose="020B0604020202020204" pitchFamily="34" charset="0"/>
              </a:rPr>
              <a:t>Bậc cao học </a:t>
            </a:r>
            <a:r>
              <a:rPr lang="en-US" sz="2400" i="1" dirty="0" smtClean="0">
                <a:latin typeface="Arial" panose="020B0604020202020204" pitchFamily="34" charset="0"/>
                <a:cs typeface="Arial" panose="020B0604020202020204" pitchFamily="34" charset="0"/>
              </a:rPr>
              <a:t>(thạc sĩ): </a:t>
            </a:r>
            <a:r>
              <a:rPr lang="en-US" sz="2800" b="1" i="1" dirty="0" smtClean="0">
                <a:solidFill>
                  <a:srgbClr val="0000CC"/>
                </a:solidFill>
                <a:cs typeface="Arial" panose="020B0604020202020204" pitchFamily="34" charset="0"/>
              </a:rPr>
              <a:t>Kỹ thuật cơ khí </a:t>
            </a:r>
            <a:r>
              <a:rPr lang="en-US" sz="2800" b="1" i="1" dirty="0" smtClean="0">
                <a:cs typeface="Arial" panose="020B0604020202020204" pitchFamily="34" charset="0"/>
              </a:rPr>
              <a:t>(2013)</a:t>
            </a:r>
            <a:endParaRPr lang="vi-VN" sz="2800" b="1" i="1" dirty="0">
              <a:cs typeface="Arial" panose="020B0604020202020204" pitchFamily="34" charset="0"/>
            </a:endParaRPr>
          </a:p>
        </p:txBody>
      </p:sp>
      <p:sp>
        <p:nvSpPr>
          <p:cNvPr id="5" name="TextBox 4"/>
          <p:cNvSpPr txBox="1"/>
          <p:nvPr/>
        </p:nvSpPr>
        <p:spPr>
          <a:xfrm>
            <a:off x="407126" y="152400"/>
            <a:ext cx="8763000" cy="584775"/>
          </a:xfrm>
          <a:prstGeom prst="rect">
            <a:avLst/>
          </a:prstGeom>
          <a:noFill/>
        </p:spPr>
        <p:txBody>
          <a:bodyPr wrap="square" rtlCol="0">
            <a:spAutoFit/>
          </a:bodyPr>
          <a:lstStyle/>
          <a:p>
            <a:r>
              <a:rPr lang="en-US" sz="3200" b="1" dirty="0" smtClean="0">
                <a:solidFill>
                  <a:srgbClr val="000066"/>
                </a:solidFill>
                <a:latin typeface="Arial" pitchFamily="34" charset="0"/>
                <a:cs typeface="Arial" pitchFamily="34" charset="0"/>
              </a:rPr>
              <a:t>Các ngành đào tạo hiện nay</a:t>
            </a:r>
            <a:endParaRPr lang="en-US" sz="3200" b="1" dirty="0">
              <a:solidFill>
                <a:srgbClr val="000066"/>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4999"/>
            <a:ext cx="2412274" cy="257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83478" y="4716517"/>
            <a:ext cx="2667000"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Bộ môn Chế tạo máy quản lý</a:t>
            </a:r>
            <a:endParaRPr lang="en-US" sz="2400" b="1" dirty="0"/>
          </a:p>
        </p:txBody>
      </p:sp>
    </p:spTree>
    <p:extLst>
      <p:ext uri="{BB962C8B-B14F-4D97-AF65-F5344CB8AC3E}">
        <p14:creationId xmlns:p14="http://schemas.microsoft.com/office/powerpoint/2010/main" val="80567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406716" y="2635316"/>
            <a:ext cx="5881676" cy="737168"/>
          </a:xfrm>
          <a:prstGeom prst="rect">
            <a:avLst/>
          </a:prstGeom>
          <a:noFill/>
        </p:spPr>
        <p:txBody>
          <a:bodyPr wrap="square" rtlCol="0" anchor="b" anchorCtr="0">
            <a:noAutofit/>
          </a:bodyPr>
          <a:lstStyle/>
          <a:p>
            <a:r>
              <a:rPr lang="en-US" sz="4000" b="1" dirty="0" smtClean="0">
                <a:solidFill>
                  <a:prstClr val="white"/>
                </a:solidFill>
              </a:rPr>
              <a:t>Nhân sự BM Chế tạo máy</a:t>
            </a:r>
            <a:endParaRPr lang="en-US" sz="40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1513055"/>
              </p:ext>
            </p:extLst>
          </p:nvPr>
        </p:nvGraphicFramePr>
        <p:xfrm>
          <a:off x="1524000" y="350520"/>
          <a:ext cx="7239000" cy="6202681"/>
        </p:xfrm>
        <a:graphic>
          <a:graphicData uri="http://schemas.openxmlformats.org/drawingml/2006/table">
            <a:tbl>
              <a:tblPr firstRow="1" bandRow="1">
                <a:tableStyleId>{5C22544A-7EE6-4342-B048-85BDC9FD1C3A}</a:tableStyleId>
              </a:tblPr>
              <a:tblGrid>
                <a:gridCol w="914400"/>
                <a:gridCol w="1524000"/>
                <a:gridCol w="914400"/>
                <a:gridCol w="1524000"/>
                <a:gridCol w="914400"/>
                <a:gridCol w="1447800"/>
              </a:tblGrid>
              <a:tr h="471286">
                <a:tc>
                  <a:txBody>
                    <a:bodyPr/>
                    <a:lstStyle/>
                    <a:p>
                      <a:r>
                        <a:rPr lang="en-US" dirty="0" smtClean="0"/>
                        <a:t>Photo </a:t>
                      </a:r>
                      <a:endParaRPr lang="en-US" dirty="0"/>
                    </a:p>
                  </a:txBody>
                  <a:tcPr/>
                </a:tc>
                <a:tc>
                  <a:txBody>
                    <a:bodyPr/>
                    <a:lstStyle/>
                    <a:p>
                      <a:r>
                        <a:rPr lang="en-US" dirty="0" smtClean="0"/>
                        <a:t>Name &amp; pos.</a:t>
                      </a:r>
                      <a:endParaRPr lang="en-US" dirty="0"/>
                    </a:p>
                  </a:txBody>
                  <a:tcPr/>
                </a:tc>
                <a:tc>
                  <a:txBody>
                    <a:bodyPr/>
                    <a:lstStyle/>
                    <a:p>
                      <a:r>
                        <a:rPr lang="en-US" dirty="0" smtClean="0"/>
                        <a:t>Photo </a:t>
                      </a:r>
                      <a:endParaRPr lang="en-US" dirty="0"/>
                    </a:p>
                  </a:txBody>
                  <a:tcPr/>
                </a:tc>
                <a:tc>
                  <a:txBody>
                    <a:bodyPr/>
                    <a:lstStyle/>
                    <a:p>
                      <a:r>
                        <a:rPr lang="en-US" dirty="0" smtClean="0"/>
                        <a:t>Name&amp; pos.</a:t>
                      </a:r>
                      <a:endParaRPr lang="en-US" dirty="0"/>
                    </a:p>
                  </a:txBody>
                  <a:tcPr/>
                </a:tc>
                <a:tc>
                  <a:txBody>
                    <a:bodyPr/>
                    <a:lstStyle/>
                    <a:p>
                      <a:r>
                        <a:rPr lang="en-US" dirty="0" smtClean="0"/>
                        <a:t>Photo </a:t>
                      </a:r>
                      <a:endParaRPr lang="en-US" dirty="0"/>
                    </a:p>
                  </a:txBody>
                  <a:tcPr/>
                </a:tc>
                <a:tc>
                  <a:txBody>
                    <a:bodyPr/>
                    <a:lstStyle/>
                    <a:p>
                      <a:r>
                        <a:rPr lang="en-US" dirty="0" smtClean="0"/>
                        <a:t>Name&amp; pos.</a:t>
                      </a:r>
                      <a:endParaRPr lang="en-US" dirty="0"/>
                    </a:p>
                  </a:txBody>
                  <a:tcPr/>
                </a:tc>
              </a:tr>
              <a:tr h="1146279">
                <a:tc>
                  <a:txBody>
                    <a:bodyPr/>
                    <a:lstStyle/>
                    <a:p>
                      <a:endParaRPr lang="en-US" dirty="0"/>
                    </a:p>
                  </a:txBody>
                  <a:tcPr/>
                </a:tc>
                <a:tc>
                  <a:txBody>
                    <a:bodyPr/>
                    <a:lstStyle/>
                    <a:p>
                      <a:r>
                        <a:rPr lang="en-US" sz="1600" dirty="0" smtClean="0"/>
                        <a:t>Dr. Dang</a:t>
                      </a:r>
                      <a:r>
                        <a:rPr lang="en-US" sz="1600" baseline="0" dirty="0" smtClean="0"/>
                        <a:t> </a:t>
                      </a:r>
                      <a:r>
                        <a:rPr lang="en-US" sz="1600" baseline="0" dirty="0" err="1" smtClean="0"/>
                        <a:t>Xuan</a:t>
                      </a:r>
                      <a:r>
                        <a:rPr lang="en-US" sz="1600" baseline="0" dirty="0" smtClean="0"/>
                        <a:t> Phuong</a:t>
                      </a:r>
                    </a:p>
                    <a:p>
                      <a:r>
                        <a:rPr lang="en-US" sz="1600" i="1" baseline="0" dirty="0" smtClean="0"/>
                        <a:t>Head of ME department</a:t>
                      </a:r>
                      <a:endParaRPr lang="en-US" sz="1600" i="1" dirty="0"/>
                    </a:p>
                  </a:txBody>
                  <a:tcPr/>
                </a:tc>
                <a:tc>
                  <a:txBody>
                    <a:bodyPr/>
                    <a:lstStyle/>
                    <a:p>
                      <a:endParaRPr lang="en-US" dirty="0"/>
                    </a:p>
                  </a:txBody>
                  <a:tcPr/>
                </a:tc>
                <a:tc>
                  <a:txBody>
                    <a:bodyPr/>
                    <a:lstStyle/>
                    <a:p>
                      <a:r>
                        <a:rPr lang="en-US" sz="1600" dirty="0" smtClean="0"/>
                        <a:t>Tran Ngoc </a:t>
                      </a:r>
                      <a:r>
                        <a:rPr lang="en-US" sz="1600" dirty="0" err="1" smtClean="0"/>
                        <a:t>Nhuan</a:t>
                      </a:r>
                      <a:r>
                        <a:rPr lang="en-US" sz="1600" dirty="0" smtClean="0"/>
                        <a:t>,</a:t>
                      </a:r>
                      <a:r>
                        <a:rPr lang="en-US" sz="1600" baseline="0" dirty="0" smtClean="0"/>
                        <a:t> MSc.</a:t>
                      </a:r>
                    </a:p>
                    <a:p>
                      <a:r>
                        <a:rPr lang="en-US" sz="1600" i="1" baseline="0" dirty="0" smtClean="0"/>
                        <a:t>Senior lecturer</a:t>
                      </a:r>
                      <a:endParaRPr lang="en-US" sz="1600" i="1" dirty="0"/>
                    </a:p>
                  </a:txBody>
                  <a:tcPr/>
                </a:tc>
                <a:tc>
                  <a:txBody>
                    <a:bodyPr/>
                    <a:lstStyle/>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Ngo Quang Trong,</a:t>
                      </a:r>
                      <a:r>
                        <a:rPr lang="en-US" sz="1600" baseline="0" dirty="0" smtClean="0"/>
                        <a:t> MSc.</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smtClean="0">
                          <a:solidFill>
                            <a:srgbClr val="0000CC"/>
                          </a:solidFill>
                        </a:rPr>
                        <a:t>PhD student at Volgograd Univ.</a:t>
                      </a:r>
                      <a:endParaRPr lang="en-US" sz="1400" dirty="0">
                        <a:solidFill>
                          <a:srgbClr val="0000CC"/>
                        </a:solidFill>
                      </a:endParaRPr>
                    </a:p>
                  </a:txBody>
                  <a:tcPr/>
                </a:tc>
              </a:tr>
              <a:tr h="1146279">
                <a:tc>
                  <a:txBody>
                    <a:bodyPr/>
                    <a:lstStyle/>
                    <a:p>
                      <a:endParaRPr lang="en-US" dirty="0"/>
                    </a:p>
                  </a:txBody>
                  <a:tcPr/>
                </a:tc>
                <a:tc>
                  <a:txBody>
                    <a:bodyPr/>
                    <a:lstStyle/>
                    <a:p>
                      <a:r>
                        <a:rPr lang="en-US" sz="1600" dirty="0" err="1" smtClean="0"/>
                        <a:t>ThS</a:t>
                      </a:r>
                      <a:r>
                        <a:rPr lang="en-US" sz="1600" dirty="0" smtClean="0"/>
                        <a:t>. Vu Ngoc </a:t>
                      </a:r>
                      <a:r>
                        <a:rPr lang="en-US" sz="1600" dirty="0" err="1" smtClean="0"/>
                        <a:t>Chien</a:t>
                      </a:r>
                      <a:endParaRPr lang="en-US" sz="1600" dirty="0" smtClean="0"/>
                    </a:p>
                    <a:p>
                      <a:r>
                        <a:rPr lang="en-US" sz="1600" i="1" dirty="0" smtClean="0"/>
                        <a:t>Nghiên</a:t>
                      </a:r>
                      <a:r>
                        <a:rPr lang="en-US" sz="1600" i="1" baseline="0" dirty="0" smtClean="0"/>
                        <a:t> cứu sinh tại Đài Loan</a:t>
                      </a:r>
                      <a:endParaRPr lang="en-US" sz="1600" i="1"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ThS</a:t>
                      </a:r>
                      <a:r>
                        <a:rPr lang="en-US" sz="1600" dirty="0" smtClean="0"/>
                        <a:t>. Nguyen Minh Quan, </a:t>
                      </a:r>
                      <a:endParaRPr lang="en-US" sz="1600" dirty="0"/>
                    </a:p>
                  </a:txBody>
                  <a:tcPr/>
                </a:tc>
                <a:tc>
                  <a:txBody>
                    <a:bodyPr/>
                    <a:lstStyle/>
                    <a:p>
                      <a:endParaRPr lang="en-US" sz="1400"/>
                    </a:p>
                  </a:txBody>
                  <a:tcPr/>
                </a:tc>
                <a:tc>
                  <a:txBody>
                    <a:bodyPr/>
                    <a:lstStyle/>
                    <a:p>
                      <a:r>
                        <a:rPr lang="en-US" sz="1600" dirty="0" smtClean="0"/>
                        <a:t>Dr.</a:t>
                      </a:r>
                      <a:r>
                        <a:rPr lang="en-US" sz="1600" baseline="0" dirty="0" smtClean="0"/>
                        <a:t> Nguyen Van </a:t>
                      </a:r>
                      <a:r>
                        <a:rPr lang="en-US" sz="1600" baseline="0" dirty="0" err="1" smtClean="0"/>
                        <a:t>Tuong</a:t>
                      </a:r>
                      <a:endParaRPr lang="en-US" sz="1600" baseline="0" dirty="0" smtClean="0"/>
                    </a:p>
                    <a:p>
                      <a:r>
                        <a:rPr lang="en-US" sz="1600" i="1" baseline="0" dirty="0" smtClean="0"/>
                        <a:t>Vice Dean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1" baseline="0" dirty="0" smtClean="0"/>
                        <a:t>Senior lecture</a:t>
                      </a:r>
                      <a:endParaRPr lang="en-US" sz="1600" dirty="0"/>
                    </a:p>
                  </a:txBody>
                  <a:tcPr/>
                </a:tc>
              </a:tr>
              <a:tr h="1146279">
                <a:tc>
                  <a:txBody>
                    <a:bodyPr/>
                    <a:lstStyle/>
                    <a:p>
                      <a:endParaRPr lang="en-US" dirty="0"/>
                    </a:p>
                  </a:txBody>
                  <a:tcPr/>
                </a:tc>
                <a:tc>
                  <a:txBody>
                    <a:bodyPr/>
                    <a:lstStyle/>
                    <a:p>
                      <a:r>
                        <a:rPr lang="en-US" sz="1600" dirty="0" smtClean="0"/>
                        <a:t>Nguyen</a:t>
                      </a:r>
                      <a:r>
                        <a:rPr lang="en-US" sz="1600" baseline="0" dirty="0" smtClean="0"/>
                        <a:t> Van Han, MSc.</a:t>
                      </a:r>
                    </a:p>
                    <a:p>
                      <a:r>
                        <a:rPr lang="en-US" sz="1600" dirty="0" smtClean="0"/>
                        <a:t>Lecturer</a:t>
                      </a:r>
                      <a:endParaRPr lang="en-US" sz="1600" dirty="0"/>
                    </a:p>
                  </a:txBody>
                  <a:tcPr/>
                </a:tc>
                <a:tc>
                  <a:txBody>
                    <a:bodyPr/>
                    <a:lstStyle/>
                    <a:p>
                      <a:endParaRPr lang="en-US"/>
                    </a:p>
                  </a:txBody>
                  <a:tcPr/>
                </a:tc>
                <a:tc>
                  <a:txBody>
                    <a:bodyPr/>
                    <a:lstStyle/>
                    <a:p>
                      <a:r>
                        <a:rPr lang="en-US" sz="1600" dirty="0" smtClean="0"/>
                        <a:t>Bui </a:t>
                      </a:r>
                      <a:r>
                        <a:rPr lang="en-US" sz="1600" dirty="0" err="1" smtClean="0"/>
                        <a:t>Duc</a:t>
                      </a:r>
                      <a:r>
                        <a:rPr lang="en-US" sz="1600" dirty="0" smtClean="0"/>
                        <a:t> Tai, MSc.</a:t>
                      </a:r>
                    </a:p>
                    <a:p>
                      <a:r>
                        <a:rPr lang="en-US" sz="1600" i="1" baseline="0" dirty="0" smtClean="0">
                          <a:solidFill>
                            <a:srgbClr val="0000CC"/>
                          </a:solidFill>
                        </a:rPr>
                        <a:t>PhD student at </a:t>
                      </a:r>
                      <a:r>
                        <a:rPr lang="en-US" sz="1600" i="1" baseline="0" dirty="0" err="1" smtClean="0">
                          <a:solidFill>
                            <a:srgbClr val="0000CC"/>
                          </a:solidFill>
                        </a:rPr>
                        <a:t>Nagaoka</a:t>
                      </a:r>
                      <a:r>
                        <a:rPr lang="en-US" sz="1600" i="1" baseline="0" dirty="0" smtClean="0">
                          <a:solidFill>
                            <a:srgbClr val="0000CC"/>
                          </a:solidFill>
                        </a:rPr>
                        <a:t> Univ.</a:t>
                      </a:r>
                      <a:endParaRPr lang="en-US" sz="1600" dirty="0">
                        <a:solidFill>
                          <a:srgbClr val="0000CC"/>
                        </a:solidFill>
                      </a:endParaRPr>
                    </a:p>
                  </a:txBody>
                  <a:tcPr/>
                </a:tc>
                <a:tc>
                  <a:txBody>
                    <a:bodyPr/>
                    <a:lstStyle/>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p>
                  </a:txBody>
                  <a:tcPr/>
                </a:tc>
              </a:tr>
              <a:tr h="1146279">
                <a:tc>
                  <a:txBody>
                    <a:bodyPr/>
                    <a:lstStyle/>
                    <a:p>
                      <a:endParaRPr lang="en-US" dirty="0"/>
                    </a:p>
                  </a:txBody>
                  <a:tcPr/>
                </a:tc>
                <a:tc>
                  <a:txBody>
                    <a:bodyPr/>
                    <a:lstStyle/>
                    <a:p>
                      <a:r>
                        <a:rPr lang="en-US" sz="1600" dirty="0" smtClean="0"/>
                        <a:t>Dr.</a:t>
                      </a:r>
                      <a:r>
                        <a:rPr lang="en-US" sz="1600" baseline="0" dirty="0" smtClean="0"/>
                        <a:t> Tran Doan Hung</a:t>
                      </a:r>
                    </a:p>
                    <a:p>
                      <a:r>
                        <a:rPr lang="en-US" sz="1600" i="1" baseline="0" dirty="0" smtClean="0"/>
                        <a:t>Head of Academic Affair</a:t>
                      </a:r>
                      <a:endParaRPr lang="en-US" sz="1600" i="1" dirty="0"/>
                    </a:p>
                  </a:txBody>
                  <a:tcPr/>
                </a:tc>
                <a:tc>
                  <a:txBody>
                    <a:bodyPr/>
                    <a:lstStyle/>
                    <a:p>
                      <a:endParaRPr lang="en-US" dirty="0"/>
                    </a:p>
                  </a:txBody>
                  <a:tcPr/>
                </a:tc>
                <a:tc>
                  <a:txBody>
                    <a:bodyPr/>
                    <a:lstStyle/>
                    <a:p>
                      <a:r>
                        <a:rPr lang="en-US" sz="1600" dirty="0" smtClean="0"/>
                        <a:t>Prof. Dr.</a:t>
                      </a:r>
                      <a:r>
                        <a:rPr lang="en-US" sz="1600" baseline="0" dirty="0" smtClean="0"/>
                        <a:t> Pham Hung Thang</a:t>
                      </a:r>
                      <a:endParaRPr lang="en-US" sz="1600" dirty="0"/>
                    </a:p>
                  </a:txBody>
                  <a:tcPr/>
                </a:tc>
                <a:tc>
                  <a:txBody>
                    <a:bodyPr/>
                    <a:lstStyle/>
                    <a:p>
                      <a:endParaRPr lang="en-US"/>
                    </a:p>
                  </a:txBody>
                  <a:tcPr/>
                </a:tc>
                <a:tc>
                  <a:txBody>
                    <a:bodyPr/>
                    <a:lstStyle/>
                    <a:p>
                      <a:r>
                        <a:rPr lang="en-US" sz="1800" dirty="0" smtClean="0"/>
                        <a:t>TS. Nguyen</a:t>
                      </a:r>
                      <a:r>
                        <a:rPr lang="en-US" sz="1800" baseline="0" dirty="0" smtClean="0"/>
                        <a:t> </a:t>
                      </a:r>
                      <a:r>
                        <a:rPr lang="en-US" sz="1800" baseline="0" dirty="0" err="1" smtClean="0"/>
                        <a:t>Huu</a:t>
                      </a:r>
                      <a:r>
                        <a:rPr lang="en-US" sz="1800" baseline="0" dirty="0" smtClean="0"/>
                        <a:t> That</a:t>
                      </a:r>
                      <a:endParaRPr lang="en-US" sz="1500" dirty="0">
                        <a:solidFill>
                          <a:srgbClr val="0000CC"/>
                        </a:solidFill>
                      </a:endParaRPr>
                    </a:p>
                  </a:txBody>
                  <a:tcPr/>
                </a:tc>
              </a:tr>
              <a:tr h="1146279">
                <a:tc>
                  <a:txBody>
                    <a:bodyPr/>
                    <a:lstStyle/>
                    <a:p>
                      <a:endParaRPr lang="en-US" dirty="0"/>
                    </a:p>
                  </a:txBody>
                  <a:tcPr/>
                </a:tc>
                <a:tc>
                  <a:txBody>
                    <a:bodyPr/>
                    <a:lstStyle/>
                    <a:p>
                      <a:endParaRPr lang="en-US" sz="1600" dirty="0"/>
                    </a:p>
                  </a:txBody>
                  <a:tcPr/>
                </a:tc>
                <a:tc>
                  <a:txBody>
                    <a:bodyPr/>
                    <a:lstStyle/>
                    <a:p>
                      <a:endParaRPr lang="en-US"/>
                    </a:p>
                  </a:txBody>
                  <a:tcPr/>
                </a:tc>
                <a:tc>
                  <a:txBody>
                    <a:bodyPr/>
                    <a:lstStyle/>
                    <a:p>
                      <a:endParaRPr lang="en-US" sz="1600" i="1" dirty="0"/>
                    </a:p>
                  </a:txBody>
                  <a:tcPr/>
                </a:tc>
                <a:tc>
                  <a:txBody>
                    <a:bodyPr/>
                    <a:lstStyle/>
                    <a:p>
                      <a:endParaRPr lang="en-US"/>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50647" y="879319"/>
            <a:ext cx="860402" cy="10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50647" y="1979768"/>
            <a:ext cx="847832" cy="108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50647" y="3170904"/>
            <a:ext cx="860402" cy="103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50647" y="4295504"/>
            <a:ext cx="847472" cy="104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86348" y="879319"/>
            <a:ext cx="858676" cy="10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86348" y="1979768"/>
            <a:ext cx="858676" cy="108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86348" y="3170904"/>
            <a:ext cx="858676" cy="103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986348" y="4316940"/>
            <a:ext cx="885405" cy="106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73026" y="4302652"/>
            <a:ext cx="923990" cy="112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428774" y="879319"/>
            <a:ext cx="854352" cy="104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428774" y="1979768"/>
            <a:ext cx="854352" cy="108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98119" y="5432543"/>
            <a:ext cx="2233748" cy="1072523"/>
          </a:xfrm>
          <a:prstGeom prst="rect">
            <a:avLst/>
          </a:prstGeom>
          <a:blipFill>
            <a:blip r:embed="rId15"/>
            <a:tile tx="0" ty="0" sx="100000" sy="100000" flip="none" algn="tl"/>
          </a:blipFill>
        </p:spPr>
        <p:txBody>
          <a:bodyPr wrap="square" rtlCol="0">
            <a:noAutofit/>
          </a:bodyPr>
          <a:lstStyle/>
          <a:p>
            <a:pPr marL="285750" indent="-285750">
              <a:buFont typeface="Arial" pitchFamily="34" charset="0"/>
              <a:buChar char="•"/>
            </a:pPr>
            <a:r>
              <a:rPr lang="en-US" sz="1400" dirty="0">
                <a:solidFill>
                  <a:srgbClr val="000066"/>
                </a:solidFill>
                <a:latin typeface="Arial" pitchFamily="34" charset="0"/>
                <a:cs typeface="Arial" pitchFamily="34" charset="0"/>
              </a:rPr>
              <a:t>01 Phó Giáo sư TS</a:t>
            </a:r>
          </a:p>
          <a:p>
            <a:pPr marL="285750" indent="-285750">
              <a:buFont typeface="Arial" pitchFamily="34" charset="0"/>
              <a:buChar char="•"/>
            </a:pPr>
            <a:r>
              <a:rPr lang="en-US" sz="1400" dirty="0">
                <a:solidFill>
                  <a:srgbClr val="000066"/>
                </a:solidFill>
                <a:latin typeface="Arial" pitchFamily="34" charset="0"/>
                <a:cs typeface="Arial" pitchFamily="34" charset="0"/>
              </a:rPr>
              <a:t>04 Tiến sĩ</a:t>
            </a:r>
          </a:p>
          <a:p>
            <a:pPr marL="285750" indent="-285750">
              <a:buFont typeface="Arial" pitchFamily="34" charset="0"/>
              <a:buChar char="•"/>
            </a:pPr>
            <a:r>
              <a:rPr lang="en-US" sz="1400" dirty="0">
                <a:solidFill>
                  <a:srgbClr val="000066"/>
                </a:solidFill>
                <a:latin typeface="Arial" pitchFamily="34" charset="0"/>
                <a:cs typeface="Arial" pitchFamily="34" charset="0"/>
              </a:rPr>
              <a:t>02 Thạc sĩ</a:t>
            </a:r>
          </a:p>
          <a:p>
            <a:pPr marL="285750" indent="-285750">
              <a:buFont typeface="Arial" pitchFamily="34" charset="0"/>
              <a:buChar char="•"/>
            </a:pPr>
            <a:r>
              <a:rPr lang="en-US" sz="1400" dirty="0">
                <a:solidFill>
                  <a:srgbClr val="000066"/>
                </a:solidFill>
                <a:latin typeface="Arial" pitchFamily="34" charset="0"/>
                <a:cs typeface="Arial" pitchFamily="34" charset="0"/>
              </a:rPr>
              <a:t>03 NCS tiến sĩ</a:t>
            </a:r>
          </a:p>
        </p:txBody>
      </p:sp>
      <p:sp>
        <p:nvSpPr>
          <p:cNvPr id="18" name="TextBox 17"/>
          <p:cNvSpPr txBox="1"/>
          <p:nvPr/>
        </p:nvSpPr>
        <p:spPr>
          <a:xfrm>
            <a:off x="4845024" y="5384409"/>
            <a:ext cx="3460776" cy="1120657"/>
          </a:xfrm>
          <a:prstGeom prst="rect">
            <a:avLst/>
          </a:prstGeom>
          <a:blipFill>
            <a:blip r:embed="rId15"/>
            <a:tile tx="0" ty="0" sx="100000" sy="100000" flip="none" algn="tl"/>
          </a:blipFill>
        </p:spPr>
        <p:txBody>
          <a:bodyPr wrap="square" rtlCol="0">
            <a:noAutofit/>
          </a:bodyPr>
          <a:lstStyle/>
          <a:p>
            <a:pPr>
              <a:spcBef>
                <a:spcPts val="600"/>
              </a:spcBef>
            </a:pPr>
            <a:r>
              <a:rPr lang="en-US" sz="1600" i="1" dirty="0">
                <a:solidFill>
                  <a:srgbClr val="000066"/>
                </a:solidFill>
                <a:latin typeface="Arial" pitchFamily="34" charset="0"/>
                <a:cs typeface="Arial" pitchFamily="34" charset="0"/>
              </a:rPr>
              <a:t>Đa số các TS được đào tạo ở nước ngoài: Nga, </a:t>
            </a:r>
            <a:r>
              <a:rPr lang="en-US" sz="1600" i="1" dirty="0" err="1">
                <a:solidFill>
                  <a:srgbClr val="000066"/>
                </a:solidFill>
                <a:latin typeface="Arial" pitchFamily="34" charset="0"/>
                <a:cs typeface="Arial" pitchFamily="34" charset="0"/>
              </a:rPr>
              <a:t>Ucraina</a:t>
            </a:r>
            <a:r>
              <a:rPr lang="en-US" sz="1600" i="1" dirty="0">
                <a:solidFill>
                  <a:srgbClr val="000066"/>
                </a:solidFill>
                <a:latin typeface="Arial" pitchFamily="34" charset="0"/>
                <a:cs typeface="Arial" pitchFamily="34" charset="0"/>
              </a:rPr>
              <a:t>, CH Séc, Nhật Bản, Hàn Quốc, Đài Loan</a:t>
            </a:r>
            <a:endParaRPr lang="en-US" sz="1600" dirty="0">
              <a:solidFill>
                <a:srgbClr val="000066"/>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96918"/>
            <a:ext cx="8991600" cy="4570482"/>
          </a:xfrm>
          <a:prstGeom prst="rect">
            <a:avLst/>
          </a:prstGeom>
          <a:noFill/>
        </p:spPr>
        <p:txBody>
          <a:bodyPr wrap="square" rtlCol="0">
            <a:spAutoFit/>
          </a:bodyPr>
          <a:lstStyle/>
          <a:p>
            <a:pPr marL="742950" indent="-742950">
              <a:spcAft>
                <a:spcPts val="600"/>
              </a:spcAft>
              <a:buFont typeface="+mj-lt"/>
              <a:buAutoNum type="arabicPeriod"/>
            </a:pPr>
            <a:r>
              <a:rPr lang="en-US" sz="3200" dirty="0" smtClean="0"/>
              <a:t>Thiết kế kỹ thuật máy mới</a:t>
            </a:r>
          </a:p>
          <a:p>
            <a:pPr marL="742950" indent="-742950">
              <a:spcAft>
                <a:spcPts val="600"/>
              </a:spcAft>
              <a:buFont typeface="+mj-lt"/>
              <a:buAutoNum type="arabicPeriod"/>
            </a:pPr>
            <a:r>
              <a:rPr lang="en-US" sz="3200" dirty="0" smtClean="0"/>
              <a:t>Thiết kế cải tiến máy và thiết bị đã có</a:t>
            </a:r>
          </a:p>
          <a:p>
            <a:pPr marL="742950" indent="-742950">
              <a:spcAft>
                <a:spcPts val="600"/>
              </a:spcAft>
              <a:buFont typeface="+mj-lt"/>
              <a:buAutoNum type="arabicPeriod"/>
            </a:pPr>
            <a:r>
              <a:rPr lang="en-US" sz="3200" dirty="0" smtClean="0"/>
              <a:t>Lập quy trình công nghệ chế tạo và lắp ráp</a:t>
            </a:r>
          </a:p>
          <a:p>
            <a:pPr marL="742950" indent="-742950">
              <a:spcAft>
                <a:spcPts val="600"/>
              </a:spcAft>
              <a:buFont typeface="+mj-lt"/>
              <a:buAutoNum type="arabicPeriod"/>
            </a:pPr>
            <a:r>
              <a:rPr lang="en-US" sz="3200" dirty="0" smtClean="0"/>
              <a:t>Vận hành máy móc và thiết bị cơ khí</a:t>
            </a:r>
          </a:p>
          <a:p>
            <a:pPr marL="742950" indent="-742950">
              <a:spcAft>
                <a:spcPts val="600"/>
              </a:spcAft>
              <a:buFont typeface="+mj-lt"/>
              <a:buAutoNum type="arabicPeriod"/>
            </a:pPr>
            <a:r>
              <a:rPr lang="en-US" sz="3200" dirty="0" smtClean="0"/>
              <a:t>Bảo trì, bảo dưỡng và sửa chữa máy</a:t>
            </a:r>
          </a:p>
          <a:p>
            <a:pPr marL="742950" indent="-742950">
              <a:spcAft>
                <a:spcPts val="600"/>
              </a:spcAft>
              <a:buFont typeface="+mj-lt"/>
              <a:buAutoNum type="arabicPeriod"/>
            </a:pPr>
            <a:r>
              <a:rPr lang="en-US" sz="3200" dirty="0" smtClean="0"/>
              <a:t>Quản lý kỹ thuật, quản lý chất lượng SP CK </a:t>
            </a:r>
          </a:p>
          <a:p>
            <a:pPr marL="742950" indent="-742950">
              <a:spcAft>
                <a:spcPts val="600"/>
              </a:spcAft>
              <a:buFont typeface="+mj-lt"/>
              <a:buAutoNum type="arabicPeriod"/>
            </a:pPr>
            <a:r>
              <a:rPr lang="en-US" sz="3200" dirty="0" smtClean="0"/>
              <a:t>Tư vấn kỹ thuật, marketing sản phẩm CK</a:t>
            </a:r>
          </a:p>
          <a:p>
            <a:pPr marL="742950" indent="-742950">
              <a:spcAft>
                <a:spcPts val="600"/>
              </a:spcAft>
              <a:buFont typeface="+mj-lt"/>
              <a:buAutoNum type="arabicPeriod"/>
            </a:pPr>
            <a:r>
              <a:rPr lang="en-US" sz="3200" dirty="0" smtClean="0"/>
              <a:t>Giảng dạy và nghiên cứu về cơ khí</a:t>
            </a:r>
            <a:endParaRPr lang="en-US" sz="3200" dirty="0"/>
          </a:p>
        </p:txBody>
      </p:sp>
      <p:sp>
        <p:nvSpPr>
          <p:cNvPr id="3" name="TextBox 2"/>
          <p:cNvSpPr txBox="1"/>
          <p:nvPr/>
        </p:nvSpPr>
        <p:spPr>
          <a:xfrm>
            <a:off x="419100" y="2150"/>
            <a:ext cx="8458200" cy="1200329"/>
          </a:xfrm>
          <a:prstGeom prst="rect">
            <a:avLst/>
          </a:prstGeom>
          <a:noFill/>
        </p:spPr>
        <p:txBody>
          <a:bodyPr wrap="square" rtlCol="0">
            <a:spAutoFit/>
          </a:bodyPr>
          <a:lstStyle/>
          <a:p>
            <a:r>
              <a:rPr lang="en-US" sz="3600" b="1" dirty="0" smtClean="0">
                <a:solidFill>
                  <a:srgbClr val="0000CC"/>
                </a:solidFill>
              </a:rPr>
              <a:t>Kỹ sư Công nghệ kỹ thuật Cơ khí </a:t>
            </a:r>
            <a:endParaRPr lang="en-US" sz="3600" b="1" dirty="0" smtClean="0">
              <a:solidFill>
                <a:srgbClr val="0000CC"/>
              </a:solidFill>
            </a:endParaRPr>
          </a:p>
          <a:p>
            <a:r>
              <a:rPr lang="en-US" sz="3600" b="1" dirty="0" smtClean="0">
                <a:solidFill>
                  <a:srgbClr val="0000CC"/>
                </a:solidFill>
              </a:rPr>
              <a:t>có </a:t>
            </a:r>
            <a:r>
              <a:rPr lang="en-US" sz="3600" b="1" dirty="0" smtClean="0">
                <a:solidFill>
                  <a:srgbClr val="0000CC"/>
                </a:solidFill>
              </a:rPr>
              <a:t>thể làm các công việc sau:</a:t>
            </a:r>
            <a:endParaRPr lang="en-US" sz="3600" b="1" dirty="0">
              <a:solidFill>
                <a:srgbClr val="0000CC"/>
              </a:solidFill>
            </a:endParaRPr>
          </a:p>
        </p:txBody>
      </p:sp>
    </p:spTree>
    <p:extLst>
      <p:ext uri="{BB962C8B-B14F-4D97-AF65-F5344CB8AC3E}">
        <p14:creationId xmlns:p14="http://schemas.microsoft.com/office/powerpoint/2010/main" val="22331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2">
                                            <p:txEl>
                                              <p:pRg st="0" end="0"/>
                                            </p:txEl>
                                          </p:spTgt>
                                        </p:tgtEl>
                                        <p:attrNameLst>
                                          <p:attrName>style.color</p:attrName>
                                        </p:attrNameLst>
                                      </p:cBhvr>
                                      <p:to>
                                        <a:schemeClr val="accent2"/>
                                      </p:to>
                                    </p:animClr>
                                    <p:animClr clrSpc="rgb" dir="cw">
                                      <p:cBhvr>
                                        <p:cTn id="48" dur="500" fill="hold"/>
                                        <p:tgtEl>
                                          <p:spTgt spid="2">
                                            <p:txEl>
                                              <p:pRg st="0" end="0"/>
                                            </p:txEl>
                                          </p:spTgt>
                                        </p:tgtEl>
                                        <p:attrNameLst>
                                          <p:attrName>fillcolor</p:attrName>
                                        </p:attrNameLst>
                                      </p:cBhvr>
                                      <p:to>
                                        <a:schemeClr val="accent2"/>
                                      </p:to>
                                    </p:animClr>
                                    <p:set>
                                      <p:cBhvr>
                                        <p:cTn id="49" dur="500" fill="hold"/>
                                        <p:tgtEl>
                                          <p:spTgt spid="2">
                                            <p:txEl>
                                              <p:pRg st="0" end="0"/>
                                            </p:txEl>
                                          </p:spTgt>
                                        </p:tgtEl>
                                        <p:attrNameLst>
                                          <p:attrName>fill.type</p:attrName>
                                        </p:attrNameLst>
                                      </p:cBhvr>
                                      <p:to>
                                        <p:strVal val="solid"/>
                                      </p:to>
                                    </p:set>
                                    <p:set>
                                      <p:cBhvr>
                                        <p:cTn id="50" dur="500" fill="hold"/>
                                        <p:tgtEl>
                                          <p:spTgt spid="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
            <a:ext cx="6705600" cy="1477328"/>
          </a:xfrm>
          <a:prstGeom prst="rect">
            <a:avLst/>
          </a:prstGeom>
          <a:noFill/>
        </p:spPr>
        <p:txBody>
          <a:bodyPr wrap="square" rtlCol="0">
            <a:spAutoFit/>
          </a:bodyPr>
          <a:lstStyle/>
          <a:p>
            <a:r>
              <a:rPr lang="en-US" sz="3000" b="1" dirty="0" smtClean="0">
                <a:solidFill>
                  <a:srgbClr val="0000CC"/>
                </a:solidFill>
              </a:rPr>
              <a:t>Ngành Công nghệ Chế tạo máy </a:t>
            </a:r>
          </a:p>
          <a:p>
            <a:r>
              <a:rPr lang="en-US" sz="3000" b="1" dirty="0" smtClean="0">
                <a:solidFill>
                  <a:srgbClr val="0000CC"/>
                </a:solidFill>
              </a:rPr>
              <a:t>và </a:t>
            </a:r>
            <a:r>
              <a:rPr lang="en-US" sz="3000" b="1" dirty="0" smtClean="0">
                <a:solidFill>
                  <a:schemeClr val="accent1">
                    <a:lumMod val="50000"/>
                  </a:schemeClr>
                </a:solidFill>
              </a:rPr>
              <a:t>Công nghệ kỹ thuật cơ khí </a:t>
            </a:r>
          </a:p>
          <a:p>
            <a:r>
              <a:rPr lang="en-US" sz="3000" b="1" dirty="0" smtClean="0">
                <a:solidFill>
                  <a:srgbClr val="0000CC"/>
                </a:solidFill>
              </a:rPr>
              <a:t>giống và khác nhau như thế nào?</a:t>
            </a:r>
            <a:endParaRPr lang="en-US" sz="3000" b="1" dirty="0">
              <a:solidFill>
                <a:srgbClr val="0000CC"/>
              </a:solidFill>
            </a:endParaRPr>
          </a:p>
        </p:txBody>
      </p:sp>
      <p:sp>
        <p:nvSpPr>
          <p:cNvPr id="4" name="TextBox 3"/>
          <p:cNvSpPr txBox="1"/>
          <p:nvPr/>
        </p:nvSpPr>
        <p:spPr>
          <a:xfrm>
            <a:off x="419100" y="1600200"/>
            <a:ext cx="81153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Các học phần khối kiến thức đại cương giống nhau hoàn toàn.</a:t>
            </a:r>
          </a:p>
          <a:p>
            <a:pPr marL="457200" indent="-457200">
              <a:buFont typeface="Arial" panose="020B0604020202020204" pitchFamily="34" charset="0"/>
              <a:buChar char="•"/>
            </a:pPr>
            <a:r>
              <a:rPr lang="en-US" sz="2800" dirty="0" smtClean="0"/>
              <a:t>Các học phần kiến thức cơ sở ngành giống nhau hơn 50%</a:t>
            </a:r>
          </a:p>
          <a:p>
            <a:pPr marL="457200" indent="-457200">
              <a:buFont typeface="Arial" panose="020B0604020202020204" pitchFamily="34" charset="0"/>
              <a:buChar char="•"/>
            </a:pPr>
            <a:r>
              <a:rPr lang="en-US" sz="2800" dirty="0" smtClean="0"/>
              <a:t>Một số học phần chuyên ngành giống nhau</a:t>
            </a:r>
            <a:endParaRPr lang="en-US" sz="2800" dirty="0"/>
          </a:p>
        </p:txBody>
      </p:sp>
      <p:sp>
        <p:nvSpPr>
          <p:cNvPr id="5" name="TextBox 4"/>
          <p:cNvSpPr txBox="1"/>
          <p:nvPr/>
        </p:nvSpPr>
        <p:spPr>
          <a:xfrm>
            <a:off x="419100" y="3923169"/>
            <a:ext cx="7886700" cy="2246769"/>
          </a:xfrm>
          <a:prstGeom prst="rect">
            <a:avLst/>
          </a:prstGeom>
          <a:noFill/>
        </p:spPr>
        <p:txBody>
          <a:bodyPr wrap="square" rtlCol="0">
            <a:spAutoFit/>
          </a:bodyPr>
          <a:lstStyle/>
          <a:p>
            <a:r>
              <a:rPr lang="en-US" sz="2800" i="1" u="sng" dirty="0" smtClean="0"/>
              <a:t>Khác nhau:</a:t>
            </a:r>
          </a:p>
          <a:p>
            <a:pPr marL="457200" indent="-457200">
              <a:buFont typeface="Arial" panose="020B0604020202020204" pitchFamily="34" charset="0"/>
              <a:buChar char="•"/>
            </a:pPr>
            <a:r>
              <a:rPr lang="en-US" sz="2800" dirty="0" smtClean="0">
                <a:solidFill>
                  <a:srgbClr val="0000CC"/>
                </a:solidFill>
              </a:rPr>
              <a:t>Chế tạo máy học sâu hơn về máy công cụ, các công nghệ chế tạo, quy trình gia công</a:t>
            </a:r>
          </a:p>
          <a:p>
            <a:pPr marL="457200" indent="-457200">
              <a:buFont typeface="Arial" panose="020B0604020202020204" pitchFamily="34" charset="0"/>
              <a:buChar char="•"/>
            </a:pPr>
            <a:r>
              <a:rPr lang="en-US" sz="2800" dirty="0" smtClean="0">
                <a:solidFill>
                  <a:srgbClr val="0000CC"/>
                </a:solidFill>
              </a:rPr>
              <a:t>Công nghệ kỹ thuật cơ khí thiên về thiết kế máy, vận hành và bảo dưỡng máy công nghiệp</a:t>
            </a:r>
            <a:endParaRPr lang="en-US" sz="2800" dirty="0">
              <a:solidFill>
                <a:srgbClr val="0000CC"/>
              </a:solidFill>
            </a:endParaRPr>
          </a:p>
        </p:txBody>
      </p:sp>
    </p:spTree>
    <p:extLst>
      <p:ext uri="{BB962C8B-B14F-4D97-AF65-F5344CB8AC3E}">
        <p14:creationId xmlns:p14="http://schemas.microsoft.com/office/powerpoint/2010/main" val="198297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315200" cy="1754326"/>
          </a:xfrm>
          <a:prstGeom prst="rect">
            <a:avLst/>
          </a:prstGeom>
          <a:noFill/>
        </p:spPr>
        <p:txBody>
          <a:bodyPr wrap="square" rtlCol="0">
            <a:spAutoFit/>
          </a:bodyPr>
          <a:lstStyle/>
          <a:p>
            <a:r>
              <a:rPr lang="en-US" sz="3600" dirty="0" smtClean="0">
                <a:solidFill>
                  <a:srgbClr val="0000CC"/>
                </a:solidFill>
                <a:latin typeface="Times New Roman" panose="02020603050405020304" pitchFamily="18" charset="0"/>
                <a:cs typeface="Times New Roman" panose="02020603050405020304" pitchFamily="18" charset="0"/>
              </a:rPr>
              <a:t>Kỹ sư Công nghệ kỹ thuật Cơ khí </a:t>
            </a:r>
          </a:p>
          <a:p>
            <a:r>
              <a:rPr lang="en-US" sz="3600" dirty="0" smtClean="0">
                <a:solidFill>
                  <a:srgbClr val="0000CC"/>
                </a:solidFill>
                <a:latin typeface="Times New Roman" panose="02020603050405020304" pitchFamily="18" charset="0"/>
                <a:cs typeface="Times New Roman" panose="02020603050405020304" pitchFamily="18" charset="0"/>
              </a:rPr>
              <a:t>và  kỹ sư Chế tạo máy </a:t>
            </a:r>
          </a:p>
          <a:p>
            <a:r>
              <a:rPr lang="en-US" sz="3600" b="1" dirty="0" smtClean="0">
                <a:solidFill>
                  <a:srgbClr val="0000CC"/>
                </a:solidFill>
                <a:latin typeface="Times New Roman" panose="02020603050405020304" pitchFamily="18" charset="0"/>
                <a:cs typeface="Times New Roman" panose="02020603050405020304" pitchFamily="18" charset="0"/>
              </a:rPr>
              <a:t>sẽ làm việc ở đâu?</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124200" y="2395537"/>
            <a:ext cx="2438400" cy="685800"/>
          </a:xfrm>
          <a:prstGeom prst="roundRect">
            <a:avLst/>
          </a:prstGeom>
          <a:blipFill>
            <a:blip r:embed="rId2"/>
            <a:tile tx="0" ty="0" sx="100000" sy="100000" flip="none" algn="tl"/>
          </a:blip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Trả lời</a:t>
            </a:r>
            <a:endParaRPr lang="en-US" sz="3200" dirty="0">
              <a:solidFill>
                <a:schemeClr val="tx1"/>
              </a:solidFill>
            </a:endParaRPr>
          </a:p>
        </p:txBody>
      </p:sp>
      <p:sp>
        <p:nvSpPr>
          <p:cNvPr id="4" name="TextBox 3"/>
          <p:cNvSpPr txBox="1"/>
          <p:nvPr/>
        </p:nvSpPr>
        <p:spPr>
          <a:xfrm>
            <a:off x="457200" y="3733800"/>
            <a:ext cx="8229600" cy="1815882"/>
          </a:xfrm>
          <a:prstGeom prst="rect">
            <a:avLst/>
          </a:prstGeom>
          <a:noFill/>
        </p:spPr>
        <p:txBody>
          <a:bodyPr wrap="square" rtlCol="0">
            <a:spAutoFit/>
          </a:bodyPr>
          <a:lstStyle/>
          <a:p>
            <a:pPr algn="ctr"/>
            <a:r>
              <a:rPr lang="en-US" sz="2800" b="1" dirty="0" smtClean="0">
                <a:solidFill>
                  <a:srgbClr val="002060"/>
                </a:solidFill>
                <a:latin typeface="Viner Hand ITC" panose="03070502030502020203" pitchFamily="66" charset="0"/>
              </a:rPr>
              <a:t>Nơi nào có sử dụng máy móc và thiết bị cơ khí</a:t>
            </a:r>
          </a:p>
          <a:p>
            <a:pPr algn="ctr"/>
            <a:r>
              <a:rPr lang="en-US" sz="3600" b="1" dirty="0" smtClean="0">
                <a:solidFill>
                  <a:srgbClr val="002060"/>
                </a:solidFill>
                <a:latin typeface="Chiller" panose="04020404031007020602" pitchFamily="82" charset="0"/>
              </a:rPr>
              <a:t>Nơi nào sản sinh ra thiết bị và máy cơ khí</a:t>
            </a:r>
          </a:p>
          <a:p>
            <a:pPr algn="ctr"/>
            <a:r>
              <a:rPr lang="en-US" sz="2800" b="1" dirty="0" smtClean="0">
                <a:solidFill>
                  <a:schemeClr val="accent3"/>
                </a:solidFill>
                <a:latin typeface="Segoe Script" panose="020B0504020000000003" pitchFamily="34" charset="0"/>
              </a:rPr>
              <a:t>Nơi đó cần 2 loại kỹ sư trên</a:t>
            </a:r>
          </a:p>
          <a:p>
            <a:pPr algn="ctr"/>
            <a:endParaRPr lang="en-US" sz="2000" b="1" dirty="0">
              <a:solidFill>
                <a:srgbClr val="002060"/>
              </a:solidFill>
              <a:latin typeface="Viner Hand ITC" panose="03070502030502020203" pitchFamily="66" charset="0"/>
            </a:endParaRPr>
          </a:p>
        </p:txBody>
      </p:sp>
    </p:spTree>
    <p:extLst>
      <p:ext uri="{BB962C8B-B14F-4D97-AF65-F5344CB8AC3E}">
        <p14:creationId xmlns:p14="http://schemas.microsoft.com/office/powerpoint/2010/main" val="34184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991600" cy="914400"/>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400" b="1" dirty="0" smtClean="0">
                <a:solidFill>
                  <a:srgbClr val="C00000"/>
                </a:solidFill>
              </a:rPr>
              <a:t>Các cơ sở liên kết thực hành thực tập</a:t>
            </a:r>
            <a:endParaRPr lang="en-US" sz="3400" b="1" dirty="0">
              <a:solidFill>
                <a:srgbClr val="C00000"/>
              </a:solidFill>
            </a:endParaRPr>
          </a:p>
        </p:txBody>
      </p:sp>
      <p:sp>
        <p:nvSpPr>
          <p:cNvPr id="3" name="Content Placeholder 2"/>
          <p:cNvSpPr txBox="1">
            <a:spLocks/>
          </p:cNvSpPr>
          <p:nvPr/>
        </p:nvSpPr>
        <p:spPr>
          <a:xfrm>
            <a:off x="152400" y="921232"/>
            <a:ext cx="4819934" cy="4612105"/>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 Vikyno</a:t>
            </a:r>
            <a:r>
              <a:rPr lang="en-US" sz="2200" dirty="0" smtClean="0">
                <a:solidFill>
                  <a:srgbClr val="0000CC"/>
                </a:solidFill>
                <a:latin typeface="Arial" panose="020B0604020202020204" pitchFamily="34" charset="0"/>
                <a:cs typeface="Arial" panose="020B0604020202020204" pitchFamily="34" charset="0"/>
              </a:rPr>
              <a:t> (Đồng Nai)</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Vinappro</a:t>
            </a:r>
            <a:r>
              <a:rPr lang="en-US" sz="2200" dirty="0" smtClean="0">
                <a:solidFill>
                  <a:srgbClr val="0000CC"/>
                </a:solidFill>
                <a:latin typeface="Arial" panose="020B0604020202020204" pitchFamily="34" charset="0"/>
                <a:cs typeface="Arial" panose="020B0604020202020204" pitchFamily="34" charset="0"/>
              </a:rPr>
              <a:t> (Đồng Nai)</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Nakyco</a:t>
            </a:r>
            <a:r>
              <a:rPr lang="en-US" sz="2200" dirty="0" smtClean="0">
                <a:solidFill>
                  <a:srgbClr val="0000CC"/>
                </a:solidFill>
                <a:latin typeface="Arial" panose="020B0604020202020204" pitchFamily="34" charset="0"/>
                <a:cs typeface="Arial" panose="020B0604020202020204" pitchFamily="34" charset="0"/>
              </a:rPr>
              <a:t> (Đồng Nai)</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Nissin (Bắc Ninh)</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Samco</a:t>
            </a:r>
            <a:r>
              <a:rPr lang="en-US" sz="2200" dirty="0" smtClean="0">
                <a:solidFill>
                  <a:srgbClr val="0000CC"/>
                </a:solidFill>
                <a:latin typeface="Arial" panose="020B0604020202020204" pitchFamily="34" charset="0"/>
                <a:cs typeface="Arial" panose="020B0604020202020204" pitchFamily="34" charset="0"/>
              </a:rPr>
              <a:t> (Tp. Hồ Chí Minh)</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Lidovit</a:t>
            </a:r>
            <a:r>
              <a:rPr lang="en-US" sz="2200" dirty="0" smtClean="0">
                <a:solidFill>
                  <a:srgbClr val="0000CC"/>
                </a:solidFill>
                <a:latin typeface="Arial" panose="020B0604020202020204" pitchFamily="34" charset="0"/>
                <a:cs typeface="Arial" panose="020B0604020202020204" pitchFamily="34" charset="0"/>
              </a:rPr>
              <a:t> (Bình Dương)</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Công ty Cơ khí Hải Hà (Tp. HCM)</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Z756</a:t>
            </a:r>
            <a:r>
              <a:rPr lang="en-US" sz="2200" dirty="0" smtClean="0">
                <a:solidFill>
                  <a:srgbClr val="0000CC"/>
                </a:solidFill>
                <a:latin typeface="Arial" panose="020B0604020202020204" pitchFamily="34" charset="0"/>
                <a:cs typeface="Arial" panose="020B0604020202020204" pitchFamily="34" charset="0"/>
              </a:rPr>
              <a:t> (Đồng Nai)</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Z751</a:t>
            </a:r>
            <a:r>
              <a:rPr lang="en-US" sz="2200" dirty="0" smtClean="0">
                <a:solidFill>
                  <a:srgbClr val="0000CC"/>
                </a:solidFill>
                <a:latin typeface="Arial" panose="020B0604020202020204" pitchFamily="34" charset="0"/>
                <a:cs typeface="Arial" panose="020B0604020202020204" pitchFamily="34" charset="0"/>
              </a:rPr>
              <a:t> (Tp. Hồ Chí Minh)</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Công ty Okura (Đồng Nai)</a:t>
            </a:r>
          </a:p>
          <a:p>
            <a:pPr>
              <a:spcAft>
                <a:spcPts val="600"/>
              </a:spcAft>
            </a:pPr>
            <a:r>
              <a:rPr lang="en-US" sz="2200" dirty="0" smtClean="0">
                <a:solidFill>
                  <a:srgbClr val="0000CC"/>
                </a:solidFill>
                <a:latin typeface="Arial" panose="020B0604020202020204" pitchFamily="34" charset="0"/>
                <a:cs typeface="Arial" panose="020B0604020202020204" pitchFamily="34" charset="0"/>
              </a:rPr>
              <a:t>Công ty </a:t>
            </a:r>
            <a:r>
              <a:rPr lang="en-US" sz="2200" dirty="0" err="1" smtClean="0">
                <a:solidFill>
                  <a:srgbClr val="0000CC"/>
                </a:solidFill>
                <a:latin typeface="Arial" panose="020B0604020202020204" pitchFamily="34" charset="0"/>
                <a:cs typeface="Arial" panose="020B0604020202020204" pitchFamily="34" charset="0"/>
              </a:rPr>
              <a:t>Lilama</a:t>
            </a:r>
            <a:endParaRPr lang="en-US" sz="2200" dirty="0" smtClean="0">
              <a:solidFill>
                <a:srgbClr val="0000CC"/>
              </a:solidFill>
              <a:latin typeface="Arial" panose="020B0604020202020204" pitchFamily="34" charset="0"/>
              <a:cs typeface="Arial" panose="020B0604020202020204" pitchFamily="34" charset="0"/>
            </a:endParaRPr>
          </a:p>
          <a:p>
            <a:pPr>
              <a:spcAft>
                <a:spcPts val="600"/>
              </a:spcAft>
            </a:pPr>
            <a:endParaRPr lang="en-US" sz="2200" dirty="0" smtClean="0">
              <a:solidFill>
                <a:srgbClr val="0000CC"/>
              </a:solidFill>
              <a:latin typeface="Arial" panose="020B0604020202020204" pitchFamily="34" charset="0"/>
              <a:cs typeface="Arial" panose="020B0604020202020204" pitchFamily="34" charset="0"/>
            </a:endParaRPr>
          </a:p>
          <a:p>
            <a:pPr>
              <a:spcAft>
                <a:spcPts val="600"/>
              </a:spcAft>
            </a:pPr>
            <a:endParaRPr lang="en-US" sz="2200" dirty="0" smtClean="0">
              <a:solidFill>
                <a:srgbClr val="0000CC"/>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800600" y="921232"/>
            <a:ext cx="4648200" cy="4800600"/>
          </a:xfrm>
          <a:prstGeom prst="rect">
            <a:avLst/>
          </a:prstGeom>
        </p:spPr>
        <p:txBody>
          <a:bodyPr vert="horz" lIns="0" tIns="45720" rIns="0" bIns="45720" rtlCol="0">
            <a:no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en-US" sz="2200" dirty="0" err="1" smtClean="0">
                <a:solidFill>
                  <a:srgbClr val="0000CC"/>
                </a:solidFill>
                <a:latin typeface="Arial" panose="020B0604020202020204" pitchFamily="34" charset="0"/>
                <a:cs typeface="Arial" panose="020B0604020202020204" pitchFamily="34" charset="0"/>
              </a:rPr>
              <a:t>Vina</a:t>
            </a:r>
            <a:r>
              <a:rPr lang="en-US" sz="2200" dirty="0" smtClean="0">
                <a:solidFill>
                  <a:srgbClr val="0000CC"/>
                </a:solidFill>
                <a:latin typeface="Arial" panose="020B0604020202020204" pitchFamily="34" charset="0"/>
                <a:cs typeface="Arial" panose="020B0604020202020204" pitchFamily="34" charset="0"/>
              </a:rPr>
              <a:t> Nha Trang</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a:t>
            </a:r>
            <a:r>
              <a:rPr lang="en-US" sz="2200" dirty="0" err="1" smtClean="0">
                <a:solidFill>
                  <a:srgbClr val="0000CC"/>
                </a:solidFill>
                <a:latin typeface="Arial" panose="020B0604020202020204" pitchFamily="34" charset="0"/>
                <a:cs typeface="Arial" panose="020B0604020202020204" pitchFamily="34" charset="0"/>
              </a:rPr>
              <a:t>VifaSport</a:t>
            </a:r>
            <a:r>
              <a:rPr lang="en-US" sz="2200" dirty="0" smtClean="0">
                <a:solidFill>
                  <a:srgbClr val="0000CC"/>
                </a:solidFill>
                <a:latin typeface="Arial" panose="020B0604020202020204" pitchFamily="34" charset="0"/>
                <a:cs typeface="Arial" panose="020B0604020202020204" pitchFamily="34" charset="0"/>
              </a:rPr>
              <a:t> (Khánh Hòa)</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a:t>
            </a:r>
            <a:r>
              <a:rPr lang="en-US" sz="2200" dirty="0" err="1" smtClean="0">
                <a:solidFill>
                  <a:srgbClr val="0000CC"/>
                </a:solidFill>
                <a:latin typeface="Arial" panose="020B0604020202020204" pitchFamily="34" charset="0"/>
                <a:cs typeface="Arial" panose="020B0604020202020204" pitchFamily="34" charset="0"/>
              </a:rPr>
              <a:t>Steinvik</a:t>
            </a:r>
            <a:r>
              <a:rPr lang="en-US" sz="2200" dirty="0" smtClean="0">
                <a:solidFill>
                  <a:srgbClr val="0000CC"/>
                </a:solidFill>
                <a:latin typeface="Arial" panose="020B0604020202020204" pitchFamily="34" charset="0"/>
                <a:cs typeface="Arial" panose="020B0604020202020204" pitchFamily="34" charset="0"/>
              </a:rPr>
              <a:t> (Khánh Hòa)</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a:t>
            </a:r>
            <a:r>
              <a:rPr lang="vi-VN" sz="2200" dirty="0" smtClean="0">
                <a:solidFill>
                  <a:srgbClr val="0000CC"/>
                </a:solidFill>
                <a:latin typeface="Arial" panose="020B0604020202020204" pitchFamily="34" charset="0"/>
                <a:cs typeface="Arial" panose="020B0604020202020204" pitchFamily="34" charset="0"/>
              </a:rPr>
              <a:t>ông ty</a:t>
            </a:r>
            <a:r>
              <a:rPr lang="en-US" sz="2200" dirty="0" smtClean="0">
                <a:solidFill>
                  <a:srgbClr val="0000CC"/>
                </a:solidFill>
                <a:latin typeface="Arial" panose="020B0604020202020204" pitchFamily="34" charset="0"/>
                <a:cs typeface="Arial" panose="020B0604020202020204" pitchFamily="34" charset="0"/>
              </a:rPr>
              <a:t> </a:t>
            </a:r>
            <a:r>
              <a:rPr lang="en-US" sz="2200" dirty="0" err="1" smtClean="0">
                <a:solidFill>
                  <a:srgbClr val="0000CC"/>
                </a:solidFill>
                <a:latin typeface="Arial" panose="020B0604020202020204" pitchFamily="34" charset="0"/>
                <a:cs typeface="Arial" panose="020B0604020202020204" pitchFamily="34" charset="0"/>
              </a:rPr>
              <a:t>Khatoco</a:t>
            </a:r>
            <a:r>
              <a:rPr lang="en-US" sz="2200" dirty="0" smtClean="0">
                <a:solidFill>
                  <a:srgbClr val="0000CC"/>
                </a:solidFill>
                <a:latin typeface="Arial" panose="020B0604020202020204" pitchFamily="34" charset="0"/>
                <a:cs typeface="Arial" panose="020B0604020202020204" pitchFamily="34" charset="0"/>
              </a:rPr>
              <a:t> (Khánh Hòa)</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ISE (Khánh Hòa)</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Đăng Phong (</a:t>
            </a:r>
            <a:r>
              <a:rPr lang="en-US" sz="2200" dirty="0" err="1" smtClean="0">
                <a:solidFill>
                  <a:srgbClr val="0000CC"/>
                </a:solidFill>
                <a:latin typeface="Arial" panose="020B0604020202020204" pitchFamily="34" charset="0"/>
                <a:cs typeface="Arial" panose="020B0604020202020204" pitchFamily="34" charset="0"/>
              </a:rPr>
              <a:t>Đăk</a:t>
            </a:r>
            <a:r>
              <a:rPr lang="en-US" sz="2200" dirty="0" smtClean="0">
                <a:solidFill>
                  <a:srgbClr val="0000CC"/>
                </a:solidFill>
                <a:latin typeface="Arial" panose="020B0604020202020204" pitchFamily="34" charset="0"/>
                <a:cs typeface="Arial" panose="020B0604020202020204" pitchFamily="34" charset="0"/>
              </a:rPr>
              <a:t> </a:t>
            </a:r>
            <a:r>
              <a:rPr lang="en-US" sz="2200" dirty="0" err="1" smtClean="0">
                <a:solidFill>
                  <a:srgbClr val="0000CC"/>
                </a:solidFill>
                <a:latin typeface="Arial" panose="020B0604020202020204" pitchFamily="34" charset="0"/>
                <a:cs typeface="Arial" panose="020B0604020202020204" pitchFamily="34" charset="0"/>
              </a:rPr>
              <a:t>Lăk</a:t>
            </a:r>
            <a:r>
              <a:rPr lang="en-US" sz="2200" dirty="0" smtClean="0">
                <a:solidFill>
                  <a:srgbClr val="0000CC"/>
                </a:solidFill>
                <a:latin typeface="Arial" panose="020B0604020202020204" pitchFamily="34" charset="0"/>
                <a:cs typeface="Arial" panose="020B0604020202020204" pitchFamily="34" charset="0"/>
              </a:rPr>
              <a:t>)</a:t>
            </a:r>
          </a:p>
          <a:p>
            <a:pPr>
              <a:lnSpc>
                <a:spcPct val="110000"/>
              </a:lnSpc>
              <a:spcBef>
                <a:spcPts val="0"/>
              </a:spcBef>
            </a:pPr>
            <a:r>
              <a:rPr lang="en-US" sz="2200" dirty="0">
                <a:solidFill>
                  <a:srgbClr val="0000CC"/>
                </a:solidFill>
                <a:latin typeface="Arial" panose="020B0604020202020204" pitchFamily="34" charset="0"/>
                <a:cs typeface="Arial" panose="020B0604020202020204" pitchFamily="34" charset="0"/>
              </a:rPr>
              <a:t>C</a:t>
            </a:r>
            <a:r>
              <a:rPr lang="vi-VN" sz="2200" dirty="0">
                <a:solidFill>
                  <a:srgbClr val="0000CC"/>
                </a:solidFill>
                <a:latin typeface="Arial" panose="020B0604020202020204" pitchFamily="34" charset="0"/>
                <a:cs typeface="Arial" panose="020B0604020202020204" pitchFamily="34" charset="0"/>
              </a:rPr>
              <a:t>ông </a:t>
            </a:r>
            <a:r>
              <a:rPr lang="vi-VN" sz="2200" dirty="0" smtClean="0">
                <a:solidFill>
                  <a:srgbClr val="0000CC"/>
                </a:solidFill>
                <a:latin typeface="Arial" panose="020B0604020202020204" pitchFamily="34" charset="0"/>
                <a:cs typeface="Arial" panose="020B0604020202020204" pitchFamily="34" charset="0"/>
              </a:rPr>
              <a:t>ty</a:t>
            </a:r>
            <a:r>
              <a:rPr lang="en-US" sz="2200" dirty="0" smtClean="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Cơ </a:t>
            </a:r>
            <a:r>
              <a:rPr lang="vi-VN" sz="2200" dirty="0">
                <a:solidFill>
                  <a:srgbClr val="0000CC"/>
                </a:solidFill>
                <a:latin typeface="Arial" panose="020B0604020202020204" pitchFamily="34" charset="0"/>
                <a:cs typeface="Arial" panose="020B0604020202020204" pitchFamily="34" charset="0"/>
              </a:rPr>
              <a:t>khí Luyện </a:t>
            </a:r>
            <a:r>
              <a:rPr lang="vi-VN" sz="2200" dirty="0" smtClean="0">
                <a:solidFill>
                  <a:srgbClr val="0000CC"/>
                </a:solidFill>
                <a:latin typeface="Arial" panose="020B0604020202020204" pitchFamily="34" charset="0"/>
                <a:cs typeface="Arial" panose="020B0604020202020204" pitchFamily="34" charset="0"/>
              </a:rPr>
              <a:t>Kim</a:t>
            </a:r>
            <a:endParaRPr lang="en-US" sz="2200" dirty="0" smtClean="0">
              <a:solidFill>
                <a:srgbClr val="0000CC"/>
              </a:solidFill>
              <a:latin typeface="Arial" panose="020B0604020202020204" pitchFamily="34" charset="0"/>
              <a:cs typeface="Arial" panose="020B0604020202020204" pitchFamily="34" charset="0"/>
            </a:endParaRP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a:t>
            </a:r>
            <a:r>
              <a:rPr lang="vi-VN" sz="2200" dirty="0">
                <a:solidFill>
                  <a:srgbClr val="0000CC"/>
                </a:solidFill>
                <a:latin typeface="Arial" panose="020B0604020202020204" pitchFamily="34" charset="0"/>
                <a:cs typeface="Arial" panose="020B0604020202020204" pitchFamily="34" charset="0"/>
              </a:rPr>
              <a:t>ông ty</a:t>
            </a:r>
            <a:r>
              <a:rPr lang="en-US" sz="2200" dirty="0">
                <a:solidFill>
                  <a:srgbClr val="0000CC"/>
                </a:solidFill>
                <a:latin typeface="Arial" panose="020B0604020202020204" pitchFamily="34" charset="0"/>
                <a:cs typeface="Arial" panose="020B0604020202020204" pitchFamily="34" charset="0"/>
              </a:rPr>
              <a:t> </a:t>
            </a:r>
            <a:r>
              <a:rPr lang="vi-VN" sz="2200" dirty="0" smtClean="0">
                <a:solidFill>
                  <a:srgbClr val="0000CC"/>
                </a:solidFill>
                <a:latin typeface="Arial" panose="020B0604020202020204" pitchFamily="34" charset="0"/>
                <a:cs typeface="Arial" panose="020B0604020202020204" pitchFamily="34" charset="0"/>
              </a:rPr>
              <a:t>Z7</a:t>
            </a:r>
            <a:r>
              <a:rPr lang="en-US" sz="2200" dirty="0" smtClean="0">
                <a:solidFill>
                  <a:srgbClr val="0000CC"/>
                </a:solidFill>
                <a:latin typeface="Arial" panose="020B0604020202020204" pitchFamily="34" charset="0"/>
                <a:cs typeface="Arial" panose="020B0604020202020204" pitchFamily="34" charset="0"/>
              </a:rPr>
              <a:t>53 (Khánh Hòa)</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Trường Hải Auto</a:t>
            </a:r>
          </a:p>
          <a:p>
            <a:pPr>
              <a:lnSpc>
                <a:spcPct val="110000"/>
              </a:lnSpc>
              <a:spcBef>
                <a:spcPts val="0"/>
              </a:spcBef>
            </a:pPr>
            <a:r>
              <a:rPr lang="en-US" sz="2200" dirty="0" smtClean="0">
                <a:solidFill>
                  <a:srgbClr val="0000CC"/>
                </a:solidFill>
                <a:latin typeface="Arial" panose="020B0604020202020204" pitchFamily="34" charset="0"/>
                <a:cs typeface="Arial" panose="020B0604020202020204" pitchFamily="34" charset="0"/>
              </a:rPr>
              <a:t>Công ty Dệt Nha Trang</a:t>
            </a:r>
          </a:p>
        </p:txBody>
      </p:sp>
    </p:spTree>
    <p:extLst>
      <p:ext uri="{BB962C8B-B14F-4D97-AF65-F5344CB8AC3E}">
        <p14:creationId xmlns:p14="http://schemas.microsoft.com/office/powerpoint/2010/main" val="285341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18437"/>
            <a:ext cx="6172200" cy="584775"/>
          </a:xfrm>
          <a:prstGeom prst="rect">
            <a:avLst/>
          </a:prstGeom>
          <a:noFill/>
        </p:spPr>
        <p:txBody>
          <a:bodyPr wrap="square" rtlCol="0">
            <a:spAutoFit/>
          </a:bodyPr>
          <a:lstStyle/>
          <a:p>
            <a:pPr algn="ctr">
              <a:spcBef>
                <a:spcPts val="600"/>
              </a:spcBef>
            </a:pPr>
            <a:r>
              <a:rPr lang="en-US" sz="3200" dirty="0" smtClean="0">
                <a:solidFill>
                  <a:srgbClr val="0000CC"/>
                </a:solidFill>
                <a:latin typeface="Times New Roman" panose="02020603050405020304" pitchFamily="18" charset="0"/>
                <a:cs typeface="Times New Roman" panose="02020603050405020304" pitchFamily="18" charset="0"/>
              </a:rPr>
              <a:t>Theo bạn, đây là thiết bị gì?</a:t>
            </a:r>
            <a:r>
              <a:rPr lang="en-US" sz="3200" dirty="0" smtClean="0">
                <a:latin typeface="Times New Roman" panose="02020603050405020304" pitchFamily="18" charset="0"/>
                <a:cs typeface="Times New Roman" panose="02020603050405020304" pitchFamily="18" charset="0"/>
              </a:rPr>
              <a:t>	</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47798"/>
            <a:ext cx="5943600" cy="4457701"/>
          </a:xfrm>
          <a:prstGeom prst="rect">
            <a:avLst/>
          </a:prstGeom>
        </p:spPr>
      </p:pic>
    </p:spTree>
    <p:extLst>
      <p:ext uri="{BB962C8B-B14F-4D97-AF65-F5344CB8AC3E}">
        <p14:creationId xmlns:p14="http://schemas.microsoft.com/office/powerpoint/2010/main" val="226685641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6.xml.rels><?xml version="1.0" encoding="UTF-8" standalone="yes"?>
<Relationships xmlns="http://schemas.openxmlformats.org/package/2006/relationships"><Relationship Id="rId1" Type="http://schemas.openxmlformats.org/officeDocument/2006/relationships/image" Target="../media/image22.jpeg"/></Relationships>
</file>

<file path=ppt/theme/_rels/theme7.xml.rels><?xml version="1.0" encoding="UTF-8" standalone="yes"?>
<Relationships xmlns="http://schemas.openxmlformats.org/package/2006/relationships"><Relationship Id="rId1" Type="http://schemas.openxmlformats.org/officeDocument/2006/relationships/image" Target="../media/image23.jpeg"/></Relationships>
</file>

<file path=ppt/theme/_rels/theme9.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Ticking clock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cking clock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Ticking clock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0</TotalTime>
  <Words>914</Words>
  <Application>Microsoft Office PowerPoint</Application>
  <PresentationFormat>On-screen Show (4:3)</PresentationFormat>
  <Paragraphs>126</Paragraphs>
  <Slides>14</Slides>
  <Notes>2</Notes>
  <HiddenSlides>0</HiddenSlides>
  <MMClips>0</MMClips>
  <ScaleCrop>false</ScaleCrop>
  <HeadingPairs>
    <vt:vector size="4" baseType="variant">
      <vt:variant>
        <vt:lpstr>Theme</vt:lpstr>
      </vt:variant>
      <vt:variant>
        <vt:i4>9</vt:i4>
      </vt:variant>
      <vt:variant>
        <vt:lpstr>Slide Titles</vt:lpstr>
      </vt:variant>
      <vt:variant>
        <vt:i4>14</vt:i4>
      </vt:variant>
    </vt:vector>
  </HeadingPairs>
  <TitlesOfParts>
    <vt:vector size="23" baseType="lpstr">
      <vt:lpstr>Ticking clock design template</vt:lpstr>
      <vt:lpstr>Office Theme</vt:lpstr>
      <vt:lpstr>1_Introducing PowerPoint 2010</vt:lpstr>
      <vt:lpstr>1_Ticking clock design template</vt:lpstr>
      <vt:lpstr>Trek</vt:lpstr>
      <vt:lpstr>Oriel</vt:lpstr>
      <vt:lpstr>Austin</vt:lpstr>
      <vt:lpstr>2_Ticking clock design template</vt:lpstr>
      <vt:lpstr>Flow</vt:lpstr>
      <vt:lpstr> Khoa Cơ khí  - Công nghệ Kỹ thuật Cơ khí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2013-06-13T08:55:02Z</dcterms:created>
  <dcterms:modified xsi:type="dcterms:W3CDTF">2017-04-03T14:53:32Z</dcterms:modified>
</cp:coreProperties>
</file>