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sdx" ContentType="application/vnd.ms-visio.drawing"/>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5392" r:id="rId1"/>
  </p:sldMasterIdLst>
  <p:notesMasterIdLst>
    <p:notesMasterId r:id="rId45"/>
  </p:notesMasterIdLst>
  <p:handoutMasterIdLst>
    <p:handoutMasterId r:id="rId46"/>
  </p:handoutMasterIdLst>
  <p:sldIdLst>
    <p:sldId id="256" r:id="rId2"/>
    <p:sldId id="369" r:id="rId3"/>
    <p:sldId id="322" r:id="rId4"/>
    <p:sldId id="323" r:id="rId5"/>
    <p:sldId id="324" r:id="rId6"/>
    <p:sldId id="306" r:id="rId7"/>
    <p:sldId id="326" r:id="rId8"/>
    <p:sldId id="327" r:id="rId9"/>
    <p:sldId id="328" r:id="rId10"/>
    <p:sldId id="370" r:id="rId11"/>
    <p:sldId id="330" r:id="rId12"/>
    <p:sldId id="332" r:id="rId13"/>
    <p:sldId id="336" r:id="rId14"/>
    <p:sldId id="337" r:id="rId15"/>
    <p:sldId id="338" r:id="rId16"/>
    <p:sldId id="340" r:id="rId17"/>
    <p:sldId id="341" r:id="rId18"/>
    <p:sldId id="342" r:id="rId19"/>
    <p:sldId id="343" r:id="rId20"/>
    <p:sldId id="344" r:id="rId21"/>
    <p:sldId id="345" r:id="rId22"/>
    <p:sldId id="346" r:id="rId23"/>
    <p:sldId id="347" r:id="rId24"/>
    <p:sldId id="348" r:id="rId25"/>
    <p:sldId id="350" r:id="rId26"/>
    <p:sldId id="349" r:id="rId27"/>
    <p:sldId id="351" r:id="rId28"/>
    <p:sldId id="352" r:id="rId29"/>
    <p:sldId id="353" r:id="rId30"/>
    <p:sldId id="354" r:id="rId31"/>
    <p:sldId id="355" r:id="rId32"/>
    <p:sldId id="356" r:id="rId33"/>
    <p:sldId id="358" r:id="rId34"/>
    <p:sldId id="359" r:id="rId35"/>
    <p:sldId id="360" r:id="rId36"/>
    <p:sldId id="361" r:id="rId37"/>
    <p:sldId id="362" r:id="rId38"/>
    <p:sldId id="363" r:id="rId39"/>
    <p:sldId id="365" r:id="rId40"/>
    <p:sldId id="366" r:id="rId41"/>
    <p:sldId id="367" r:id="rId42"/>
    <p:sldId id="368" r:id="rId43"/>
    <p:sldId id="304" r:id="rId44"/>
  </p:sldIdLst>
  <p:sldSz cx="9144000" cy="6858000" type="screen4x3"/>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DAD"/>
    <a:srgbClr val="0AF620"/>
    <a:srgbClr val="4598CB"/>
    <a:srgbClr val="8244B6"/>
    <a:srgbClr val="6832C8"/>
    <a:srgbClr val="4B94C5"/>
    <a:srgbClr val="446BCC"/>
    <a:srgbClr val="95483B"/>
    <a:srgbClr val="4070D0"/>
    <a:srgbClr val="436A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7" autoAdjust="0"/>
    <p:restoredTop sz="94143" autoAdjust="0"/>
  </p:normalViewPr>
  <p:slideViewPr>
    <p:cSldViewPr snapToGrid="0" snapToObjects="1">
      <p:cViewPr varScale="1">
        <p:scale>
          <a:sx n="70" d="100"/>
          <a:sy n="70" d="100"/>
        </p:scale>
        <p:origin x="1242" y="66"/>
      </p:cViewPr>
      <p:guideLst>
        <p:guide orient="horz" pos="2160"/>
        <p:guide pos="2880"/>
      </p:guideLst>
    </p:cSldViewPr>
  </p:slideViewPr>
  <p:outlineViewPr>
    <p:cViewPr>
      <p:scale>
        <a:sx n="33" d="100"/>
        <a:sy n="33" d="100"/>
      </p:scale>
      <p:origin x="0" y="38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10" Type="http://schemas.openxmlformats.org/officeDocument/2006/relationships/image" Target="../media/image49.wmf"/><Relationship Id="rId4" Type="http://schemas.openxmlformats.org/officeDocument/2006/relationships/image" Target="../media/image43.wmf"/><Relationship Id="rId9"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1" cy="493474"/>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a:defRPr sz="1200"/>
            </a:lvl1pPr>
          </a:lstStyle>
          <a:p>
            <a:fld id="{6602A6F1-D81F-462B-A718-35BDD315EB6E}" type="datetimeFigureOut">
              <a:rPr lang="en-US" smtClean="0"/>
              <a:t>5/14/2018</a:t>
            </a:fld>
            <a:endParaRPr lang="en-US"/>
          </a:p>
        </p:txBody>
      </p:sp>
      <p:sp>
        <p:nvSpPr>
          <p:cNvPr id="4" name="頁尾版面配置區 3"/>
          <p:cNvSpPr>
            <a:spLocks noGrp="1"/>
          </p:cNvSpPr>
          <p:nvPr>
            <p:ph type="ftr" sz="quarter" idx="2"/>
          </p:nvPr>
        </p:nvSpPr>
        <p:spPr>
          <a:xfrm>
            <a:off x="1"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5" name="投影片編號版面配置區 4"/>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2560A0F7-4A2C-4B95-8C68-7BCC889CE40D}" type="slidenum">
              <a:rPr lang="en-US" smtClean="0"/>
              <a:t>‹#›</a:t>
            </a:fld>
            <a:endParaRPr lang="en-US"/>
          </a:p>
        </p:txBody>
      </p:sp>
    </p:spTree>
    <p:extLst>
      <p:ext uri="{BB962C8B-B14F-4D97-AF65-F5344CB8AC3E}">
        <p14:creationId xmlns:p14="http://schemas.microsoft.com/office/powerpoint/2010/main" val="868544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E6ED5212-F7DA-1D40-9E2A-C82A33CC47FB}" type="datetimeFigureOut">
              <a:rPr lang="en-US" smtClean="0"/>
              <a:pPr/>
              <a:t>5/14/2018</a:t>
            </a:fld>
            <a:endParaRPr lang="en-US"/>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74E0D34A-F2DD-364A-98C5-F0673D412AD2}" type="slidenum">
              <a:rPr lang="en-US" smtClean="0"/>
              <a:pPr/>
              <a:t>‹#›</a:t>
            </a:fld>
            <a:endParaRPr lang="en-US"/>
          </a:p>
        </p:txBody>
      </p:sp>
    </p:spTree>
    <p:extLst>
      <p:ext uri="{BB962C8B-B14F-4D97-AF65-F5344CB8AC3E}">
        <p14:creationId xmlns:p14="http://schemas.microsoft.com/office/powerpoint/2010/main" val="32840894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(9/1/11 20:15) -----</a:t>
            </a:r>
          </a:p>
          <a:p>
            <a:r>
              <a:rPr lang="en-US" dirty="0"/>
              <a:t> </a:t>
            </a:r>
          </a:p>
        </p:txBody>
      </p:sp>
      <p:sp>
        <p:nvSpPr>
          <p:cNvPr id="4" name="Slide Number Placeholder 3"/>
          <p:cNvSpPr>
            <a:spLocks noGrp="1"/>
          </p:cNvSpPr>
          <p:nvPr>
            <p:ph type="sldNum" sz="quarter" idx="10"/>
          </p:nvPr>
        </p:nvSpPr>
        <p:spPr/>
        <p:txBody>
          <a:bodyPr/>
          <a:lstStyle/>
          <a:p>
            <a:fld id="{74E0D34A-F2DD-364A-98C5-F0673D412AD2}" type="slidenum">
              <a:rPr lang="en-US" smtClean="0"/>
              <a:pPr/>
              <a:t>1</a:t>
            </a:fld>
            <a:endParaRPr lang="en-US" dirty="0"/>
          </a:p>
        </p:txBody>
      </p:sp>
    </p:spTree>
    <p:extLst>
      <p:ext uri="{BB962C8B-B14F-4D97-AF65-F5344CB8AC3E}">
        <p14:creationId xmlns:p14="http://schemas.microsoft.com/office/powerpoint/2010/main" val="437596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13</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14</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15</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16</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17</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18</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19</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20</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21</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22</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10"/>
          </p:nvPr>
        </p:nvSpPr>
        <p:spPr/>
        <p:txBody>
          <a:bodyPr/>
          <a:lstStyle/>
          <a:p>
            <a:fld id="{74E0D34A-F2DD-364A-98C5-F0673D412AD2}" type="slidenum">
              <a:rPr lang="en-US" smtClean="0"/>
              <a:pPr/>
              <a:t>4</a:t>
            </a:fld>
            <a:endParaRPr lang="en-US"/>
          </a:p>
        </p:txBody>
      </p:sp>
    </p:spTree>
    <p:extLst>
      <p:ext uri="{BB962C8B-B14F-4D97-AF65-F5344CB8AC3E}">
        <p14:creationId xmlns:p14="http://schemas.microsoft.com/office/powerpoint/2010/main" val="2049898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23</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24</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25</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26</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27</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28</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29</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30</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31</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32</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2050"/>
          </a:xfrm>
        </p:spPr>
      </p:sp>
      <p:sp>
        <p:nvSpPr>
          <p:cNvPr id="3" name="Notes Placeholder 2"/>
          <p:cNvSpPr>
            <a:spLocks noGrp="1"/>
          </p:cNvSpPr>
          <p:nvPr>
            <p:ph type="body" idx="1"/>
          </p:nvPr>
        </p:nvSpPr>
        <p:spPr/>
        <p:txBody>
          <a:bodyPr/>
          <a:lstStyle/>
          <a:p>
            <a:pPr>
              <a:buFont typeface="Times New Roman" pitchFamily="18" charset="0"/>
              <a:buNone/>
            </a:pPr>
            <a:endParaRPr lang="en-US" altLang="zh-TW" sz="1200" b="1" dirty="0" smtClean="0">
              <a:solidFill>
                <a:srgbClr val="003300"/>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6</a:t>
            </a:fld>
            <a:endParaRPr lang="zh-TW" altLang="en-US"/>
          </a:p>
        </p:txBody>
      </p:sp>
    </p:spTree>
    <p:extLst>
      <p:ext uri="{BB962C8B-B14F-4D97-AF65-F5344CB8AC3E}">
        <p14:creationId xmlns:p14="http://schemas.microsoft.com/office/powerpoint/2010/main" val="1865715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33</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34</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35</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36</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37</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38</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39</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40</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41</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42</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2050"/>
          </a:xfrm>
        </p:spPr>
      </p:sp>
      <p:sp>
        <p:nvSpPr>
          <p:cNvPr id="3" name="Notes Placeholder 2"/>
          <p:cNvSpPr>
            <a:spLocks noGrp="1"/>
          </p:cNvSpPr>
          <p:nvPr>
            <p:ph type="body" idx="1"/>
          </p:nvPr>
        </p:nvSpPr>
        <p:spPr/>
        <p:txBody>
          <a:bodyPr/>
          <a:lstStyle/>
          <a:p>
            <a:pPr>
              <a:buFont typeface="Times New Roman" pitchFamily="18" charset="0"/>
              <a:buNone/>
            </a:pPr>
            <a:endParaRPr lang="en-US" altLang="zh-TW" sz="1200" b="1" dirty="0" smtClean="0">
              <a:solidFill>
                <a:srgbClr val="003300"/>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7</a:t>
            </a:fld>
            <a:endParaRPr lang="zh-TW" altLang="en-US"/>
          </a:p>
        </p:txBody>
      </p:sp>
    </p:spTree>
    <p:extLst>
      <p:ext uri="{BB962C8B-B14F-4D97-AF65-F5344CB8AC3E}">
        <p14:creationId xmlns:p14="http://schemas.microsoft.com/office/powerpoint/2010/main" val="1865715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2050"/>
          </a:xfrm>
        </p:spPr>
      </p:sp>
      <p:sp>
        <p:nvSpPr>
          <p:cNvPr id="3" name="Notes Placeholder 2"/>
          <p:cNvSpPr>
            <a:spLocks noGrp="1"/>
          </p:cNvSpPr>
          <p:nvPr>
            <p:ph type="body" idx="1"/>
          </p:nvPr>
        </p:nvSpPr>
        <p:spPr/>
        <p:txBody>
          <a:bodyPr/>
          <a:lstStyle/>
          <a:p>
            <a:pPr>
              <a:buFont typeface="Times New Roman" pitchFamily="18" charset="0"/>
              <a:buNone/>
            </a:pPr>
            <a:endParaRPr lang="en-US" altLang="zh-TW" sz="1200" b="1" dirty="0" smtClean="0">
              <a:solidFill>
                <a:srgbClr val="003300"/>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8</a:t>
            </a:fld>
            <a:endParaRPr lang="zh-TW" altLang="en-US"/>
          </a:p>
        </p:txBody>
      </p:sp>
    </p:spTree>
    <p:extLst>
      <p:ext uri="{BB962C8B-B14F-4D97-AF65-F5344CB8AC3E}">
        <p14:creationId xmlns:p14="http://schemas.microsoft.com/office/powerpoint/2010/main" val="1865715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2050"/>
          </a:xfrm>
        </p:spPr>
      </p:sp>
      <p:sp>
        <p:nvSpPr>
          <p:cNvPr id="3" name="Notes Placeholder 2"/>
          <p:cNvSpPr>
            <a:spLocks noGrp="1"/>
          </p:cNvSpPr>
          <p:nvPr>
            <p:ph type="body" idx="1"/>
          </p:nvPr>
        </p:nvSpPr>
        <p:spPr/>
        <p:txBody>
          <a:bodyPr/>
          <a:lstStyle/>
          <a:p>
            <a:pPr>
              <a:buFont typeface="Times New Roman" pitchFamily="18" charset="0"/>
              <a:buNone/>
            </a:pPr>
            <a:endParaRPr lang="en-US" altLang="zh-TW" sz="1200" b="1" dirty="0" smtClean="0">
              <a:solidFill>
                <a:srgbClr val="003300"/>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9</a:t>
            </a:fld>
            <a:endParaRPr lang="zh-TW" altLang="en-US"/>
          </a:p>
        </p:txBody>
      </p:sp>
    </p:spTree>
    <p:extLst>
      <p:ext uri="{BB962C8B-B14F-4D97-AF65-F5344CB8AC3E}">
        <p14:creationId xmlns:p14="http://schemas.microsoft.com/office/powerpoint/2010/main" val="186571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10</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11</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900" dirty="0" err="1" smtClean="0"/>
              <a:t>Astley</a:t>
            </a:r>
            <a:r>
              <a:rPr lang="en-US" altLang="zh-TW" sz="900" dirty="0" smtClean="0"/>
              <a:t> and </a:t>
            </a:r>
            <a:r>
              <a:rPr lang="en-US" altLang="zh-TW" sz="900" dirty="0" err="1" smtClean="0"/>
              <a:t>Fombrun</a:t>
            </a:r>
            <a:r>
              <a:rPr lang="en-US" altLang="zh-TW" sz="900" dirty="0" smtClean="0"/>
              <a:t>, 1983 -- Dependence on economic individual (1.Alliance of vertical interdependent; 2.  Alliance of horizontal independent; 3.  Alliance of opposite relation)</a:t>
            </a:r>
          </a:p>
          <a:p>
            <a:endParaRPr lang="en-US" altLang="zh-TW" sz="900" dirty="0" smtClean="0"/>
          </a:p>
          <a:p>
            <a:r>
              <a:rPr lang="en-US" sz="900" kern="1200" dirty="0" smtClean="0">
                <a:solidFill>
                  <a:schemeClr val="tx1"/>
                </a:solidFill>
                <a:latin typeface="+mn-lt"/>
                <a:ea typeface="+mn-ea"/>
                <a:cs typeface="+mn-cs"/>
              </a:rPr>
              <a:t>Porter and Fuller, 1986 --Valued activities (1.  R&amp;D alliance; 2.  Operation and logistics alliance; 3.  Marketing and service alliance; 4.  Multiple activities)</a:t>
            </a:r>
          </a:p>
          <a:p>
            <a:r>
              <a:rPr lang="en-US" sz="900" kern="1200" dirty="0" smtClean="0">
                <a:solidFill>
                  <a:schemeClr val="tx1"/>
                </a:solidFill>
                <a:latin typeface="+mn-lt"/>
                <a:ea typeface="+mn-ea"/>
                <a:cs typeface="+mn-cs"/>
              </a:rPr>
              <a:t>                                 -- Geographic location </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1.  Single country alliance; 2.  Multinational alliance)</a:t>
            </a:r>
          </a:p>
          <a:p>
            <a:r>
              <a:rPr lang="en-US" sz="900" kern="1200" dirty="0" smtClean="0">
                <a:solidFill>
                  <a:schemeClr val="tx1"/>
                </a:solidFill>
                <a:latin typeface="+mn-lt"/>
                <a:ea typeface="+mn-ea"/>
                <a:cs typeface="+mn-cs"/>
              </a:rPr>
              <a:t>                                 -- Activities in the industry value chain (1.  X alliance: alliance of vertical specialization; 2.  Y alliance: alliance of horizontal specialization</a:t>
            </a:r>
          </a:p>
          <a:p>
            <a:endParaRPr lang="en-US" sz="9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 and Slocum, 1992 -- Cooperative strategic focal point (1.  Authorized; 2.  Joint venture; 3.  Alliance in common R&amp;D).</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Lorange</a:t>
            </a:r>
            <a:r>
              <a:rPr lang="en-US" sz="1200" kern="1200" dirty="0" smtClean="0">
                <a:solidFill>
                  <a:schemeClr val="tx1"/>
                </a:solidFill>
                <a:latin typeface="+mn-lt"/>
                <a:ea typeface="+mn-ea"/>
                <a:cs typeface="+mn-cs"/>
              </a:rPr>
              <a:t>, 1998 -- Alliance partners interdependent extent (1.  Equity; 2.  Non-equity; 3.  Marketing/managerial service agreement; 4.  Specialized knowledge authorization; 5.  Franchise authorization; 6.  Patent authorization; 7.  Production/assemble/purchase agreement)</a:t>
            </a:r>
          </a:p>
          <a:p>
            <a:endParaRPr lang="en-US" sz="12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sz="900" kern="1200" dirty="0" smtClean="0">
              <a:solidFill>
                <a:schemeClr val="tx1"/>
              </a:solidFill>
              <a:latin typeface="+mn-lt"/>
              <a:ea typeface="+mn-ea"/>
              <a:cs typeface="+mn-cs"/>
            </a:endParaRPr>
          </a:p>
          <a:p>
            <a:endParaRPr lang="en-US" altLang="zh-TW" dirty="0" smtClean="0"/>
          </a:p>
          <a:p>
            <a:endParaRPr lang="zh-TW" altLang="en-US" dirty="0"/>
          </a:p>
        </p:txBody>
      </p:sp>
      <p:sp>
        <p:nvSpPr>
          <p:cNvPr id="4" name="Slide Number Placeholder 3"/>
          <p:cNvSpPr>
            <a:spLocks noGrp="1"/>
          </p:cNvSpPr>
          <p:nvPr>
            <p:ph type="sldNum" sz="quarter" idx="10"/>
          </p:nvPr>
        </p:nvSpPr>
        <p:spPr/>
        <p:txBody>
          <a:bodyPr/>
          <a:lstStyle/>
          <a:p>
            <a:fld id="{2874B8A8-CE07-4614-9C8E-A392FE3CA758}" type="slidenum">
              <a:rPr lang="zh-TW" altLang="en-US" smtClean="0"/>
              <a:pPr/>
              <a:t>12</a:t>
            </a:fld>
            <a:endParaRPr lang="zh-TW" altLang="en-US"/>
          </a:p>
        </p:txBody>
      </p:sp>
    </p:spTree>
    <p:extLst>
      <p:ext uri="{BB962C8B-B14F-4D97-AF65-F5344CB8AC3E}">
        <p14:creationId xmlns:p14="http://schemas.microsoft.com/office/powerpoint/2010/main" val="2258487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CE96D984-6450-435A-A95D-101B116C93D1}" type="datetime1">
              <a:rPr lang="en-US" smtClean="0"/>
              <a:t>5/14/2018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A822907-8A9D-4F6B-98F6-913902AD56B5}"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D98B4-AFC0-4222-9634-54C578C8CB79}" type="datetime1">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DAC32-BFD1-4A4A-AF59-D066AE274A70}"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C392A-7A3E-4F01-9DCB-D881225E49BF}" type="datetime1">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DAC32-BFD1-4A4A-AF59-D066AE274A70}"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F13B9-F154-49F6-ADCE-BA11A6BA7EDE}" type="datetime1">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DAC32-BFD1-4A4A-AF59-D066AE274A70}" type="slidenum">
              <a:rPr lang="en-US" smtClean="0"/>
              <a:pPr/>
              <a:t>‹#›</a:t>
            </a:fld>
            <a:endParaRPr lang="en-US"/>
          </a:p>
        </p:txBody>
      </p:sp>
      <p:sp>
        <p:nvSpPr>
          <p:cNvPr id="11" name="Title 10"/>
          <p:cNvSpPr>
            <a:spLocks noGrp="1"/>
          </p:cNvSpPr>
          <p:nvPr>
            <p:ph type="title"/>
          </p:nvPr>
        </p:nvSpPr>
        <p:spPr>
          <a:xfrm>
            <a:off x="731036" y="149713"/>
            <a:ext cx="7756263" cy="1054250"/>
          </a:xfrm>
        </p:spPr>
        <p:txBody>
          <a:bodyPr/>
          <a:lstStyle/>
          <a:p>
            <a:r>
              <a:rPr lang="en-US" dirty="0" smtClean="0"/>
              <a:t>Click to edit Master title style</a:t>
            </a:r>
            <a:endParaRPr lang="en-US" dirty="0"/>
          </a:p>
        </p:txBody>
      </p:sp>
      <p:grpSp>
        <p:nvGrpSpPr>
          <p:cNvPr id="12" name="Group 11"/>
          <p:cNvGrpSpPr/>
          <p:nvPr/>
        </p:nvGrpSpPr>
        <p:grpSpPr>
          <a:xfrm>
            <a:off x="1196098" y="904626"/>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0A38F8-C889-47DD-BE85-4BF942FE29B5}" type="datetime1">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EAD571-ECF6-4F0D-9BCB-A06868EAECC0}" type="datetime1">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6DAC32-BFD1-4A4A-AF59-D066AE274A70}"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630775-0198-47B6-9D10-B0318AD951AF}" type="datetime1">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6DAC32-BFD1-4A4A-AF59-D066AE274A70}"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A61ABE-5CFC-4AC3-9238-B604E726B14C}" type="datetime1">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6DAC32-BFD1-4A4A-AF59-D066AE274A70}"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1B986-B90C-4C00-9966-94F2696D742F}" type="datetime1">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6DAC32-BFD1-4A4A-AF59-D066AE274A7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38F75-9221-426E-BC6C-C9CFD13EEA1D}" type="datetime1">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05D67-6122-4271-BA8B-8BBFBF5486EE}" type="datetime1">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6DAC32-BFD1-4A4A-AF59-D066AE274A7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4F74BCE-FA23-4CC7-A75D-2D5A139128F8}" type="datetime1">
              <a:rPr lang="en-US" smtClean="0"/>
              <a:t>5/14/2018</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56DAC32-BFD1-4A4A-AF59-D066AE274A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5393" r:id="rId1"/>
    <p:sldLayoutId id="2147485394" r:id="rId2"/>
    <p:sldLayoutId id="2147485395" r:id="rId3"/>
    <p:sldLayoutId id="2147485396" r:id="rId4"/>
    <p:sldLayoutId id="2147485397" r:id="rId5"/>
    <p:sldLayoutId id="2147485398" r:id="rId6"/>
    <p:sldLayoutId id="2147485399" r:id="rId7"/>
    <p:sldLayoutId id="2147485400" r:id="rId8"/>
    <p:sldLayoutId id="2147485401" r:id="rId9"/>
    <p:sldLayoutId id="2147485402" r:id="rId10"/>
    <p:sldLayoutId id="2147485403"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0.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5.png"/><Relationship Id="rId4" Type="http://schemas.openxmlformats.org/officeDocument/2006/relationships/image" Target="../media/image13.gif"/><Relationship Id="rId9"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Microsoft_Visio_Drawing3.vsdx"/><Relationship Id="rId5" Type="http://schemas.openxmlformats.org/officeDocument/2006/relationships/oleObject" Target="../embeddings/oleObject6.bin"/><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3.xml"/><Relationship Id="rId7" Type="http://schemas.openxmlformats.org/officeDocument/2006/relationships/image" Target="../media/image28.wmf"/><Relationship Id="rId12"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package" Target="../embeddings/Microsoft_Visio_Drawing4.vsdx"/><Relationship Id="rId5" Type="http://schemas.openxmlformats.org/officeDocument/2006/relationships/image" Target="../media/image25.png"/><Relationship Id="rId10" Type="http://schemas.openxmlformats.org/officeDocument/2006/relationships/oleObject" Target="../embeddings/oleObject9.bin"/><Relationship Id="rId4" Type="http://schemas.openxmlformats.org/officeDocument/2006/relationships/image" Target="../media/image13.gif"/><Relationship Id="rId9" Type="http://schemas.openxmlformats.org/officeDocument/2006/relationships/image" Target="../media/image29.wmf"/></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package" Target="../embeddings/Microsoft_Visio_Drawing5.vsdx"/><Relationship Id="rId5" Type="http://schemas.openxmlformats.org/officeDocument/2006/relationships/oleObject" Target="../embeddings/oleObject10.bin"/><Relationship Id="rId4" Type="http://schemas.openxmlformats.org/officeDocument/2006/relationships/image" Target="../media/image13.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package" Target="../embeddings/Microsoft_Visio_Drawing6.vsdx"/><Relationship Id="rId5" Type="http://schemas.openxmlformats.org/officeDocument/2006/relationships/oleObject" Target="../embeddings/oleObject11.bin"/><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notesSlide" Target="../notesSlides/notesSlide17.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4.wmf"/><Relationship Id="rId5" Type="http://schemas.openxmlformats.org/officeDocument/2006/relationships/oleObject" Target="../embeddings/oleObject12.bin"/><Relationship Id="rId4" Type="http://schemas.openxmlformats.org/officeDocument/2006/relationships/image" Target="../media/image13.gi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6.wmf"/><Relationship Id="rId5" Type="http://schemas.openxmlformats.org/officeDocument/2006/relationships/oleObject" Target="../embeddings/oleObject14.bin"/><Relationship Id="rId4" Type="http://schemas.openxmlformats.org/officeDocument/2006/relationships/image" Target="../media/image13.gi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package" Target="../embeddings/Microsoft_Visio_Drawing7.vsdx"/><Relationship Id="rId5" Type="http://schemas.openxmlformats.org/officeDocument/2006/relationships/oleObject" Target="../embeddings/oleObject15.bin"/><Relationship Id="rId4" Type="http://schemas.openxmlformats.org/officeDocument/2006/relationships/image" Target="../media/image13.gi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package" Target="../embeddings/Microsoft_Visio_Drawing8.vsdx"/><Relationship Id="rId5" Type="http://schemas.openxmlformats.org/officeDocument/2006/relationships/oleObject" Target="../embeddings/oleObject16.bin"/><Relationship Id="rId4" Type="http://schemas.openxmlformats.org/officeDocument/2006/relationships/image" Target="../media/image13.gi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package" Target="../embeddings/Microsoft_Visio_Drawing9.vsdx"/><Relationship Id="rId5" Type="http://schemas.openxmlformats.org/officeDocument/2006/relationships/oleObject" Target="../embeddings/oleObject17.bin"/><Relationship Id="rId4" Type="http://schemas.openxmlformats.org/officeDocument/2006/relationships/image" Target="../media/image13.gif"/></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22.bin"/><Relationship Id="rId18" Type="http://schemas.openxmlformats.org/officeDocument/2006/relationships/image" Target="../media/image46.wmf"/><Relationship Id="rId3" Type="http://schemas.openxmlformats.org/officeDocument/2006/relationships/notesSlide" Target="../notesSlides/notesSlide23.xml"/><Relationship Id="rId21" Type="http://schemas.openxmlformats.org/officeDocument/2006/relationships/oleObject" Target="../embeddings/oleObject26.bin"/><Relationship Id="rId7" Type="http://schemas.openxmlformats.org/officeDocument/2006/relationships/oleObject" Target="../embeddings/oleObject19.bin"/><Relationship Id="rId12" Type="http://schemas.openxmlformats.org/officeDocument/2006/relationships/image" Target="../media/image43.wmf"/><Relationship Id="rId17"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45.wmf"/><Relationship Id="rId20" Type="http://schemas.openxmlformats.org/officeDocument/2006/relationships/image" Target="../media/image47.wmf"/><Relationship Id="rId1" Type="http://schemas.openxmlformats.org/officeDocument/2006/relationships/vmlDrawing" Target="../drawings/vmlDrawing13.vml"/><Relationship Id="rId6" Type="http://schemas.openxmlformats.org/officeDocument/2006/relationships/image" Target="../media/image40.wmf"/><Relationship Id="rId11" Type="http://schemas.openxmlformats.org/officeDocument/2006/relationships/oleObject" Target="../embeddings/oleObject21.bin"/><Relationship Id="rId24" Type="http://schemas.openxmlformats.org/officeDocument/2006/relationships/image" Target="../media/image49.wmf"/><Relationship Id="rId5" Type="http://schemas.openxmlformats.org/officeDocument/2006/relationships/oleObject" Target="../embeddings/oleObject18.bin"/><Relationship Id="rId15" Type="http://schemas.openxmlformats.org/officeDocument/2006/relationships/oleObject" Target="../embeddings/oleObject23.bin"/><Relationship Id="rId23" Type="http://schemas.openxmlformats.org/officeDocument/2006/relationships/oleObject" Target="../embeddings/oleObject27.bin"/><Relationship Id="rId10" Type="http://schemas.openxmlformats.org/officeDocument/2006/relationships/image" Target="../media/image42.wmf"/><Relationship Id="rId19" Type="http://schemas.openxmlformats.org/officeDocument/2006/relationships/oleObject" Target="../embeddings/oleObject25.bin"/><Relationship Id="rId4" Type="http://schemas.openxmlformats.org/officeDocument/2006/relationships/image" Target="../media/image13.gif"/><Relationship Id="rId9" Type="http://schemas.openxmlformats.org/officeDocument/2006/relationships/oleObject" Target="../embeddings/oleObject20.bin"/><Relationship Id="rId14" Type="http://schemas.openxmlformats.org/officeDocument/2006/relationships/image" Target="../media/image44.wmf"/><Relationship Id="rId22" Type="http://schemas.openxmlformats.org/officeDocument/2006/relationships/image" Target="../media/image48.wmf"/></Relationships>
</file>

<file path=ppt/slides/_rels/slide2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image" Target="../media/image52.emf"/></Relationships>
</file>

<file path=ppt/slides/_rels/slide3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oi.org/10.1109/GTSD.2016.51"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doi.org/10.1109/GTSD.2016.5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10" Type="http://schemas.openxmlformats.org/officeDocument/2006/relationships/image" Target="../media/image13.gif"/><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4.xml"/><Relationship Id="rId7" Type="http://schemas.openxmlformats.org/officeDocument/2006/relationships/package" Target="../embeddings/Microsoft_Visio_Drawing1.vsd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gif"/><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xml"/><Relationship Id="rId7" Type="http://schemas.openxmlformats.org/officeDocument/2006/relationships/image" Target="../media/image13.gi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wmf"/><Relationship Id="rId5" Type="http://schemas.openxmlformats.org/officeDocument/2006/relationships/oleObject" Target="../embeddings/oleObject2.bin"/><Relationship Id="rId10" Type="http://schemas.openxmlformats.org/officeDocument/2006/relationships/image" Target="../media/image20.emf"/><Relationship Id="rId4" Type="http://schemas.openxmlformats.org/officeDocument/2006/relationships/image" Target="../media/image7.jpeg"/><Relationship Id="rId9" Type="http://schemas.openxmlformats.org/officeDocument/2006/relationships/package" Target="../embeddings/Microsoft_Visio_Drawing2.vsd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342" y="2194676"/>
            <a:ext cx="6777318" cy="915085"/>
          </a:xfrm>
        </p:spPr>
        <p:txBody>
          <a:bodyPr>
            <a:noAutofit/>
          </a:bodyPr>
          <a:lstStyle/>
          <a:p>
            <a:r>
              <a:rPr lang="en-US" altLang="zh-TW" sz="2400" b="1" dirty="0" smtClean="0">
                <a:effectLst/>
              </a:rPr>
              <a:t>Intelligent Fault Diagnosis for Electric Power Distribution System</a:t>
            </a:r>
            <a:endParaRPr lang="en-US" altLang="zh-TW" sz="2400" b="1" dirty="0">
              <a:effectLst/>
            </a:endParaRPr>
          </a:p>
        </p:txBody>
      </p:sp>
      <p:sp>
        <p:nvSpPr>
          <p:cNvPr id="3" name="Subtitle 2"/>
          <p:cNvSpPr>
            <a:spLocks noGrp="1"/>
          </p:cNvSpPr>
          <p:nvPr>
            <p:ph type="subTitle" idx="1"/>
          </p:nvPr>
        </p:nvSpPr>
        <p:spPr>
          <a:xfrm>
            <a:off x="2512970" y="4738243"/>
            <a:ext cx="4382092" cy="423271"/>
          </a:xfrm>
        </p:spPr>
        <p:txBody>
          <a:bodyPr>
            <a:normAutofit/>
          </a:bodyPr>
          <a:lstStyle/>
          <a:p>
            <a:pPr algn="l" fontAlgn="auto">
              <a:spcBef>
                <a:spcPts val="0"/>
              </a:spcBef>
              <a:spcAft>
                <a:spcPts val="0"/>
              </a:spcAft>
              <a:defRPr/>
            </a:pPr>
            <a:r>
              <a:rPr lang="en-US" altLang="zh-CN" sz="2000" b="1" dirty="0" smtClean="0">
                <a:ln w="11430"/>
                <a:effectLst/>
                <a:latin typeface="+mj-lt"/>
                <a:cs typeface="Times New Roman" panose="02020603050405020304" pitchFamily="18" charset="0"/>
              </a:rPr>
              <a:t>Reporter: Dr. </a:t>
            </a:r>
            <a:r>
              <a:rPr lang="en-US" sz="2000" b="1" dirty="0" err="1" smtClean="0">
                <a:effectLst/>
              </a:rPr>
              <a:t>Thi</a:t>
            </a:r>
            <a:r>
              <a:rPr lang="en-US" sz="2000" b="1" dirty="0" smtClean="0">
                <a:effectLst/>
              </a:rPr>
              <a:t> Thom Hoang </a:t>
            </a:r>
            <a:endParaRPr lang="zh-CN" altLang="en-US" sz="2000" b="1" dirty="0">
              <a:ln w="11430"/>
              <a:effectLst/>
              <a:latin typeface="+mj-lt"/>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30" y="334013"/>
            <a:ext cx="853912" cy="795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912558" y="362365"/>
            <a:ext cx="7520839" cy="369332"/>
          </a:xfrm>
          <a:prstGeom prst="rect">
            <a:avLst/>
          </a:prstGeom>
          <a:noFill/>
        </p:spPr>
        <p:txBody>
          <a:bodyPr wrap="square" rtlCol="0">
            <a:spAutoFit/>
          </a:bodyPr>
          <a:lstStyle/>
          <a:p>
            <a:pPr algn="ctr"/>
            <a:r>
              <a:rPr lang="en-GB" b="1" dirty="0" smtClean="0">
                <a:solidFill>
                  <a:srgbClr val="FFC000"/>
                </a:solidFill>
                <a:latin typeface="+mj-lt"/>
                <a:cs typeface="Times New Roman" panose="02020603050405020304" pitchFamily="18" charset="0"/>
              </a:rPr>
              <a:t>NHA TRANG UNIVERSITY</a:t>
            </a:r>
            <a:endParaRPr lang="en-US" b="1" dirty="0">
              <a:solidFill>
                <a:srgbClr val="FFC000"/>
              </a:solidFill>
              <a:latin typeface="+mj-lt"/>
              <a:cs typeface="Times New Roman" panose="02020603050405020304" pitchFamily="18" charset="0"/>
            </a:endParaRPr>
          </a:p>
        </p:txBody>
      </p:sp>
      <p:sp>
        <p:nvSpPr>
          <p:cNvPr id="5" name="文字方塊 4"/>
          <p:cNvSpPr txBox="1"/>
          <p:nvPr/>
        </p:nvSpPr>
        <p:spPr>
          <a:xfrm>
            <a:off x="3308697" y="6186705"/>
            <a:ext cx="2544024" cy="369332"/>
          </a:xfrm>
          <a:prstGeom prst="rect">
            <a:avLst/>
          </a:prstGeom>
          <a:noFill/>
        </p:spPr>
        <p:txBody>
          <a:bodyPr wrap="square" rtlCol="0">
            <a:spAutoFit/>
          </a:bodyPr>
          <a:lstStyle/>
          <a:p>
            <a:r>
              <a:rPr lang="en-GB" dirty="0" smtClean="0">
                <a:latin typeface="Times New Roman" panose="02020603050405020304" pitchFamily="18" charset="0"/>
                <a:cs typeface="Times New Roman" panose="02020603050405020304" pitchFamily="18" charset="0"/>
              </a:rPr>
              <a:t>         </a:t>
            </a:r>
            <a:r>
              <a:rPr lang="en-GB" dirty="0" smtClean="0">
                <a:latin typeface="+mj-lt"/>
                <a:cs typeface="Times New Roman" panose="02020603050405020304" pitchFamily="18" charset="0"/>
              </a:rPr>
              <a:t>Apri</a:t>
            </a:r>
            <a:r>
              <a:rPr lang="en-GB" dirty="0">
                <a:latin typeface="+mj-lt"/>
                <a:cs typeface="Times New Roman" panose="02020603050405020304" pitchFamily="18" charset="0"/>
              </a:rPr>
              <a:t>l</a:t>
            </a:r>
            <a:r>
              <a:rPr lang="en-GB" dirty="0" smtClean="0">
                <a:latin typeface="+mj-lt"/>
                <a:cs typeface="Times New Roman" panose="02020603050405020304" pitchFamily="18" charset="0"/>
              </a:rPr>
              <a:t>, </a:t>
            </a:r>
            <a:r>
              <a:rPr lang="en-GB" dirty="0" smtClean="0">
                <a:latin typeface="+mj-lt"/>
                <a:cs typeface="Times New Roman" panose="02020603050405020304" pitchFamily="18" charset="0"/>
              </a:rPr>
              <a:t>2018</a:t>
            </a:r>
            <a:endParaRPr lang="en-US" dirty="0">
              <a:latin typeface="+mj-lt"/>
              <a:cs typeface="Times New Roman" panose="02020603050405020304" pitchFamily="18" charset="0"/>
            </a:endParaRPr>
          </a:p>
        </p:txBody>
      </p:sp>
      <p:sp>
        <p:nvSpPr>
          <p:cNvPr id="6" name="文字方塊 5"/>
          <p:cNvSpPr txBox="1"/>
          <p:nvPr/>
        </p:nvSpPr>
        <p:spPr>
          <a:xfrm>
            <a:off x="1705971" y="810030"/>
            <a:ext cx="5996092" cy="369332"/>
          </a:xfrm>
          <a:prstGeom prst="rect">
            <a:avLst/>
          </a:prstGeom>
          <a:noFill/>
        </p:spPr>
        <p:txBody>
          <a:bodyPr wrap="square" rtlCol="0">
            <a:spAutoFit/>
          </a:bodyPr>
          <a:lstStyle/>
          <a:p>
            <a:pPr algn="ctr"/>
            <a:r>
              <a:rPr lang="en-GB" b="1" dirty="0" smtClean="0"/>
              <a:t>Department of Electrical and Electronic Engineering</a:t>
            </a:r>
            <a:endParaRPr lang="en-US" dirty="0"/>
          </a:p>
        </p:txBody>
      </p:sp>
      <p:sp>
        <p:nvSpPr>
          <p:cNvPr id="8" name="Title 1"/>
          <p:cNvSpPr txBox="1">
            <a:spLocks/>
          </p:cNvSpPr>
          <p:nvPr/>
        </p:nvSpPr>
        <p:spPr>
          <a:xfrm>
            <a:off x="2312509" y="1627027"/>
            <a:ext cx="4783015" cy="457543"/>
          </a:xfrm>
          <a:prstGeom prst="rect">
            <a:avLst/>
          </a:prstGeom>
        </p:spPr>
        <p:txBody>
          <a:bodyPr vert="horz" lIns="91440" tIns="45720" rIns="91440" bIns="45720" rtlCol="0" anchor="b">
            <a:noAutofit/>
          </a:bodyPr>
          <a:lstStyle>
            <a:lvl1pPr algn="ctr" defTabSz="914400" rtl="0" eaLnBrk="1" latinLnBrk="0" hangingPunct="1">
              <a:spcBef>
                <a:spcPct val="0"/>
              </a:spcBef>
              <a:buNone/>
              <a:defRPr sz="5400" kern="1200">
                <a:ln w="3175">
                  <a:solidFill>
                    <a:schemeClr val="tx1">
                      <a:alpha val="65000"/>
                    </a:schemeClr>
                  </a:solidFill>
                </a:ln>
                <a:solidFill>
                  <a:schemeClr val="tx1"/>
                </a:solidFill>
                <a:effectLst>
                  <a:outerShdw blurRad="25400" dist="12700" dir="14220000" rotWithShape="0">
                    <a:prstClr val="black">
                      <a:alpha val="50000"/>
                    </a:prst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zh-TW" sz="2400" b="1" dirty="0" smtClean="0">
                <a:solidFill>
                  <a:srgbClr val="FFC000"/>
                </a:solidFill>
                <a:effectLst/>
              </a:rPr>
              <a:t>Academic report</a:t>
            </a:r>
            <a:endParaRPr lang="en-US" altLang="zh-TW" sz="2400" b="1" dirty="0">
              <a:solidFill>
                <a:srgbClr val="FFC000"/>
              </a:solidFill>
              <a:effectLst/>
            </a:endParaRPr>
          </a:p>
        </p:txBody>
      </p:sp>
    </p:spTree>
    <p:extLst>
      <p:ext uri="{BB962C8B-B14F-4D97-AF65-F5344CB8AC3E}">
        <p14:creationId xmlns:p14="http://schemas.microsoft.com/office/powerpoint/2010/main" val="3275050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558858" y="692710"/>
            <a:ext cx="3831219"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2800" b="1" dirty="0" smtClean="0">
                <a:solidFill>
                  <a:schemeClr val="bg1"/>
                </a:solidFill>
                <a:latin typeface="+mj-lt"/>
                <a:cs typeface="Times New Roman" pitchFamily="18" charset="0"/>
              </a:rPr>
              <a:t>Introduction</a:t>
            </a:r>
            <a:endParaRPr lang="en-US" sz="2800" b="1" dirty="0">
              <a:solidFill>
                <a:schemeClr val="bg1"/>
              </a:solidFill>
              <a:latin typeface="+mj-lt"/>
              <a:cs typeface="Times New Roman" pitchFamily="18" charset="0"/>
            </a:endParaRPr>
          </a:p>
        </p:txBody>
      </p:sp>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pic>
        <p:nvPicPr>
          <p:cNvPr id="19" name="Picture 4" descr="C:\Users\Hanh\Desktop\menu.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8967"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55013"/>
            <a:ext cx="8938207" cy="457200"/>
            <a:chOff x="23446" y="55013"/>
            <a:chExt cx="8938207" cy="457200"/>
          </a:xfrm>
        </p:grpSpPr>
        <p:sp>
          <p:nvSpPr>
            <p:cNvPr id="21" name="Chevron 14"/>
            <p:cNvSpPr/>
            <p:nvPr/>
          </p:nvSpPr>
          <p:spPr>
            <a:xfrm>
              <a:off x="2801820" y="55013"/>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5884981" y="55013"/>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Simulation </a:t>
              </a:r>
              <a:r>
                <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rPr>
                <a:t>Results</a:t>
              </a: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1718686" y="114337"/>
              <a:ext cx="930632" cy="338554"/>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SVM</a:t>
              </a:r>
              <a:r>
                <a:rPr lang="en-US" altLang="zh-TW" sz="1600" b="1" dirty="0" smtClean="0">
                  <a:solidFill>
                    <a:schemeClr val="bg1"/>
                  </a:solidFill>
                  <a:effectLst>
                    <a:outerShdw blurRad="38100" dist="38100" dir="2700000" algn="tl">
                      <a:srgbClr val="000000">
                        <a:alpha val="43137"/>
                      </a:srgbClr>
                    </a:outerShdw>
                  </a:effectLst>
                  <a:latin typeface="Arial Black" pitchFamily="34" charset="0"/>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Arial Black" pitchFamily="34" charset="0"/>
                <a:cs typeface="Times New Roman" pitchFamily="18" charset="0"/>
              </a:endParaRPr>
            </a:p>
          </p:txBody>
        </p:sp>
        <p:sp>
          <p:nvSpPr>
            <p:cNvPr id="30" name="Chevron 14"/>
            <p:cNvSpPr/>
            <p:nvPr/>
          </p:nvSpPr>
          <p:spPr>
            <a:xfrm>
              <a:off x="4348411" y="55013"/>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sp>
        <p:nvSpPr>
          <p:cNvPr id="31" name="內容版面配置區 1"/>
          <p:cNvSpPr txBox="1">
            <a:spLocks/>
          </p:cNvSpPr>
          <p:nvPr/>
        </p:nvSpPr>
        <p:spPr>
          <a:xfrm>
            <a:off x="463544" y="1714988"/>
            <a:ext cx="5089531" cy="571012"/>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800" dirty="0"/>
              <a:t>SVM was first mentioned by </a:t>
            </a:r>
            <a:r>
              <a:rPr lang="en-US" altLang="zh-TW" sz="1800" dirty="0" err="1"/>
              <a:t>Vapnik</a:t>
            </a:r>
            <a:r>
              <a:rPr lang="en-US" altLang="zh-TW" sz="1800" dirty="0"/>
              <a:t> in 1995</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863" y="537271"/>
            <a:ext cx="1409996" cy="92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內容版面配置區 1"/>
          <p:cNvSpPr txBox="1">
            <a:spLocks/>
          </p:cNvSpPr>
          <p:nvPr/>
        </p:nvSpPr>
        <p:spPr>
          <a:xfrm>
            <a:off x="388038" y="3041894"/>
            <a:ext cx="8219531" cy="969596"/>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800" dirty="0"/>
              <a:t>Based on a combination between the structural risk minimization (SRM) principle and statistical learning theory (SLT) </a:t>
            </a:r>
          </a:p>
        </p:txBody>
      </p:sp>
      <p:grpSp>
        <p:nvGrpSpPr>
          <p:cNvPr id="5" name="群組 4"/>
          <p:cNvGrpSpPr/>
          <p:nvPr/>
        </p:nvGrpSpPr>
        <p:grpSpPr>
          <a:xfrm>
            <a:off x="1591094" y="4135315"/>
            <a:ext cx="6234629" cy="2454591"/>
            <a:chOff x="1591094" y="4135315"/>
            <a:chExt cx="6234629" cy="2454591"/>
          </a:xfrm>
        </p:grpSpPr>
        <p:grpSp>
          <p:nvGrpSpPr>
            <p:cNvPr id="4" name="群組 3"/>
            <p:cNvGrpSpPr/>
            <p:nvPr/>
          </p:nvGrpSpPr>
          <p:grpSpPr>
            <a:xfrm>
              <a:off x="1591094" y="4808277"/>
              <a:ext cx="1398281" cy="1425180"/>
              <a:chOff x="1295246" y="4680882"/>
              <a:chExt cx="1684449" cy="1552575"/>
            </a:xfrm>
            <a:solidFill>
              <a:srgbClr val="FFFF00"/>
            </a:solidFill>
          </p:grpSpPr>
          <p:sp>
            <p:nvSpPr>
              <p:cNvPr id="2" name="橢圓 1"/>
              <p:cNvSpPr/>
              <p:nvPr/>
            </p:nvSpPr>
            <p:spPr>
              <a:xfrm>
                <a:off x="1295246" y="4680882"/>
                <a:ext cx="1684449" cy="155257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字方塊 2"/>
              <p:cNvSpPr txBox="1"/>
              <p:nvPr/>
            </p:nvSpPr>
            <p:spPr>
              <a:xfrm>
                <a:off x="1372106" y="5232916"/>
                <a:ext cx="1530728" cy="335289"/>
              </a:xfrm>
              <a:prstGeom prst="rect">
                <a:avLst/>
              </a:prstGeom>
              <a:grpFill/>
            </p:spPr>
            <p:txBody>
              <a:bodyPr wrap="square" rtlCol="0">
                <a:spAutoFit/>
              </a:bodyPr>
              <a:lstStyle/>
              <a:p>
                <a:pPr algn="ctr"/>
                <a:r>
                  <a:rPr lang="en-US" altLang="zh-TW" sz="1400" dirty="0"/>
                  <a:t>classification</a:t>
                </a:r>
                <a:endParaRPr lang="en-US" sz="1400" dirty="0"/>
              </a:p>
            </p:txBody>
          </p:sp>
        </p:grpSp>
        <p:grpSp>
          <p:nvGrpSpPr>
            <p:cNvPr id="35" name="群組 34"/>
            <p:cNvGrpSpPr/>
            <p:nvPr/>
          </p:nvGrpSpPr>
          <p:grpSpPr>
            <a:xfrm>
              <a:off x="2989375" y="4135315"/>
              <a:ext cx="842224" cy="815875"/>
              <a:chOff x="1295244" y="4680882"/>
              <a:chExt cx="1684451" cy="1552575"/>
            </a:xfrm>
            <a:solidFill>
              <a:schemeClr val="accent5">
                <a:lumMod val="60000"/>
                <a:lumOff val="40000"/>
              </a:schemeClr>
            </a:solidFill>
          </p:grpSpPr>
          <p:sp>
            <p:nvSpPr>
              <p:cNvPr id="36" name="橢圓 35"/>
              <p:cNvSpPr/>
              <p:nvPr/>
            </p:nvSpPr>
            <p:spPr>
              <a:xfrm>
                <a:off x="1295246" y="4680882"/>
                <a:ext cx="1684449" cy="155257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文字方塊 36"/>
              <p:cNvSpPr txBox="1"/>
              <p:nvPr/>
            </p:nvSpPr>
            <p:spPr>
              <a:xfrm>
                <a:off x="1295244" y="5135042"/>
                <a:ext cx="1684449" cy="644254"/>
              </a:xfrm>
              <a:prstGeom prst="rect">
                <a:avLst/>
              </a:prstGeom>
              <a:noFill/>
            </p:spPr>
            <p:txBody>
              <a:bodyPr wrap="square" rtlCol="0">
                <a:spAutoFit/>
              </a:bodyPr>
              <a:lstStyle/>
              <a:p>
                <a:pPr algn="ctr"/>
                <a:r>
                  <a:rPr lang="en-US" altLang="zh-TW" sz="800" dirty="0"/>
                  <a:t>text categorization</a:t>
                </a:r>
                <a:endParaRPr lang="en-US" sz="800" dirty="0"/>
              </a:p>
            </p:txBody>
          </p:sp>
        </p:grpSp>
        <p:grpSp>
          <p:nvGrpSpPr>
            <p:cNvPr id="38" name="群組 37"/>
            <p:cNvGrpSpPr/>
            <p:nvPr/>
          </p:nvGrpSpPr>
          <p:grpSpPr>
            <a:xfrm>
              <a:off x="4848712" y="4135315"/>
              <a:ext cx="842224" cy="815875"/>
              <a:chOff x="1295244" y="4680882"/>
              <a:chExt cx="1684451" cy="1552575"/>
            </a:xfrm>
            <a:solidFill>
              <a:srgbClr val="FFC000"/>
            </a:solidFill>
          </p:grpSpPr>
          <p:sp>
            <p:nvSpPr>
              <p:cNvPr id="39" name="橢圓 38"/>
              <p:cNvSpPr/>
              <p:nvPr/>
            </p:nvSpPr>
            <p:spPr>
              <a:xfrm>
                <a:off x="1295246" y="4680882"/>
                <a:ext cx="1684449" cy="155257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文字方塊 39"/>
              <p:cNvSpPr txBox="1"/>
              <p:nvPr/>
            </p:nvSpPr>
            <p:spPr>
              <a:xfrm>
                <a:off x="1295244" y="5135042"/>
                <a:ext cx="1684449" cy="644254"/>
              </a:xfrm>
              <a:prstGeom prst="rect">
                <a:avLst/>
              </a:prstGeom>
              <a:noFill/>
            </p:spPr>
            <p:txBody>
              <a:bodyPr wrap="square" rtlCol="0">
                <a:spAutoFit/>
              </a:bodyPr>
              <a:lstStyle/>
              <a:p>
                <a:pPr algn="ctr"/>
                <a:r>
                  <a:rPr lang="en-US" altLang="zh-TW" sz="800" dirty="0"/>
                  <a:t>image classification</a:t>
                </a:r>
                <a:endParaRPr lang="en-US" sz="800" dirty="0"/>
              </a:p>
            </p:txBody>
          </p:sp>
        </p:grpSp>
        <p:grpSp>
          <p:nvGrpSpPr>
            <p:cNvPr id="41" name="群組 40"/>
            <p:cNvGrpSpPr/>
            <p:nvPr/>
          </p:nvGrpSpPr>
          <p:grpSpPr>
            <a:xfrm>
              <a:off x="6427442" y="4619128"/>
              <a:ext cx="1398281" cy="1425180"/>
              <a:chOff x="1295246" y="4680882"/>
              <a:chExt cx="1684449" cy="1552575"/>
            </a:xfrm>
            <a:solidFill>
              <a:srgbClr val="FFFF00"/>
            </a:solidFill>
          </p:grpSpPr>
          <p:sp>
            <p:nvSpPr>
              <p:cNvPr id="42" name="橢圓 41"/>
              <p:cNvSpPr/>
              <p:nvPr/>
            </p:nvSpPr>
            <p:spPr>
              <a:xfrm>
                <a:off x="1295246" y="4680882"/>
                <a:ext cx="1684449" cy="155257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文字方塊 42"/>
              <p:cNvSpPr txBox="1"/>
              <p:nvPr/>
            </p:nvSpPr>
            <p:spPr>
              <a:xfrm>
                <a:off x="1372106" y="5232916"/>
                <a:ext cx="1530728" cy="335289"/>
              </a:xfrm>
              <a:prstGeom prst="rect">
                <a:avLst/>
              </a:prstGeom>
              <a:grpFill/>
            </p:spPr>
            <p:txBody>
              <a:bodyPr wrap="square" rtlCol="0">
                <a:spAutoFit/>
              </a:bodyPr>
              <a:lstStyle/>
              <a:p>
                <a:pPr algn="ctr"/>
                <a:r>
                  <a:rPr lang="en-US" altLang="zh-TW" sz="1400" dirty="0" smtClean="0"/>
                  <a:t>regression</a:t>
                </a:r>
                <a:endParaRPr lang="en-US" sz="1400" dirty="0"/>
              </a:p>
            </p:txBody>
          </p:sp>
        </p:grpSp>
        <p:grpSp>
          <p:nvGrpSpPr>
            <p:cNvPr id="45" name="群組 44"/>
            <p:cNvGrpSpPr/>
            <p:nvPr/>
          </p:nvGrpSpPr>
          <p:grpSpPr>
            <a:xfrm>
              <a:off x="3831598" y="5427649"/>
              <a:ext cx="842224" cy="815875"/>
              <a:chOff x="1295244" y="4680882"/>
              <a:chExt cx="1684451" cy="1552575"/>
            </a:xfrm>
            <a:solidFill>
              <a:srgbClr val="63ADAD"/>
            </a:solidFill>
          </p:grpSpPr>
          <p:sp>
            <p:nvSpPr>
              <p:cNvPr id="46" name="橢圓 45"/>
              <p:cNvSpPr/>
              <p:nvPr/>
            </p:nvSpPr>
            <p:spPr>
              <a:xfrm>
                <a:off x="1295246" y="4680882"/>
                <a:ext cx="1684449" cy="155257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文字方塊 46"/>
              <p:cNvSpPr txBox="1"/>
              <p:nvPr/>
            </p:nvSpPr>
            <p:spPr>
              <a:xfrm>
                <a:off x="1295244" y="5135042"/>
                <a:ext cx="1684449" cy="409981"/>
              </a:xfrm>
              <a:prstGeom prst="rect">
                <a:avLst/>
              </a:prstGeom>
              <a:noFill/>
            </p:spPr>
            <p:txBody>
              <a:bodyPr wrap="square" rtlCol="0">
                <a:spAutoFit/>
              </a:bodyPr>
              <a:lstStyle/>
              <a:p>
                <a:pPr algn="ctr"/>
                <a:r>
                  <a:rPr lang="en-US" altLang="zh-TW" sz="800" dirty="0"/>
                  <a:t>fault detection</a:t>
                </a:r>
                <a:endParaRPr lang="en-US" sz="800" dirty="0"/>
              </a:p>
            </p:txBody>
          </p:sp>
        </p:grpSp>
        <p:grpSp>
          <p:nvGrpSpPr>
            <p:cNvPr id="48" name="群組 47"/>
            <p:cNvGrpSpPr/>
            <p:nvPr/>
          </p:nvGrpSpPr>
          <p:grpSpPr>
            <a:xfrm>
              <a:off x="5445656" y="5774031"/>
              <a:ext cx="842224" cy="815875"/>
              <a:chOff x="1295244" y="4680882"/>
              <a:chExt cx="1684451" cy="1552575"/>
            </a:xfrm>
            <a:solidFill>
              <a:schemeClr val="accent5">
                <a:lumMod val="20000"/>
                <a:lumOff val="80000"/>
              </a:schemeClr>
            </a:solidFill>
          </p:grpSpPr>
          <p:sp>
            <p:nvSpPr>
              <p:cNvPr id="49" name="橢圓 48"/>
              <p:cNvSpPr/>
              <p:nvPr/>
            </p:nvSpPr>
            <p:spPr>
              <a:xfrm>
                <a:off x="1295246" y="4680882"/>
                <a:ext cx="1684449" cy="155257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文字方塊 49"/>
              <p:cNvSpPr txBox="1"/>
              <p:nvPr/>
            </p:nvSpPr>
            <p:spPr>
              <a:xfrm>
                <a:off x="1295244" y="5135042"/>
                <a:ext cx="1684449" cy="409981"/>
              </a:xfrm>
              <a:prstGeom prst="rect">
                <a:avLst/>
              </a:prstGeom>
              <a:noFill/>
            </p:spPr>
            <p:txBody>
              <a:bodyPr wrap="square" rtlCol="0">
                <a:spAutoFit/>
              </a:bodyPr>
              <a:lstStyle/>
              <a:p>
                <a:pPr algn="ctr"/>
                <a:r>
                  <a:rPr lang="en-US" altLang="zh-TW" sz="800" dirty="0"/>
                  <a:t>bioinformatics</a:t>
                </a:r>
                <a:endParaRPr lang="en-US" sz="800" dirty="0"/>
              </a:p>
            </p:txBody>
          </p:sp>
        </p:grpSp>
      </p:grpSp>
      <p:pic>
        <p:nvPicPr>
          <p:cNvPr id="266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5656" y="1429167"/>
            <a:ext cx="1233736" cy="161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投影片編號版面配置區 8"/>
          <p:cNvSpPr>
            <a:spLocks noGrp="1"/>
          </p:cNvSpPr>
          <p:nvPr>
            <p:ph type="sldNum" sz="quarter" idx="12"/>
          </p:nvPr>
        </p:nvSpPr>
        <p:spPr>
          <a:xfrm>
            <a:off x="4376001" y="6561137"/>
            <a:ext cx="472711" cy="365125"/>
          </a:xfrm>
        </p:spPr>
        <p:txBody>
          <a:bodyPr/>
          <a:lstStyle/>
          <a:p>
            <a:fld id="{156DAC32-BFD1-4A4A-AF59-D066AE274A70}" type="slidenum">
              <a:rPr lang="en-US" b="1" smtClean="0">
                <a:solidFill>
                  <a:schemeClr val="tx1"/>
                </a:solidFill>
              </a:rPr>
              <a:pPr/>
              <a:t>10</a:t>
            </a:fld>
            <a:endParaRPr lang="en-US" b="1" dirty="0">
              <a:solidFill>
                <a:schemeClr val="tx1"/>
              </a:solidFill>
            </a:endParaRPr>
          </a:p>
        </p:txBody>
      </p:sp>
    </p:spTree>
    <p:extLst>
      <p:ext uri="{BB962C8B-B14F-4D97-AF65-F5344CB8AC3E}">
        <p14:creationId xmlns:p14="http://schemas.microsoft.com/office/powerpoint/2010/main" val="2367742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558858" y="698573"/>
            <a:ext cx="3831219"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US" sz="2800" b="1" dirty="0" smtClean="0">
                <a:latin typeface="Times New Roman" pitchFamily="18" charset="0"/>
              </a:rPr>
              <a:t>Linear SVM</a:t>
            </a:r>
            <a:endParaRPr lang="en-US" sz="2800" b="1" dirty="0">
              <a:solidFill>
                <a:schemeClr val="bg1"/>
              </a:solidFill>
              <a:latin typeface="+mj-lt"/>
              <a:cs typeface="Times New Roman" pitchFamily="18" charset="0"/>
            </a:endParaRPr>
          </a:p>
        </p:txBody>
      </p:sp>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pic>
        <p:nvPicPr>
          <p:cNvPr id="19" name="Picture 4" descr="C:\Users\Hanh\Desktop\menu.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8967"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55013"/>
            <a:ext cx="8938207" cy="457200"/>
            <a:chOff x="23446" y="55013"/>
            <a:chExt cx="8938207" cy="457200"/>
          </a:xfrm>
        </p:grpSpPr>
        <p:sp>
          <p:nvSpPr>
            <p:cNvPr id="21" name="Chevron 14"/>
            <p:cNvSpPr/>
            <p:nvPr/>
          </p:nvSpPr>
          <p:spPr>
            <a:xfrm>
              <a:off x="2801820" y="55013"/>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5884981" y="55013"/>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Simulation </a:t>
              </a:r>
              <a:r>
                <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rPr>
                <a:t>Results</a:t>
              </a: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1718686" y="114337"/>
              <a:ext cx="930632" cy="338554"/>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SVM</a:t>
              </a:r>
              <a:r>
                <a:rPr lang="en-US" altLang="zh-TW" sz="1600" b="1" dirty="0" smtClean="0">
                  <a:solidFill>
                    <a:schemeClr val="bg1"/>
                  </a:solidFill>
                  <a:effectLst>
                    <a:outerShdw blurRad="38100" dist="38100" dir="2700000" algn="tl">
                      <a:srgbClr val="000000">
                        <a:alpha val="43137"/>
                      </a:srgbClr>
                    </a:outerShdw>
                  </a:effectLst>
                  <a:latin typeface="Arial Black" pitchFamily="34" charset="0"/>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Arial Black" pitchFamily="34" charset="0"/>
                <a:cs typeface="Times New Roman" pitchFamily="18" charset="0"/>
              </a:endParaRPr>
            </a:p>
          </p:txBody>
        </p:sp>
        <p:sp>
          <p:nvSpPr>
            <p:cNvPr id="30" name="Chevron 14"/>
            <p:cNvSpPr/>
            <p:nvPr/>
          </p:nvSpPr>
          <p:spPr>
            <a:xfrm>
              <a:off x="4348411" y="55013"/>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sp>
        <p:nvSpPr>
          <p:cNvPr id="31" name="內容版面配置區 1"/>
          <p:cNvSpPr txBox="1">
            <a:spLocks/>
          </p:cNvSpPr>
          <p:nvPr/>
        </p:nvSpPr>
        <p:spPr>
          <a:xfrm>
            <a:off x="463544" y="1714988"/>
            <a:ext cx="8219531" cy="1322548"/>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800" dirty="0"/>
              <a:t>Support vector learning finds a separating </a:t>
            </a:r>
            <a:r>
              <a:rPr lang="en-US" altLang="zh-TW" sz="1800" dirty="0" err="1"/>
              <a:t>hyperplane</a:t>
            </a:r>
            <a:r>
              <a:rPr lang="en-US" altLang="zh-TW" sz="1800" dirty="0"/>
              <a:t> (</a:t>
            </a:r>
            <a:r>
              <a:rPr lang="en-US" altLang="zh-TW" sz="1800" dirty="0" err="1"/>
              <a:t>x∙ϕ</a:t>
            </a:r>
            <a:r>
              <a:rPr lang="en-US" altLang="zh-TW" sz="1800" dirty="0"/>
              <a:t>) = c that separates the positive subset I (y = 1) from the negative subset II (y= -1) with the largest margin.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863" y="537271"/>
            <a:ext cx="1409996" cy="92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內容版面配置區 1"/>
          <p:cNvSpPr txBox="1">
            <a:spLocks/>
          </p:cNvSpPr>
          <p:nvPr/>
        </p:nvSpPr>
        <p:spPr>
          <a:xfrm>
            <a:off x="2067403" y="4301522"/>
            <a:ext cx="1843944" cy="1878273"/>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nSpc>
                <a:spcPct val="150000"/>
              </a:lnSpc>
              <a:buNone/>
            </a:pPr>
            <a:r>
              <a:rPr lang="en-US" altLang="zh-TW" sz="1600" dirty="0"/>
              <a:t>Support Vectors are those </a:t>
            </a:r>
            <a:r>
              <a:rPr lang="en-US" altLang="zh-TW" sz="1600" dirty="0" err="1"/>
              <a:t>datapoints</a:t>
            </a:r>
            <a:r>
              <a:rPr lang="en-US" altLang="zh-TW" sz="1600" dirty="0"/>
              <a:t> that the margin pushes up against</a:t>
            </a:r>
          </a:p>
        </p:txBody>
      </p:sp>
      <p:grpSp>
        <p:nvGrpSpPr>
          <p:cNvPr id="79" name="群組 146"/>
          <p:cNvGrpSpPr>
            <a:grpSpLocks/>
          </p:cNvGrpSpPr>
          <p:nvPr/>
        </p:nvGrpSpPr>
        <p:grpSpPr bwMode="auto">
          <a:xfrm>
            <a:off x="3700092" y="3037536"/>
            <a:ext cx="2896088" cy="3119560"/>
            <a:chOff x="2079625" y="1646873"/>
            <a:chExt cx="4016375" cy="4488722"/>
          </a:xfrm>
        </p:grpSpPr>
        <p:sp>
          <p:nvSpPr>
            <p:cNvPr id="81" name="Line 4"/>
            <p:cNvSpPr>
              <a:spLocks noChangeShapeType="1"/>
            </p:cNvSpPr>
            <p:nvPr/>
          </p:nvSpPr>
          <p:spPr bwMode="auto">
            <a:xfrm rot="18127581" flipV="1">
              <a:off x="1846961" y="3936005"/>
              <a:ext cx="4365296" cy="8836"/>
            </a:xfrm>
            <a:prstGeom prst="line">
              <a:avLst/>
            </a:prstGeom>
            <a:noFill/>
            <a:ln w="3619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2" name="Line 5"/>
            <p:cNvSpPr>
              <a:spLocks noChangeShapeType="1"/>
            </p:cNvSpPr>
            <p:nvPr/>
          </p:nvSpPr>
          <p:spPr bwMode="auto">
            <a:xfrm rot="-3472419">
              <a:off x="1791215" y="3890316"/>
              <a:ext cx="4488722" cy="18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3" name="Line 17"/>
            <p:cNvSpPr>
              <a:spLocks noChangeShapeType="1"/>
            </p:cNvSpPr>
            <p:nvPr/>
          </p:nvSpPr>
          <p:spPr bwMode="auto">
            <a:xfrm>
              <a:off x="2590800" y="2209800"/>
              <a:ext cx="0" cy="350520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4" name="Line 18"/>
            <p:cNvSpPr>
              <a:spLocks noChangeShapeType="1"/>
            </p:cNvSpPr>
            <p:nvPr/>
          </p:nvSpPr>
          <p:spPr bwMode="auto">
            <a:xfrm flipV="1">
              <a:off x="2438400" y="5562600"/>
              <a:ext cx="36576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5" name="Oval 19"/>
            <p:cNvSpPr>
              <a:spLocks noChangeAspect="1" noChangeArrowheads="1"/>
            </p:cNvSpPr>
            <p:nvPr/>
          </p:nvSpPr>
          <p:spPr bwMode="auto">
            <a:xfrm>
              <a:off x="3717925" y="5032375"/>
              <a:ext cx="60325" cy="476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Oval 20"/>
            <p:cNvSpPr>
              <a:spLocks noChangeAspect="1" noChangeArrowheads="1"/>
            </p:cNvSpPr>
            <p:nvPr/>
          </p:nvSpPr>
          <p:spPr bwMode="auto">
            <a:xfrm>
              <a:off x="2486025" y="3903663"/>
              <a:ext cx="60325" cy="4762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Oval 21"/>
            <p:cNvSpPr>
              <a:spLocks noChangeAspect="1" noChangeArrowheads="1"/>
            </p:cNvSpPr>
            <p:nvPr/>
          </p:nvSpPr>
          <p:spPr bwMode="auto">
            <a:xfrm>
              <a:off x="4340225" y="2814638"/>
              <a:ext cx="60325" cy="4762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Oval 22"/>
            <p:cNvSpPr>
              <a:spLocks noChangeAspect="1" noChangeArrowheads="1"/>
            </p:cNvSpPr>
            <p:nvPr/>
          </p:nvSpPr>
          <p:spPr bwMode="auto">
            <a:xfrm>
              <a:off x="4403725" y="3635375"/>
              <a:ext cx="60325" cy="476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Oval 23"/>
            <p:cNvSpPr>
              <a:spLocks noChangeAspect="1" noChangeArrowheads="1"/>
            </p:cNvSpPr>
            <p:nvPr/>
          </p:nvSpPr>
          <p:spPr bwMode="auto">
            <a:xfrm>
              <a:off x="3409950" y="2663825"/>
              <a:ext cx="60325" cy="508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Oval 24"/>
            <p:cNvSpPr>
              <a:spLocks noChangeAspect="1" noChangeArrowheads="1"/>
            </p:cNvSpPr>
            <p:nvPr/>
          </p:nvSpPr>
          <p:spPr bwMode="auto">
            <a:xfrm>
              <a:off x="3886200" y="3733800"/>
              <a:ext cx="53975" cy="4762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Oval 25"/>
            <p:cNvSpPr>
              <a:spLocks noChangeAspect="1" noChangeArrowheads="1"/>
            </p:cNvSpPr>
            <p:nvPr/>
          </p:nvSpPr>
          <p:spPr bwMode="auto">
            <a:xfrm>
              <a:off x="3048000" y="3124200"/>
              <a:ext cx="60325" cy="5873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Oval 26"/>
            <p:cNvSpPr>
              <a:spLocks noChangeAspect="1" noChangeArrowheads="1"/>
            </p:cNvSpPr>
            <p:nvPr/>
          </p:nvSpPr>
          <p:spPr bwMode="auto">
            <a:xfrm>
              <a:off x="5105400" y="4114800"/>
              <a:ext cx="60325" cy="50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Oval 27"/>
            <p:cNvSpPr>
              <a:spLocks noChangeAspect="1" noChangeArrowheads="1"/>
            </p:cNvSpPr>
            <p:nvPr/>
          </p:nvSpPr>
          <p:spPr bwMode="auto">
            <a:xfrm rot="-1118274">
              <a:off x="3887788" y="4443413"/>
              <a:ext cx="53975" cy="476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Oval 28"/>
            <p:cNvSpPr>
              <a:spLocks noChangeAspect="1" noChangeArrowheads="1"/>
            </p:cNvSpPr>
            <p:nvPr/>
          </p:nvSpPr>
          <p:spPr bwMode="auto">
            <a:xfrm rot="-1118274">
              <a:off x="6003925" y="3228975"/>
              <a:ext cx="60325" cy="50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Oval 29"/>
            <p:cNvSpPr>
              <a:spLocks noChangeAspect="1" noChangeArrowheads="1"/>
            </p:cNvSpPr>
            <p:nvPr/>
          </p:nvSpPr>
          <p:spPr bwMode="auto">
            <a:xfrm rot="-1118274">
              <a:off x="5295900" y="4545013"/>
              <a:ext cx="60325" cy="50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Oval 30"/>
            <p:cNvSpPr>
              <a:spLocks noChangeAspect="1" noChangeArrowheads="1"/>
            </p:cNvSpPr>
            <p:nvPr/>
          </p:nvSpPr>
          <p:spPr bwMode="auto">
            <a:xfrm rot="-1118274">
              <a:off x="3124200" y="2667000"/>
              <a:ext cx="60325" cy="508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Oval 31"/>
            <p:cNvSpPr>
              <a:spLocks noChangeAspect="1" noChangeArrowheads="1"/>
            </p:cNvSpPr>
            <p:nvPr/>
          </p:nvSpPr>
          <p:spPr bwMode="auto">
            <a:xfrm rot="-1118274">
              <a:off x="4711700" y="3584575"/>
              <a:ext cx="60325" cy="50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Oval 32"/>
            <p:cNvSpPr>
              <a:spLocks noChangeAspect="1" noChangeArrowheads="1"/>
            </p:cNvSpPr>
            <p:nvPr/>
          </p:nvSpPr>
          <p:spPr bwMode="auto">
            <a:xfrm rot="-1118274">
              <a:off x="5867400" y="4495800"/>
              <a:ext cx="60325" cy="476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Oval 33"/>
            <p:cNvSpPr>
              <a:spLocks noChangeAspect="1" noChangeArrowheads="1"/>
            </p:cNvSpPr>
            <p:nvPr/>
          </p:nvSpPr>
          <p:spPr bwMode="auto">
            <a:xfrm rot="-1118274">
              <a:off x="3114675" y="3640138"/>
              <a:ext cx="60325" cy="4762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Oval 34"/>
            <p:cNvSpPr>
              <a:spLocks noChangeAspect="1" noChangeArrowheads="1"/>
            </p:cNvSpPr>
            <p:nvPr/>
          </p:nvSpPr>
          <p:spPr bwMode="auto">
            <a:xfrm rot="5895381">
              <a:off x="3867150" y="3057525"/>
              <a:ext cx="47625" cy="539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Oval 35"/>
            <p:cNvSpPr>
              <a:spLocks noChangeAspect="1" noChangeArrowheads="1"/>
            </p:cNvSpPr>
            <p:nvPr/>
          </p:nvSpPr>
          <p:spPr bwMode="auto">
            <a:xfrm rot="5895381">
              <a:off x="4136231" y="5242719"/>
              <a:ext cx="55563" cy="603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Oval 36"/>
            <p:cNvSpPr>
              <a:spLocks noChangeAspect="1" noChangeArrowheads="1"/>
            </p:cNvSpPr>
            <p:nvPr/>
          </p:nvSpPr>
          <p:spPr bwMode="auto">
            <a:xfrm rot="5895381">
              <a:off x="3114675" y="4098925"/>
              <a:ext cx="47625" cy="6032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Oval 37"/>
            <p:cNvSpPr>
              <a:spLocks noChangeAspect="1" noChangeArrowheads="1"/>
            </p:cNvSpPr>
            <p:nvPr/>
          </p:nvSpPr>
          <p:spPr bwMode="auto">
            <a:xfrm rot="5895381">
              <a:off x="4343400" y="2393950"/>
              <a:ext cx="47625" cy="539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Oval 38"/>
            <p:cNvSpPr>
              <a:spLocks noChangeAspect="1" noChangeArrowheads="1"/>
            </p:cNvSpPr>
            <p:nvPr/>
          </p:nvSpPr>
          <p:spPr bwMode="auto">
            <a:xfrm rot="5895381">
              <a:off x="5304632" y="4144169"/>
              <a:ext cx="58737" cy="603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Oval 39"/>
            <p:cNvSpPr>
              <a:spLocks noChangeAspect="1" noChangeArrowheads="1"/>
            </p:cNvSpPr>
            <p:nvPr/>
          </p:nvSpPr>
          <p:spPr bwMode="auto">
            <a:xfrm rot="5895381">
              <a:off x="4370388" y="4079875"/>
              <a:ext cx="47625" cy="539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Oval 40"/>
            <p:cNvSpPr>
              <a:spLocks noChangeAspect="1" noChangeArrowheads="1"/>
            </p:cNvSpPr>
            <p:nvPr/>
          </p:nvSpPr>
          <p:spPr bwMode="auto">
            <a:xfrm rot="5895381">
              <a:off x="5619750" y="3365500"/>
              <a:ext cx="47625" cy="539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Oval 41"/>
            <p:cNvSpPr>
              <a:spLocks noChangeAspect="1" noChangeArrowheads="1"/>
            </p:cNvSpPr>
            <p:nvPr/>
          </p:nvSpPr>
          <p:spPr bwMode="auto">
            <a:xfrm rot="5895381">
              <a:off x="3087688" y="2346325"/>
              <a:ext cx="47625" cy="6032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Oval 42"/>
            <p:cNvSpPr>
              <a:spLocks noChangeAspect="1" noChangeArrowheads="1"/>
            </p:cNvSpPr>
            <p:nvPr/>
          </p:nvSpPr>
          <p:spPr bwMode="auto">
            <a:xfrm rot="5895381">
              <a:off x="5260975" y="3273425"/>
              <a:ext cx="47625" cy="539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Oval 43"/>
            <p:cNvSpPr>
              <a:spLocks noChangeAspect="1" noChangeArrowheads="1"/>
            </p:cNvSpPr>
            <p:nvPr/>
          </p:nvSpPr>
          <p:spPr bwMode="auto">
            <a:xfrm rot="5895381">
              <a:off x="5117307" y="4718844"/>
              <a:ext cx="58737" cy="539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Oval 44"/>
            <p:cNvSpPr>
              <a:spLocks noChangeAspect="1" noChangeArrowheads="1"/>
            </p:cNvSpPr>
            <p:nvPr/>
          </p:nvSpPr>
          <p:spPr bwMode="auto">
            <a:xfrm rot="4777107">
              <a:off x="3498057" y="3534569"/>
              <a:ext cx="58737" cy="6032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Oval 45"/>
            <p:cNvSpPr>
              <a:spLocks noChangeAspect="1" noChangeArrowheads="1"/>
            </p:cNvSpPr>
            <p:nvPr/>
          </p:nvSpPr>
          <p:spPr bwMode="auto">
            <a:xfrm rot="4777107">
              <a:off x="4651375" y="5254625"/>
              <a:ext cx="47625" cy="539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Oval 46"/>
            <p:cNvSpPr>
              <a:spLocks noChangeAspect="1" noChangeArrowheads="1"/>
            </p:cNvSpPr>
            <p:nvPr/>
          </p:nvSpPr>
          <p:spPr bwMode="auto">
            <a:xfrm rot="4777107">
              <a:off x="4346575" y="4873625"/>
              <a:ext cx="47625" cy="539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Oval 47"/>
            <p:cNvSpPr>
              <a:spLocks noChangeAspect="1" noChangeArrowheads="1"/>
            </p:cNvSpPr>
            <p:nvPr/>
          </p:nvSpPr>
          <p:spPr bwMode="auto">
            <a:xfrm rot="4777107">
              <a:off x="2817019" y="3736181"/>
              <a:ext cx="58738" cy="539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Oval 48"/>
            <p:cNvSpPr>
              <a:spLocks noChangeAspect="1" noChangeArrowheads="1"/>
            </p:cNvSpPr>
            <p:nvPr/>
          </p:nvSpPr>
          <p:spPr bwMode="auto">
            <a:xfrm rot="4777107">
              <a:off x="3713163" y="2776537"/>
              <a:ext cx="50800" cy="539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Oval 49"/>
            <p:cNvSpPr>
              <a:spLocks noChangeAspect="1" noChangeArrowheads="1"/>
            </p:cNvSpPr>
            <p:nvPr/>
          </p:nvSpPr>
          <p:spPr bwMode="auto">
            <a:xfrm rot="4777107">
              <a:off x="4356101" y="4364037"/>
              <a:ext cx="50800" cy="603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Oval 50"/>
            <p:cNvSpPr>
              <a:spLocks noChangeAspect="1" noChangeArrowheads="1"/>
            </p:cNvSpPr>
            <p:nvPr/>
          </p:nvSpPr>
          <p:spPr bwMode="auto">
            <a:xfrm rot="4777107">
              <a:off x="2504282" y="3082131"/>
              <a:ext cx="58738" cy="6032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Oval 51"/>
            <p:cNvSpPr>
              <a:spLocks noChangeAspect="1" noChangeArrowheads="1"/>
            </p:cNvSpPr>
            <p:nvPr/>
          </p:nvSpPr>
          <p:spPr bwMode="auto">
            <a:xfrm rot="4777107">
              <a:off x="3937794" y="5049044"/>
              <a:ext cx="55563" cy="603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Oval 52"/>
            <p:cNvSpPr>
              <a:spLocks noChangeAspect="1" noChangeArrowheads="1"/>
            </p:cNvSpPr>
            <p:nvPr/>
          </p:nvSpPr>
          <p:spPr bwMode="auto">
            <a:xfrm rot="4777107">
              <a:off x="5303838" y="4756150"/>
              <a:ext cx="50800" cy="603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Freeform 58"/>
            <p:cNvSpPr>
              <a:spLocks/>
            </p:cNvSpPr>
            <p:nvPr/>
          </p:nvSpPr>
          <p:spPr bwMode="auto">
            <a:xfrm>
              <a:off x="2112963" y="3725863"/>
              <a:ext cx="1708150" cy="155575"/>
            </a:xfrm>
            <a:custGeom>
              <a:avLst/>
              <a:gdLst>
                <a:gd name="T0" fmla="*/ 0 w 1076"/>
                <a:gd name="T1" fmla="*/ 2147483647 h 98"/>
                <a:gd name="T2" fmla="*/ 2147483647 w 1076"/>
                <a:gd name="T3" fmla="*/ 2147483647 h 98"/>
                <a:gd name="T4" fmla="*/ 2147483647 w 1076"/>
                <a:gd name="T5" fmla="*/ 0 h 98"/>
                <a:gd name="T6" fmla="*/ 2147483647 w 1076"/>
                <a:gd name="T7" fmla="*/ 2147483647 h 98"/>
                <a:gd name="T8" fmla="*/ 2147483647 w 1076"/>
                <a:gd name="T9" fmla="*/ 2147483647 h 98"/>
                <a:gd name="T10" fmla="*/ 2147483647 w 1076"/>
                <a:gd name="T11" fmla="*/ 2147483647 h 98"/>
                <a:gd name="T12" fmla="*/ 2147483647 w 1076"/>
                <a:gd name="T13" fmla="*/ 2147483647 h 98"/>
                <a:gd name="T14" fmla="*/ 2147483647 w 1076"/>
                <a:gd name="T15" fmla="*/ 2147483647 h 98"/>
                <a:gd name="T16" fmla="*/ 2147483647 w 1076"/>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6" h="98">
                  <a:moveTo>
                    <a:pt x="0" y="98"/>
                  </a:moveTo>
                  <a:cubicBezTo>
                    <a:pt x="38" y="87"/>
                    <a:pt x="66" y="53"/>
                    <a:pt x="104" y="39"/>
                  </a:cubicBezTo>
                  <a:cubicBezTo>
                    <a:pt x="132" y="9"/>
                    <a:pt x="172" y="6"/>
                    <a:pt x="212" y="0"/>
                  </a:cubicBezTo>
                  <a:cubicBezTo>
                    <a:pt x="262" y="3"/>
                    <a:pt x="286" y="0"/>
                    <a:pt x="326" y="11"/>
                  </a:cubicBezTo>
                  <a:lnTo>
                    <a:pt x="386" y="39"/>
                  </a:lnTo>
                  <a:cubicBezTo>
                    <a:pt x="386" y="39"/>
                    <a:pt x="386" y="39"/>
                    <a:pt x="386" y="39"/>
                  </a:cubicBezTo>
                  <a:cubicBezTo>
                    <a:pt x="428" y="52"/>
                    <a:pt x="469" y="69"/>
                    <a:pt x="511" y="82"/>
                  </a:cubicBezTo>
                  <a:cubicBezTo>
                    <a:pt x="670" y="74"/>
                    <a:pt x="829" y="60"/>
                    <a:pt x="989" y="55"/>
                  </a:cubicBezTo>
                  <a:cubicBezTo>
                    <a:pt x="1017" y="51"/>
                    <a:pt x="1048" y="44"/>
                    <a:pt x="1076" y="44"/>
                  </a:cubicBezTo>
                </a:path>
              </a:pathLst>
            </a:custGeom>
            <a:noFill/>
            <a:ln w="38100" cap="flat" cmpd="sng">
              <a:solidFill>
                <a:srgbClr val="33CC33"/>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0" name="Freeform 59"/>
            <p:cNvSpPr>
              <a:spLocks/>
            </p:cNvSpPr>
            <p:nvPr/>
          </p:nvSpPr>
          <p:spPr bwMode="auto">
            <a:xfrm>
              <a:off x="2079625" y="3317875"/>
              <a:ext cx="2293938" cy="485775"/>
            </a:xfrm>
            <a:custGeom>
              <a:avLst/>
              <a:gdLst>
                <a:gd name="T0" fmla="*/ 0 w 1445"/>
                <a:gd name="T1" fmla="*/ 2147483647 h 306"/>
                <a:gd name="T2" fmla="*/ 2147483647 w 1445"/>
                <a:gd name="T3" fmla="*/ 2147483647 h 306"/>
                <a:gd name="T4" fmla="*/ 2147483647 w 1445"/>
                <a:gd name="T5" fmla="*/ 2147483647 h 306"/>
                <a:gd name="T6" fmla="*/ 2147483647 w 1445"/>
                <a:gd name="T7" fmla="*/ 2147483647 h 306"/>
                <a:gd name="T8" fmla="*/ 2147483647 w 1445"/>
                <a:gd name="T9" fmla="*/ 2147483647 h 306"/>
                <a:gd name="T10" fmla="*/ 2147483647 w 1445"/>
                <a:gd name="T11" fmla="*/ 2147483647 h 306"/>
                <a:gd name="T12" fmla="*/ 2147483647 w 1445"/>
                <a:gd name="T13" fmla="*/ 2147483647 h 306"/>
                <a:gd name="T14" fmla="*/ 2147483647 w 1445"/>
                <a:gd name="T15" fmla="*/ 2147483647 h 306"/>
                <a:gd name="T16" fmla="*/ 2147483647 w 1445"/>
                <a:gd name="T17" fmla="*/ 2147483647 h 306"/>
                <a:gd name="T18" fmla="*/ 2147483647 w 1445"/>
                <a:gd name="T19" fmla="*/ 2147483647 h 306"/>
                <a:gd name="T20" fmla="*/ 2147483647 w 1445"/>
                <a:gd name="T21" fmla="*/ 2147483647 h 306"/>
                <a:gd name="T22" fmla="*/ 2147483647 w 1445"/>
                <a:gd name="T23" fmla="*/ 2147483647 h 306"/>
                <a:gd name="T24" fmla="*/ 2147483647 w 1445"/>
                <a:gd name="T25" fmla="*/ 2147483647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5" h="306">
                  <a:moveTo>
                    <a:pt x="0" y="306"/>
                  </a:moveTo>
                  <a:cubicBezTo>
                    <a:pt x="5" y="304"/>
                    <a:pt x="12" y="305"/>
                    <a:pt x="16" y="301"/>
                  </a:cubicBezTo>
                  <a:cubicBezTo>
                    <a:pt x="24" y="293"/>
                    <a:pt x="21" y="278"/>
                    <a:pt x="27" y="268"/>
                  </a:cubicBezTo>
                  <a:cubicBezTo>
                    <a:pt x="33" y="257"/>
                    <a:pt x="41" y="247"/>
                    <a:pt x="48" y="236"/>
                  </a:cubicBezTo>
                  <a:cubicBezTo>
                    <a:pt x="58" y="221"/>
                    <a:pt x="117" y="177"/>
                    <a:pt x="125" y="171"/>
                  </a:cubicBezTo>
                  <a:cubicBezTo>
                    <a:pt x="159" y="146"/>
                    <a:pt x="186" y="117"/>
                    <a:pt x="228" y="105"/>
                  </a:cubicBezTo>
                  <a:cubicBezTo>
                    <a:pt x="249" y="91"/>
                    <a:pt x="273" y="79"/>
                    <a:pt x="298" y="73"/>
                  </a:cubicBezTo>
                  <a:cubicBezTo>
                    <a:pt x="394" y="11"/>
                    <a:pt x="526" y="10"/>
                    <a:pt x="635" y="2"/>
                  </a:cubicBezTo>
                  <a:cubicBezTo>
                    <a:pt x="773" y="5"/>
                    <a:pt x="907" y="0"/>
                    <a:pt x="1043" y="18"/>
                  </a:cubicBezTo>
                  <a:cubicBezTo>
                    <a:pt x="1068" y="27"/>
                    <a:pt x="1093" y="34"/>
                    <a:pt x="1119" y="40"/>
                  </a:cubicBezTo>
                  <a:cubicBezTo>
                    <a:pt x="1150" y="63"/>
                    <a:pt x="1183" y="68"/>
                    <a:pt x="1217" y="84"/>
                  </a:cubicBezTo>
                  <a:cubicBezTo>
                    <a:pt x="1257" y="104"/>
                    <a:pt x="1293" y="119"/>
                    <a:pt x="1336" y="132"/>
                  </a:cubicBezTo>
                  <a:cubicBezTo>
                    <a:pt x="1370" y="142"/>
                    <a:pt x="1410" y="165"/>
                    <a:pt x="1445" y="165"/>
                  </a:cubicBezTo>
                </a:path>
              </a:pathLst>
            </a:custGeom>
            <a:noFill/>
            <a:ln w="38100" cap="flat" cmpd="sng">
              <a:solidFill>
                <a:srgbClr val="33CC33"/>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1" name="Freeform 60"/>
            <p:cNvSpPr>
              <a:spLocks/>
            </p:cNvSpPr>
            <p:nvPr/>
          </p:nvSpPr>
          <p:spPr bwMode="auto">
            <a:xfrm>
              <a:off x="2105025" y="3994150"/>
              <a:ext cx="1733550" cy="449263"/>
            </a:xfrm>
            <a:custGeom>
              <a:avLst/>
              <a:gdLst>
                <a:gd name="T0" fmla="*/ 0 w 1092"/>
                <a:gd name="T1" fmla="*/ 0 h 283"/>
                <a:gd name="T2" fmla="*/ 2147483647 w 1092"/>
                <a:gd name="T3" fmla="*/ 2147483647 h 283"/>
                <a:gd name="T4" fmla="*/ 2147483647 w 1092"/>
                <a:gd name="T5" fmla="*/ 2147483647 h 283"/>
                <a:gd name="T6" fmla="*/ 2147483647 w 1092"/>
                <a:gd name="T7" fmla="*/ 2147483647 h 283"/>
                <a:gd name="T8" fmla="*/ 2147483647 w 1092"/>
                <a:gd name="T9" fmla="*/ 2147483647 h 283"/>
                <a:gd name="T10" fmla="*/ 2147483647 w 1092"/>
                <a:gd name="T11" fmla="*/ 2147483647 h 2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2" h="283">
                  <a:moveTo>
                    <a:pt x="0" y="0"/>
                  </a:moveTo>
                  <a:cubicBezTo>
                    <a:pt x="47" y="9"/>
                    <a:pt x="84" y="40"/>
                    <a:pt x="130" y="54"/>
                  </a:cubicBezTo>
                  <a:cubicBezTo>
                    <a:pt x="184" y="96"/>
                    <a:pt x="261" y="129"/>
                    <a:pt x="326" y="147"/>
                  </a:cubicBezTo>
                  <a:cubicBezTo>
                    <a:pt x="348" y="162"/>
                    <a:pt x="373" y="163"/>
                    <a:pt x="397" y="174"/>
                  </a:cubicBezTo>
                  <a:cubicBezTo>
                    <a:pt x="439" y="193"/>
                    <a:pt x="481" y="209"/>
                    <a:pt x="527" y="217"/>
                  </a:cubicBezTo>
                  <a:cubicBezTo>
                    <a:pt x="704" y="283"/>
                    <a:pt x="907" y="272"/>
                    <a:pt x="1092" y="272"/>
                  </a:cubicBezTo>
                </a:path>
              </a:pathLst>
            </a:custGeom>
            <a:noFill/>
            <a:ln w="38100" cap="flat" cmpd="sng">
              <a:solidFill>
                <a:srgbClr val="33CC33"/>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2" name="Oval 63"/>
            <p:cNvSpPr>
              <a:spLocks noChangeArrowheads="1"/>
            </p:cNvSpPr>
            <p:nvPr/>
          </p:nvSpPr>
          <p:spPr bwMode="auto">
            <a:xfrm>
              <a:off x="4341813" y="3579813"/>
              <a:ext cx="152400" cy="152400"/>
            </a:xfrm>
            <a:prstGeom prst="ellipse">
              <a:avLst/>
            </a:prstGeom>
            <a:noFill/>
            <a:ln w="38100">
              <a:solidFill>
                <a:srgbClr val="33CC33"/>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3" name="Oval 64"/>
            <p:cNvSpPr>
              <a:spLocks noChangeArrowheads="1"/>
            </p:cNvSpPr>
            <p:nvPr/>
          </p:nvSpPr>
          <p:spPr bwMode="auto">
            <a:xfrm>
              <a:off x="3844925" y="3689350"/>
              <a:ext cx="152400" cy="152400"/>
            </a:xfrm>
            <a:prstGeom prst="ellipse">
              <a:avLst/>
            </a:prstGeom>
            <a:noFill/>
            <a:ln w="38100">
              <a:solidFill>
                <a:srgbClr val="33CC33"/>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65"/>
            <p:cNvSpPr>
              <a:spLocks noChangeArrowheads="1"/>
            </p:cNvSpPr>
            <p:nvPr/>
          </p:nvSpPr>
          <p:spPr bwMode="auto">
            <a:xfrm>
              <a:off x="3833813" y="4384675"/>
              <a:ext cx="152400" cy="152400"/>
            </a:xfrm>
            <a:prstGeom prst="ellipse">
              <a:avLst/>
            </a:prstGeom>
            <a:noFill/>
            <a:ln w="38100">
              <a:solidFill>
                <a:srgbClr val="33CC33"/>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5" name="投影片編號版面配置區 4"/>
          <p:cNvSpPr>
            <a:spLocks noGrp="1"/>
          </p:cNvSpPr>
          <p:nvPr>
            <p:ph type="sldNum" sz="quarter" idx="12"/>
          </p:nvPr>
        </p:nvSpPr>
        <p:spPr>
          <a:xfrm>
            <a:off x="4487507" y="6570320"/>
            <a:ext cx="362289" cy="365125"/>
          </a:xfrm>
        </p:spPr>
        <p:txBody>
          <a:bodyPr/>
          <a:lstStyle/>
          <a:p>
            <a:fld id="{156DAC32-BFD1-4A4A-AF59-D066AE274A70}" type="slidenum">
              <a:rPr lang="en-US" b="1" smtClean="0">
                <a:solidFill>
                  <a:schemeClr val="tx1"/>
                </a:solidFill>
              </a:rPr>
              <a:pPr/>
              <a:t>11</a:t>
            </a:fld>
            <a:endParaRPr lang="en-US" b="1" dirty="0">
              <a:solidFill>
                <a:schemeClr val="tx1"/>
              </a:solidFill>
            </a:endParaRPr>
          </a:p>
        </p:txBody>
      </p:sp>
      <p:sp>
        <p:nvSpPr>
          <p:cNvPr id="61" name="文字方塊 60"/>
          <p:cNvSpPr txBox="1"/>
          <p:nvPr/>
        </p:nvSpPr>
        <p:spPr>
          <a:xfrm>
            <a:off x="3055590" y="6290842"/>
            <a:ext cx="3588412" cy="307777"/>
          </a:xfrm>
          <a:prstGeom prst="rect">
            <a:avLst/>
          </a:prstGeom>
          <a:noFill/>
        </p:spPr>
        <p:txBody>
          <a:bodyPr wrap="square" rtlCol="0">
            <a:spAutoFit/>
          </a:bodyPr>
          <a:lstStyle/>
          <a:p>
            <a:r>
              <a:rPr lang="en-US" sz="1400" b="1" dirty="0" smtClean="0"/>
              <a:t>Fig. 7 </a:t>
            </a:r>
            <a:r>
              <a:rPr lang="en-US" sz="1400" dirty="0" smtClean="0"/>
              <a:t>The optimal separating </a:t>
            </a:r>
            <a:r>
              <a:rPr lang="en-US" sz="1400" dirty="0" err="1" smtClean="0"/>
              <a:t>hyperplane</a:t>
            </a:r>
            <a:endParaRPr lang="en-US" sz="1400" dirty="0"/>
          </a:p>
        </p:txBody>
      </p:sp>
    </p:spTree>
    <p:extLst>
      <p:ext uri="{BB962C8B-B14F-4D97-AF65-F5344CB8AC3E}">
        <p14:creationId xmlns:p14="http://schemas.microsoft.com/office/powerpoint/2010/main" val="657824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558858" y="698573"/>
            <a:ext cx="3831219"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2800" b="1" dirty="0">
                <a:solidFill>
                  <a:schemeClr val="bg1"/>
                </a:solidFill>
                <a:cs typeface="Times New Roman" pitchFamily="18" charset="0"/>
              </a:rPr>
              <a:t>Non-linear </a:t>
            </a:r>
            <a:r>
              <a:rPr lang="en-US" altLang="zh-TW" sz="2800" b="1" dirty="0" smtClean="0">
                <a:solidFill>
                  <a:schemeClr val="bg1"/>
                </a:solidFill>
                <a:cs typeface="Times New Roman" pitchFamily="18" charset="0"/>
              </a:rPr>
              <a:t>SVM</a:t>
            </a:r>
            <a:endParaRPr lang="en-US" sz="2800" b="1" dirty="0">
              <a:solidFill>
                <a:schemeClr val="bg1"/>
              </a:solidFill>
              <a:cs typeface="Times New Roman" pitchFamily="18" charset="0"/>
            </a:endParaRPr>
          </a:p>
        </p:txBody>
      </p:sp>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pic>
        <p:nvPicPr>
          <p:cNvPr id="19" name="Picture 4" descr="C:\Users\Hanh\Desktop\menu.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8967"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55013"/>
            <a:ext cx="8938207" cy="457200"/>
            <a:chOff x="23446" y="55013"/>
            <a:chExt cx="8938207" cy="457200"/>
          </a:xfrm>
        </p:grpSpPr>
        <p:sp>
          <p:nvSpPr>
            <p:cNvPr id="21" name="Chevron 14"/>
            <p:cNvSpPr/>
            <p:nvPr/>
          </p:nvSpPr>
          <p:spPr>
            <a:xfrm>
              <a:off x="2801820" y="55013"/>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5884981" y="55013"/>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Simulation </a:t>
              </a:r>
              <a:r>
                <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rPr>
                <a:t>Results</a:t>
              </a: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1718686" y="114337"/>
              <a:ext cx="930632" cy="338554"/>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SVM</a:t>
              </a:r>
              <a:r>
                <a:rPr lang="en-US" altLang="zh-TW" sz="1600" b="1" dirty="0" smtClean="0">
                  <a:solidFill>
                    <a:schemeClr val="bg1"/>
                  </a:solidFill>
                  <a:effectLst>
                    <a:outerShdw blurRad="38100" dist="38100" dir="2700000" algn="tl">
                      <a:srgbClr val="000000">
                        <a:alpha val="43137"/>
                      </a:srgbClr>
                    </a:outerShdw>
                  </a:effectLst>
                  <a:latin typeface="Arial Black" pitchFamily="34" charset="0"/>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Arial Black" pitchFamily="34" charset="0"/>
                <a:cs typeface="Times New Roman" pitchFamily="18" charset="0"/>
              </a:endParaRPr>
            </a:p>
          </p:txBody>
        </p:sp>
        <p:sp>
          <p:nvSpPr>
            <p:cNvPr id="30" name="Chevron 14"/>
            <p:cNvSpPr/>
            <p:nvPr/>
          </p:nvSpPr>
          <p:spPr>
            <a:xfrm>
              <a:off x="4348411" y="55013"/>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sp>
        <p:nvSpPr>
          <p:cNvPr id="31" name="內容版面配置區 1"/>
          <p:cNvSpPr txBox="1">
            <a:spLocks/>
          </p:cNvSpPr>
          <p:nvPr/>
        </p:nvSpPr>
        <p:spPr>
          <a:xfrm>
            <a:off x="451906" y="1753576"/>
            <a:ext cx="8219531" cy="828920"/>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800" dirty="0"/>
              <a:t>General idea: the original input space is non-linearly transformed into a higher-dimensional kernel space where the training set is separable</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863" y="537271"/>
            <a:ext cx="1409996" cy="92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9" name="群組 9"/>
          <p:cNvGrpSpPr>
            <a:grpSpLocks/>
          </p:cNvGrpSpPr>
          <p:nvPr/>
        </p:nvGrpSpPr>
        <p:grpSpPr bwMode="auto">
          <a:xfrm>
            <a:off x="1148863" y="3069740"/>
            <a:ext cx="6822829" cy="2873860"/>
            <a:chOff x="447675" y="2362200"/>
            <a:chExt cx="7977188" cy="3276600"/>
          </a:xfrm>
        </p:grpSpPr>
        <p:sp>
          <p:nvSpPr>
            <p:cNvPr id="70" name="Line 6"/>
            <p:cNvSpPr>
              <a:spLocks noChangeShapeType="1"/>
            </p:cNvSpPr>
            <p:nvPr/>
          </p:nvSpPr>
          <p:spPr bwMode="auto">
            <a:xfrm flipV="1">
              <a:off x="2068513" y="2559050"/>
              <a:ext cx="0" cy="30416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Line 7"/>
            <p:cNvSpPr>
              <a:spLocks noChangeShapeType="1"/>
            </p:cNvSpPr>
            <p:nvPr/>
          </p:nvSpPr>
          <p:spPr bwMode="auto">
            <a:xfrm flipV="1">
              <a:off x="447675" y="4170363"/>
              <a:ext cx="331946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AutoShape 8"/>
            <p:cNvSpPr>
              <a:spLocks noChangeArrowheads="1"/>
            </p:cNvSpPr>
            <p:nvPr/>
          </p:nvSpPr>
          <p:spPr bwMode="auto">
            <a:xfrm>
              <a:off x="2098675" y="3390900"/>
              <a:ext cx="88900" cy="88900"/>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AutoShape 9"/>
            <p:cNvSpPr>
              <a:spLocks noChangeArrowheads="1"/>
            </p:cNvSpPr>
            <p:nvPr/>
          </p:nvSpPr>
          <p:spPr bwMode="auto">
            <a:xfrm>
              <a:off x="1524000" y="3748088"/>
              <a:ext cx="88900" cy="88900"/>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AutoShape 10"/>
            <p:cNvSpPr>
              <a:spLocks noChangeArrowheads="1"/>
            </p:cNvSpPr>
            <p:nvPr/>
          </p:nvSpPr>
          <p:spPr bwMode="auto">
            <a:xfrm>
              <a:off x="1676400" y="4294188"/>
              <a:ext cx="88900" cy="88900"/>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AutoShape 11"/>
            <p:cNvSpPr>
              <a:spLocks noChangeArrowheads="1"/>
            </p:cNvSpPr>
            <p:nvPr/>
          </p:nvSpPr>
          <p:spPr bwMode="auto">
            <a:xfrm>
              <a:off x="2209800" y="4770438"/>
              <a:ext cx="88900" cy="88900"/>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AutoShape 12"/>
            <p:cNvSpPr>
              <a:spLocks noChangeArrowheads="1"/>
            </p:cNvSpPr>
            <p:nvPr/>
          </p:nvSpPr>
          <p:spPr bwMode="auto">
            <a:xfrm>
              <a:off x="1790700" y="3436938"/>
              <a:ext cx="88900" cy="88900"/>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AutoShape 13"/>
            <p:cNvSpPr>
              <a:spLocks noChangeArrowheads="1"/>
            </p:cNvSpPr>
            <p:nvPr/>
          </p:nvSpPr>
          <p:spPr bwMode="auto">
            <a:xfrm>
              <a:off x="1295400" y="4065588"/>
              <a:ext cx="88900" cy="88900"/>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AutoShape 14"/>
            <p:cNvSpPr>
              <a:spLocks noChangeArrowheads="1"/>
            </p:cNvSpPr>
            <p:nvPr/>
          </p:nvSpPr>
          <p:spPr bwMode="auto">
            <a:xfrm>
              <a:off x="1714500" y="4808538"/>
              <a:ext cx="88900" cy="88900"/>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AutoShape 15"/>
            <p:cNvSpPr>
              <a:spLocks noChangeArrowheads="1"/>
            </p:cNvSpPr>
            <p:nvPr/>
          </p:nvSpPr>
          <p:spPr bwMode="auto">
            <a:xfrm>
              <a:off x="2209800" y="3836988"/>
              <a:ext cx="88900" cy="88900"/>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AutoShape 16"/>
            <p:cNvSpPr>
              <a:spLocks noChangeArrowheads="1"/>
            </p:cNvSpPr>
            <p:nvPr/>
          </p:nvSpPr>
          <p:spPr bwMode="auto">
            <a:xfrm>
              <a:off x="3111500" y="3824288"/>
              <a:ext cx="88900" cy="88900"/>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AutoShape 17"/>
            <p:cNvSpPr>
              <a:spLocks noChangeArrowheads="1"/>
            </p:cNvSpPr>
            <p:nvPr/>
          </p:nvSpPr>
          <p:spPr bwMode="auto">
            <a:xfrm>
              <a:off x="2971800" y="5037138"/>
              <a:ext cx="88900" cy="88900"/>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 name="AutoShape 18"/>
            <p:cNvSpPr>
              <a:spLocks noChangeArrowheads="1"/>
            </p:cNvSpPr>
            <p:nvPr/>
          </p:nvSpPr>
          <p:spPr bwMode="auto">
            <a:xfrm>
              <a:off x="723900" y="3951288"/>
              <a:ext cx="88900" cy="88900"/>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 name="AutoShape 19"/>
            <p:cNvSpPr>
              <a:spLocks noChangeArrowheads="1"/>
            </p:cNvSpPr>
            <p:nvPr/>
          </p:nvSpPr>
          <p:spPr bwMode="auto">
            <a:xfrm>
              <a:off x="2235200" y="5405438"/>
              <a:ext cx="88900" cy="88900"/>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AutoShape 20"/>
            <p:cNvSpPr>
              <a:spLocks noChangeArrowheads="1"/>
            </p:cNvSpPr>
            <p:nvPr/>
          </p:nvSpPr>
          <p:spPr bwMode="auto">
            <a:xfrm>
              <a:off x="3200400" y="4560888"/>
              <a:ext cx="88900" cy="88900"/>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 name="AutoShape 21"/>
            <p:cNvSpPr>
              <a:spLocks noChangeArrowheads="1"/>
            </p:cNvSpPr>
            <p:nvPr/>
          </p:nvSpPr>
          <p:spPr bwMode="auto">
            <a:xfrm>
              <a:off x="1263650" y="5100638"/>
              <a:ext cx="88900" cy="88900"/>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 name="AutoShape 22"/>
            <p:cNvSpPr>
              <a:spLocks noChangeArrowheads="1"/>
            </p:cNvSpPr>
            <p:nvPr/>
          </p:nvSpPr>
          <p:spPr bwMode="auto">
            <a:xfrm>
              <a:off x="952500" y="4618038"/>
              <a:ext cx="88900" cy="88900"/>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 name="AutoShape 23"/>
            <p:cNvSpPr>
              <a:spLocks noChangeArrowheads="1"/>
            </p:cNvSpPr>
            <p:nvPr/>
          </p:nvSpPr>
          <p:spPr bwMode="auto">
            <a:xfrm>
              <a:off x="1009650" y="3094038"/>
              <a:ext cx="88900" cy="88900"/>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AutoShape 24"/>
            <p:cNvSpPr>
              <a:spLocks noChangeArrowheads="1"/>
            </p:cNvSpPr>
            <p:nvPr/>
          </p:nvSpPr>
          <p:spPr bwMode="auto">
            <a:xfrm>
              <a:off x="2505075" y="4229100"/>
              <a:ext cx="88900" cy="88900"/>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AutoShape 25"/>
            <p:cNvSpPr>
              <a:spLocks noChangeArrowheads="1"/>
            </p:cNvSpPr>
            <p:nvPr/>
          </p:nvSpPr>
          <p:spPr bwMode="auto">
            <a:xfrm>
              <a:off x="2124075" y="4362450"/>
              <a:ext cx="88900" cy="88900"/>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 name="AutoShape 26"/>
            <p:cNvSpPr>
              <a:spLocks noChangeArrowheads="1"/>
            </p:cNvSpPr>
            <p:nvPr/>
          </p:nvSpPr>
          <p:spPr bwMode="auto">
            <a:xfrm>
              <a:off x="2409825" y="3124200"/>
              <a:ext cx="88900" cy="88900"/>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 name="Oval 27"/>
            <p:cNvSpPr>
              <a:spLocks noChangeArrowheads="1"/>
            </p:cNvSpPr>
            <p:nvPr/>
          </p:nvSpPr>
          <p:spPr bwMode="auto">
            <a:xfrm>
              <a:off x="1114425" y="3209925"/>
              <a:ext cx="1885950" cy="1905000"/>
            </a:xfrm>
            <a:prstGeom prst="ellipse">
              <a:avLst/>
            </a:prstGeom>
            <a:noFill/>
            <a:ln w="15875" algn="ctr">
              <a:solidFill>
                <a:schemeClr val="tx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 name="AutoShape 28"/>
            <p:cNvSpPr>
              <a:spLocks noChangeArrowheads="1"/>
            </p:cNvSpPr>
            <p:nvPr/>
          </p:nvSpPr>
          <p:spPr bwMode="auto">
            <a:xfrm>
              <a:off x="1162050" y="3246438"/>
              <a:ext cx="88900" cy="88900"/>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 name="AutoShape 29"/>
            <p:cNvSpPr>
              <a:spLocks noChangeArrowheads="1"/>
            </p:cNvSpPr>
            <p:nvPr/>
          </p:nvSpPr>
          <p:spPr bwMode="auto">
            <a:xfrm>
              <a:off x="3086100" y="3227388"/>
              <a:ext cx="88900" cy="88900"/>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 name="Line 31"/>
            <p:cNvSpPr>
              <a:spLocks noChangeShapeType="1"/>
            </p:cNvSpPr>
            <p:nvPr/>
          </p:nvSpPr>
          <p:spPr bwMode="auto">
            <a:xfrm>
              <a:off x="6076950" y="4398963"/>
              <a:ext cx="234791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 name="AutoShape 32"/>
            <p:cNvSpPr>
              <a:spLocks noChangeArrowheads="1"/>
            </p:cNvSpPr>
            <p:nvPr/>
          </p:nvSpPr>
          <p:spPr bwMode="auto">
            <a:xfrm>
              <a:off x="6375400" y="3762375"/>
              <a:ext cx="88900" cy="88900"/>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 name="AutoShape 33"/>
            <p:cNvSpPr>
              <a:spLocks noChangeArrowheads="1"/>
            </p:cNvSpPr>
            <p:nvPr/>
          </p:nvSpPr>
          <p:spPr bwMode="auto">
            <a:xfrm>
              <a:off x="5800725" y="4119563"/>
              <a:ext cx="88900" cy="88900"/>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 name="AutoShape 34"/>
            <p:cNvSpPr>
              <a:spLocks noChangeArrowheads="1"/>
            </p:cNvSpPr>
            <p:nvPr/>
          </p:nvSpPr>
          <p:spPr bwMode="auto">
            <a:xfrm>
              <a:off x="6181725" y="4675188"/>
              <a:ext cx="88900" cy="88900"/>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 name="AutoShape 35"/>
            <p:cNvSpPr>
              <a:spLocks noChangeArrowheads="1"/>
            </p:cNvSpPr>
            <p:nvPr/>
          </p:nvSpPr>
          <p:spPr bwMode="auto">
            <a:xfrm>
              <a:off x="7000875" y="4675188"/>
              <a:ext cx="88900" cy="88900"/>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 name="AutoShape 36"/>
            <p:cNvSpPr>
              <a:spLocks noChangeArrowheads="1"/>
            </p:cNvSpPr>
            <p:nvPr/>
          </p:nvSpPr>
          <p:spPr bwMode="auto">
            <a:xfrm>
              <a:off x="6067425" y="3808413"/>
              <a:ext cx="88900" cy="88900"/>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 name="AutoShape 37"/>
            <p:cNvSpPr>
              <a:spLocks noChangeArrowheads="1"/>
            </p:cNvSpPr>
            <p:nvPr/>
          </p:nvSpPr>
          <p:spPr bwMode="auto">
            <a:xfrm>
              <a:off x="6276975" y="4084638"/>
              <a:ext cx="88900" cy="88900"/>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 name="AutoShape 38"/>
            <p:cNvSpPr>
              <a:spLocks noChangeArrowheads="1"/>
            </p:cNvSpPr>
            <p:nvPr/>
          </p:nvSpPr>
          <p:spPr bwMode="auto">
            <a:xfrm>
              <a:off x="6505575" y="4713288"/>
              <a:ext cx="88900" cy="88900"/>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 name="AutoShape 39"/>
            <p:cNvSpPr>
              <a:spLocks noChangeArrowheads="1"/>
            </p:cNvSpPr>
            <p:nvPr/>
          </p:nvSpPr>
          <p:spPr bwMode="auto">
            <a:xfrm>
              <a:off x="6486525" y="4208463"/>
              <a:ext cx="88900" cy="88900"/>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 name="AutoShape 40"/>
            <p:cNvSpPr>
              <a:spLocks noChangeArrowheads="1"/>
            </p:cNvSpPr>
            <p:nvPr/>
          </p:nvSpPr>
          <p:spPr bwMode="auto">
            <a:xfrm>
              <a:off x="8093075" y="3843338"/>
              <a:ext cx="88900" cy="88900"/>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 name="AutoShape 41"/>
            <p:cNvSpPr>
              <a:spLocks noChangeArrowheads="1"/>
            </p:cNvSpPr>
            <p:nvPr/>
          </p:nvSpPr>
          <p:spPr bwMode="auto">
            <a:xfrm>
              <a:off x="7953375" y="5056188"/>
              <a:ext cx="88900" cy="88900"/>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 name="AutoShape 42"/>
            <p:cNvSpPr>
              <a:spLocks noChangeArrowheads="1"/>
            </p:cNvSpPr>
            <p:nvPr/>
          </p:nvSpPr>
          <p:spPr bwMode="auto">
            <a:xfrm>
              <a:off x="7477125" y="2808288"/>
              <a:ext cx="88900" cy="88900"/>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 name="AutoShape 43"/>
            <p:cNvSpPr>
              <a:spLocks noChangeArrowheads="1"/>
            </p:cNvSpPr>
            <p:nvPr/>
          </p:nvSpPr>
          <p:spPr bwMode="auto">
            <a:xfrm>
              <a:off x="7483475" y="4071938"/>
              <a:ext cx="88900" cy="88900"/>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 name="AutoShape 44"/>
            <p:cNvSpPr>
              <a:spLocks noChangeArrowheads="1"/>
            </p:cNvSpPr>
            <p:nvPr/>
          </p:nvSpPr>
          <p:spPr bwMode="auto">
            <a:xfrm>
              <a:off x="8181975" y="4579938"/>
              <a:ext cx="88900" cy="88900"/>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 name="AutoShape 45"/>
            <p:cNvSpPr>
              <a:spLocks noChangeArrowheads="1"/>
            </p:cNvSpPr>
            <p:nvPr/>
          </p:nvSpPr>
          <p:spPr bwMode="auto">
            <a:xfrm>
              <a:off x="7007225" y="3519488"/>
              <a:ext cx="88900" cy="88900"/>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 name="AutoShape 46"/>
            <p:cNvSpPr>
              <a:spLocks noChangeArrowheads="1"/>
            </p:cNvSpPr>
            <p:nvPr/>
          </p:nvSpPr>
          <p:spPr bwMode="auto">
            <a:xfrm>
              <a:off x="7610475" y="4751388"/>
              <a:ext cx="88900" cy="88900"/>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 name="AutoShape 47"/>
            <p:cNvSpPr>
              <a:spLocks noChangeArrowheads="1"/>
            </p:cNvSpPr>
            <p:nvPr/>
          </p:nvSpPr>
          <p:spPr bwMode="auto">
            <a:xfrm>
              <a:off x="7400925" y="3017838"/>
              <a:ext cx="88900" cy="88900"/>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 name="AutoShape 48"/>
            <p:cNvSpPr>
              <a:spLocks noChangeArrowheads="1"/>
            </p:cNvSpPr>
            <p:nvPr/>
          </p:nvSpPr>
          <p:spPr bwMode="auto">
            <a:xfrm>
              <a:off x="6010275" y="4524375"/>
              <a:ext cx="88900" cy="88900"/>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 name="AutoShape 49"/>
            <p:cNvSpPr>
              <a:spLocks noChangeArrowheads="1"/>
            </p:cNvSpPr>
            <p:nvPr/>
          </p:nvSpPr>
          <p:spPr bwMode="auto">
            <a:xfrm>
              <a:off x="5629275" y="4657725"/>
              <a:ext cx="88900" cy="88900"/>
            </a:xfrm>
            <a:prstGeom prst="octagon">
              <a:avLst>
                <a:gd name="adj" fmla="val 29287"/>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 name="AutoShape 50"/>
            <p:cNvSpPr>
              <a:spLocks noChangeArrowheads="1"/>
            </p:cNvSpPr>
            <p:nvPr/>
          </p:nvSpPr>
          <p:spPr bwMode="auto">
            <a:xfrm>
              <a:off x="7391400" y="3143250"/>
              <a:ext cx="88900" cy="88900"/>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 name="AutoShape 51"/>
            <p:cNvSpPr>
              <a:spLocks noChangeArrowheads="1"/>
            </p:cNvSpPr>
            <p:nvPr/>
          </p:nvSpPr>
          <p:spPr bwMode="auto">
            <a:xfrm>
              <a:off x="6943725" y="2674938"/>
              <a:ext cx="88900" cy="88900"/>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 name="AutoShape 52"/>
            <p:cNvSpPr>
              <a:spLocks noChangeArrowheads="1"/>
            </p:cNvSpPr>
            <p:nvPr/>
          </p:nvSpPr>
          <p:spPr bwMode="auto">
            <a:xfrm>
              <a:off x="8067675" y="3246438"/>
              <a:ext cx="88900" cy="88900"/>
            </a:xfrm>
            <a:prstGeom prst="octagon">
              <a:avLst>
                <a:gd name="adj" fmla="val 29287"/>
              </a:avLst>
            </a:prstGeom>
            <a:solidFill>
              <a:srgbClr val="0000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 name="Line 53"/>
            <p:cNvSpPr>
              <a:spLocks noChangeShapeType="1"/>
            </p:cNvSpPr>
            <p:nvPr/>
          </p:nvSpPr>
          <p:spPr bwMode="auto">
            <a:xfrm flipH="1">
              <a:off x="4859338" y="4400550"/>
              <a:ext cx="1238250" cy="996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 name="Line 54"/>
            <p:cNvSpPr>
              <a:spLocks noChangeShapeType="1"/>
            </p:cNvSpPr>
            <p:nvPr/>
          </p:nvSpPr>
          <p:spPr bwMode="auto">
            <a:xfrm>
              <a:off x="6096000" y="3048000"/>
              <a:ext cx="1447800" cy="1333500"/>
            </a:xfrm>
            <a:prstGeom prst="line">
              <a:avLst/>
            </a:prstGeom>
            <a:noFill/>
            <a:ln w="15875">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 name="Line 55"/>
            <p:cNvSpPr>
              <a:spLocks noChangeShapeType="1"/>
            </p:cNvSpPr>
            <p:nvPr/>
          </p:nvSpPr>
          <p:spPr bwMode="auto">
            <a:xfrm flipV="1">
              <a:off x="6324600" y="4419600"/>
              <a:ext cx="1219200" cy="1219200"/>
            </a:xfrm>
            <a:prstGeom prst="line">
              <a:avLst/>
            </a:prstGeom>
            <a:noFill/>
            <a:ln w="15875">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 name="Line 56"/>
            <p:cNvSpPr>
              <a:spLocks noChangeShapeType="1"/>
            </p:cNvSpPr>
            <p:nvPr/>
          </p:nvSpPr>
          <p:spPr bwMode="auto">
            <a:xfrm flipV="1">
              <a:off x="4629150" y="3086100"/>
              <a:ext cx="1466850" cy="838200"/>
            </a:xfrm>
            <a:prstGeom prst="line">
              <a:avLst/>
            </a:prstGeom>
            <a:noFill/>
            <a:ln w="15875">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 name="Line 57"/>
            <p:cNvSpPr>
              <a:spLocks noChangeShapeType="1"/>
            </p:cNvSpPr>
            <p:nvPr/>
          </p:nvSpPr>
          <p:spPr bwMode="auto">
            <a:xfrm>
              <a:off x="4610100" y="3924300"/>
              <a:ext cx="1714500" cy="1695450"/>
            </a:xfrm>
            <a:prstGeom prst="line">
              <a:avLst/>
            </a:prstGeom>
            <a:noFill/>
            <a:ln w="15875">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 name="AutoShape 58"/>
            <p:cNvSpPr>
              <a:spLocks noChangeArrowheads="1"/>
            </p:cNvSpPr>
            <p:nvPr/>
          </p:nvSpPr>
          <p:spPr bwMode="auto">
            <a:xfrm>
              <a:off x="3581400" y="2362200"/>
              <a:ext cx="1638300" cy="457200"/>
            </a:xfrm>
            <a:prstGeom prst="curvedDownArrow">
              <a:avLst>
                <a:gd name="adj1" fmla="val 71667"/>
                <a:gd name="adj2" fmla="val 143333"/>
                <a:gd name="adj3" fmla="val 33333"/>
              </a:avLst>
            </a:prstGeom>
            <a:solidFill>
              <a:srgbClr val="008000"/>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 name="Text Box 59"/>
            <p:cNvSpPr txBox="1">
              <a:spLocks noChangeArrowheads="1"/>
            </p:cNvSpPr>
            <p:nvPr/>
          </p:nvSpPr>
          <p:spPr bwMode="auto">
            <a:xfrm>
              <a:off x="3581400" y="30480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pPr>
                <a:spcBef>
                  <a:spcPct val="50000"/>
                </a:spcBef>
              </a:pPr>
              <a:r>
                <a:rPr lang="el-GR" sz="2000" dirty="0">
                  <a:cs typeface="Times New Roman" pitchFamily="18" charset="0"/>
                </a:rPr>
                <a:t>Φ</a:t>
              </a:r>
              <a:r>
                <a:rPr lang="en-US" altLang="zh-CN" sz="2000" dirty="0">
                  <a:ea typeface="SimSun" pitchFamily="2" charset="-122"/>
                  <a:cs typeface="Times New Roman" pitchFamily="18" charset="0"/>
                </a:rPr>
                <a:t>:  </a:t>
              </a:r>
              <a:r>
                <a:rPr lang="en-US" altLang="zh-CN" sz="2000" b="1" dirty="0">
                  <a:ea typeface="SimSun" pitchFamily="2" charset="-122"/>
                  <a:cs typeface="Times New Roman" pitchFamily="18" charset="0"/>
                </a:rPr>
                <a:t>x</a:t>
              </a:r>
              <a:r>
                <a:rPr lang="en-US" altLang="zh-CN" sz="2000" b="1" baseline="-25000" dirty="0">
                  <a:ea typeface="SimSun" pitchFamily="2" charset="-122"/>
                  <a:cs typeface="Times New Roman" pitchFamily="18" charset="0"/>
                </a:rPr>
                <a:t> </a:t>
              </a:r>
              <a:r>
                <a:rPr lang="en-US" altLang="zh-CN" sz="2000" b="1" dirty="0">
                  <a:ea typeface="SimSun" pitchFamily="2" charset="-122"/>
                  <a:cs typeface="Times New Roman" pitchFamily="18" charset="0"/>
                </a:rPr>
                <a:t>→</a:t>
              </a:r>
              <a:r>
                <a:rPr lang="en-US" altLang="zh-CN" sz="2000" dirty="0">
                  <a:ea typeface="SimSun" pitchFamily="2" charset="-122"/>
                  <a:cs typeface="Times New Roman" pitchFamily="18" charset="0"/>
                </a:rPr>
                <a:t> </a:t>
              </a:r>
              <a:r>
                <a:rPr lang="el-GR" sz="2000" dirty="0">
                  <a:cs typeface="Times New Roman" pitchFamily="18" charset="0"/>
                </a:rPr>
                <a:t>φ</a:t>
              </a:r>
              <a:r>
                <a:rPr lang="en-US" altLang="zh-CN" sz="2000" dirty="0">
                  <a:ea typeface="SimSun" pitchFamily="2" charset="-122"/>
                </a:rPr>
                <a:t>(</a:t>
              </a:r>
              <a:r>
                <a:rPr lang="en-US" altLang="zh-CN" sz="2000" b="1" dirty="0">
                  <a:ea typeface="SimSun" pitchFamily="2" charset="-122"/>
                </a:rPr>
                <a:t>x</a:t>
              </a:r>
              <a:r>
                <a:rPr lang="en-US" altLang="zh-CN" sz="2000" dirty="0">
                  <a:ea typeface="SimSun" pitchFamily="2" charset="-122"/>
                </a:rPr>
                <a:t>)</a:t>
              </a:r>
            </a:p>
          </p:txBody>
        </p:sp>
      </p:grpSp>
      <p:sp>
        <p:nvSpPr>
          <p:cNvPr id="5" name="投影片編號版面配置區 4"/>
          <p:cNvSpPr>
            <a:spLocks noGrp="1"/>
          </p:cNvSpPr>
          <p:nvPr>
            <p:ph type="sldNum" sz="quarter" idx="12"/>
          </p:nvPr>
        </p:nvSpPr>
        <p:spPr>
          <a:xfrm>
            <a:off x="4443585" y="6561137"/>
            <a:ext cx="400389" cy="365125"/>
          </a:xfrm>
        </p:spPr>
        <p:txBody>
          <a:bodyPr/>
          <a:lstStyle/>
          <a:p>
            <a:fld id="{156DAC32-BFD1-4A4A-AF59-D066AE274A70}" type="slidenum">
              <a:rPr lang="en-US" b="1" smtClean="0">
                <a:solidFill>
                  <a:schemeClr val="tx1"/>
                </a:solidFill>
              </a:rPr>
              <a:pPr/>
              <a:t>12</a:t>
            </a:fld>
            <a:endParaRPr lang="en-US" b="1" dirty="0">
              <a:solidFill>
                <a:schemeClr val="tx1"/>
              </a:solidFill>
            </a:endParaRPr>
          </a:p>
        </p:txBody>
      </p:sp>
      <p:sp>
        <p:nvSpPr>
          <p:cNvPr id="79" name="文字方塊 78"/>
          <p:cNvSpPr txBox="1"/>
          <p:nvPr/>
        </p:nvSpPr>
        <p:spPr>
          <a:xfrm>
            <a:off x="3055590" y="6290842"/>
            <a:ext cx="3588412" cy="307777"/>
          </a:xfrm>
          <a:prstGeom prst="rect">
            <a:avLst/>
          </a:prstGeom>
          <a:noFill/>
        </p:spPr>
        <p:txBody>
          <a:bodyPr wrap="square" rtlCol="0">
            <a:spAutoFit/>
          </a:bodyPr>
          <a:lstStyle/>
          <a:p>
            <a:r>
              <a:rPr lang="en-US" sz="1400" b="1" dirty="0" smtClean="0"/>
              <a:t>Fig. 8 </a:t>
            </a:r>
            <a:r>
              <a:rPr lang="en-US" sz="1400" dirty="0" smtClean="0"/>
              <a:t>The mapping structure of SVM</a:t>
            </a:r>
            <a:endParaRPr lang="en-US" sz="1400" dirty="0"/>
          </a:p>
        </p:txBody>
      </p:sp>
    </p:spTree>
    <p:extLst>
      <p:ext uri="{BB962C8B-B14F-4D97-AF65-F5344CB8AC3E}">
        <p14:creationId xmlns:p14="http://schemas.microsoft.com/office/powerpoint/2010/main" val="1481763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558858" y="710296"/>
            <a:ext cx="3831219"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a:solidFill>
                  <a:schemeClr val="bg1"/>
                </a:solidFill>
                <a:cs typeface="Times New Roman" pitchFamily="18" charset="0"/>
              </a:rPr>
              <a:t>PSO Algorithm</a:t>
            </a:r>
          </a:p>
        </p:txBody>
      </p:sp>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pic>
        <p:nvPicPr>
          <p:cNvPr id="19" name="Picture 4" descr="C:\Users\Hanh\Desktop\menu.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96403"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55013"/>
            <a:ext cx="8938207" cy="457201"/>
            <a:chOff x="23446" y="55013"/>
            <a:chExt cx="8938207" cy="457201"/>
          </a:xfrm>
        </p:grpSpPr>
        <p:sp>
          <p:nvSpPr>
            <p:cNvPr id="21" name="Chevron 14"/>
            <p:cNvSpPr/>
            <p:nvPr/>
          </p:nvSpPr>
          <p:spPr>
            <a:xfrm>
              <a:off x="1480617"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5884981" y="55013"/>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Simulation </a:t>
              </a:r>
              <a:r>
                <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rPr>
                <a:t>Results</a:t>
              </a: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3301291" y="114337"/>
              <a:ext cx="930632" cy="338554"/>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PSO</a:t>
              </a:r>
              <a:r>
                <a:rPr lang="en-US" altLang="zh-TW" sz="1600" b="1" dirty="0" smtClean="0">
                  <a:solidFill>
                    <a:schemeClr val="bg1"/>
                  </a:solidFill>
                  <a:effectLst>
                    <a:outerShdw blurRad="38100" dist="38100" dir="2700000" algn="tl">
                      <a:srgbClr val="000000">
                        <a:alpha val="43137"/>
                      </a:srgbClr>
                    </a:outerShdw>
                  </a:effectLst>
                  <a:latin typeface="Arial Black" pitchFamily="34" charset="0"/>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Arial Black" pitchFamily="34" charset="0"/>
                <a:cs typeface="Times New Roman" pitchFamily="18" charset="0"/>
              </a:endParaRPr>
            </a:p>
          </p:txBody>
        </p:sp>
        <p:sp>
          <p:nvSpPr>
            <p:cNvPr id="30" name="Chevron 14"/>
            <p:cNvSpPr/>
            <p:nvPr/>
          </p:nvSpPr>
          <p:spPr>
            <a:xfrm>
              <a:off x="4348411" y="55013"/>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sp>
        <p:nvSpPr>
          <p:cNvPr id="31" name="內容版面配置區 1"/>
          <p:cNvSpPr txBox="1">
            <a:spLocks/>
          </p:cNvSpPr>
          <p:nvPr/>
        </p:nvSpPr>
        <p:spPr>
          <a:xfrm>
            <a:off x="495653" y="1830141"/>
            <a:ext cx="8219531" cy="442793"/>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800" dirty="0" smtClean="0"/>
              <a:t>In </a:t>
            </a:r>
            <a:r>
              <a:rPr lang="en-US" altLang="zh-TW" sz="1800" dirty="0"/>
              <a:t>every iteration, each particle is updated by following two "best" values:</a:t>
            </a:r>
          </a:p>
        </p:txBody>
      </p:sp>
      <p:sp>
        <p:nvSpPr>
          <p:cNvPr id="68" name="內容版面配置區 1"/>
          <p:cNvSpPr txBox="1">
            <a:spLocks/>
          </p:cNvSpPr>
          <p:nvPr/>
        </p:nvSpPr>
        <p:spPr>
          <a:xfrm>
            <a:off x="539036" y="2473207"/>
            <a:ext cx="8219531" cy="414460"/>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280988" indent="0" algn="just">
              <a:lnSpc>
                <a:spcPct val="150000"/>
              </a:lnSpc>
              <a:buNone/>
            </a:pPr>
            <a:r>
              <a:rPr lang="en-US" altLang="zh-TW" sz="1800" dirty="0"/>
              <a:t>- The first one is the best solution (fitness) it has achieved so far: </a:t>
            </a:r>
            <a:r>
              <a:rPr lang="en-US" altLang="zh-TW" sz="1800" dirty="0" err="1"/>
              <a:t>pbest</a:t>
            </a:r>
            <a:endParaRPr lang="en-US" altLang="zh-TW" sz="1800" dirty="0"/>
          </a:p>
        </p:txBody>
      </p:sp>
      <p:pic>
        <p:nvPicPr>
          <p:cNvPr id="15" name="Picture 4"/>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95754" y="573004"/>
            <a:ext cx="1363104" cy="90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內容版面配置區 1"/>
          <p:cNvSpPr txBox="1">
            <a:spLocks/>
          </p:cNvSpPr>
          <p:nvPr/>
        </p:nvSpPr>
        <p:spPr>
          <a:xfrm>
            <a:off x="539036" y="3149359"/>
            <a:ext cx="8219531" cy="414460"/>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280988" indent="0" algn="just">
              <a:lnSpc>
                <a:spcPct val="150000"/>
              </a:lnSpc>
              <a:buNone/>
            </a:pPr>
            <a:r>
              <a:rPr lang="en-US" altLang="zh-TW" sz="1800" dirty="0"/>
              <a:t>- Another "best" obtained so far by any particle in the population: </a:t>
            </a:r>
            <a:r>
              <a:rPr lang="en-US" altLang="zh-TW" sz="1800" dirty="0" err="1"/>
              <a:t>gbest</a:t>
            </a:r>
            <a:r>
              <a:rPr lang="en-US" altLang="zh-TW" sz="1800" dirty="0"/>
              <a:t>.</a:t>
            </a:r>
          </a:p>
        </p:txBody>
      </p:sp>
      <p:sp>
        <p:nvSpPr>
          <p:cNvPr id="28" name="內容版面配置區 1"/>
          <p:cNvSpPr txBox="1">
            <a:spLocks/>
          </p:cNvSpPr>
          <p:nvPr/>
        </p:nvSpPr>
        <p:spPr>
          <a:xfrm>
            <a:off x="495653" y="3836133"/>
            <a:ext cx="8219531" cy="524852"/>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800" dirty="0" smtClean="0"/>
              <a:t>The </a:t>
            </a:r>
            <a:r>
              <a:rPr lang="en-US" altLang="zh-TW" sz="1800" dirty="0"/>
              <a:t>particle updates its velocity </a:t>
            </a:r>
            <a:r>
              <a:rPr lang="en-US" altLang="zh-TW" sz="1800" dirty="0" smtClean="0"/>
              <a:t>and </a:t>
            </a:r>
            <a:r>
              <a:rPr lang="en-US" altLang="zh-TW" sz="1800" dirty="0"/>
              <a:t>positions:</a:t>
            </a:r>
          </a:p>
        </p:txBody>
      </p:sp>
      <p:graphicFrame>
        <p:nvGraphicFramePr>
          <p:cNvPr id="2" name="物件 1"/>
          <p:cNvGraphicFramePr>
            <a:graphicFrameLocks noChangeAspect="1"/>
          </p:cNvGraphicFramePr>
          <p:nvPr>
            <p:extLst>
              <p:ext uri="{D42A27DB-BD31-4B8C-83A1-F6EECF244321}">
                <p14:modId xmlns:p14="http://schemas.microsoft.com/office/powerpoint/2010/main" val="61160666"/>
              </p:ext>
            </p:extLst>
          </p:nvPr>
        </p:nvGraphicFramePr>
        <p:xfrm>
          <a:off x="2490111" y="4624326"/>
          <a:ext cx="4343400" cy="941388"/>
        </p:xfrm>
        <a:graphic>
          <a:graphicData uri="http://schemas.openxmlformats.org/presentationml/2006/ole">
            <mc:AlternateContent xmlns:mc="http://schemas.openxmlformats.org/markup-compatibility/2006">
              <mc:Choice xmlns:v="urn:schemas-microsoft-com:vml" Requires="v">
                <p:oleObj spid="_x0000_s8334" name="Equation" r:id="rId6" imgW="2133600" imgH="457200" progId="Equation.DSMT4">
                  <p:embed/>
                </p:oleObj>
              </mc:Choice>
              <mc:Fallback>
                <p:oleObj name="Equation" r:id="rId6" imgW="2133600" imgH="457200" progId="Equation.DSMT4">
                  <p:embed/>
                  <p:pic>
                    <p:nvPicPr>
                      <p:cNvPr id="0" name="物件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0111" y="4624326"/>
                        <a:ext cx="43434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物件 2"/>
          <p:cNvGraphicFramePr>
            <a:graphicFrameLocks noChangeAspect="1"/>
          </p:cNvGraphicFramePr>
          <p:nvPr>
            <p:extLst>
              <p:ext uri="{D42A27DB-BD31-4B8C-83A1-F6EECF244321}">
                <p14:modId xmlns:p14="http://schemas.microsoft.com/office/powerpoint/2010/main" val="3059274721"/>
              </p:ext>
            </p:extLst>
          </p:nvPr>
        </p:nvGraphicFramePr>
        <p:xfrm>
          <a:off x="2519090" y="5756031"/>
          <a:ext cx="2362200" cy="546100"/>
        </p:xfrm>
        <a:graphic>
          <a:graphicData uri="http://schemas.openxmlformats.org/presentationml/2006/ole">
            <mc:AlternateContent xmlns:mc="http://schemas.openxmlformats.org/markup-compatibility/2006">
              <mc:Choice xmlns:v="urn:schemas-microsoft-com:vml" Requires="v">
                <p:oleObj spid="_x0000_s8335" name="Equation" r:id="rId8" imgW="1104900" imgH="254000" progId="Equation.DSMT4">
                  <p:embed/>
                </p:oleObj>
              </mc:Choice>
              <mc:Fallback>
                <p:oleObj name="Equation" r:id="rId8" imgW="1104900" imgH="254000" progId="Equation.DSMT4">
                  <p:embed/>
                  <p:pic>
                    <p:nvPicPr>
                      <p:cNvPr id="0" name="物件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9090" y="5756031"/>
                        <a:ext cx="23622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投影片編號版面配置區 6"/>
          <p:cNvSpPr>
            <a:spLocks noGrp="1"/>
          </p:cNvSpPr>
          <p:nvPr>
            <p:ph type="sldNum" sz="quarter" idx="12"/>
          </p:nvPr>
        </p:nvSpPr>
        <p:spPr>
          <a:xfrm>
            <a:off x="4474467" y="6561137"/>
            <a:ext cx="371814" cy="365125"/>
          </a:xfrm>
        </p:spPr>
        <p:txBody>
          <a:bodyPr/>
          <a:lstStyle/>
          <a:p>
            <a:fld id="{156DAC32-BFD1-4A4A-AF59-D066AE274A70}" type="slidenum">
              <a:rPr lang="en-US" b="1" smtClean="0">
                <a:solidFill>
                  <a:schemeClr val="tx1"/>
                </a:solidFill>
              </a:rPr>
              <a:pPr/>
              <a:t>13</a:t>
            </a:fld>
            <a:endParaRPr lang="en-US" b="1" dirty="0">
              <a:solidFill>
                <a:schemeClr val="tx1"/>
              </a:solidFill>
            </a:endParaRPr>
          </a:p>
        </p:txBody>
      </p:sp>
    </p:spTree>
    <p:extLst>
      <p:ext uri="{BB962C8B-B14F-4D97-AF65-F5344CB8AC3E}">
        <p14:creationId xmlns:p14="http://schemas.microsoft.com/office/powerpoint/2010/main" val="787267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pic>
        <p:nvPicPr>
          <p:cNvPr id="19" name="Picture 4" descr="C:\Users\Hanh\Desktop\menu.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72957"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55013"/>
            <a:ext cx="8938207" cy="457201"/>
            <a:chOff x="23446" y="55013"/>
            <a:chExt cx="8938207" cy="457201"/>
          </a:xfrm>
        </p:grpSpPr>
        <p:sp>
          <p:nvSpPr>
            <p:cNvPr id="21"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5884981" y="55013"/>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Simulation </a:t>
              </a:r>
              <a:r>
                <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rPr>
                <a:t>Results</a:t>
              </a: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3301291" y="114337"/>
              <a:ext cx="930632" cy="338554"/>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PSO</a:t>
              </a:r>
              <a:r>
                <a:rPr lang="en-US" altLang="zh-TW" sz="1600" b="1" dirty="0" smtClean="0">
                  <a:solidFill>
                    <a:schemeClr val="bg1"/>
                  </a:solidFill>
                  <a:effectLst>
                    <a:outerShdw blurRad="38100" dist="38100" dir="2700000" algn="tl">
                      <a:srgbClr val="000000">
                        <a:alpha val="43137"/>
                      </a:srgbClr>
                    </a:outerShdw>
                  </a:effectLst>
                  <a:latin typeface="Arial Black" pitchFamily="34" charset="0"/>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Arial Black" pitchFamily="34" charset="0"/>
                <a:cs typeface="Times New Roman" pitchFamily="18" charset="0"/>
              </a:endParaRPr>
            </a:p>
          </p:txBody>
        </p:sp>
        <p:sp>
          <p:nvSpPr>
            <p:cNvPr id="30" name="Chevron 14"/>
            <p:cNvSpPr/>
            <p:nvPr/>
          </p:nvSpPr>
          <p:spPr>
            <a:xfrm>
              <a:off x="4348411" y="55013"/>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graphicFrame>
        <p:nvGraphicFramePr>
          <p:cNvPr id="4" name="物件 3"/>
          <p:cNvGraphicFramePr>
            <a:graphicFrameLocks noChangeAspect="1"/>
          </p:cNvGraphicFramePr>
          <p:nvPr>
            <p:extLst>
              <p:ext uri="{D42A27DB-BD31-4B8C-83A1-F6EECF244321}">
                <p14:modId xmlns:p14="http://schemas.microsoft.com/office/powerpoint/2010/main" val="1601088245"/>
              </p:ext>
            </p:extLst>
          </p:nvPr>
        </p:nvGraphicFramePr>
        <p:xfrm>
          <a:off x="2627475" y="591146"/>
          <a:ext cx="3117566" cy="5699696"/>
        </p:xfrm>
        <a:graphic>
          <a:graphicData uri="http://schemas.openxmlformats.org/presentationml/2006/ole">
            <mc:AlternateContent xmlns:mc="http://schemas.openxmlformats.org/markup-compatibility/2006">
              <mc:Choice xmlns:v="urn:schemas-microsoft-com:vml" Requires="v">
                <p:oleObj spid="_x0000_s9290" r:id="rId6" imgW="2217526" imgH="4572094" progId="Visio.Drawing.15">
                  <p:embed/>
                </p:oleObj>
              </mc:Choice>
              <mc:Fallback>
                <p:oleObj r:id="rId6" imgW="2217526" imgH="4572094" progId="Visio.Drawing.15">
                  <p:embed/>
                  <p:pic>
                    <p:nvPicPr>
                      <p:cNvPr id="0" name="物件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475" y="591146"/>
                        <a:ext cx="3117566" cy="5699696"/>
                      </a:xfrm>
                      <a:prstGeom prst="rect">
                        <a:avLst/>
                      </a:prstGeom>
                      <a:noFill/>
                      <a:ln>
                        <a:noFill/>
                      </a:ln>
                    </p:spPr>
                  </p:pic>
                </p:oleObj>
              </mc:Fallback>
            </mc:AlternateContent>
          </a:graphicData>
        </a:graphic>
      </p:graphicFrame>
      <p:grpSp>
        <p:nvGrpSpPr>
          <p:cNvPr id="29" name="群組 2"/>
          <p:cNvGrpSpPr>
            <a:grpSpLocks/>
          </p:cNvGrpSpPr>
          <p:nvPr/>
        </p:nvGrpSpPr>
        <p:grpSpPr bwMode="auto">
          <a:xfrm>
            <a:off x="5710601" y="3677107"/>
            <a:ext cx="2657474" cy="1474787"/>
            <a:chOff x="6105624" y="3148261"/>
            <a:chExt cx="2657376" cy="1474106"/>
          </a:xfrm>
        </p:grpSpPr>
        <p:sp>
          <p:nvSpPr>
            <p:cNvPr id="32" name="向右箭號圖說文字 31"/>
            <p:cNvSpPr/>
            <p:nvPr/>
          </p:nvSpPr>
          <p:spPr>
            <a:xfrm flipH="1">
              <a:off x="6105624" y="3148261"/>
              <a:ext cx="2581180" cy="1474106"/>
            </a:xfrm>
            <a:prstGeom prst="rightArrowCallout">
              <a:avLst/>
            </a:prstGeom>
            <a:noFill/>
            <a:ln>
              <a:solidFill>
                <a:srgbClr val="9548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000">
                <a:solidFill>
                  <a:srgbClr val="FFFFFF"/>
                </a:solidFill>
                <a:ea typeface="新細明體" pitchFamily="18" charset="-120"/>
              </a:endParaRPr>
            </a:p>
          </p:txBody>
        </p:sp>
        <p:sp>
          <p:nvSpPr>
            <p:cNvPr id="33" name="文字方塊 1"/>
            <p:cNvSpPr txBox="1">
              <a:spLocks noChangeArrowheads="1"/>
            </p:cNvSpPr>
            <p:nvPr/>
          </p:nvSpPr>
          <p:spPr bwMode="auto">
            <a:xfrm>
              <a:off x="7044537" y="3148261"/>
              <a:ext cx="17184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GB" sz="1200" dirty="0"/>
                <a:t>If f (X</a:t>
              </a:r>
              <a:r>
                <a:rPr lang="en-GB" sz="1200" baseline="-25000" dirty="0"/>
                <a:t>p</a:t>
              </a:r>
              <a:r>
                <a:rPr lang="en-GB" sz="1200" baseline="30000" dirty="0"/>
                <a:t>k+1</a:t>
              </a:r>
              <a:r>
                <a:rPr lang="en-GB" sz="1200" dirty="0"/>
                <a:t>) &lt; f (</a:t>
              </a:r>
              <a:r>
                <a:rPr lang="en-GB" sz="1200" dirty="0" err="1"/>
                <a:t>Pbest</a:t>
              </a:r>
              <a:r>
                <a:rPr lang="en-GB" sz="1200" baseline="-25000" dirty="0" err="1"/>
                <a:t>p</a:t>
              </a:r>
              <a:r>
                <a:rPr lang="en-GB" sz="1200" baseline="30000" dirty="0" err="1"/>
                <a:t>k</a:t>
              </a:r>
              <a:r>
                <a:rPr lang="en-GB" sz="1200" dirty="0"/>
                <a:t>) then Pbest</a:t>
              </a:r>
              <a:r>
                <a:rPr lang="en-GB" sz="1200" baseline="-25000" dirty="0"/>
                <a:t>p</a:t>
              </a:r>
              <a:r>
                <a:rPr lang="en-GB" sz="1200" baseline="30000" dirty="0"/>
                <a:t>k+1</a:t>
              </a:r>
              <a:r>
                <a:rPr lang="en-GB" sz="1200" dirty="0"/>
                <a:t> = X</a:t>
              </a:r>
              <a:r>
                <a:rPr lang="en-GB" sz="1200" baseline="-25000" dirty="0"/>
                <a:t>p</a:t>
              </a:r>
              <a:r>
                <a:rPr lang="en-GB" sz="1200" baseline="30000" dirty="0"/>
                <a:t>k+1 </a:t>
              </a:r>
              <a:r>
                <a:rPr lang="en-GB" sz="1200" dirty="0"/>
                <a:t>else Pbest</a:t>
              </a:r>
              <a:r>
                <a:rPr lang="en-GB" sz="1200" baseline="-25000" dirty="0"/>
                <a:t>p</a:t>
              </a:r>
              <a:r>
                <a:rPr lang="en-GB" sz="1200" baseline="30000" dirty="0"/>
                <a:t>k+1</a:t>
              </a:r>
              <a:r>
                <a:rPr lang="en-GB" sz="1200" dirty="0"/>
                <a:t> = </a:t>
              </a:r>
              <a:r>
                <a:rPr lang="en-GB" sz="1200" dirty="0" err="1"/>
                <a:t>Pbest</a:t>
              </a:r>
              <a:r>
                <a:rPr lang="en-GB" sz="1200" baseline="-25000" dirty="0" err="1"/>
                <a:t>p</a:t>
              </a:r>
              <a:r>
                <a:rPr lang="en-GB" sz="1200" baseline="30000" dirty="0" err="1"/>
                <a:t>k</a:t>
              </a:r>
              <a:endParaRPr lang="en-US" sz="1200" dirty="0"/>
            </a:p>
          </p:txBody>
        </p:sp>
        <p:sp>
          <p:nvSpPr>
            <p:cNvPr id="34" name="文字方塊 14"/>
            <p:cNvSpPr txBox="1">
              <a:spLocks noChangeArrowheads="1"/>
            </p:cNvSpPr>
            <p:nvPr/>
          </p:nvSpPr>
          <p:spPr bwMode="auto">
            <a:xfrm>
              <a:off x="7046142" y="3962400"/>
              <a:ext cx="16406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GB" sz="1200" dirty="0"/>
                <a:t>If f (X</a:t>
              </a:r>
              <a:r>
                <a:rPr lang="en-GB" sz="1200" baseline="-25000" dirty="0"/>
                <a:t>p</a:t>
              </a:r>
              <a:r>
                <a:rPr lang="en-GB" sz="1200" baseline="30000" dirty="0"/>
                <a:t>k+1</a:t>
              </a:r>
              <a:r>
                <a:rPr lang="en-GB" sz="1200" dirty="0"/>
                <a:t>) &lt; f (</a:t>
              </a:r>
              <a:r>
                <a:rPr lang="en-GB" sz="1200" dirty="0" err="1"/>
                <a:t>Gbest</a:t>
              </a:r>
              <a:r>
                <a:rPr lang="en-GB" sz="1200" baseline="30000" dirty="0" err="1"/>
                <a:t>k</a:t>
              </a:r>
              <a:r>
                <a:rPr lang="en-GB" sz="1200" dirty="0"/>
                <a:t>) then </a:t>
              </a:r>
              <a:r>
                <a:rPr lang="en-GB" sz="1200" dirty="0" err="1"/>
                <a:t>Gbest</a:t>
              </a:r>
              <a:r>
                <a:rPr lang="en-GB" sz="1200" baseline="30000" dirty="0" err="1"/>
                <a:t>k</a:t>
              </a:r>
              <a:r>
                <a:rPr lang="en-GB" sz="1200" dirty="0"/>
                <a:t> = X</a:t>
              </a:r>
              <a:r>
                <a:rPr lang="en-GB" sz="1200" baseline="-25000" dirty="0"/>
                <a:t>p</a:t>
              </a:r>
              <a:r>
                <a:rPr lang="en-GB" sz="1200" baseline="30000" dirty="0"/>
                <a:t>k+1</a:t>
              </a:r>
              <a:r>
                <a:rPr lang="en-GB" sz="1200" dirty="0"/>
                <a:t> else Gbest</a:t>
              </a:r>
              <a:r>
                <a:rPr lang="en-GB" sz="1200" baseline="30000" dirty="0"/>
                <a:t>k+1</a:t>
              </a:r>
              <a:r>
                <a:rPr lang="en-GB" sz="1200" dirty="0"/>
                <a:t> = </a:t>
              </a:r>
              <a:r>
                <a:rPr lang="en-GB" sz="1200" dirty="0" err="1"/>
                <a:t>Gbest</a:t>
              </a:r>
              <a:r>
                <a:rPr lang="en-GB" sz="1200" baseline="30000" dirty="0" err="1"/>
                <a:t>k</a:t>
              </a:r>
              <a:endParaRPr lang="en-US" sz="1200" dirty="0"/>
            </a:p>
          </p:txBody>
        </p:sp>
      </p:grpSp>
      <p:sp>
        <p:nvSpPr>
          <p:cNvPr id="6" name="投影片編號版面配置區 5"/>
          <p:cNvSpPr>
            <a:spLocks noGrp="1"/>
          </p:cNvSpPr>
          <p:nvPr>
            <p:ph type="sldNum" sz="quarter" idx="12"/>
          </p:nvPr>
        </p:nvSpPr>
        <p:spPr>
          <a:xfrm>
            <a:off x="4463627" y="6553909"/>
            <a:ext cx="370350" cy="365125"/>
          </a:xfrm>
        </p:spPr>
        <p:txBody>
          <a:bodyPr/>
          <a:lstStyle/>
          <a:p>
            <a:fld id="{156DAC32-BFD1-4A4A-AF59-D066AE274A70}" type="slidenum">
              <a:rPr lang="en-US" b="1" smtClean="0">
                <a:solidFill>
                  <a:schemeClr val="tx1"/>
                </a:solidFill>
              </a:rPr>
              <a:pPr/>
              <a:t>14</a:t>
            </a:fld>
            <a:endParaRPr lang="en-US" b="1">
              <a:solidFill>
                <a:schemeClr val="tx1"/>
              </a:solidFill>
            </a:endParaRPr>
          </a:p>
        </p:txBody>
      </p:sp>
      <p:sp>
        <p:nvSpPr>
          <p:cNvPr id="17" name="文字方塊 16"/>
          <p:cNvSpPr txBox="1"/>
          <p:nvPr/>
        </p:nvSpPr>
        <p:spPr>
          <a:xfrm>
            <a:off x="3494880" y="6321623"/>
            <a:ext cx="2487960" cy="307777"/>
          </a:xfrm>
          <a:prstGeom prst="rect">
            <a:avLst/>
          </a:prstGeom>
          <a:noFill/>
        </p:spPr>
        <p:txBody>
          <a:bodyPr wrap="square" rtlCol="0">
            <a:spAutoFit/>
          </a:bodyPr>
          <a:lstStyle/>
          <a:p>
            <a:r>
              <a:rPr lang="en-US" sz="1400" b="1" dirty="0" smtClean="0"/>
              <a:t>Fig. 9 </a:t>
            </a:r>
            <a:r>
              <a:rPr lang="en-US" sz="1400" dirty="0" smtClean="0"/>
              <a:t>The flowchart of PSO</a:t>
            </a:r>
            <a:endParaRPr lang="en-US" sz="1400" dirty="0"/>
          </a:p>
        </p:txBody>
      </p:sp>
    </p:spTree>
    <p:extLst>
      <p:ext uri="{BB962C8B-B14F-4D97-AF65-F5344CB8AC3E}">
        <p14:creationId xmlns:p14="http://schemas.microsoft.com/office/powerpoint/2010/main" val="1976091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558858" y="710296"/>
            <a:ext cx="3831219"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a:solidFill>
                  <a:schemeClr val="bg1"/>
                </a:solidFill>
                <a:cs typeface="Times New Roman" pitchFamily="18" charset="0"/>
              </a:rPr>
              <a:t>Mutant-PSO</a:t>
            </a:r>
          </a:p>
        </p:txBody>
      </p:sp>
      <p:sp>
        <p:nvSpPr>
          <p:cNvPr id="26" name="Rounded Rectangle 25"/>
          <p:cNvSpPr/>
          <p:nvPr/>
        </p:nvSpPr>
        <p:spPr>
          <a:xfrm>
            <a:off x="4231923" y="6570418"/>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pic>
        <p:nvPicPr>
          <p:cNvPr id="19" name="Picture 4" descr="C:\Users\Hanh\Desktop\menu.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96403"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55013"/>
            <a:ext cx="8938207" cy="457201"/>
            <a:chOff x="23446" y="55013"/>
            <a:chExt cx="8938207" cy="457201"/>
          </a:xfrm>
        </p:grpSpPr>
        <p:sp>
          <p:nvSpPr>
            <p:cNvPr id="21" name="Chevron 14"/>
            <p:cNvSpPr/>
            <p:nvPr/>
          </p:nvSpPr>
          <p:spPr>
            <a:xfrm>
              <a:off x="1480617"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5884981" y="55013"/>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Simulation </a:t>
              </a:r>
              <a:r>
                <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rPr>
                <a:t>Results</a:t>
              </a: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3301291" y="114337"/>
              <a:ext cx="930632" cy="338554"/>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PSO</a:t>
              </a:r>
              <a:r>
                <a:rPr lang="en-US" altLang="zh-TW" sz="1600" b="1" dirty="0" smtClean="0">
                  <a:solidFill>
                    <a:schemeClr val="bg1"/>
                  </a:solidFill>
                  <a:effectLst>
                    <a:outerShdw blurRad="38100" dist="38100" dir="2700000" algn="tl">
                      <a:srgbClr val="000000">
                        <a:alpha val="43137"/>
                      </a:srgbClr>
                    </a:outerShdw>
                  </a:effectLst>
                  <a:latin typeface="Arial Black" pitchFamily="34" charset="0"/>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Arial Black" pitchFamily="34" charset="0"/>
                <a:cs typeface="Times New Roman" pitchFamily="18" charset="0"/>
              </a:endParaRPr>
            </a:p>
          </p:txBody>
        </p:sp>
        <p:sp>
          <p:nvSpPr>
            <p:cNvPr id="30" name="Chevron 14"/>
            <p:cNvSpPr/>
            <p:nvPr/>
          </p:nvSpPr>
          <p:spPr>
            <a:xfrm>
              <a:off x="4348411" y="55013"/>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sp>
        <p:nvSpPr>
          <p:cNvPr id="31" name="內容版面配置區 1"/>
          <p:cNvSpPr txBox="1">
            <a:spLocks/>
          </p:cNvSpPr>
          <p:nvPr/>
        </p:nvSpPr>
        <p:spPr>
          <a:xfrm>
            <a:off x="427046" y="1608745"/>
            <a:ext cx="4883508" cy="1310301"/>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200000"/>
              </a:lnSpc>
            </a:pPr>
            <a:r>
              <a:rPr lang="en-US" altLang="zh-TW" sz="1800" dirty="0" smtClean="0"/>
              <a:t>The </a:t>
            </a:r>
            <a:r>
              <a:rPr lang="en-US" altLang="zh-TW" sz="1800" dirty="0"/>
              <a:t>mutant-particle is denoted as</a:t>
            </a:r>
            <a:r>
              <a:rPr lang="en-US" altLang="zh-TW" sz="1800" i="1" dirty="0"/>
              <a:t> </a:t>
            </a:r>
            <a:r>
              <a:rPr lang="en-US" altLang="zh-TW" sz="1800" i="1" dirty="0" err="1" smtClean="0"/>
              <a:t>Mbest</a:t>
            </a:r>
            <a:endParaRPr lang="en-US" altLang="zh-TW" sz="1800" i="1" dirty="0" smtClean="0"/>
          </a:p>
          <a:p>
            <a:pPr marL="398463" indent="0" algn="just">
              <a:lnSpc>
                <a:spcPct val="200000"/>
              </a:lnSpc>
              <a:buNone/>
            </a:pPr>
            <a:r>
              <a:rPr lang="en-US" altLang="zh-TW" sz="1800" dirty="0" smtClean="0"/>
              <a:t>and </a:t>
            </a:r>
            <a:r>
              <a:rPr lang="en-US" altLang="zh-TW" sz="1800" dirty="0"/>
              <a:t>can be generated </a:t>
            </a:r>
            <a:r>
              <a:rPr lang="en-US" altLang="zh-TW" sz="1800" dirty="0" smtClean="0"/>
              <a:t>as follows:</a:t>
            </a:r>
            <a:endParaRPr lang="en-US" altLang="zh-TW" sz="1800" dirty="0"/>
          </a:p>
        </p:txBody>
      </p:sp>
      <p:pic>
        <p:nvPicPr>
          <p:cNvPr id="15" name="Picture 4"/>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95754" y="573004"/>
            <a:ext cx="1363104" cy="90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矩形 4"/>
          <p:cNvSpPr>
            <a:spLocks noChangeArrowheads="1"/>
          </p:cNvSpPr>
          <p:nvPr/>
        </p:nvSpPr>
        <p:spPr bwMode="auto">
          <a:xfrm>
            <a:off x="864916" y="3144975"/>
            <a:ext cx="360955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en-GB" dirty="0"/>
              <a:t>for q = 1: D</a:t>
            </a:r>
            <a:endParaRPr lang="en-US" dirty="0"/>
          </a:p>
          <a:p>
            <a:pPr>
              <a:lnSpc>
                <a:spcPct val="200000"/>
              </a:lnSpc>
            </a:pPr>
            <a:r>
              <a:rPr lang="en-US" i="1" dirty="0"/>
              <a:t>	</a:t>
            </a:r>
            <a:r>
              <a:rPr lang="en-US" i="1" dirty="0" err="1"/>
              <a:t>Mbest</a:t>
            </a:r>
            <a:r>
              <a:rPr lang="en-US" i="1" baseline="-25000" dirty="0" err="1"/>
              <a:t>q</a:t>
            </a:r>
            <a:r>
              <a:rPr lang="en-US" i="1" dirty="0"/>
              <a:t>=</a:t>
            </a:r>
            <a:r>
              <a:rPr lang="en-US" i="1" dirty="0" err="1"/>
              <a:t>Pbest</a:t>
            </a:r>
            <a:r>
              <a:rPr lang="en-US" dirty="0"/>
              <a:t>(</a:t>
            </a:r>
            <a:r>
              <a:rPr lang="en-US" dirty="0" err="1"/>
              <a:t>randi</a:t>
            </a:r>
            <a:r>
              <a:rPr lang="en-US" dirty="0"/>
              <a:t>(N,1), q)	 </a:t>
            </a:r>
          </a:p>
          <a:p>
            <a:pPr>
              <a:lnSpc>
                <a:spcPct val="200000"/>
              </a:lnSpc>
            </a:pPr>
            <a:r>
              <a:rPr lang="en-GB" dirty="0"/>
              <a:t>end</a:t>
            </a:r>
            <a:endParaRPr lang="en-US" dirty="0"/>
          </a:p>
        </p:txBody>
      </p:sp>
      <p:grpSp>
        <p:nvGrpSpPr>
          <p:cNvPr id="17" name="群組 4"/>
          <p:cNvGrpSpPr>
            <a:grpSpLocks/>
          </p:cNvGrpSpPr>
          <p:nvPr/>
        </p:nvGrpSpPr>
        <p:grpSpPr bwMode="auto">
          <a:xfrm>
            <a:off x="4513521" y="3976150"/>
            <a:ext cx="1955761" cy="977900"/>
            <a:chOff x="4807251" y="3628024"/>
            <a:chExt cx="1768900" cy="977877"/>
          </a:xfrm>
        </p:grpSpPr>
        <p:sp>
          <p:nvSpPr>
            <p:cNvPr id="18" name="向右箭號圖說文字 17"/>
            <p:cNvSpPr/>
            <p:nvPr/>
          </p:nvSpPr>
          <p:spPr>
            <a:xfrm>
              <a:off x="4807251" y="3628024"/>
              <a:ext cx="1768900" cy="977877"/>
            </a:xfrm>
            <a:prstGeom prst="rightArrowCallout">
              <a:avLst/>
            </a:prstGeom>
            <a:noFill/>
            <a:ln>
              <a:solidFill>
                <a:srgbClr val="9548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000">
                  <a:solidFill>
                    <a:srgbClr val="FFFFFF"/>
                  </a:solidFill>
                  <a:ea typeface="新細明體" pitchFamily="18" charset="-120"/>
                </a:rPr>
                <a:t>.</a:t>
              </a:r>
              <a:endParaRPr lang="zh-TW" altLang="en-US" sz="1000">
                <a:solidFill>
                  <a:srgbClr val="FFFFFF"/>
                </a:solidFill>
                <a:ea typeface="新細明體" pitchFamily="18" charset="-120"/>
              </a:endParaRPr>
            </a:p>
          </p:txBody>
        </p:sp>
        <p:sp>
          <p:nvSpPr>
            <p:cNvPr id="27" name="文字方塊 3"/>
            <p:cNvSpPr txBox="1">
              <a:spLocks noChangeArrowheads="1"/>
            </p:cNvSpPr>
            <p:nvPr/>
          </p:nvSpPr>
          <p:spPr bwMode="auto">
            <a:xfrm>
              <a:off x="4810974" y="3751207"/>
              <a:ext cx="129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GB" sz="1200" dirty="0"/>
                <a:t>If f (</a:t>
              </a:r>
              <a:r>
                <a:rPr lang="en-GB" sz="1200" i="1" dirty="0"/>
                <a:t>Mbest</a:t>
              </a:r>
              <a:r>
                <a:rPr lang="en-GB" sz="1200" baseline="30000" dirty="0"/>
                <a:t>k+1</a:t>
              </a:r>
              <a:r>
                <a:rPr lang="en-GB" sz="1200" dirty="0"/>
                <a:t>) &lt; f (</a:t>
              </a:r>
              <a:r>
                <a:rPr lang="en-GB" sz="1200" dirty="0" err="1"/>
                <a:t>Pbest</a:t>
              </a:r>
              <a:r>
                <a:rPr lang="en-GB" sz="1200" baseline="30000" dirty="0" err="1"/>
                <a:t>k</a:t>
              </a:r>
              <a:r>
                <a:rPr lang="en-GB" sz="1200" baseline="-25000" dirty="0" err="1"/>
                <a:t>worst</a:t>
              </a:r>
              <a:r>
                <a:rPr lang="en-GB" sz="1200" dirty="0"/>
                <a:t>) then </a:t>
              </a:r>
              <a:r>
                <a:rPr lang="en-GB" sz="1200" i="1" dirty="0" err="1"/>
                <a:t>Pbest</a:t>
              </a:r>
              <a:r>
                <a:rPr lang="en-GB" sz="1200" i="1" baseline="-25000" dirty="0"/>
                <a:t> worst</a:t>
              </a:r>
              <a:r>
                <a:rPr lang="en-GB" sz="1200" i="1" baseline="30000" dirty="0"/>
                <a:t>k+1</a:t>
              </a:r>
              <a:r>
                <a:rPr lang="en-GB" sz="1200" i="1" dirty="0"/>
                <a:t> = Mbest</a:t>
              </a:r>
              <a:r>
                <a:rPr lang="en-GB" sz="1200" i="1" baseline="30000" dirty="0"/>
                <a:t>k+1</a:t>
              </a:r>
              <a:endParaRPr lang="en-US" sz="1200" dirty="0"/>
            </a:p>
          </p:txBody>
        </p:sp>
      </p:grpSp>
      <p:sp>
        <p:nvSpPr>
          <p:cNvPr id="6" name="投影片編號版面配置區 5"/>
          <p:cNvSpPr>
            <a:spLocks noGrp="1"/>
          </p:cNvSpPr>
          <p:nvPr>
            <p:ph type="sldNum" sz="quarter" idx="12"/>
          </p:nvPr>
        </p:nvSpPr>
        <p:spPr>
          <a:xfrm>
            <a:off x="4429557" y="6561137"/>
            <a:ext cx="438489" cy="365125"/>
          </a:xfrm>
        </p:spPr>
        <p:txBody>
          <a:bodyPr/>
          <a:lstStyle/>
          <a:p>
            <a:fld id="{156DAC32-BFD1-4A4A-AF59-D066AE274A70}" type="slidenum">
              <a:rPr lang="en-US" b="1" smtClean="0">
                <a:solidFill>
                  <a:schemeClr val="tx1"/>
                </a:solidFill>
              </a:rPr>
              <a:pPr/>
              <a:t>15</a:t>
            </a:fld>
            <a:endParaRPr lang="en-US" b="1" dirty="0">
              <a:solidFill>
                <a:schemeClr val="tx1"/>
              </a:solidFill>
            </a:endParaRPr>
          </a:p>
        </p:txBody>
      </p:sp>
      <p:pic>
        <p:nvPicPr>
          <p:cNvPr id="3" name="Picture 2"/>
          <p:cNvPicPr>
            <a:picLocks noChangeAspect="1"/>
          </p:cNvPicPr>
          <p:nvPr/>
        </p:nvPicPr>
        <p:blipFill>
          <a:blip r:embed="rId5"/>
          <a:stretch>
            <a:fillRect/>
          </a:stretch>
        </p:blipFill>
        <p:spPr>
          <a:xfrm>
            <a:off x="5884981" y="705799"/>
            <a:ext cx="3122592" cy="6147704"/>
          </a:xfrm>
          <a:prstGeom prst="rect">
            <a:avLst/>
          </a:prstGeom>
        </p:spPr>
      </p:pic>
      <p:sp>
        <p:nvSpPr>
          <p:cNvPr id="28" name="文字方塊 27"/>
          <p:cNvSpPr txBox="1"/>
          <p:nvPr/>
        </p:nvSpPr>
        <p:spPr>
          <a:xfrm>
            <a:off x="2800350" y="6253360"/>
            <a:ext cx="3225313" cy="307777"/>
          </a:xfrm>
          <a:prstGeom prst="rect">
            <a:avLst/>
          </a:prstGeom>
          <a:noFill/>
        </p:spPr>
        <p:txBody>
          <a:bodyPr wrap="square" rtlCol="0">
            <a:spAutoFit/>
          </a:bodyPr>
          <a:lstStyle/>
          <a:p>
            <a:r>
              <a:rPr lang="en-US" sz="1400" b="1" dirty="0" smtClean="0"/>
              <a:t>Fig. 10 </a:t>
            </a:r>
            <a:r>
              <a:rPr lang="en-US" sz="1400" dirty="0" smtClean="0"/>
              <a:t>The flowchart of Mutant PSO</a:t>
            </a:r>
            <a:endParaRPr lang="en-US" sz="1400" dirty="0"/>
          </a:p>
        </p:txBody>
      </p:sp>
    </p:spTree>
    <p:extLst>
      <p:ext uri="{BB962C8B-B14F-4D97-AF65-F5344CB8AC3E}">
        <p14:creationId xmlns:p14="http://schemas.microsoft.com/office/powerpoint/2010/main" val="2962490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457953" y="710296"/>
            <a:ext cx="2333246"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smtClean="0">
                <a:solidFill>
                  <a:schemeClr val="bg1"/>
                </a:solidFill>
                <a:cs typeface="Times New Roman" pitchFamily="18" charset="0"/>
              </a:rPr>
              <a:t>DPSO</a:t>
            </a:r>
            <a:endParaRPr lang="en-US" sz="2800" b="1" dirty="0">
              <a:solidFill>
                <a:schemeClr val="bg1"/>
              </a:solidFill>
              <a:cs typeface="Times New Roman" pitchFamily="18" charset="0"/>
            </a:endParaRPr>
          </a:p>
        </p:txBody>
      </p:sp>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pic>
        <p:nvPicPr>
          <p:cNvPr id="19" name="Picture 4" descr="C:\Users\Hanh\Desktop\menu.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96403"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55013"/>
            <a:ext cx="8938207" cy="457201"/>
            <a:chOff x="23446" y="55013"/>
            <a:chExt cx="8938207" cy="457201"/>
          </a:xfrm>
        </p:grpSpPr>
        <p:sp>
          <p:nvSpPr>
            <p:cNvPr id="21" name="Chevron 14"/>
            <p:cNvSpPr/>
            <p:nvPr/>
          </p:nvSpPr>
          <p:spPr>
            <a:xfrm>
              <a:off x="1480617"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5884981" y="55013"/>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Simulation </a:t>
              </a:r>
              <a:r>
                <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rPr>
                <a:t>Results</a:t>
              </a: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3301291" y="114337"/>
              <a:ext cx="930632" cy="338554"/>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PSO</a:t>
              </a:r>
              <a:r>
                <a:rPr lang="en-US" altLang="zh-TW" sz="1600" b="1" dirty="0" smtClean="0">
                  <a:solidFill>
                    <a:schemeClr val="bg1"/>
                  </a:solidFill>
                  <a:effectLst>
                    <a:outerShdw blurRad="38100" dist="38100" dir="2700000" algn="tl">
                      <a:srgbClr val="000000">
                        <a:alpha val="43137"/>
                      </a:srgbClr>
                    </a:outerShdw>
                  </a:effectLst>
                  <a:latin typeface="Arial Black" pitchFamily="34" charset="0"/>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Arial Black" pitchFamily="34" charset="0"/>
                <a:cs typeface="Times New Roman" pitchFamily="18" charset="0"/>
              </a:endParaRPr>
            </a:p>
          </p:txBody>
        </p:sp>
        <p:sp>
          <p:nvSpPr>
            <p:cNvPr id="30" name="Chevron 14"/>
            <p:cNvSpPr/>
            <p:nvPr/>
          </p:nvSpPr>
          <p:spPr>
            <a:xfrm>
              <a:off x="4348411" y="55013"/>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sp>
        <p:nvSpPr>
          <p:cNvPr id="31" name="內容版面配置區 1"/>
          <p:cNvSpPr txBox="1">
            <a:spLocks/>
          </p:cNvSpPr>
          <p:nvPr/>
        </p:nvSpPr>
        <p:spPr>
          <a:xfrm>
            <a:off x="427045" y="1608744"/>
            <a:ext cx="5082801" cy="1720609"/>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200000"/>
              </a:lnSpc>
            </a:pPr>
            <a:r>
              <a:rPr lang="en-US" altLang="zh-TW" sz="1800" dirty="0"/>
              <a:t>The proposed (DPSO) includes an additional term, which is the experience of a particle selected randomly from the swarm. </a:t>
            </a:r>
          </a:p>
        </p:txBody>
      </p:sp>
      <p:pic>
        <p:nvPicPr>
          <p:cNvPr id="15" name="Picture 4"/>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094849" y="537271"/>
            <a:ext cx="1363104" cy="90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物件 1"/>
          <p:cNvGraphicFramePr>
            <a:graphicFrameLocks noChangeAspect="1"/>
          </p:cNvGraphicFramePr>
          <p:nvPr>
            <p:extLst>
              <p:ext uri="{D42A27DB-BD31-4B8C-83A1-F6EECF244321}">
                <p14:modId xmlns:p14="http://schemas.microsoft.com/office/powerpoint/2010/main" val="1601405050"/>
              </p:ext>
            </p:extLst>
          </p:nvPr>
        </p:nvGraphicFramePr>
        <p:xfrm>
          <a:off x="633500" y="3756514"/>
          <a:ext cx="5118100" cy="1374775"/>
        </p:xfrm>
        <a:graphic>
          <a:graphicData uri="http://schemas.openxmlformats.org/presentationml/2006/ole">
            <mc:AlternateContent xmlns:mc="http://schemas.openxmlformats.org/markup-compatibility/2006">
              <mc:Choice xmlns:v="urn:schemas-microsoft-com:vml" Requires="v">
                <p:oleObj spid="_x0000_s11460" name="Equation" r:id="rId6" imgW="2234230" imgH="634725" progId="Equation.DSMT4">
                  <p:embed/>
                </p:oleObj>
              </mc:Choice>
              <mc:Fallback>
                <p:oleObj name="Equation" r:id="rId6" imgW="2234230" imgH="634725" progId="Equation.DSMT4">
                  <p:embed/>
                  <p:pic>
                    <p:nvPicPr>
                      <p:cNvPr id="0" name="物件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500" y="3756514"/>
                        <a:ext cx="51181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物件 2"/>
          <p:cNvGraphicFramePr>
            <a:graphicFrameLocks noChangeAspect="1"/>
          </p:cNvGraphicFramePr>
          <p:nvPr>
            <p:extLst>
              <p:ext uri="{D42A27DB-BD31-4B8C-83A1-F6EECF244321}">
                <p14:modId xmlns:p14="http://schemas.microsoft.com/office/powerpoint/2010/main" val="2365248140"/>
              </p:ext>
            </p:extLst>
          </p:nvPr>
        </p:nvGraphicFramePr>
        <p:xfrm>
          <a:off x="609687" y="5556738"/>
          <a:ext cx="2582863" cy="584200"/>
        </p:xfrm>
        <a:graphic>
          <a:graphicData uri="http://schemas.openxmlformats.org/presentationml/2006/ole">
            <mc:AlternateContent xmlns:mc="http://schemas.openxmlformats.org/markup-compatibility/2006">
              <mc:Choice xmlns:v="urn:schemas-microsoft-com:vml" Requires="v">
                <p:oleObj spid="_x0000_s11461" name="Equation" r:id="rId8" imgW="1129810" imgH="253890" progId="Equation.DSMT4">
                  <p:embed/>
                </p:oleObj>
              </mc:Choice>
              <mc:Fallback>
                <p:oleObj name="Equation" r:id="rId8" imgW="1129810" imgH="253890" progId="Equation.DSMT4">
                  <p:embed/>
                  <p:pic>
                    <p:nvPicPr>
                      <p:cNvPr id="0" name="物件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87" y="5556738"/>
                        <a:ext cx="2582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3688584555"/>
              </p:ext>
            </p:extLst>
          </p:nvPr>
        </p:nvGraphicFramePr>
        <p:xfrm>
          <a:off x="5846188" y="915682"/>
          <a:ext cx="3108325" cy="5681663"/>
        </p:xfrm>
        <a:graphic>
          <a:graphicData uri="http://schemas.openxmlformats.org/presentationml/2006/ole">
            <mc:AlternateContent xmlns:mc="http://schemas.openxmlformats.org/markup-compatibility/2006">
              <mc:Choice xmlns:v="urn:schemas-microsoft-com:vml" Requires="v">
                <p:oleObj spid="_x0000_s11462" name="Visio" r:id="rId11" imgW="2217425" imgH="4572000" progId="Visio.Drawing.15">
                  <p:embed/>
                </p:oleObj>
              </mc:Choice>
              <mc:Fallback>
                <p:oleObj name="Visio" r:id="rId11" imgW="2217425" imgH="4572000" progId="Visio.Drawing.15">
                  <p:embed/>
                  <p:pic>
                    <p:nvPicPr>
                      <p:cNvPr id="0" name="物件 1"/>
                      <p:cNvPicPr>
                        <a:picLocks noChangeAspect="1" noChangeArrowheads="1"/>
                      </p:cNvPicPr>
                      <p:nvPr/>
                    </p:nvPicPr>
                    <p:blipFill>
                      <a:blip r:embed="rId12"/>
                      <a:srcRect/>
                      <a:stretch>
                        <a:fillRect/>
                      </a:stretch>
                    </p:blipFill>
                    <p:spPr bwMode="auto">
                      <a:xfrm>
                        <a:off x="5846188" y="915682"/>
                        <a:ext cx="3108325" cy="568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投影片編號版面配置區 7"/>
          <p:cNvSpPr>
            <a:spLocks noGrp="1"/>
          </p:cNvSpPr>
          <p:nvPr>
            <p:ph type="sldNum" sz="quarter" idx="12"/>
          </p:nvPr>
        </p:nvSpPr>
        <p:spPr>
          <a:xfrm>
            <a:off x="4274704" y="6561137"/>
            <a:ext cx="524213" cy="365125"/>
          </a:xfrm>
        </p:spPr>
        <p:txBody>
          <a:bodyPr/>
          <a:lstStyle/>
          <a:p>
            <a:fld id="{156DAC32-BFD1-4A4A-AF59-D066AE274A70}" type="slidenum">
              <a:rPr lang="en-US" b="1" smtClean="0">
                <a:solidFill>
                  <a:schemeClr val="tx1"/>
                </a:solidFill>
              </a:rPr>
              <a:pPr/>
              <a:t>16</a:t>
            </a:fld>
            <a:endParaRPr lang="en-US" b="1" dirty="0">
              <a:solidFill>
                <a:schemeClr val="tx1"/>
              </a:solidFill>
            </a:endParaRPr>
          </a:p>
        </p:txBody>
      </p:sp>
      <p:sp>
        <p:nvSpPr>
          <p:cNvPr id="18" name="文字方塊 17"/>
          <p:cNvSpPr txBox="1"/>
          <p:nvPr/>
        </p:nvSpPr>
        <p:spPr>
          <a:xfrm>
            <a:off x="3590925" y="6229745"/>
            <a:ext cx="2619375" cy="307777"/>
          </a:xfrm>
          <a:prstGeom prst="rect">
            <a:avLst/>
          </a:prstGeom>
          <a:noFill/>
        </p:spPr>
        <p:txBody>
          <a:bodyPr wrap="square" rtlCol="0">
            <a:spAutoFit/>
          </a:bodyPr>
          <a:lstStyle/>
          <a:p>
            <a:r>
              <a:rPr lang="en-US" sz="1400" b="1" dirty="0" smtClean="0"/>
              <a:t>Fig. 11 </a:t>
            </a:r>
            <a:r>
              <a:rPr lang="en-US" sz="1400" dirty="0" smtClean="0"/>
              <a:t>The flowchart of DPSO</a:t>
            </a:r>
            <a:endParaRPr lang="en-US" sz="1400" dirty="0"/>
          </a:p>
        </p:txBody>
      </p:sp>
    </p:spTree>
    <p:extLst>
      <p:ext uri="{BB962C8B-B14F-4D97-AF65-F5344CB8AC3E}">
        <p14:creationId xmlns:p14="http://schemas.microsoft.com/office/powerpoint/2010/main" val="1843752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543870" y="710296"/>
            <a:ext cx="2259056"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smtClean="0">
                <a:solidFill>
                  <a:schemeClr val="bg1"/>
                </a:solidFill>
                <a:cs typeface="Times New Roman" pitchFamily="18" charset="0"/>
              </a:rPr>
              <a:t>PPSO</a:t>
            </a:r>
            <a:endParaRPr lang="en-US" sz="2800" b="1" dirty="0">
              <a:solidFill>
                <a:schemeClr val="bg1"/>
              </a:solidFill>
              <a:cs typeface="Times New Roman" pitchFamily="18" charset="0"/>
            </a:endParaRPr>
          </a:p>
        </p:txBody>
      </p:sp>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pic>
        <p:nvPicPr>
          <p:cNvPr id="19" name="Picture 4" descr="C:\Users\Hanh\Desktop\menu.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96403"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55013"/>
            <a:ext cx="8938207" cy="457201"/>
            <a:chOff x="23446" y="55013"/>
            <a:chExt cx="8938207" cy="457201"/>
          </a:xfrm>
        </p:grpSpPr>
        <p:sp>
          <p:nvSpPr>
            <p:cNvPr id="21" name="Chevron 14"/>
            <p:cNvSpPr/>
            <p:nvPr/>
          </p:nvSpPr>
          <p:spPr>
            <a:xfrm>
              <a:off x="1480617"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5884981" y="55013"/>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Simulation </a:t>
              </a:r>
              <a:r>
                <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rPr>
                <a:t>Results</a:t>
              </a: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3301291" y="114337"/>
              <a:ext cx="930632" cy="338554"/>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PSO</a:t>
              </a:r>
              <a:r>
                <a:rPr lang="en-US" altLang="zh-TW" sz="1600" b="1" dirty="0" smtClean="0">
                  <a:solidFill>
                    <a:schemeClr val="bg1"/>
                  </a:solidFill>
                  <a:effectLst>
                    <a:outerShdw blurRad="38100" dist="38100" dir="2700000" algn="tl">
                      <a:srgbClr val="000000">
                        <a:alpha val="43137"/>
                      </a:srgbClr>
                    </a:outerShdw>
                  </a:effectLst>
                  <a:latin typeface="Arial Black" pitchFamily="34" charset="0"/>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Arial Black" pitchFamily="34" charset="0"/>
                <a:cs typeface="Times New Roman" pitchFamily="18" charset="0"/>
              </a:endParaRPr>
            </a:p>
          </p:txBody>
        </p:sp>
        <p:sp>
          <p:nvSpPr>
            <p:cNvPr id="30" name="Chevron 14"/>
            <p:cNvSpPr/>
            <p:nvPr/>
          </p:nvSpPr>
          <p:spPr>
            <a:xfrm>
              <a:off x="4348411" y="55013"/>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sp>
        <p:nvSpPr>
          <p:cNvPr id="31" name="內容版面配置區 1"/>
          <p:cNvSpPr txBox="1">
            <a:spLocks/>
          </p:cNvSpPr>
          <p:nvPr/>
        </p:nvSpPr>
        <p:spPr>
          <a:xfrm>
            <a:off x="596101" y="1688810"/>
            <a:ext cx="3465016" cy="4711336"/>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200000"/>
              </a:lnSpc>
            </a:pPr>
            <a:r>
              <a:rPr lang="en-US" altLang="zh-TW" sz="1600" dirty="0"/>
              <a:t>Perturbation in the velocity vector of each particle needs to be performed whenever the particles get struck into a local optimum. For this, the velocity vector of each particle needs to be reset, so that particles can get a big thrust to push them to escape from the local optimum. </a:t>
            </a:r>
          </a:p>
          <a:p>
            <a:pPr algn="just">
              <a:lnSpc>
                <a:spcPct val="200000"/>
              </a:lnSpc>
            </a:pPr>
            <a:endParaRPr lang="en-US" altLang="zh-TW" sz="1600" dirty="0"/>
          </a:p>
        </p:txBody>
      </p:sp>
      <p:pic>
        <p:nvPicPr>
          <p:cNvPr id="15" name="Picture 4"/>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169043" y="559106"/>
            <a:ext cx="1363104" cy="90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投影片編號版面配置區 7"/>
          <p:cNvSpPr>
            <a:spLocks noGrp="1"/>
          </p:cNvSpPr>
          <p:nvPr>
            <p:ph type="sldNum" sz="quarter" idx="12"/>
          </p:nvPr>
        </p:nvSpPr>
        <p:spPr>
          <a:xfrm>
            <a:off x="4348411" y="6526567"/>
            <a:ext cx="505163" cy="365125"/>
          </a:xfrm>
        </p:spPr>
        <p:txBody>
          <a:bodyPr/>
          <a:lstStyle/>
          <a:p>
            <a:fld id="{156DAC32-BFD1-4A4A-AF59-D066AE274A70}" type="slidenum">
              <a:rPr lang="en-US" b="1" smtClean="0">
                <a:solidFill>
                  <a:schemeClr val="tx1"/>
                </a:solidFill>
              </a:rPr>
              <a:pPr/>
              <a:t>17</a:t>
            </a:fld>
            <a:endParaRPr lang="en-US" b="1" dirty="0">
              <a:solidFill>
                <a:schemeClr val="tx1"/>
              </a:solidFill>
            </a:endParaRPr>
          </a:p>
        </p:txBody>
      </p:sp>
      <p:sp>
        <p:nvSpPr>
          <p:cNvPr id="5" name="Rectangle 7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p:cNvPicPr>
            <a:picLocks noChangeAspect="1"/>
          </p:cNvPicPr>
          <p:nvPr/>
        </p:nvPicPr>
        <p:blipFill>
          <a:blip r:embed="rId5"/>
          <a:stretch>
            <a:fillRect/>
          </a:stretch>
        </p:blipFill>
        <p:spPr>
          <a:xfrm>
            <a:off x="5385227" y="557621"/>
            <a:ext cx="3576426" cy="6300379"/>
          </a:xfrm>
          <a:prstGeom prst="rect">
            <a:avLst/>
          </a:prstGeom>
        </p:spPr>
      </p:pic>
      <p:sp>
        <p:nvSpPr>
          <p:cNvPr id="17" name="文字方塊 16"/>
          <p:cNvSpPr txBox="1"/>
          <p:nvPr/>
        </p:nvSpPr>
        <p:spPr>
          <a:xfrm>
            <a:off x="3301291" y="6321623"/>
            <a:ext cx="2619375" cy="307777"/>
          </a:xfrm>
          <a:prstGeom prst="rect">
            <a:avLst/>
          </a:prstGeom>
          <a:noFill/>
        </p:spPr>
        <p:txBody>
          <a:bodyPr wrap="square" rtlCol="0">
            <a:spAutoFit/>
          </a:bodyPr>
          <a:lstStyle/>
          <a:p>
            <a:r>
              <a:rPr lang="en-US" sz="1400" b="1" dirty="0" smtClean="0"/>
              <a:t>Fig. 12</a:t>
            </a:r>
            <a:r>
              <a:rPr lang="en-US" sz="1400" dirty="0" smtClean="0"/>
              <a:t> The flowchart of PPSO</a:t>
            </a:r>
            <a:endParaRPr lang="en-US" sz="1400" dirty="0"/>
          </a:p>
        </p:txBody>
      </p:sp>
      <p:sp>
        <p:nvSpPr>
          <p:cNvPr id="18" name="橢圓 17"/>
          <p:cNvSpPr/>
          <p:nvPr/>
        </p:nvSpPr>
        <p:spPr>
          <a:xfrm>
            <a:off x="6676509" y="4467225"/>
            <a:ext cx="2285144" cy="6953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769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868878" y="682037"/>
            <a:ext cx="3582197"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smtClean="0">
                <a:solidFill>
                  <a:schemeClr val="bg1"/>
                </a:solidFill>
                <a:cs typeface="Times New Roman" pitchFamily="18" charset="0"/>
              </a:rPr>
              <a:t>PSO-based SVM</a:t>
            </a:r>
            <a:endParaRPr lang="en-US" sz="2800" b="1" dirty="0">
              <a:solidFill>
                <a:schemeClr val="bg1"/>
              </a:solidFill>
              <a:cs typeface="Times New Roman" pitchFamily="18" charset="0"/>
            </a:endParaRPr>
          </a:p>
        </p:txBody>
      </p:sp>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pic>
        <p:nvPicPr>
          <p:cNvPr id="19" name="Picture 4" descr="C:\Users\Hanh\Desktop\menu.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08670"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6497"/>
            <a:ext cx="8938207" cy="584775"/>
            <a:chOff x="23446" y="-6497"/>
            <a:chExt cx="8938207" cy="584775"/>
          </a:xfrm>
        </p:grpSpPr>
        <p:sp>
          <p:nvSpPr>
            <p:cNvPr id="21"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5884981" y="55013"/>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Simulation </a:t>
              </a:r>
              <a:r>
                <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rPr>
                <a:t>Results</a:t>
              </a: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4648802" y="-6497"/>
              <a:ext cx="1225004" cy="58477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1600" b="1" dirty="0">
                  <a:solidFill>
                    <a:schemeClr val="bg1"/>
                  </a:solidFill>
                  <a:effectLst>
                    <a:outerShdw blurRad="38100" dist="38100" dir="2700000" algn="tl">
                      <a:srgbClr val="000000">
                        <a:alpha val="43137"/>
                      </a:srgbClr>
                    </a:outerShdw>
                  </a:effectLst>
                  <a:cs typeface="Times New Roman" pitchFamily="18" charset="0"/>
                </a:rPr>
                <a:t>Proposed </a:t>
              </a: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method</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0" name="Chevron 14"/>
            <p:cNvSpPr/>
            <p:nvPr/>
          </p:nvSpPr>
          <p:spPr>
            <a:xfrm>
              <a:off x="2982725" y="56625"/>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sp>
        <p:nvSpPr>
          <p:cNvPr id="31" name="內容版面配置區 1"/>
          <p:cNvSpPr txBox="1">
            <a:spLocks/>
          </p:cNvSpPr>
          <p:nvPr/>
        </p:nvSpPr>
        <p:spPr>
          <a:xfrm>
            <a:off x="427045" y="1608745"/>
            <a:ext cx="8219531" cy="595193"/>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200000"/>
              </a:lnSpc>
            </a:pPr>
            <a:r>
              <a:rPr lang="en-US" altLang="zh-TW" sz="1800" dirty="0" smtClean="0"/>
              <a:t>The ANN/SVM classifiers using PSO and its variants</a:t>
            </a:r>
            <a:endParaRPr lang="en-US" altLang="zh-TW" sz="1800" dirty="0"/>
          </a:p>
        </p:txBody>
      </p:sp>
      <p:graphicFrame>
        <p:nvGraphicFramePr>
          <p:cNvPr id="2" name="物件 1"/>
          <p:cNvGraphicFramePr>
            <a:graphicFrameLocks noChangeAspect="1"/>
          </p:cNvGraphicFramePr>
          <p:nvPr>
            <p:extLst>
              <p:ext uri="{D42A27DB-BD31-4B8C-83A1-F6EECF244321}">
                <p14:modId xmlns:p14="http://schemas.microsoft.com/office/powerpoint/2010/main" val="1282894498"/>
              </p:ext>
            </p:extLst>
          </p:nvPr>
        </p:nvGraphicFramePr>
        <p:xfrm>
          <a:off x="980339" y="2250830"/>
          <a:ext cx="6534150" cy="3886200"/>
        </p:xfrm>
        <a:graphic>
          <a:graphicData uri="http://schemas.openxmlformats.org/presentationml/2006/ole">
            <mc:AlternateContent xmlns:mc="http://schemas.openxmlformats.org/markup-compatibility/2006">
              <mc:Choice xmlns:v="urn:schemas-microsoft-com:vml" Requires="v">
                <p:oleObj spid="_x0000_s13384" name="Visio" r:id="rId6" imgW="4549023" imgH="2728082" progId="Visio.Drawing.15">
                  <p:embed/>
                </p:oleObj>
              </mc:Choice>
              <mc:Fallback>
                <p:oleObj name="Visio" r:id="rId6" imgW="4549023" imgH="2728082" progId="Visio.Drawing.15">
                  <p:embed/>
                  <p:pic>
                    <p:nvPicPr>
                      <p:cNvPr id="0" name="物件 1"/>
                      <p:cNvPicPr>
                        <a:picLocks noChangeAspect="1" noChangeArrowheads="1"/>
                      </p:cNvPicPr>
                      <p:nvPr/>
                    </p:nvPicPr>
                    <p:blipFill>
                      <a:blip r:embed="rId7"/>
                      <a:srcRect/>
                      <a:stretch>
                        <a:fillRect/>
                      </a:stretch>
                    </p:blipFill>
                    <p:spPr bwMode="auto">
                      <a:xfrm>
                        <a:off x="980339" y="2250830"/>
                        <a:ext cx="65341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投影片編號版面配置區 5"/>
          <p:cNvSpPr>
            <a:spLocks noGrp="1"/>
          </p:cNvSpPr>
          <p:nvPr>
            <p:ph type="sldNum" sz="quarter" idx="12"/>
          </p:nvPr>
        </p:nvSpPr>
        <p:spPr>
          <a:xfrm>
            <a:off x="4424795" y="6561137"/>
            <a:ext cx="448014" cy="365125"/>
          </a:xfrm>
        </p:spPr>
        <p:txBody>
          <a:bodyPr/>
          <a:lstStyle/>
          <a:p>
            <a:fld id="{156DAC32-BFD1-4A4A-AF59-D066AE274A70}" type="slidenum">
              <a:rPr lang="en-US" b="1" smtClean="0">
                <a:solidFill>
                  <a:schemeClr val="tx1"/>
                </a:solidFill>
              </a:rPr>
              <a:pPr/>
              <a:t>18</a:t>
            </a:fld>
            <a:endParaRPr lang="en-US" b="1" dirty="0">
              <a:solidFill>
                <a:schemeClr val="tx1"/>
              </a:solidFill>
            </a:endParaRPr>
          </a:p>
        </p:txBody>
      </p:sp>
      <p:sp>
        <p:nvSpPr>
          <p:cNvPr id="15" name="文字方塊 14"/>
          <p:cNvSpPr txBox="1"/>
          <p:nvPr/>
        </p:nvSpPr>
        <p:spPr>
          <a:xfrm>
            <a:off x="2486024" y="6321623"/>
            <a:ext cx="4724401" cy="307777"/>
          </a:xfrm>
          <a:prstGeom prst="rect">
            <a:avLst/>
          </a:prstGeom>
          <a:noFill/>
        </p:spPr>
        <p:txBody>
          <a:bodyPr wrap="square" rtlCol="0">
            <a:spAutoFit/>
          </a:bodyPr>
          <a:lstStyle/>
          <a:p>
            <a:r>
              <a:rPr lang="en-US" sz="1400" b="1" dirty="0" smtClean="0"/>
              <a:t>Fig. 13 </a:t>
            </a:r>
            <a:r>
              <a:rPr lang="en-US" sz="1400" dirty="0"/>
              <a:t>The overall structure of ANN/SVM classifiers</a:t>
            </a:r>
          </a:p>
        </p:txBody>
      </p:sp>
    </p:spTree>
    <p:extLst>
      <p:ext uri="{BB962C8B-B14F-4D97-AF65-F5344CB8AC3E}">
        <p14:creationId xmlns:p14="http://schemas.microsoft.com/office/powerpoint/2010/main" val="1032497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pic>
        <p:nvPicPr>
          <p:cNvPr id="19" name="Picture 4" descr="C:\Users\Hanh\Desktop\menu.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08670"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6497"/>
            <a:ext cx="8938207" cy="584775"/>
            <a:chOff x="23446" y="-6497"/>
            <a:chExt cx="8938207" cy="584775"/>
          </a:xfrm>
        </p:grpSpPr>
        <p:sp>
          <p:nvSpPr>
            <p:cNvPr id="21"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5884981" y="55013"/>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Simulation </a:t>
              </a:r>
              <a:r>
                <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rPr>
                <a:t>Results</a:t>
              </a: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4648802" y="-6497"/>
              <a:ext cx="1225004" cy="58477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1600" b="1" dirty="0">
                  <a:solidFill>
                    <a:schemeClr val="bg1"/>
                  </a:solidFill>
                  <a:effectLst>
                    <a:outerShdw blurRad="38100" dist="38100" dir="2700000" algn="tl">
                      <a:srgbClr val="000000">
                        <a:alpha val="43137"/>
                      </a:srgbClr>
                    </a:outerShdw>
                  </a:effectLst>
                  <a:cs typeface="Times New Roman" pitchFamily="18" charset="0"/>
                </a:rPr>
                <a:t>Proposed </a:t>
              </a: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method</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0" name="Chevron 14"/>
            <p:cNvSpPr/>
            <p:nvPr/>
          </p:nvSpPr>
          <p:spPr>
            <a:xfrm>
              <a:off x="2982725" y="56625"/>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graphicFrame>
        <p:nvGraphicFramePr>
          <p:cNvPr id="3" name="物件 2"/>
          <p:cNvGraphicFramePr>
            <a:graphicFrameLocks noChangeAspect="1"/>
          </p:cNvGraphicFramePr>
          <p:nvPr>
            <p:extLst>
              <p:ext uri="{D42A27DB-BD31-4B8C-83A1-F6EECF244321}">
                <p14:modId xmlns:p14="http://schemas.microsoft.com/office/powerpoint/2010/main" val="3650040184"/>
              </p:ext>
            </p:extLst>
          </p:nvPr>
        </p:nvGraphicFramePr>
        <p:xfrm>
          <a:off x="2620531" y="1751299"/>
          <a:ext cx="4636055" cy="1402210"/>
        </p:xfrm>
        <a:graphic>
          <a:graphicData uri="http://schemas.openxmlformats.org/presentationml/2006/ole">
            <mc:AlternateContent xmlns:mc="http://schemas.openxmlformats.org/markup-compatibility/2006">
              <mc:Choice xmlns:v="urn:schemas-microsoft-com:vml" Requires="v">
                <p:oleObj spid="_x0000_s14407" r:id="rId6" imgW="3794973" imgH="1135176" progId="Visio.Drawing.15">
                  <p:embed/>
                </p:oleObj>
              </mc:Choice>
              <mc:Fallback>
                <p:oleObj r:id="rId6" imgW="3794973" imgH="1135176" progId="Visio.Drawing.15">
                  <p:embed/>
                  <p:pic>
                    <p:nvPicPr>
                      <p:cNvPr id="0" name="物件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0531" y="1751299"/>
                        <a:ext cx="4636055" cy="1402210"/>
                      </a:xfrm>
                      <a:prstGeom prst="rect">
                        <a:avLst/>
                      </a:prstGeom>
                      <a:noFill/>
                      <a:ln>
                        <a:noFill/>
                      </a:ln>
                    </p:spPr>
                  </p:pic>
                </p:oleObj>
              </mc:Fallback>
            </mc:AlternateContent>
          </a:graphicData>
        </a:graphic>
      </p:graphicFrame>
      <p:sp>
        <p:nvSpPr>
          <p:cNvPr id="15" name="內容版面配置區 1"/>
          <p:cNvSpPr txBox="1">
            <a:spLocks/>
          </p:cNvSpPr>
          <p:nvPr/>
        </p:nvSpPr>
        <p:spPr>
          <a:xfrm>
            <a:off x="398904" y="3387967"/>
            <a:ext cx="8219531" cy="984742"/>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800" dirty="0" smtClean="0"/>
              <a:t>The </a:t>
            </a:r>
            <a:r>
              <a:rPr lang="en-US" altLang="zh-TW" sz="1800" dirty="0"/>
              <a:t>total number of feature vectors is </a:t>
            </a:r>
            <a:r>
              <a:rPr lang="en-US" altLang="zh-TW" sz="1800" b="1" dirty="0"/>
              <a:t>12</a:t>
            </a:r>
            <a:r>
              <a:rPr lang="en-US" altLang="zh-TW" sz="1800" dirty="0"/>
              <a:t>, and they comprise a feature vector V=[v</a:t>
            </a:r>
            <a:r>
              <a:rPr lang="en-US" altLang="zh-TW" sz="1800" baseline="-25000" dirty="0"/>
              <a:t>1</a:t>
            </a:r>
            <a:r>
              <a:rPr lang="en-US" altLang="zh-TW" sz="1800" dirty="0"/>
              <a:t> v</a:t>
            </a:r>
            <a:r>
              <a:rPr lang="en-US" altLang="zh-TW" sz="1800" baseline="-25000" dirty="0"/>
              <a:t>2</a:t>
            </a:r>
            <a:r>
              <a:rPr lang="en-US" altLang="zh-TW" sz="1800" dirty="0"/>
              <a:t>…v</a:t>
            </a:r>
            <a:r>
              <a:rPr lang="en-US" altLang="zh-TW" sz="1800" baseline="-25000" dirty="0"/>
              <a:t>12</a:t>
            </a:r>
            <a:r>
              <a:rPr lang="en-US" altLang="zh-TW" sz="1800" dirty="0"/>
              <a:t>]</a:t>
            </a:r>
            <a:r>
              <a:rPr lang="en-US" altLang="zh-TW" sz="1800" baseline="30000" dirty="0"/>
              <a:t>T </a:t>
            </a:r>
            <a:r>
              <a:rPr lang="en-US" altLang="zh-TW" sz="1800" dirty="0" smtClean="0"/>
              <a:t>:</a:t>
            </a:r>
          </a:p>
        </p:txBody>
      </p:sp>
      <p:sp>
        <p:nvSpPr>
          <p:cNvPr id="18" name="Rounded Rectangle 15"/>
          <p:cNvSpPr/>
          <p:nvPr/>
        </p:nvSpPr>
        <p:spPr>
          <a:xfrm>
            <a:off x="2868878" y="693760"/>
            <a:ext cx="3582197"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a:solidFill>
                  <a:schemeClr val="bg1"/>
                </a:solidFill>
                <a:cs typeface="Times New Roman" pitchFamily="18" charset="0"/>
              </a:rPr>
              <a:t>Data Acquisition</a:t>
            </a:r>
          </a:p>
        </p:txBody>
      </p:sp>
      <p:sp>
        <p:nvSpPr>
          <p:cNvPr id="16" name="內容版面配置區 1"/>
          <p:cNvSpPr txBox="1">
            <a:spLocks/>
          </p:cNvSpPr>
          <p:nvPr/>
        </p:nvSpPr>
        <p:spPr>
          <a:xfrm>
            <a:off x="816886" y="4513382"/>
            <a:ext cx="6439700" cy="492371"/>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lnSpc>
                <a:spcPct val="150000"/>
              </a:lnSpc>
              <a:buNone/>
            </a:pPr>
            <a:r>
              <a:rPr lang="en-US" altLang="zh-TW" sz="1800" dirty="0" smtClean="0"/>
              <a:t>- v</a:t>
            </a:r>
            <a:r>
              <a:rPr lang="en-US" altLang="zh-TW" sz="1800" baseline="-25000" dirty="0" smtClean="0"/>
              <a:t>1</a:t>
            </a:r>
            <a:r>
              <a:rPr lang="en-US" altLang="zh-TW" sz="1800" dirty="0" smtClean="0"/>
              <a:t>-v</a:t>
            </a:r>
            <a:r>
              <a:rPr lang="en-US" altLang="zh-TW" sz="1800" baseline="-25000" dirty="0" smtClean="0"/>
              <a:t>6 </a:t>
            </a:r>
            <a:r>
              <a:rPr lang="en-US" altLang="zh-TW" sz="1800" dirty="0"/>
              <a:t>are the reflected voltage (</a:t>
            </a:r>
            <a:r>
              <a:rPr lang="en-US" altLang="zh-TW" sz="1800" dirty="0" err="1"/>
              <a:t>v</a:t>
            </a:r>
            <a:r>
              <a:rPr lang="en-US" altLang="zh-TW" sz="1800" baseline="-25000" dirty="0" err="1"/>
              <a:t>a</a:t>
            </a:r>
            <a:r>
              <a:rPr lang="en-US" altLang="zh-TW" sz="1800" dirty="0"/>
              <a:t>, </a:t>
            </a:r>
            <a:r>
              <a:rPr lang="en-US" altLang="zh-TW" sz="1800" dirty="0" err="1"/>
              <a:t>v</a:t>
            </a:r>
            <a:r>
              <a:rPr lang="en-US" altLang="zh-TW" sz="1800" baseline="-25000" dirty="0" err="1"/>
              <a:t>b</a:t>
            </a:r>
            <a:r>
              <a:rPr lang="en-US" altLang="zh-TW" sz="1800" dirty="0"/>
              <a:t>, </a:t>
            </a:r>
            <a:r>
              <a:rPr lang="en-US" altLang="zh-TW" sz="1800" dirty="0" err="1"/>
              <a:t>v</a:t>
            </a:r>
            <a:r>
              <a:rPr lang="en-US" altLang="zh-TW" sz="1800" baseline="-25000" dirty="0" err="1"/>
              <a:t>c</a:t>
            </a:r>
            <a:r>
              <a:rPr lang="en-US" altLang="zh-TW" sz="1800" dirty="0"/>
              <a:t>) and current (</a:t>
            </a:r>
            <a:r>
              <a:rPr lang="en-US" altLang="zh-TW" sz="1800" dirty="0" err="1"/>
              <a:t>i</a:t>
            </a:r>
            <a:r>
              <a:rPr lang="en-US" altLang="zh-TW" sz="1800" baseline="-25000" dirty="0" err="1"/>
              <a:t>a</a:t>
            </a:r>
            <a:r>
              <a:rPr lang="en-US" altLang="zh-TW" sz="1800" dirty="0"/>
              <a:t>, </a:t>
            </a:r>
            <a:r>
              <a:rPr lang="en-US" altLang="zh-TW" sz="1800" dirty="0" err="1"/>
              <a:t>i</a:t>
            </a:r>
            <a:r>
              <a:rPr lang="en-US" altLang="zh-TW" sz="1800" baseline="-25000" dirty="0" err="1"/>
              <a:t>b</a:t>
            </a:r>
            <a:r>
              <a:rPr lang="en-US" altLang="zh-TW" sz="1800" dirty="0"/>
              <a:t>, </a:t>
            </a:r>
            <a:r>
              <a:rPr lang="en-US" altLang="zh-TW" sz="1800" dirty="0" err="1"/>
              <a:t>i</a:t>
            </a:r>
            <a:r>
              <a:rPr lang="en-US" altLang="zh-TW" sz="1800" baseline="-25000" dirty="0" err="1"/>
              <a:t>c</a:t>
            </a:r>
            <a:r>
              <a:rPr lang="en-US" altLang="zh-TW" sz="1800" dirty="0"/>
              <a:t>), </a:t>
            </a:r>
          </a:p>
        </p:txBody>
      </p:sp>
      <p:sp>
        <p:nvSpPr>
          <p:cNvPr id="17" name="內容版面配置區 1"/>
          <p:cNvSpPr txBox="1">
            <a:spLocks/>
          </p:cNvSpPr>
          <p:nvPr/>
        </p:nvSpPr>
        <p:spPr>
          <a:xfrm>
            <a:off x="750545" y="5240213"/>
            <a:ext cx="7736963" cy="492371"/>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lnSpc>
                <a:spcPct val="150000"/>
              </a:lnSpc>
              <a:buNone/>
            </a:pPr>
            <a:r>
              <a:rPr lang="en-US" altLang="zh-TW" sz="1800" dirty="0" smtClean="0"/>
              <a:t>- v</a:t>
            </a:r>
            <a:r>
              <a:rPr lang="en-US" altLang="zh-TW" sz="1800" baseline="-25000" dirty="0" smtClean="0"/>
              <a:t>7</a:t>
            </a:r>
            <a:r>
              <a:rPr lang="en-US" altLang="zh-TW" sz="1800" dirty="0" smtClean="0"/>
              <a:t>-v</a:t>
            </a:r>
            <a:r>
              <a:rPr lang="en-US" altLang="zh-TW" sz="1800" baseline="-25000" dirty="0" smtClean="0"/>
              <a:t>12</a:t>
            </a:r>
            <a:r>
              <a:rPr lang="en-US" altLang="zh-TW" sz="1800" dirty="0" smtClean="0"/>
              <a:t> </a:t>
            </a:r>
            <a:r>
              <a:rPr lang="en-US" altLang="zh-TW" sz="1800" dirty="0"/>
              <a:t>are the peaks of CCR between the reflected and the incident waves.</a:t>
            </a:r>
          </a:p>
        </p:txBody>
      </p:sp>
      <p:sp>
        <p:nvSpPr>
          <p:cNvPr id="6" name="投影片編號版面配置區 5"/>
          <p:cNvSpPr>
            <a:spLocks noGrp="1"/>
          </p:cNvSpPr>
          <p:nvPr>
            <p:ph type="sldNum" sz="quarter" idx="12"/>
          </p:nvPr>
        </p:nvSpPr>
        <p:spPr>
          <a:xfrm>
            <a:off x="4453370" y="6555142"/>
            <a:ext cx="390864" cy="365125"/>
          </a:xfrm>
        </p:spPr>
        <p:txBody>
          <a:bodyPr/>
          <a:lstStyle/>
          <a:p>
            <a:fld id="{156DAC32-BFD1-4A4A-AF59-D066AE274A70}" type="slidenum">
              <a:rPr lang="en-US" b="1" smtClean="0">
                <a:solidFill>
                  <a:schemeClr val="tx1"/>
                </a:solidFill>
              </a:rPr>
              <a:pPr/>
              <a:t>19</a:t>
            </a:fld>
            <a:endParaRPr lang="en-US" b="1" dirty="0">
              <a:solidFill>
                <a:schemeClr val="tx1"/>
              </a:solidFill>
            </a:endParaRPr>
          </a:p>
        </p:txBody>
      </p:sp>
    </p:spTree>
    <p:extLst>
      <p:ext uri="{BB962C8B-B14F-4D97-AF65-F5344CB8AC3E}">
        <p14:creationId xmlns:p14="http://schemas.microsoft.com/office/powerpoint/2010/main" val="1379759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440741" y="1674759"/>
            <a:ext cx="8250279" cy="635892"/>
            <a:chOff x="447673" y="2169676"/>
            <a:chExt cx="8250279" cy="635892"/>
          </a:xfrm>
        </p:grpSpPr>
        <p:sp>
          <p:nvSpPr>
            <p:cNvPr id="12" name="Rectangle 18"/>
            <p:cNvSpPr/>
            <p:nvPr/>
          </p:nvSpPr>
          <p:spPr>
            <a:xfrm>
              <a:off x="447673" y="2169676"/>
              <a:ext cx="8250279" cy="635892"/>
            </a:xfrm>
            <a:prstGeom prst="rect">
              <a:avLst/>
            </a:prstGeom>
            <a:solidFill>
              <a:schemeClr val="accent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just"/>
              <a:endParaRPr lang="en-GB" altLang="zh-TW" sz="1600" b="1" dirty="0">
                <a:solidFill>
                  <a:schemeClr val="tx1"/>
                </a:solidFill>
                <a:effectLst>
                  <a:outerShdw blurRad="38100" dist="38100" dir="2700000" algn="tl">
                    <a:srgbClr val="000000">
                      <a:alpha val="43137"/>
                    </a:srgbClr>
                  </a:outerShdw>
                </a:effectLst>
                <a:latin typeface="+mj-lt"/>
                <a:cs typeface="Times New Roman" pitchFamily="18" charset="0"/>
              </a:endParaRPr>
            </a:p>
          </p:txBody>
        </p:sp>
        <p:sp>
          <p:nvSpPr>
            <p:cNvPr id="17" name="Trapèze 6"/>
            <p:cNvSpPr/>
            <p:nvPr/>
          </p:nvSpPr>
          <p:spPr>
            <a:xfrm>
              <a:off x="454602" y="2178006"/>
              <a:ext cx="1931548" cy="620503"/>
            </a:xfrm>
            <a:custGeom>
              <a:avLst/>
              <a:gdLst/>
              <a:ahLst/>
              <a:cxnLst/>
              <a:rect l="l" t="t" r="r" b="b"/>
              <a:pathLst>
                <a:path w="2304257" h="1728192">
                  <a:moveTo>
                    <a:pt x="396326" y="0"/>
                  </a:moveTo>
                  <a:lnTo>
                    <a:pt x="1907930" y="0"/>
                  </a:lnTo>
                  <a:lnTo>
                    <a:pt x="2304256" y="864096"/>
                  </a:lnTo>
                  <a:lnTo>
                    <a:pt x="2304257" y="864096"/>
                  </a:lnTo>
                  <a:lnTo>
                    <a:pt x="1907931" y="1728192"/>
                  </a:lnTo>
                  <a:lnTo>
                    <a:pt x="396327" y="1728192"/>
                  </a:lnTo>
                  <a:lnTo>
                    <a:pt x="1" y="864096"/>
                  </a:lnTo>
                  <a:lnTo>
                    <a:pt x="0" y="864096"/>
                  </a:lnTo>
                  <a:close/>
                </a:path>
              </a:pathLst>
            </a:custGeom>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t"/>
            <a:lstStyle/>
            <a:p>
              <a:pPr algn="ctr"/>
              <a:r>
                <a:rPr lang="en-US" b="1" dirty="0" smtClean="0">
                  <a:latin typeface="+mj-lt"/>
                  <a:cs typeface="Times New Roman" panose="02020603050405020304" pitchFamily="18" charset="0"/>
                </a:rPr>
                <a:t>1</a:t>
              </a:r>
              <a:endParaRPr lang="en-US" b="1" dirty="0">
                <a:latin typeface="+mj-lt"/>
                <a:cs typeface="Times New Roman" panose="02020603050405020304" pitchFamily="18" charset="0"/>
              </a:endParaRPr>
            </a:p>
          </p:txBody>
        </p:sp>
        <p:sp>
          <p:nvSpPr>
            <p:cNvPr id="25" name="文字方塊 24"/>
            <p:cNvSpPr txBox="1"/>
            <p:nvPr/>
          </p:nvSpPr>
          <p:spPr>
            <a:xfrm>
              <a:off x="2393079" y="2315315"/>
              <a:ext cx="6297943" cy="400110"/>
            </a:xfrm>
            <a:prstGeom prst="rect">
              <a:avLst/>
            </a:prstGeom>
            <a:noFill/>
          </p:spPr>
          <p:txBody>
            <a:bodyPr wrap="square" rtlCol="0">
              <a:spAutoFit/>
            </a:bodyPr>
            <a:lstStyle/>
            <a:p>
              <a:pPr algn="ctr"/>
              <a:r>
                <a:rPr lang="en-GB" sz="2000" dirty="0">
                  <a:latin typeface="+mj-lt"/>
                  <a:cs typeface="Times New Roman" panose="02020603050405020304" pitchFamily="18" charset="0"/>
                </a:rPr>
                <a:t>Feeder automation </a:t>
              </a:r>
              <a:r>
                <a:rPr lang="en-GB" sz="2000" dirty="0" smtClean="0">
                  <a:latin typeface="+mj-lt"/>
                  <a:cs typeface="Times New Roman" panose="02020603050405020304" pitchFamily="18" charset="0"/>
                </a:rPr>
                <a:t>system (FAS) </a:t>
              </a:r>
              <a:endParaRPr lang="en-GB" sz="2000" dirty="0">
                <a:latin typeface="+mj-lt"/>
                <a:cs typeface="Times New Roman" panose="02020603050405020304" pitchFamily="18" charset="0"/>
              </a:endParaRPr>
            </a:p>
          </p:txBody>
        </p:sp>
      </p:grpSp>
      <p:grpSp>
        <p:nvGrpSpPr>
          <p:cNvPr id="4" name="群組 3"/>
          <p:cNvGrpSpPr/>
          <p:nvPr/>
        </p:nvGrpSpPr>
        <p:grpSpPr>
          <a:xfrm>
            <a:off x="426878" y="2431565"/>
            <a:ext cx="8250279" cy="653888"/>
            <a:chOff x="440744" y="3120043"/>
            <a:chExt cx="8250279" cy="653888"/>
          </a:xfrm>
        </p:grpSpPr>
        <p:sp>
          <p:nvSpPr>
            <p:cNvPr id="13" name="Rectangle 31"/>
            <p:cNvSpPr/>
            <p:nvPr/>
          </p:nvSpPr>
          <p:spPr>
            <a:xfrm>
              <a:off x="440744" y="3143488"/>
              <a:ext cx="8250279" cy="630443"/>
            </a:xfrm>
            <a:prstGeom prst="rect">
              <a:avLst/>
            </a:prstGeom>
            <a:solidFill>
              <a:srgbClr val="74B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r"/>
              <a:endParaRPr lang="en-US" altLang="zh-TW" sz="1400" b="1" dirty="0">
                <a:solidFill>
                  <a:srgbClr val="000000"/>
                </a:solidFill>
                <a:effectLst>
                  <a:outerShdw blurRad="38100" dist="38100" dir="2700000" algn="tl">
                    <a:srgbClr val="000000">
                      <a:alpha val="43137"/>
                    </a:srgbClr>
                  </a:outerShdw>
                </a:effectLst>
                <a:latin typeface="Arial Black" pitchFamily="34" charset="0"/>
                <a:cs typeface="Times New Roman" pitchFamily="18" charset="0"/>
              </a:endParaRPr>
            </a:p>
          </p:txBody>
        </p:sp>
        <p:sp>
          <p:nvSpPr>
            <p:cNvPr id="18" name="Trapèze 6"/>
            <p:cNvSpPr/>
            <p:nvPr/>
          </p:nvSpPr>
          <p:spPr>
            <a:xfrm>
              <a:off x="454601" y="3120043"/>
              <a:ext cx="1931549" cy="630443"/>
            </a:xfrm>
            <a:custGeom>
              <a:avLst/>
              <a:gdLst/>
              <a:ahLst/>
              <a:cxnLst/>
              <a:rect l="l" t="t" r="r" b="b"/>
              <a:pathLst>
                <a:path w="2304257" h="1728192">
                  <a:moveTo>
                    <a:pt x="396326" y="0"/>
                  </a:moveTo>
                  <a:lnTo>
                    <a:pt x="1907930" y="0"/>
                  </a:lnTo>
                  <a:lnTo>
                    <a:pt x="2304256" y="864096"/>
                  </a:lnTo>
                  <a:lnTo>
                    <a:pt x="2304257" y="864096"/>
                  </a:lnTo>
                  <a:lnTo>
                    <a:pt x="1907931" y="1728192"/>
                  </a:lnTo>
                  <a:lnTo>
                    <a:pt x="396327" y="1728192"/>
                  </a:lnTo>
                  <a:lnTo>
                    <a:pt x="1" y="864096"/>
                  </a:lnTo>
                  <a:lnTo>
                    <a:pt x="0" y="864096"/>
                  </a:lnTo>
                  <a:close/>
                </a:path>
              </a:pathLst>
            </a:custGeom>
            <a:solidFill>
              <a:srgbClr val="74B525"/>
            </a:solidFill>
            <a:ln/>
          </p:spPr>
          <p:style>
            <a:lnRef idx="0">
              <a:schemeClr val="accent6"/>
            </a:lnRef>
            <a:fillRef idx="3">
              <a:schemeClr val="accent6"/>
            </a:fillRef>
            <a:effectRef idx="3">
              <a:schemeClr val="accent6"/>
            </a:effectRef>
            <a:fontRef idx="minor">
              <a:schemeClr val="lt1"/>
            </a:fontRef>
          </p:style>
          <p:txBody>
            <a:bodyPr rtlCol="0" anchor="t"/>
            <a:lstStyle/>
            <a:p>
              <a:pPr algn="ctr"/>
              <a:r>
                <a:rPr lang="en-US" altLang="zh-TW" b="1" dirty="0" smtClean="0">
                  <a:latin typeface="+mj-lt"/>
                  <a:cs typeface="Times New Roman" panose="02020603050405020304" pitchFamily="18" charset="0"/>
                </a:rPr>
                <a:t>2</a:t>
              </a:r>
              <a:endParaRPr lang="en-US" altLang="zh-TW" b="1" dirty="0">
                <a:latin typeface="+mj-lt"/>
                <a:cs typeface="Times New Roman" panose="02020603050405020304" pitchFamily="18" charset="0"/>
              </a:endParaRPr>
            </a:p>
          </p:txBody>
        </p:sp>
        <p:sp>
          <p:nvSpPr>
            <p:cNvPr id="27" name="文字方塊 26"/>
            <p:cNvSpPr txBox="1"/>
            <p:nvPr/>
          </p:nvSpPr>
          <p:spPr>
            <a:xfrm>
              <a:off x="2341968" y="3258654"/>
              <a:ext cx="6318731" cy="400110"/>
            </a:xfrm>
            <a:prstGeom prst="rect">
              <a:avLst/>
            </a:prstGeom>
            <a:noFill/>
          </p:spPr>
          <p:txBody>
            <a:bodyPr wrap="square" rtlCol="0">
              <a:spAutoFit/>
            </a:bodyPr>
            <a:lstStyle>
              <a:defPPr>
                <a:defRPr lang="en-US"/>
              </a:defPPr>
              <a:lvl1pPr algn="ctr">
                <a:defRPr sz="2000">
                  <a:latin typeface="+mj-lt"/>
                  <a:cs typeface="Times New Roman" panose="02020603050405020304" pitchFamily="18" charset="0"/>
                </a:defRPr>
              </a:lvl1pPr>
            </a:lstStyle>
            <a:p>
              <a:r>
                <a:rPr lang="en-GB" dirty="0" smtClean="0"/>
                <a:t>Support vector machine (SVM)</a:t>
              </a:r>
              <a:endParaRPr lang="en-GB" dirty="0"/>
            </a:p>
          </p:txBody>
        </p:sp>
      </p:grpSp>
      <p:grpSp>
        <p:nvGrpSpPr>
          <p:cNvPr id="8" name="群組 7"/>
          <p:cNvGrpSpPr/>
          <p:nvPr/>
        </p:nvGrpSpPr>
        <p:grpSpPr>
          <a:xfrm>
            <a:off x="430341" y="3252652"/>
            <a:ext cx="8243351" cy="648524"/>
            <a:chOff x="430341" y="3417956"/>
            <a:chExt cx="8243351" cy="648524"/>
          </a:xfrm>
          <a:solidFill>
            <a:srgbClr val="4598CB"/>
          </a:solidFill>
        </p:grpSpPr>
        <p:sp>
          <p:nvSpPr>
            <p:cNvPr id="15" name="Rectangle 36"/>
            <p:cNvSpPr/>
            <p:nvPr/>
          </p:nvSpPr>
          <p:spPr>
            <a:xfrm>
              <a:off x="430341" y="3417956"/>
              <a:ext cx="8243351" cy="6485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sp>
          <p:nvSpPr>
            <p:cNvPr id="22" name="Trapèze 6"/>
            <p:cNvSpPr/>
            <p:nvPr/>
          </p:nvSpPr>
          <p:spPr>
            <a:xfrm>
              <a:off x="460858" y="3417956"/>
              <a:ext cx="1945410" cy="648524"/>
            </a:xfrm>
            <a:custGeom>
              <a:avLst/>
              <a:gdLst/>
              <a:ahLst/>
              <a:cxnLst/>
              <a:rect l="l" t="t" r="r" b="b"/>
              <a:pathLst>
                <a:path w="2304257" h="1728192">
                  <a:moveTo>
                    <a:pt x="396326" y="0"/>
                  </a:moveTo>
                  <a:lnTo>
                    <a:pt x="1907930" y="0"/>
                  </a:lnTo>
                  <a:lnTo>
                    <a:pt x="2304256" y="864096"/>
                  </a:lnTo>
                  <a:lnTo>
                    <a:pt x="2304257" y="864096"/>
                  </a:lnTo>
                  <a:lnTo>
                    <a:pt x="1907931" y="1728192"/>
                  </a:lnTo>
                  <a:lnTo>
                    <a:pt x="396327" y="1728192"/>
                  </a:lnTo>
                  <a:lnTo>
                    <a:pt x="1" y="864096"/>
                  </a:lnTo>
                  <a:lnTo>
                    <a:pt x="0" y="864096"/>
                  </a:lnTo>
                  <a:close/>
                </a:path>
              </a:pathLst>
            </a:custGeom>
            <a:grpFill/>
            <a:ln/>
          </p:spPr>
          <p:style>
            <a:lnRef idx="0">
              <a:schemeClr val="accent6"/>
            </a:lnRef>
            <a:fillRef idx="3">
              <a:schemeClr val="accent6"/>
            </a:fillRef>
            <a:effectRef idx="3">
              <a:schemeClr val="accent6"/>
            </a:effectRef>
            <a:fontRef idx="minor">
              <a:schemeClr val="lt1"/>
            </a:fontRef>
          </p:style>
          <p:txBody>
            <a:bodyPr rtlCol="0" anchor="t"/>
            <a:lstStyle/>
            <a:p>
              <a:pPr algn="ctr"/>
              <a:r>
                <a:rPr lang="en-US" altLang="zh-TW" b="1" dirty="0" smtClean="0">
                  <a:latin typeface="+mj-lt"/>
                  <a:cs typeface="Times New Roman" panose="02020603050405020304" pitchFamily="18" charset="0"/>
                </a:rPr>
                <a:t>3</a:t>
              </a:r>
              <a:endParaRPr lang="en-US" altLang="zh-TW" b="1" dirty="0">
                <a:latin typeface="+mj-lt"/>
                <a:cs typeface="Times New Roman" panose="02020603050405020304" pitchFamily="18" charset="0"/>
              </a:endParaRPr>
            </a:p>
          </p:txBody>
        </p:sp>
        <p:sp>
          <p:nvSpPr>
            <p:cNvPr id="28" name="文字方塊 27"/>
            <p:cNvSpPr txBox="1"/>
            <p:nvPr/>
          </p:nvSpPr>
          <p:spPr>
            <a:xfrm>
              <a:off x="2365352" y="3423750"/>
              <a:ext cx="6304872" cy="400110"/>
            </a:xfrm>
            <a:prstGeom prst="rect">
              <a:avLst/>
            </a:prstGeom>
            <a:grpFill/>
          </p:spPr>
          <p:txBody>
            <a:bodyPr wrap="square" rtlCol="0">
              <a:spAutoFit/>
            </a:bodyPr>
            <a:lstStyle/>
            <a:p>
              <a:pPr algn="ctr"/>
              <a:r>
                <a:rPr lang="en-US" sz="2000" dirty="0" smtClean="0">
                  <a:latin typeface="+mj-lt"/>
                  <a:cs typeface="Times New Roman" panose="02020603050405020304" pitchFamily="18" charset="0"/>
                </a:rPr>
                <a:t>Particle swarm optimization (PSO)</a:t>
              </a:r>
              <a:endParaRPr lang="en-GB" sz="2000" dirty="0">
                <a:latin typeface="+mj-lt"/>
                <a:cs typeface="Times New Roman" panose="02020603050405020304" pitchFamily="18" charset="0"/>
              </a:endParaRPr>
            </a:p>
          </p:txBody>
        </p:sp>
      </p:grpSp>
      <p:grpSp>
        <p:nvGrpSpPr>
          <p:cNvPr id="6" name="群組 5"/>
          <p:cNvGrpSpPr/>
          <p:nvPr/>
        </p:nvGrpSpPr>
        <p:grpSpPr>
          <a:xfrm>
            <a:off x="406951" y="4045825"/>
            <a:ext cx="8264135" cy="630443"/>
            <a:chOff x="440745" y="4875087"/>
            <a:chExt cx="8264135" cy="630443"/>
          </a:xfrm>
          <a:solidFill>
            <a:schemeClr val="accent5">
              <a:lumMod val="40000"/>
              <a:lumOff val="60000"/>
            </a:schemeClr>
          </a:solidFill>
        </p:grpSpPr>
        <p:sp>
          <p:nvSpPr>
            <p:cNvPr id="14" name="Rectangle 24"/>
            <p:cNvSpPr/>
            <p:nvPr/>
          </p:nvSpPr>
          <p:spPr>
            <a:xfrm>
              <a:off x="454601" y="4875088"/>
              <a:ext cx="8250279" cy="6304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r"/>
              <a:endParaRPr lang="en-US" altLang="zh-TW" sz="1400" b="1" dirty="0">
                <a:solidFill>
                  <a:srgbClr val="000000"/>
                </a:solidFill>
                <a:effectLst>
                  <a:outerShdw blurRad="38100" dist="38100" dir="2700000" algn="tl">
                    <a:srgbClr val="000000">
                      <a:alpha val="43137"/>
                    </a:srgbClr>
                  </a:outerShdw>
                </a:effectLst>
                <a:latin typeface="Arial Black" pitchFamily="34" charset="0"/>
                <a:cs typeface="Times New Roman" pitchFamily="18" charset="0"/>
              </a:endParaRPr>
            </a:p>
          </p:txBody>
        </p:sp>
        <p:sp>
          <p:nvSpPr>
            <p:cNvPr id="20" name="Trapèze 6"/>
            <p:cNvSpPr/>
            <p:nvPr/>
          </p:nvSpPr>
          <p:spPr>
            <a:xfrm>
              <a:off x="440745" y="4875087"/>
              <a:ext cx="1945406" cy="630443"/>
            </a:xfrm>
            <a:custGeom>
              <a:avLst/>
              <a:gdLst/>
              <a:ahLst/>
              <a:cxnLst/>
              <a:rect l="l" t="t" r="r" b="b"/>
              <a:pathLst>
                <a:path w="2304257" h="1728192">
                  <a:moveTo>
                    <a:pt x="396326" y="0"/>
                  </a:moveTo>
                  <a:lnTo>
                    <a:pt x="1907930" y="0"/>
                  </a:lnTo>
                  <a:lnTo>
                    <a:pt x="2304256" y="864096"/>
                  </a:lnTo>
                  <a:lnTo>
                    <a:pt x="2304257" y="864096"/>
                  </a:lnTo>
                  <a:lnTo>
                    <a:pt x="1907931" y="1728192"/>
                  </a:lnTo>
                  <a:lnTo>
                    <a:pt x="396327" y="1728192"/>
                  </a:lnTo>
                  <a:lnTo>
                    <a:pt x="1" y="864096"/>
                  </a:lnTo>
                  <a:lnTo>
                    <a:pt x="0" y="864096"/>
                  </a:lnTo>
                  <a:close/>
                </a:path>
              </a:pathLst>
            </a:custGeom>
            <a:grpFill/>
            <a:ln/>
            <a:effectLst>
              <a:outerShdw blurRad="40000" dist="23000" dir="5400000" rotWithShape="0">
                <a:srgbClr val="002060">
                  <a:alpha val="35000"/>
                </a:srgbClr>
              </a:outerShdw>
            </a:effectLst>
          </p:spPr>
          <p:style>
            <a:lnRef idx="0">
              <a:schemeClr val="accent1"/>
            </a:lnRef>
            <a:fillRef idx="3">
              <a:schemeClr val="accent1"/>
            </a:fillRef>
            <a:effectRef idx="3">
              <a:schemeClr val="accent1"/>
            </a:effectRef>
            <a:fontRef idx="minor">
              <a:schemeClr val="lt1"/>
            </a:fontRef>
          </p:style>
          <p:txBody>
            <a:bodyPr rtlCol="0" anchor="t"/>
            <a:lstStyle/>
            <a:p>
              <a:pPr algn="ctr"/>
              <a:r>
                <a:rPr lang="en-US" altLang="zh-TW" b="1" dirty="0" smtClean="0">
                  <a:latin typeface="+mj-lt"/>
                  <a:cs typeface="Times New Roman" panose="02020603050405020304" pitchFamily="18" charset="0"/>
                </a:rPr>
                <a:t>4</a:t>
              </a:r>
              <a:endParaRPr lang="en-US" altLang="zh-TW" b="1" dirty="0">
                <a:latin typeface="+mj-lt"/>
                <a:cs typeface="Times New Roman" panose="02020603050405020304" pitchFamily="18" charset="0"/>
              </a:endParaRPr>
            </a:p>
          </p:txBody>
        </p:sp>
        <p:sp>
          <p:nvSpPr>
            <p:cNvPr id="29" name="文字方塊 28"/>
            <p:cNvSpPr txBox="1"/>
            <p:nvPr/>
          </p:nvSpPr>
          <p:spPr>
            <a:xfrm>
              <a:off x="2313082" y="4980729"/>
              <a:ext cx="6377939" cy="400110"/>
            </a:xfrm>
            <a:prstGeom prst="rect">
              <a:avLst/>
            </a:prstGeom>
            <a:grpFill/>
          </p:spPr>
          <p:txBody>
            <a:bodyPr wrap="square" rtlCol="0">
              <a:spAutoFit/>
            </a:bodyPr>
            <a:lstStyle>
              <a:defPPr>
                <a:defRPr lang="en-US"/>
              </a:defPPr>
              <a:lvl1pPr algn="ctr">
                <a:defRPr sz="2000">
                  <a:latin typeface="+mj-lt"/>
                  <a:cs typeface="Times New Roman" panose="02020603050405020304" pitchFamily="18" charset="0"/>
                </a:defRPr>
              </a:lvl1pPr>
            </a:lstStyle>
            <a:p>
              <a:r>
                <a:rPr lang="en-GB" dirty="0" smtClean="0"/>
                <a:t>PSO-based SVM</a:t>
              </a:r>
              <a:endParaRPr lang="en-GB" dirty="0"/>
            </a:p>
          </p:txBody>
        </p:sp>
      </p:grpSp>
      <p:grpSp>
        <p:nvGrpSpPr>
          <p:cNvPr id="7" name="群組 6"/>
          <p:cNvGrpSpPr/>
          <p:nvPr/>
        </p:nvGrpSpPr>
        <p:grpSpPr>
          <a:xfrm>
            <a:off x="396552" y="5649651"/>
            <a:ext cx="8258078" cy="650501"/>
            <a:chOff x="440741" y="5843450"/>
            <a:chExt cx="8258078" cy="650501"/>
          </a:xfrm>
        </p:grpSpPr>
        <p:sp>
          <p:nvSpPr>
            <p:cNvPr id="16" name="Rectangle 29"/>
            <p:cNvSpPr/>
            <p:nvPr/>
          </p:nvSpPr>
          <p:spPr>
            <a:xfrm>
              <a:off x="452004" y="5843450"/>
              <a:ext cx="8246815" cy="650501"/>
            </a:xfrm>
            <a:prstGeom prst="rect">
              <a:avLst/>
            </a:prstGeom>
            <a:solidFill>
              <a:srgbClr val="63A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endParaRPr lang="en-US" sz="1200" b="1" dirty="0">
                <a:effectLst>
                  <a:outerShdw blurRad="38100" dist="38100" dir="2700000" algn="tl">
                    <a:schemeClr val="tx1">
                      <a:alpha val="43000"/>
                    </a:schemeClr>
                  </a:outerShdw>
                </a:effectLst>
                <a:latin typeface="Arial Black" pitchFamily="34" charset="0"/>
              </a:endParaRPr>
            </a:p>
          </p:txBody>
        </p:sp>
        <p:sp>
          <p:nvSpPr>
            <p:cNvPr id="24" name="Trapèze 6"/>
            <p:cNvSpPr/>
            <p:nvPr/>
          </p:nvSpPr>
          <p:spPr>
            <a:xfrm>
              <a:off x="440741" y="5843450"/>
              <a:ext cx="1945409" cy="650501"/>
            </a:xfrm>
            <a:custGeom>
              <a:avLst/>
              <a:gdLst/>
              <a:ahLst/>
              <a:cxnLst/>
              <a:rect l="l" t="t" r="r" b="b"/>
              <a:pathLst>
                <a:path w="2304257" h="1728192">
                  <a:moveTo>
                    <a:pt x="396326" y="0"/>
                  </a:moveTo>
                  <a:lnTo>
                    <a:pt x="1907930" y="0"/>
                  </a:lnTo>
                  <a:lnTo>
                    <a:pt x="2304256" y="864096"/>
                  </a:lnTo>
                  <a:lnTo>
                    <a:pt x="2304257" y="864096"/>
                  </a:lnTo>
                  <a:lnTo>
                    <a:pt x="1907931" y="1728192"/>
                  </a:lnTo>
                  <a:lnTo>
                    <a:pt x="396327" y="1728192"/>
                  </a:lnTo>
                  <a:lnTo>
                    <a:pt x="1" y="864096"/>
                  </a:lnTo>
                  <a:lnTo>
                    <a:pt x="0" y="864096"/>
                  </a:lnTo>
                  <a:close/>
                </a:path>
              </a:pathLst>
            </a:custGeom>
            <a:solidFill>
              <a:srgbClr val="63ADAD"/>
            </a:solidFill>
            <a:ln/>
          </p:spPr>
          <p:style>
            <a:lnRef idx="0">
              <a:schemeClr val="accent6"/>
            </a:lnRef>
            <a:fillRef idx="3">
              <a:schemeClr val="accent6"/>
            </a:fillRef>
            <a:effectRef idx="3">
              <a:schemeClr val="accent6"/>
            </a:effectRef>
            <a:fontRef idx="minor">
              <a:schemeClr val="lt1"/>
            </a:fontRef>
          </p:style>
          <p:txBody>
            <a:bodyPr rtlCol="0" anchor="t"/>
            <a:lstStyle/>
            <a:p>
              <a:pPr algn="ctr"/>
              <a:r>
                <a:rPr lang="en-US" altLang="zh-TW" b="1" smtClean="0">
                  <a:latin typeface="+mj-lt"/>
                  <a:cs typeface="Times New Roman" panose="02020603050405020304" pitchFamily="18" charset="0"/>
                </a:rPr>
                <a:t>Chapter 7</a:t>
              </a:r>
              <a:endParaRPr lang="en-US" altLang="zh-TW" b="1" dirty="0">
                <a:latin typeface="+mj-lt"/>
                <a:cs typeface="Times New Roman" panose="02020603050405020304" pitchFamily="18" charset="0"/>
              </a:endParaRPr>
            </a:p>
          </p:txBody>
        </p:sp>
        <p:sp>
          <p:nvSpPr>
            <p:cNvPr id="30" name="文字方塊 29"/>
            <p:cNvSpPr txBox="1"/>
            <p:nvPr/>
          </p:nvSpPr>
          <p:spPr>
            <a:xfrm>
              <a:off x="2313083" y="5978674"/>
              <a:ext cx="6377939" cy="400110"/>
            </a:xfrm>
            <a:prstGeom prst="rect">
              <a:avLst/>
            </a:prstGeom>
            <a:noFill/>
          </p:spPr>
          <p:txBody>
            <a:bodyPr wrap="square" rtlCol="0">
              <a:spAutoFit/>
            </a:bodyPr>
            <a:lstStyle>
              <a:defPPr>
                <a:defRPr lang="en-US"/>
              </a:defPPr>
              <a:lvl1pPr algn="ctr">
                <a:defRPr sz="2000">
                  <a:latin typeface="+mj-lt"/>
                  <a:cs typeface="Times New Roman" panose="02020603050405020304" pitchFamily="18" charset="0"/>
                </a:defRPr>
              </a:lvl1pPr>
            </a:lstStyle>
            <a:p>
              <a:r>
                <a:rPr lang="en-GB" dirty="0" smtClean="0"/>
                <a:t>Conclusion</a:t>
              </a:r>
              <a:endParaRPr lang="en-GB" dirty="0"/>
            </a:p>
          </p:txBody>
        </p:sp>
      </p:grpSp>
      <p:sp>
        <p:nvSpPr>
          <p:cNvPr id="21" name="Rounded Rectangle 48"/>
          <p:cNvSpPr/>
          <p:nvPr/>
        </p:nvSpPr>
        <p:spPr>
          <a:xfrm>
            <a:off x="4170741" y="6596061"/>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dirty="0" smtClean="0">
                <a:solidFill>
                  <a:schemeClr val="tx1"/>
                </a:solidFill>
                <a:effectLst>
                  <a:outerShdw blurRad="50800" dist="50800" dir="5400000" algn="ctr" rotWithShape="0">
                    <a:schemeClr val="bg1"/>
                  </a:outerShdw>
                </a:effectLst>
                <a:latin typeface="Times New Roman" pitchFamily="18" charset="0"/>
                <a:cs typeface="Times New Roman" pitchFamily="18" charset="0"/>
              </a:rPr>
              <a:t> </a:t>
            </a:r>
            <a:endParaRPr lang="en-US" sz="1600" dirty="0">
              <a:solidFill>
                <a:schemeClr val="tx1"/>
              </a:solidFill>
              <a:effectLst>
                <a:outerShdw blurRad="50800" dist="50800" dir="5400000" algn="ctr" rotWithShape="0">
                  <a:schemeClr val="bg1"/>
                </a:outerShdw>
              </a:effectLst>
            </a:endParaRPr>
          </a:p>
        </p:txBody>
      </p:sp>
      <p:sp>
        <p:nvSpPr>
          <p:cNvPr id="2" name="流程圖: 替代處理程序 1"/>
          <p:cNvSpPr/>
          <p:nvPr/>
        </p:nvSpPr>
        <p:spPr>
          <a:xfrm>
            <a:off x="3357556" y="514517"/>
            <a:ext cx="2563741" cy="615636"/>
          </a:xfrm>
          <a:prstGeom prst="flowChartAlternateProcess">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TW" sz="3200" b="1" dirty="0" smtClean="0">
                <a:solidFill>
                  <a:prstClr val="white"/>
                </a:solidFill>
                <a:cs typeface="Times New Roman" panose="02020603050405020304" pitchFamily="18" charset="0"/>
              </a:rPr>
              <a:t>Contents</a:t>
            </a:r>
            <a:endParaRPr lang="zh-TW" altLang="en-US" dirty="0"/>
          </a:p>
        </p:txBody>
      </p:sp>
      <p:grpSp>
        <p:nvGrpSpPr>
          <p:cNvPr id="26" name="群組 25"/>
          <p:cNvGrpSpPr/>
          <p:nvPr/>
        </p:nvGrpSpPr>
        <p:grpSpPr>
          <a:xfrm>
            <a:off x="422978" y="4830072"/>
            <a:ext cx="8258078" cy="650501"/>
            <a:chOff x="440741" y="5843450"/>
            <a:chExt cx="8258078" cy="650501"/>
          </a:xfrm>
          <a:solidFill>
            <a:schemeClr val="tx2">
              <a:lumMod val="40000"/>
              <a:lumOff val="60000"/>
            </a:schemeClr>
          </a:solidFill>
        </p:grpSpPr>
        <p:sp>
          <p:nvSpPr>
            <p:cNvPr id="31" name="Rectangle 29"/>
            <p:cNvSpPr/>
            <p:nvPr/>
          </p:nvSpPr>
          <p:spPr>
            <a:xfrm>
              <a:off x="452004" y="5843450"/>
              <a:ext cx="8246815" cy="6505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endParaRPr lang="en-US" sz="1200" b="1" dirty="0">
                <a:effectLst>
                  <a:outerShdw blurRad="38100" dist="38100" dir="2700000" algn="tl">
                    <a:schemeClr val="tx1">
                      <a:alpha val="43000"/>
                    </a:schemeClr>
                  </a:outerShdw>
                </a:effectLst>
                <a:latin typeface="Arial Black" pitchFamily="34" charset="0"/>
              </a:endParaRPr>
            </a:p>
          </p:txBody>
        </p:sp>
        <p:sp>
          <p:nvSpPr>
            <p:cNvPr id="32" name="Trapèze 6"/>
            <p:cNvSpPr/>
            <p:nvPr/>
          </p:nvSpPr>
          <p:spPr>
            <a:xfrm>
              <a:off x="440741" y="5843450"/>
              <a:ext cx="1945409" cy="650501"/>
            </a:xfrm>
            <a:custGeom>
              <a:avLst/>
              <a:gdLst/>
              <a:ahLst/>
              <a:cxnLst/>
              <a:rect l="l" t="t" r="r" b="b"/>
              <a:pathLst>
                <a:path w="2304257" h="1728192">
                  <a:moveTo>
                    <a:pt x="396326" y="0"/>
                  </a:moveTo>
                  <a:lnTo>
                    <a:pt x="1907930" y="0"/>
                  </a:lnTo>
                  <a:lnTo>
                    <a:pt x="2304256" y="864096"/>
                  </a:lnTo>
                  <a:lnTo>
                    <a:pt x="2304257" y="864096"/>
                  </a:lnTo>
                  <a:lnTo>
                    <a:pt x="1907931" y="1728192"/>
                  </a:lnTo>
                  <a:lnTo>
                    <a:pt x="396327" y="1728192"/>
                  </a:lnTo>
                  <a:lnTo>
                    <a:pt x="1" y="864096"/>
                  </a:lnTo>
                  <a:lnTo>
                    <a:pt x="0" y="864096"/>
                  </a:lnTo>
                  <a:close/>
                </a:path>
              </a:pathLst>
            </a:custGeom>
            <a:grpFill/>
            <a:ln/>
          </p:spPr>
          <p:style>
            <a:lnRef idx="0">
              <a:schemeClr val="accent6"/>
            </a:lnRef>
            <a:fillRef idx="3">
              <a:schemeClr val="accent6"/>
            </a:fillRef>
            <a:effectRef idx="3">
              <a:schemeClr val="accent6"/>
            </a:effectRef>
            <a:fontRef idx="minor">
              <a:schemeClr val="lt1"/>
            </a:fontRef>
          </p:style>
          <p:txBody>
            <a:bodyPr rtlCol="0" anchor="t"/>
            <a:lstStyle/>
            <a:p>
              <a:pPr algn="ctr"/>
              <a:r>
                <a:rPr lang="en-US" altLang="zh-TW" b="1" dirty="0" smtClean="0">
                  <a:latin typeface="+mj-lt"/>
                  <a:cs typeface="Times New Roman" panose="02020603050405020304" pitchFamily="18" charset="0"/>
                </a:rPr>
                <a:t>5</a:t>
              </a:r>
              <a:endParaRPr lang="en-US" altLang="zh-TW" b="1" dirty="0">
                <a:latin typeface="+mj-lt"/>
                <a:cs typeface="Times New Roman" panose="02020603050405020304" pitchFamily="18" charset="0"/>
              </a:endParaRPr>
            </a:p>
          </p:txBody>
        </p:sp>
        <p:sp>
          <p:nvSpPr>
            <p:cNvPr id="33" name="文字方塊 32"/>
            <p:cNvSpPr txBox="1"/>
            <p:nvPr/>
          </p:nvSpPr>
          <p:spPr>
            <a:xfrm>
              <a:off x="2313083" y="5978674"/>
              <a:ext cx="6377939" cy="400110"/>
            </a:xfrm>
            <a:prstGeom prst="rect">
              <a:avLst/>
            </a:prstGeom>
            <a:grpFill/>
          </p:spPr>
          <p:txBody>
            <a:bodyPr wrap="square" rtlCol="0">
              <a:spAutoFit/>
            </a:bodyPr>
            <a:lstStyle>
              <a:defPPr>
                <a:defRPr lang="en-US"/>
              </a:defPPr>
              <a:lvl1pPr algn="ctr">
                <a:defRPr sz="2000">
                  <a:latin typeface="+mj-lt"/>
                  <a:cs typeface="Times New Roman" panose="02020603050405020304" pitchFamily="18" charset="0"/>
                </a:defRPr>
              </a:lvl1pPr>
            </a:lstStyle>
            <a:p>
              <a:r>
                <a:rPr lang="en-GB" dirty="0" smtClean="0"/>
                <a:t>Simulation Results </a:t>
              </a:r>
              <a:endParaRPr lang="en-GB" dirty="0"/>
            </a:p>
          </p:txBody>
        </p:sp>
      </p:grpSp>
      <p:sp>
        <p:nvSpPr>
          <p:cNvPr id="11" name="投影片編號版面配置區 10"/>
          <p:cNvSpPr>
            <a:spLocks noGrp="1"/>
          </p:cNvSpPr>
          <p:nvPr>
            <p:ph type="sldNum" sz="quarter" idx="12"/>
          </p:nvPr>
        </p:nvSpPr>
        <p:spPr>
          <a:xfrm>
            <a:off x="4372557" y="6531142"/>
            <a:ext cx="419439" cy="365125"/>
          </a:xfrm>
        </p:spPr>
        <p:txBody>
          <a:bodyPr/>
          <a:lstStyle/>
          <a:p>
            <a:fld id="{156DAC32-BFD1-4A4A-AF59-D066AE274A70}" type="slidenum">
              <a:rPr lang="en-US" b="1" smtClean="0">
                <a:solidFill>
                  <a:schemeClr val="tx1"/>
                </a:solidFill>
              </a:rPr>
              <a:pPr/>
              <a:t>2</a:t>
            </a:fld>
            <a:endParaRPr lang="en-US" b="1" dirty="0">
              <a:solidFill>
                <a:schemeClr val="tx1"/>
              </a:solidFill>
            </a:endParaRPr>
          </a:p>
        </p:txBody>
      </p:sp>
    </p:spTree>
    <p:extLst>
      <p:ext uri="{BB962C8B-B14F-4D97-AF65-F5344CB8AC3E}">
        <p14:creationId xmlns:p14="http://schemas.microsoft.com/office/powerpoint/2010/main" val="2248108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pic>
        <p:nvPicPr>
          <p:cNvPr id="19" name="Picture 4" descr="C:\Users\Hanh\Desktop\menu.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08670"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6497"/>
            <a:ext cx="8938207" cy="584775"/>
            <a:chOff x="23446" y="-6497"/>
            <a:chExt cx="8938207" cy="584775"/>
          </a:xfrm>
        </p:grpSpPr>
        <p:sp>
          <p:nvSpPr>
            <p:cNvPr id="21"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5884981" y="55013"/>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Simulation </a:t>
              </a:r>
              <a:r>
                <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rPr>
                <a:t>Results</a:t>
              </a: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4648802" y="-6497"/>
              <a:ext cx="1225004" cy="58477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1600" b="1" dirty="0">
                  <a:solidFill>
                    <a:schemeClr val="bg1"/>
                  </a:solidFill>
                  <a:effectLst>
                    <a:outerShdw blurRad="38100" dist="38100" dir="2700000" algn="tl">
                      <a:srgbClr val="000000">
                        <a:alpha val="43137"/>
                      </a:srgbClr>
                    </a:outerShdw>
                  </a:effectLst>
                  <a:cs typeface="Times New Roman" pitchFamily="18" charset="0"/>
                </a:rPr>
                <a:t>Proposed </a:t>
              </a: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method</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0" name="Chevron 14"/>
            <p:cNvSpPr/>
            <p:nvPr/>
          </p:nvSpPr>
          <p:spPr>
            <a:xfrm>
              <a:off x="2982725" y="56625"/>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sp>
        <p:nvSpPr>
          <p:cNvPr id="15" name="內容版面配置區 1"/>
          <p:cNvSpPr txBox="1">
            <a:spLocks/>
          </p:cNvSpPr>
          <p:nvPr/>
        </p:nvSpPr>
        <p:spPr>
          <a:xfrm>
            <a:off x="398903" y="1679328"/>
            <a:ext cx="5650176" cy="653566"/>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200000"/>
              </a:lnSpc>
            </a:pPr>
            <a:r>
              <a:rPr lang="en-US" altLang="zh-TW" sz="1800" dirty="0" smtClean="0"/>
              <a:t>A </a:t>
            </a:r>
            <a:r>
              <a:rPr lang="en-US" altLang="zh-TW" sz="1800" dirty="0"/>
              <a:t>binary string has been optimized using </a:t>
            </a:r>
            <a:r>
              <a:rPr lang="en-US" altLang="zh-TW" sz="1800" dirty="0" smtClean="0"/>
              <a:t>PSO:</a:t>
            </a:r>
          </a:p>
        </p:txBody>
      </p:sp>
      <p:sp>
        <p:nvSpPr>
          <p:cNvPr id="18" name="Rounded Rectangle 15"/>
          <p:cNvSpPr/>
          <p:nvPr/>
        </p:nvSpPr>
        <p:spPr>
          <a:xfrm>
            <a:off x="2982725" y="682037"/>
            <a:ext cx="3582197"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a:solidFill>
                  <a:schemeClr val="bg1"/>
                </a:solidFill>
                <a:cs typeface="Times New Roman" pitchFamily="18" charset="0"/>
              </a:rPr>
              <a:t>Feature Extraction</a:t>
            </a:r>
          </a:p>
        </p:txBody>
      </p:sp>
      <p:sp>
        <p:nvSpPr>
          <p:cNvPr id="2" name="文字方塊 1"/>
          <p:cNvSpPr txBox="1"/>
          <p:nvPr/>
        </p:nvSpPr>
        <p:spPr>
          <a:xfrm>
            <a:off x="816886" y="2332894"/>
            <a:ext cx="3004466" cy="1200329"/>
          </a:xfrm>
          <a:prstGeom prst="rect">
            <a:avLst/>
          </a:prstGeom>
          <a:noFill/>
        </p:spPr>
        <p:txBody>
          <a:bodyPr wrap="square" rtlCol="0">
            <a:spAutoFit/>
          </a:bodyPr>
          <a:lstStyle/>
          <a:p>
            <a:pPr algn="just">
              <a:lnSpc>
                <a:spcPct val="200000"/>
              </a:lnSpc>
              <a:buFontTx/>
              <a:buChar char="-"/>
            </a:pPr>
            <a:r>
              <a:rPr lang="en-US" altLang="zh-TW" dirty="0"/>
              <a:t>Bit '0‘: ignored feature</a:t>
            </a:r>
          </a:p>
          <a:p>
            <a:pPr algn="just">
              <a:lnSpc>
                <a:spcPct val="200000"/>
              </a:lnSpc>
              <a:buFontTx/>
              <a:buChar char="-"/>
            </a:pPr>
            <a:r>
              <a:rPr lang="en-US" altLang="zh-TW" dirty="0"/>
              <a:t>Bit ‘1‘: selected feature </a:t>
            </a:r>
            <a:endParaRPr lang="en-US" altLang="zh-TW" dirty="0" smtClean="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內容版面配置區 1"/>
          <p:cNvSpPr txBox="1">
            <a:spLocks/>
          </p:cNvSpPr>
          <p:nvPr/>
        </p:nvSpPr>
        <p:spPr>
          <a:xfrm>
            <a:off x="514084" y="3529005"/>
            <a:ext cx="5650176" cy="653566"/>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200000"/>
              </a:lnSpc>
            </a:pPr>
            <a:r>
              <a:rPr lang="en-US" altLang="zh-TW" sz="1800" dirty="0" smtClean="0"/>
              <a:t>A </a:t>
            </a:r>
            <a:r>
              <a:rPr lang="en-US" altLang="zh-TW" sz="1800" dirty="0"/>
              <a:t>particle may </a:t>
            </a:r>
            <a:r>
              <a:rPr lang="en-US" altLang="zh-TW" sz="1800" dirty="0" smtClean="0"/>
              <a:t>decide ‘1‘ </a:t>
            </a:r>
            <a:r>
              <a:rPr lang="en-US" altLang="zh-TW" sz="1800" dirty="0"/>
              <a:t>or </a:t>
            </a:r>
            <a:r>
              <a:rPr lang="en-US" altLang="zh-TW" sz="1800" dirty="0" smtClean="0"/>
              <a:t>'0‘ as modeled: </a:t>
            </a:r>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物件 5"/>
          <p:cNvGraphicFramePr>
            <a:graphicFrameLocks noChangeAspect="1"/>
          </p:cNvGraphicFramePr>
          <p:nvPr>
            <p:extLst>
              <p:ext uri="{D42A27DB-BD31-4B8C-83A1-F6EECF244321}">
                <p14:modId xmlns:p14="http://schemas.microsoft.com/office/powerpoint/2010/main" val="3729994297"/>
              </p:ext>
            </p:extLst>
          </p:nvPr>
        </p:nvGraphicFramePr>
        <p:xfrm>
          <a:off x="1202082" y="4325813"/>
          <a:ext cx="2619270" cy="797169"/>
        </p:xfrm>
        <a:graphic>
          <a:graphicData uri="http://schemas.openxmlformats.org/presentationml/2006/ole">
            <mc:AlternateContent xmlns:mc="http://schemas.openxmlformats.org/markup-compatibility/2006">
              <mc:Choice xmlns:v="urn:schemas-microsoft-com:vml" Requires="v">
                <p:oleObj spid="_x0000_s24652" name="Equation" r:id="rId5" imgW="1320227" imgH="431613" progId="Equation.DSMT4">
                  <p:embed/>
                </p:oleObj>
              </mc:Choice>
              <mc:Fallback>
                <p:oleObj name="Equation" r:id="rId5" imgW="1320227" imgH="431613"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2082" y="4325813"/>
                        <a:ext cx="2619270" cy="797169"/>
                      </a:xfrm>
                      <a:prstGeom prst="rect">
                        <a:avLst/>
                      </a:prstGeom>
                      <a:noFill/>
                    </p:spPr>
                  </p:pic>
                </p:oleObj>
              </mc:Fallback>
            </mc:AlternateContent>
          </a:graphicData>
        </a:graphic>
      </p:graphicFrame>
      <p:sp>
        <p:nvSpPr>
          <p:cNvPr id="4"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物件 6"/>
          <p:cNvGraphicFramePr>
            <a:graphicFrameLocks noChangeAspect="1"/>
          </p:cNvGraphicFramePr>
          <p:nvPr>
            <p:extLst>
              <p:ext uri="{D42A27DB-BD31-4B8C-83A1-F6EECF244321}">
                <p14:modId xmlns:p14="http://schemas.microsoft.com/office/powerpoint/2010/main" val="1401056638"/>
              </p:ext>
            </p:extLst>
          </p:nvPr>
        </p:nvGraphicFramePr>
        <p:xfrm>
          <a:off x="1222532" y="5410200"/>
          <a:ext cx="3258536" cy="858346"/>
        </p:xfrm>
        <a:graphic>
          <a:graphicData uri="http://schemas.openxmlformats.org/presentationml/2006/ole">
            <mc:AlternateContent xmlns:mc="http://schemas.openxmlformats.org/markup-compatibility/2006">
              <mc:Choice xmlns:v="urn:schemas-microsoft-com:vml" Requires="v">
                <p:oleObj spid="_x0000_s24653" name="Equation" r:id="rId7" imgW="1930400" imgH="482600" progId="Equation.DSMT4">
                  <p:embed/>
                </p:oleObj>
              </mc:Choice>
              <mc:Fallback>
                <p:oleObj name="Equation" r:id="rId7" imgW="1930400" imgH="482600" progId="Equation.DSMT4">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2532" y="5410200"/>
                        <a:ext cx="3258536" cy="858346"/>
                      </a:xfrm>
                      <a:prstGeom prst="rect">
                        <a:avLst/>
                      </a:prstGeom>
                      <a:noFill/>
                    </p:spPr>
                  </p:pic>
                </p:oleObj>
              </mc:Fallback>
            </mc:AlternateContent>
          </a:graphicData>
        </a:graphic>
      </p:graphicFrame>
      <p:sp>
        <p:nvSpPr>
          <p:cNvPr id="11" name="投影片編號版面配置區 10"/>
          <p:cNvSpPr>
            <a:spLocks noGrp="1"/>
          </p:cNvSpPr>
          <p:nvPr>
            <p:ph type="sldNum" sz="quarter" idx="12"/>
          </p:nvPr>
        </p:nvSpPr>
        <p:spPr>
          <a:xfrm>
            <a:off x="4300368" y="6561137"/>
            <a:ext cx="543264" cy="365125"/>
          </a:xfrm>
        </p:spPr>
        <p:txBody>
          <a:bodyPr/>
          <a:lstStyle/>
          <a:p>
            <a:fld id="{156DAC32-BFD1-4A4A-AF59-D066AE274A70}" type="slidenum">
              <a:rPr lang="en-US" b="1" smtClean="0">
                <a:solidFill>
                  <a:schemeClr val="tx1"/>
                </a:solidFill>
              </a:rPr>
              <a:pPr/>
              <a:t>20</a:t>
            </a:fld>
            <a:endParaRPr lang="en-US" b="1" dirty="0">
              <a:solidFill>
                <a:schemeClr val="tx1"/>
              </a:solidFill>
            </a:endParaRPr>
          </a:p>
        </p:txBody>
      </p:sp>
    </p:spTree>
    <p:extLst>
      <p:ext uri="{BB962C8B-B14F-4D97-AF65-F5344CB8AC3E}">
        <p14:creationId xmlns:p14="http://schemas.microsoft.com/office/powerpoint/2010/main" val="1551949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pic>
        <p:nvPicPr>
          <p:cNvPr id="19" name="Picture 4" descr="C:\Users\Hanh\Desktop\menu.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08670"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6497"/>
            <a:ext cx="8938207" cy="584775"/>
            <a:chOff x="23446" y="-6497"/>
            <a:chExt cx="8938207" cy="584775"/>
          </a:xfrm>
        </p:grpSpPr>
        <p:sp>
          <p:nvSpPr>
            <p:cNvPr id="21"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5884981" y="55013"/>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Simulation </a:t>
              </a:r>
              <a:r>
                <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rPr>
                <a:t>Results</a:t>
              </a: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4648802" y="-6497"/>
              <a:ext cx="1225004" cy="58477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1600" b="1" dirty="0">
                  <a:solidFill>
                    <a:schemeClr val="bg1"/>
                  </a:solidFill>
                  <a:effectLst>
                    <a:outerShdw blurRad="38100" dist="38100" dir="2700000" algn="tl">
                      <a:srgbClr val="000000">
                        <a:alpha val="43137"/>
                      </a:srgbClr>
                    </a:outerShdw>
                  </a:effectLst>
                  <a:cs typeface="Times New Roman" pitchFamily="18" charset="0"/>
                </a:rPr>
                <a:t>Proposed </a:t>
              </a: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method</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0" name="Chevron 14"/>
            <p:cNvSpPr/>
            <p:nvPr/>
          </p:nvSpPr>
          <p:spPr>
            <a:xfrm>
              <a:off x="2982725" y="56625"/>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sp>
        <p:nvSpPr>
          <p:cNvPr id="31" name="內容版面配置區 1"/>
          <p:cNvSpPr txBox="1">
            <a:spLocks/>
          </p:cNvSpPr>
          <p:nvPr/>
        </p:nvSpPr>
        <p:spPr>
          <a:xfrm>
            <a:off x="398904" y="1699214"/>
            <a:ext cx="8219531" cy="1184663"/>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200000"/>
              </a:lnSpc>
            </a:pPr>
            <a:r>
              <a:rPr lang="en-US" altLang="zh-TW" sz="1800" dirty="0"/>
              <a:t>The classification accuracy is measured by a negative absolute percentage error (MAPE) :</a:t>
            </a:r>
          </a:p>
        </p:txBody>
      </p:sp>
      <p:sp>
        <p:nvSpPr>
          <p:cNvPr id="18" name="Rounded Rectangle 15"/>
          <p:cNvSpPr/>
          <p:nvPr/>
        </p:nvSpPr>
        <p:spPr>
          <a:xfrm>
            <a:off x="2293440" y="682037"/>
            <a:ext cx="4927975"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a:solidFill>
                  <a:schemeClr val="bg1"/>
                </a:solidFill>
                <a:cs typeface="Times New Roman" pitchFamily="18" charset="0"/>
              </a:rPr>
              <a:t>Optimum SVM parameters</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物件 2"/>
          <p:cNvGraphicFramePr>
            <a:graphicFrameLocks noChangeAspect="1"/>
          </p:cNvGraphicFramePr>
          <p:nvPr>
            <p:extLst>
              <p:ext uri="{D42A27DB-BD31-4B8C-83A1-F6EECF244321}">
                <p14:modId xmlns:p14="http://schemas.microsoft.com/office/powerpoint/2010/main" val="2667648314"/>
              </p:ext>
            </p:extLst>
          </p:nvPr>
        </p:nvGraphicFramePr>
        <p:xfrm>
          <a:off x="2982725" y="2989384"/>
          <a:ext cx="3008922" cy="820615"/>
        </p:xfrm>
        <a:graphic>
          <a:graphicData uri="http://schemas.openxmlformats.org/presentationml/2006/ole">
            <mc:AlternateContent xmlns:mc="http://schemas.openxmlformats.org/markup-compatibility/2006">
              <mc:Choice xmlns:v="urn:schemas-microsoft-com:vml" Requires="v">
                <p:oleObj spid="_x0000_s25643" name="Equation" r:id="rId5" imgW="1892300" imgH="482600" progId="Equation.DSMT4">
                  <p:embed/>
                </p:oleObj>
              </mc:Choice>
              <mc:Fallback>
                <p:oleObj name="Equation" r:id="rId5" imgW="1892300" imgH="4826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2725" y="2989384"/>
                        <a:ext cx="3008922" cy="820615"/>
                      </a:xfrm>
                      <a:prstGeom prst="rect">
                        <a:avLst/>
                      </a:prstGeom>
                      <a:noFill/>
                    </p:spPr>
                  </p:pic>
                </p:oleObj>
              </mc:Fallback>
            </mc:AlternateContent>
          </a:graphicData>
        </a:graphic>
      </p:graphicFrame>
      <p:sp>
        <p:nvSpPr>
          <p:cNvPr id="15" name="內容版面配置區 1"/>
          <p:cNvSpPr txBox="1">
            <a:spLocks/>
          </p:cNvSpPr>
          <p:nvPr/>
        </p:nvSpPr>
        <p:spPr>
          <a:xfrm>
            <a:off x="462234" y="4290014"/>
            <a:ext cx="8219531" cy="1184663"/>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200000"/>
              </a:lnSpc>
            </a:pPr>
            <a:r>
              <a:rPr lang="en-US" altLang="zh-TW" sz="1800" dirty="0" smtClean="0"/>
              <a:t>The </a:t>
            </a:r>
            <a:r>
              <a:rPr lang="en-US" altLang="zh-TW" sz="1800" dirty="0"/>
              <a:t>adjusted </a:t>
            </a:r>
            <a:r>
              <a:rPr lang="en-US" altLang="zh-TW" sz="1800" dirty="0" smtClean="0"/>
              <a:t>parameters (C and </a:t>
            </a:r>
            <a:r>
              <a:rPr lang="en-GB" sz="1800" i="1" dirty="0"/>
              <a:t>γ</a:t>
            </a:r>
            <a:r>
              <a:rPr lang="en-US" altLang="zh-TW" sz="1800" dirty="0" smtClean="0"/>
              <a:t>) </a:t>
            </a:r>
            <a:r>
              <a:rPr lang="en-US" altLang="zh-TW" sz="1800" dirty="0"/>
              <a:t>with  minimum validation error are selected as the most suitable parameters</a:t>
            </a:r>
          </a:p>
        </p:txBody>
      </p:sp>
      <p:sp>
        <p:nvSpPr>
          <p:cNvPr id="7" name="投影片編號版面配置區 6"/>
          <p:cNvSpPr>
            <a:spLocks noGrp="1"/>
          </p:cNvSpPr>
          <p:nvPr>
            <p:ph type="sldNum" sz="quarter" idx="12"/>
          </p:nvPr>
        </p:nvSpPr>
        <p:spPr>
          <a:xfrm>
            <a:off x="4434320" y="6553909"/>
            <a:ext cx="428964" cy="365125"/>
          </a:xfrm>
        </p:spPr>
        <p:txBody>
          <a:bodyPr/>
          <a:lstStyle/>
          <a:p>
            <a:fld id="{156DAC32-BFD1-4A4A-AF59-D066AE274A70}" type="slidenum">
              <a:rPr lang="en-US" b="1" smtClean="0">
                <a:solidFill>
                  <a:schemeClr val="tx1"/>
                </a:solidFill>
              </a:rPr>
              <a:pPr/>
              <a:t>21</a:t>
            </a:fld>
            <a:endParaRPr lang="en-US" b="1" dirty="0">
              <a:solidFill>
                <a:schemeClr val="tx1"/>
              </a:solidFill>
            </a:endParaRPr>
          </a:p>
        </p:txBody>
      </p:sp>
    </p:spTree>
    <p:extLst>
      <p:ext uri="{BB962C8B-B14F-4D97-AF65-F5344CB8AC3E}">
        <p14:creationId xmlns:p14="http://schemas.microsoft.com/office/powerpoint/2010/main" val="1225593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pic>
        <p:nvPicPr>
          <p:cNvPr id="19" name="Picture 4" descr="C:\Users\Hanh\Desktop\menu.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08670"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6497"/>
            <a:ext cx="8938207" cy="584775"/>
            <a:chOff x="23446" y="-6497"/>
            <a:chExt cx="8938207" cy="584775"/>
          </a:xfrm>
        </p:grpSpPr>
        <p:sp>
          <p:nvSpPr>
            <p:cNvPr id="21"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5884981" y="55013"/>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Simulation </a:t>
              </a:r>
              <a:r>
                <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rPr>
                <a:t>Results</a:t>
              </a: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4648802" y="-6497"/>
              <a:ext cx="1225004" cy="58477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1600" b="1" dirty="0">
                  <a:solidFill>
                    <a:schemeClr val="bg1"/>
                  </a:solidFill>
                  <a:effectLst>
                    <a:outerShdw blurRad="38100" dist="38100" dir="2700000" algn="tl">
                      <a:srgbClr val="000000">
                        <a:alpha val="43137"/>
                      </a:srgbClr>
                    </a:outerShdw>
                  </a:effectLst>
                  <a:cs typeface="Times New Roman" pitchFamily="18" charset="0"/>
                </a:rPr>
                <a:t>Proposed </a:t>
              </a: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method</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0" name="Chevron 14"/>
            <p:cNvSpPr/>
            <p:nvPr/>
          </p:nvSpPr>
          <p:spPr>
            <a:xfrm>
              <a:off x="2982725" y="56625"/>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sp>
        <p:nvSpPr>
          <p:cNvPr id="31" name="內容版面配置區 1"/>
          <p:cNvSpPr txBox="1">
            <a:spLocks/>
          </p:cNvSpPr>
          <p:nvPr/>
        </p:nvSpPr>
        <p:spPr>
          <a:xfrm>
            <a:off x="398904" y="1558537"/>
            <a:ext cx="2583821" cy="586786"/>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200000"/>
              </a:lnSpc>
            </a:pPr>
            <a:r>
              <a:rPr lang="en-US" altLang="zh-TW" sz="1800" dirty="0"/>
              <a:t>Single-stage  SVM </a:t>
            </a:r>
            <a:r>
              <a:rPr lang="en-US" altLang="zh-TW" sz="1800" dirty="0" smtClean="0"/>
              <a:t>:</a:t>
            </a:r>
            <a:endParaRPr lang="en-US" altLang="zh-TW" sz="1800" dirty="0"/>
          </a:p>
        </p:txBody>
      </p:sp>
      <p:sp>
        <p:nvSpPr>
          <p:cNvPr id="18" name="Rounded Rectangle 15"/>
          <p:cNvSpPr/>
          <p:nvPr/>
        </p:nvSpPr>
        <p:spPr>
          <a:xfrm>
            <a:off x="2293440" y="693760"/>
            <a:ext cx="4927975"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US" sz="2800" b="1" dirty="0">
                <a:latin typeface="Times New Roman" pitchFamily="18" charset="0"/>
              </a:rPr>
              <a:t>SVM training</a:t>
            </a:r>
            <a:endParaRPr lang="en-US" sz="2800" b="1" dirty="0">
              <a:solidFill>
                <a:schemeClr val="bg1"/>
              </a:solidFill>
              <a:cs typeface="Times New Roman" pitchFamily="18" charset="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753019479"/>
              </p:ext>
            </p:extLst>
          </p:nvPr>
        </p:nvGraphicFramePr>
        <p:xfrm>
          <a:off x="1438239" y="2137998"/>
          <a:ext cx="6404499" cy="3981447"/>
        </p:xfrm>
        <a:graphic>
          <a:graphicData uri="http://schemas.openxmlformats.org/presentationml/2006/ole">
            <mc:AlternateContent xmlns:mc="http://schemas.openxmlformats.org/markup-compatibility/2006">
              <mc:Choice xmlns:v="urn:schemas-microsoft-com:vml" Requires="v">
                <p:oleObj spid="_x0000_s15428" name="Visio" r:id="rId6" imgW="5288382" imgH="3299399" progId="Visio.Drawing.15">
                  <p:embed/>
                </p:oleObj>
              </mc:Choice>
              <mc:Fallback>
                <p:oleObj name="Visio" r:id="rId6" imgW="5288382" imgH="3299399" progId="Visio.Drawing.15">
                  <p:embed/>
                  <p:pic>
                    <p:nvPicPr>
                      <p:cNvPr id="0" name="物件 1"/>
                      <p:cNvPicPr>
                        <a:picLocks noChangeAspect="1" noChangeArrowheads="1"/>
                      </p:cNvPicPr>
                      <p:nvPr/>
                    </p:nvPicPr>
                    <p:blipFill>
                      <a:blip r:embed="rId7"/>
                      <a:srcRect/>
                      <a:stretch>
                        <a:fillRect/>
                      </a:stretch>
                    </p:blipFill>
                    <p:spPr bwMode="auto">
                      <a:xfrm>
                        <a:off x="1438239" y="2137998"/>
                        <a:ext cx="6404499" cy="3981447"/>
                      </a:xfrm>
                      <a:prstGeom prst="rect">
                        <a:avLst/>
                      </a:prstGeom>
                      <a:noFill/>
                      <a:ln>
                        <a:noFill/>
                      </a:ln>
                      <a:extLst/>
                    </p:spPr>
                  </p:pic>
                </p:oleObj>
              </mc:Fallback>
            </mc:AlternateContent>
          </a:graphicData>
        </a:graphic>
      </p:graphicFrame>
      <p:sp>
        <p:nvSpPr>
          <p:cNvPr id="6" name="投影片編號版面配置區 5"/>
          <p:cNvSpPr>
            <a:spLocks noGrp="1"/>
          </p:cNvSpPr>
          <p:nvPr>
            <p:ph type="sldNum" sz="quarter" idx="12"/>
          </p:nvPr>
        </p:nvSpPr>
        <p:spPr>
          <a:xfrm>
            <a:off x="4448607" y="6561137"/>
            <a:ext cx="400389" cy="365125"/>
          </a:xfrm>
        </p:spPr>
        <p:txBody>
          <a:bodyPr/>
          <a:lstStyle/>
          <a:p>
            <a:fld id="{156DAC32-BFD1-4A4A-AF59-D066AE274A70}" type="slidenum">
              <a:rPr lang="en-US" b="1" smtClean="0">
                <a:solidFill>
                  <a:schemeClr val="tx1"/>
                </a:solidFill>
              </a:rPr>
              <a:pPr/>
              <a:t>22</a:t>
            </a:fld>
            <a:endParaRPr lang="en-US" b="1">
              <a:solidFill>
                <a:schemeClr val="tx1"/>
              </a:solidFill>
            </a:endParaRPr>
          </a:p>
        </p:txBody>
      </p:sp>
      <p:sp>
        <p:nvSpPr>
          <p:cNvPr id="15" name="文字方塊 14"/>
          <p:cNvSpPr txBox="1"/>
          <p:nvPr/>
        </p:nvSpPr>
        <p:spPr>
          <a:xfrm>
            <a:off x="3657600" y="6321622"/>
            <a:ext cx="2631464" cy="307777"/>
          </a:xfrm>
          <a:prstGeom prst="rect">
            <a:avLst/>
          </a:prstGeom>
          <a:noFill/>
        </p:spPr>
        <p:txBody>
          <a:bodyPr wrap="square" rtlCol="0">
            <a:spAutoFit/>
          </a:bodyPr>
          <a:lstStyle/>
          <a:p>
            <a:r>
              <a:rPr lang="en-US" sz="1400" b="1" dirty="0" smtClean="0"/>
              <a:t>Fig. 14  </a:t>
            </a:r>
            <a:r>
              <a:rPr lang="en-US" sz="1400" dirty="0" smtClean="0"/>
              <a:t>The s</a:t>
            </a:r>
            <a:r>
              <a:rPr lang="en-US" altLang="zh-TW" sz="1400" dirty="0" smtClean="0"/>
              <a:t>ingle-stage  </a:t>
            </a:r>
            <a:r>
              <a:rPr lang="en-US" altLang="zh-TW" sz="1400" dirty="0"/>
              <a:t>SVM </a:t>
            </a:r>
            <a:endParaRPr lang="en-US" sz="1400" dirty="0"/>
          </a:p>
        </p:txBody>
      </p:sp>
    </p:spTree>
    <p:extLst>
      <p:ext uri="{BB962C8B-B14F-4D97-AF65-F5344CB8AC3E}">
        <p14:creationId xmlns:p14="http://schemas.microsoft.com/office/powerpoint/2010/main" val="686028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pic>
        <p:nvPicPr>
          <p:cNvPr id="19" name="Picture 4" descr="C:\Users\Hanh\Desktop\menu.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08670"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6497"/>
            <a:ext cx="8938207" cy="584775"/>
            <a:chOff x="23446" y="-6497"/>
            <a:chExt cx="8938207" cy="584775"/>
          </a:xfrm>
        </p:grpSpPr>
        <p:sp>
          <p:nvSpPr>
            <p:cNvPr id="21"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5884981" y="55013"/>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Simulation </a:t>
              </a:r>
              <a:r>
                <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rPr>
                <a:t>Results</a:t>
              </a: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4648802" y="-6497"/>
              <a:ext cx="1225004" cy="58477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1600" b="1" dirty="0">
                  <a:solidFill>
                    <a:schemeClr val="bg1"/>
                  </a:solidFill>
                  <a:effectLst>
                    <a:outerShdw blurRad="38100" dist="38100" dir="2700000" algn="tl">
                      <a:srgbClr val="000000">
                        <a:alpha val="43137"/>
                      </a:srgbClr>
                    </a:outerShdw>
                  </a:effectLst>
                  <a:cs typeface="Times New Roman" pitchFamily="18" charset="0"/>
                </a:rPr>
                <a:t>Proposed </a:t>
              </a: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method</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0" name="Chevron 14"/>
            <p:cNvSpPr/>
            <p:nvPr/>
          </p:nvSpPr>
          <p:spPr>
            <a:xfrm>
              <a:off x="2982725" y="56625"/>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sp>
        <p:nvSpPr>
          <p:cNvPr id="31" name="內容版面配置區 1"/>
          <p:cNvSpPr txBox="1">
            <a:spLocks/>
          </p:cNvSpPr>
          <p:nvPr/>
        </p:nvSpPr>
        <p:spPr>
          <a:xfrm>
            <a:off x="398902" y="1543681"/>
            <a:ext cx="2583823" cy="586786"/>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200000"/>
              </a:lnSpc>
            </a:pPr>
            <a:r>
              <a:rPr lang="en-US" altLang="zh-TW" sz="1800" dirty="0"/>
              <a:t>Multiple-stage </a:t>
            </a:r>
            <a:r>
              <a:rPr lang="en-US" altLang="zh-TW" sz="1800" dirty="0" smtClean="0"/>
              <a:t>SVM:</a:t>
            </a:r>
            <a:endParaRPr lang="en-US" altLang="zh-TW" sz="1800" dirty="0"/>
          </a:p>
          <a:p>
            <a:pPr marL="0" indent="0" algn="just">
              <a:lnSpc>
                <a:spcPct val="200000"/>
              </a:lnSpc>
              <a:buNone/>
            </a:pPr>
            <a:endParaRPr lang="en-US" altLang="zh-TW" sz="1800" dirty="0"/>
          </a:p>
        </p:txBody>
      </p:sp>
      <p:sp>
        <p:nvSpPr>
          <p:cNvPr id="18" name="Rounded Rectangle 15"/>
          <p:cNvSpPr/>
          <p:nvPr/>
        </p:nvSpPr>
        <p:spPr>
          <a:xfrm>
            <a:off x="2293440" y="682037"/>
            <a:ext cx="4927975"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US" sz="2800" b="1" dirty="0">
                <a:latin typeface="Times New Roman" pitchFamily="18" charset="0"/>
              </a:rPr>
              <a:t>SVM training</a:t>
            </a:r>
            <a:endParaRPr lang="en-US" sz="2800" b="1" dirty="0">
              <a:solidFill>
                <a:schemeClr val="bg1"/>
              </a:solidFill>
              <a:cs typeface="Times New Roman" pitchFamily="18" charset="0"/>
            </a:endParaRPr>
          </a:p>
        </p:txBody>
      </p:sp>
      <p:graphicFrame>
        <p:nvGraphicFramePr>
          <p:cNvPr id="3" name="物件 2"/>
          <p:cNvGraphicFramePr>
            <a:graphicFrameLocks noChangeAspect="1"/>
          </p:cNvGraphicFramePr>
          <p:nvPr>
            <p:extLst>
              <p:ext uri="{D42A27DB-BD31-4B8C-83A1-F6EECF244321}">
                <p14:modId xmlns:p14="http://schemas.microsoft.com/office/powerpoint/2010/main" val="1386397666"/>
              </p:ext>
            </p:extLst>
          </p:nvPr>
        </p:nvGraphicFramePr>
        <p:xfrm>
          <a:off x="1034687" y="2384712"/>
          <a:ext cx="7445480" cy="3208215"/>
        </p:xfrm>
        <a:graphic>
          <a:graphicData uri="http://schemas.openxmlformats.org/presentationml/2006/ole">
            <mc:AlternateContent xmlns:mc="http://schemas.openxmlformats.org/markup-compatibility/2006">
              <mc:Choice xmlns:v="urn:schemas-microsoft-com:vml" Requires="v">
                <p:oleObj spid="_x0000_s16452" name="Visio" r:id="rId6" imgW="7894190" imgH="3421319" progId="Visio.Drawing.15">
                  <p:embed/>
                </p:oleObj>
              </mc:Choice>
              <mc:Fallback>
                <p:oleObj name="Visio" r:id="rId6" imgW="7894190" imgH="3421319" progId="Visio.Drawing.15">
                  <p:embed/>
                  <p:pic>
                    <p:nvPicPr>
                      <p:cNvPr id="0" name="物件 1"/>
                      <p:cNvPicPr>
                        <a:picLocks noChangeAspect="1" noChangeArrowheads="1"/>
                      </p:cNvPicPr>
                      <p:nvPr/>
                    </p:nvPicPr>
                    <p:blipFill>
                      <a:blip r:embed="rId7"/>
                      <a:srcRect/>
                      <a:stretch>
                        <a:fillRect/>
                      </a:stretch>
                    </p:blipFill>
                    <p:spPr bwMode="auto">
                      <a:xfrm>
                        <a:off x="1034687" y="2384712"/>
                        <a:ext cx="7445480" cy="3208215"/>
                      </a:xfrm>
                      <a:prstGeom prst="rect">
                        <a:avLst/>
                      </a:prstGeom>
                      <a:noFill/>
                      <a:ln>
                        <a:noFill/>
                      </a:ln>
                      <a:extLst/>
                    </p:spPr>
                  </p:pic>
                </p:oleObj>
              </mc:Fallback>
            </mc:AlternateContent>
          </a:graphicData>
        </a:graphic>
      </p:graphicFrame>
      <p:sp>
        <p:nvSpPr>
          <p:cNvPr id="6" name="投影片編號版面配置區 5"/>
          <p:cNvSpPr>
            <a:spLocks noGrp="1"/>
          </p:cNvSpPr>
          <p:nvPr>
            <p:ph type="sldNum" sz="quarter" idx="12"/>
          </p:nvPr>
        </p:nvSpPr>
        <p:spPr>
          <a:xfrm>
            <a:off x="4443845" y="6580542"/>
            <a:ext cx="409914" cy="365125"/>
          </a:xfrm>
        </p:spPr>
        <p:txBody>
          <a:bodyPr/>
          <a:lstStyle/>
          <a:p>
            <a:fld id="{156DAC32-BFD1-4A4A-AF59-D066AE274A70}" type="slidenum">
              <a:rPr lang="en-US" b="1" smtClean="0">
                <a:solidFill>
                  <a:schemeClr val="tx1"/>
                </a:solidFill>
              </a:rPr>
              <a:pPr/>
              <a:t>23</a:t>
            </a:fld>
            <a:endParaRPr lang="en-US" b="1" dirty="0">
              <a:solidFill>
                <a:schemeClr val="tx1"/>
              </a:solidFill>
            </a:endParaRPr>
          </a:p>
        </p:txBody>
      </p:sp>
      <p:sp>
        <p:nvSpPr>
          <p:cNvPr id="15" name="文字方塊 14"/>
          <p:cNvSpPr txBox="1"/>
          <p:nvPr/>
        </p:nvSpPr>
        <p:spPr>
          <a:xfrm>
            <a:off x="3286125" y="6167733"/>
            <a:ext cx="3002939" cy="307777"/>
          </a:xfrm>
          <a:prstGeom prst="rect">
            <a:avLst/>
          </a:prstGeom>
          <a:noFill/>
        </p:spPr>
        <p:txBody>
          <a:bodyPr wrap="square" rtlCol="0">
            <a:spAutoFit/>
          </a:bodyPr>
          <a:lstStyle/>
          <a:p>
            <a:r>
              <a:rPr lang="en-US" sz="1400" b="1" dirty="0" smtClean="0"/>
              <a:t>Fig. 15  </a:t>
            </a:r>
            <a:r>
              <a:rPr lang="en-US" sz="1400" dirty="0" smtClean="0"/>
              <a:t>The multiple</a:t>
            </a:r>
            <a:r>
              <a:rPr lang="en-US" altLang="zh-TW" sz="1400" dirty="0" smtClean="0"/>
              <a:t>-stage  </a:t>
            </a:r>
            <a:r>
              <a:rPr lang="en-US" altLang="zh-TW" sz="1400" dirty="0"/>
              <a:t>SVM </a:t>
            </a:r>
            <a:endParaRPr lang="en-US" sz="1400" dirty="0"/>
          </a:p>
        </p:txBody>
      </p:sp>
    </p:spTree>
    <p:extLst>
      <p:ext uri="{BB962C8B-B14F-4D97-AF65-F5344CB8AC3E}">
        <p14:creationId xmlns:p14="http://schemas.microsoft.com/office/powerpoint/2010/main" val="2979236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pic>
        <p:nvPicPr>
          <p:cNvPr id="44" name="Picture 4" descr="C:\Users\Hanh\Desktop\menu.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08670"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群組 36"/>
          <p:cNvGrpSpPr/>
          <p:nvPr/>
        </p:nvGrpSpPr>
        <p:grpSpPr>
          <a:xfrm>
            <a:off x="23446" y="-6497"/>
            <a:ext cx="8938207" cy="584775"/>
            <a:chOff x="23446" y="-6497"/>
            <a:chExt cx="8938207" cy="584775"/>
          </a:xfrm>
        </p:grpSpPr>
        <p:sp>
          <p:nvSpPr>
            <p:cNvPr id="38"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9" name="Chevron 15"/>
            <p:cNvSpPr/>
            <p:nvPr/>
          </p:nvSpPr>
          <p:spPr>
            <a:xfrm>
              <a:off x="5884981" y="55013"/>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Simulation </a:t>
              </a:r>
              <a:r>
                <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rPr>
                <a:t>Results</a:t>
              </a:r>
            </a:p>
          </p:txBody>
        </p:sp>
        <p:sp>
          <p:nvSpPr>
            <p:cNvPr id="40"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41"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42" name="ZoneTexte 23"/>
            <p:cNvSpPr txBox="1"/>
            <p:nvPr/>
          </p:nvSpPr>
          <p:spPr>
            <a:xfrm>
              <a:off x="4648802" y="-6497"/>
              <a:ext cx="1225004" cy="58477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1600" b="1" dirty="0">
                  <a:solidFill>
                    <a:schemeClr val="bg1"/>
                  </a:solidFill>
                  <a:effectLst>
                    <a:outerShdw blurRad="38100" dist="38100" dir="2700000" algn="tl">
                      <a:srgbClr val="000000">
                        <a:alpha val="43137"/>
                      </a:srgbClr>
                    </a:outerShdw>
                  </a:effectLst>
                  <a:cs typeface="Times New Roman" pitchFamily="18" charset="0"/>
                </a:rPr>
                <a:t>Proposed </a:t>
              </a: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method</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43" name="Chevron 14"/>
            <p:cNvSpPr/>
            <p:nvPr/>
          </p:nvSpPr>
          <p:spPr>
            <a:xfrm>
              <a:off x="2982725" y="56625"/>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sp>
        <p:nvSpPr>
          <p:cNvPr id="6" name="投影片編號版面配置區 5"/>
          <p:cNvSpPr>
            <a:spLocks noGrp="1"/>
          </p:cNvSpPr>
          <p:nvPr>
            <p:ph type="sldNum" sz="quarter" idx="12"/>
          </p:nvPr>
        </p:nvSpPr>
        <p:spPr>
          <a:xfrm>
            <a:off x="4434320" y="6561137"/>
            <a:ext cx="428964" cy="365125"/>
          </a:xfrm>
        </p:spPr>
        <p:txBody>
          <a:bodyPr/>
          <a:lstStyle/>
          <a:p>
            <a:fld id="{156DAC32-BFD1-4A4A-AF59-D066AE274A70}" type="slidenum">
              <a:rPr lang="en-US" b="1" smtClean="0">
                <a:solidFill>
                  <a:schemeClr val="tx1"/>
                </a:solidFill>
              </a:rPr>
              <a:pPr/>
              <a:t>24</a:t>
            </a:fld>
            <a:endParaRPr lang="en-US" b="1" dirty="0">
              <a:solidFill>
                <a:schemeClr val="tx1"/>
              </a:solidFill>
            </a:endParaRPr>
          </a:p>
        </p:txBody>
      </p:sp>
      <p:sp>
        <p:nvSpPr>
          <p:cNvPr id="22" name="文字方塊 21"/>
          <p:cNvSpPr txBox="1"/>
          <p:nvPr/>
        </p:nvSpPr>
        <p:spPr>
          <a:xfrm>
            <a:off x="152401" y="6453483"/>
            <a:ext cx="3560002" cy="307777"/>
          </a:xfrm>
          <a:prstGeom prst="rect">
            <a:avLst/>
          </a:prstGeom>
          <a:noFill/>
        </p:spPr>
        <p:txBody>
          <a:bodyPr wrap="square" rtlCol="0">
            <a:spAutoFit/>
          </a:bodyPr>
          <a:lstStyle/>
          <a:p>
            <a:r>
              <a:rPr lang="en-US" sz="1400" b="1" dirty="0" smtClean="0"/>
              <a:t>Fig. 16  </a:t>
            </a:r>
            <a:r>
              <a:rPr lang="en-US" sz="1400" dirty="0" smtClean="0"/>
              <a:t>The flowchart of propose method</a:t>
            </a:r>
            <a:endParaRPr lang="en-US" sz="1400" dirty="0"/>
          </a:p>
        </p:txBody>
      </p:sp>
      <p:graphicFrame>
        <p:nvGraphicFramePr>
          <p:cNvPr id="3" name="物件 2"/>
          <p:cNvGraphicFramePr>
            <a:graphicFrameLocks noChangeAspect="1"/>
          </p:cNvGraphicFramePr>
          <p:nvPr>
            <p:extLst>
              <p:ext uri="{D42A27DB-BD31-4B8C-83A1-F6EECF244321}">
                <p14:modId xmlns:p14="http://schemas.microsoft.com/office/powerpoint/2010/main" val="4165523699"/>
              </p:ext>
            </p:extLst>
          </p:nvPr>
        </p:nvGraphicFramePr>
        <p:xfrm>
          <a:off x="3209184" y="713004"/>
          <a:ext cx="3238500" cy="5938838"/>
        </p:xfrm>
        <a:graphic>
          <a:graphicData uri="http://schemas.openxmlformats.org/presentationml/2006/ole">
            <mc:AlternateContent xmlns:mc="http://schemas.openxmlformats.org/markup-compatibility/2006">
              <mc:Choice xmlns:v="urn:schemas-microsoft-com:vml" Requires="v">
                <p:oleObj spid="_x0000_s17478" name="Visio" r:id="rId6" imgW="3413800" imgH="6225479" progId="Visio.Drawing.15">
                  <p:embed/>
                </p:oleObj>
              </mc:Choice>
              <mc:Fallback>
                <p:oleObj name="Visio" r:id="rId6" imgW="3413800" imgH="6225479" progId="Visio.Drawing.15">
                  <p:embed/>
                  <p:pic>
                    <p:nvPicPr>
                      <p:cNvPr id="0" name="物件 3"/>
                      <p:cNvPicPr>
                        <a:picLocks noChangeAspect="1" noChangeArrowheads="1"/>
                      </p:cNvPicPr>
                      <p:nvPr/>
                    </p:nvPicPr>
                    <p:blipFill>
                      <a:blip r:embed="rId7"/>
                      <a:srcRect/>
                      <a:stretch>
                        <a:fillRect/>
                      </a:stretch>
                    </p:blipFill>
                    <p:spPr bwMode="auto">
                      <a:xfrm>
                        <a:off x="3209184" y="713004"/>
                        <a:ext cx="3238500" cy="59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橢圓 1"/>
          <p:cNvSpPr/>
          <p:nvPr/>
        </p:nvSpPr>
        <p:spPr>
          <a:xfrm>
            <a:off x="3479970" y="2352675"/>
            <a:ext cx="2057400" cy="6953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橢圓 26"/>
          <p:cNvSpPr/>
          <p:nvPr/>
        </p:nvSpPr>
        <p:spPr>
          <a:xfrm>
            <a:off x="3479970" y="3741492"/>
            <a:ext cx="2057400" cy="884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橢圓 29"/>
          <p:cNvSpPr/>
          <p:nvPr/>
        </p:nvSpPr>
        <p:spPr>
          <a:xfrm>
            <a:off x="3556170" y="5572124"/>
            <a:ext cx="1900914" cy="561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群組 9"/>
          <p:cNvGrpSpPr/>
          <p:nvPr/>
        </p:nvGrpSpPr>
        <p:grpSpPr>
          <a:xfrm>
            <a:off x="6049078" y="2763530"/>
            <a:ext cx="1606380" cy="795119"/>
            <a:chOff x="6049078" y="2763530"/>
            <a:chExt cx="1606380" cy="795119"/>
          </a:xfrm>
        </p:grpSpPr>
        <p:sp>
          <p:nvSpPr>
            <p:cNvPr id="33" name="文字方塊 1"/>
            <p:cNvSpPr txBox="1">
              <a:spLocks noChangeArrowheads="1"/>
            </p:cNvSpPr>
            <p:nvPr/>
          </p:nvSpPr>
          <p:spPr bwMode="auto">
            <a:xfrm>
              <a:off x="6215313" y="2865326"/>
              <a:ext cx="1315814" cy="59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GB" sz="1200" dirty="0"/>
                <a:t>For DPSO, update velocity with the additional feature.</a:t>
              </a:r>
              <a:endParaRPr lang="en-US" sz="1200" dirty="0"/>
            </a:p>
          </p:txBody>
        </p:sp>
        <p:sp>
          <p:nvSpPr>
            <p:cNvPr id="8" name="橢圓形圖說文字 7"/>
            <p:cNvSpPr/>
            <p:nvPr/>
          </p:nvSpPr>
          <p:spPr>
            <a:xfrm>
              <a:off x="6049078" y="2763530"/>
              <a:ext cx="1606380" cy="795119"/>
            </a:xfrm>
            <a:prstGeom prst="wedgeEllipseCallout">
              <a:avLst>
                <a:gd name="adj1" fmla="val -94951"/>
                <a:gd name="adj2" fmla="val 9244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群組 50"/>
          <p:cNvGrpSpPr/>
          <p:nvPr/>
        </p:nvGrpSpPr>
        <p:grpSpPr>
          <a:xfrm rot="10800000">
            <a:off x="6049078" y="4466272"/>
            <a:ext cx="1828887" cy="1094891"/>
            <a:chOff x="5960723" y="2594261"/>
            <a:chExt cx="1694735" cy="964388"/>
          </a:xfrm>
        </p:grpSpPr>
        <p:sp>
          <p:nvSpPr>
            <p:cNvPr id="52" name="文字方塊 1"/>
            <p:cNvSpPr txBox="1">
              <a:spLocks noChangeArrowheads="1"/>
            </p:cNvSpPr>
            <p:nvPr/>
          </p:nvSpPr>
          <p:spPr bwMode="auto">
            <a:xfrm rot="10800000">
              <a:off x="5960723" y="2594261"/>
              <a:ext cx="16063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GB" sz="1200" dirty="0"/>
                <a:t>For Mutant-PSO</a:t>
              </a:r>
              <a:r>
                <a:rPr lang="en-GB" sz="1200" dirty="0" smtClean="0"/>
                <a:t>, </a:t>
              </a:r>
              <a:r>
                <a:rPr lang="en-GB" sz="1200" dirty="0"/>
                <a:t>update </a:t>
              </a:r>
              <a:r>
                <a:rPr lang="en-GB" sz="1200" dirty="0" err="1"/>
                <a:t>Mbest</a:t>
              </a:r>
              <a:r>
                <a:rPr lang="en-GB" sz="1200" dirty="0"/>
                <a:t> </a:t>
              </a:r>
              <a:r>
                <a:rPr lang="en-GB" sz="1200" dirty="0" smtClean="0"/>
                <a:t>to </a:t>
              </a:r>
              <a:r>
                <a:rPr lang="en-GB" sz="1200" dirty="0"/>
                <a:t>replace the worst particle  </a:t>
              </a:r>
              <a:endParaRPr lang="en-US" sz="1200" dirty="0"/>
            </a:p>
          </p:txBody>
        </p:sp>
        <p:sp>
          <p:nvSpPr>
            <p:cNvPr id="53" name="橢圓形圖說文字 52"/>
            <p:cNvSpPr/>
            <p:nvPr/>
          </p:nvSpPr>
          <p:spPr>
            <a:xfrm>
              <a:off x="6049078" y="2763530"/>
              <a:ext cx="1606380" cy="795119"/>
            </a:xfrm>
            <a:prstGeom prst="wedgeEllipseCallout">
              <a:avLst>
                <a:gd name="adj1" fmla="val 91844"/>
                <a:gd name="adj2" fmla="val 491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群組 53"/>
          <p:cNvGrpSpPr/>
          <p:nvPr/>
        </p:nvGrpSpPr>
        <p:grpSpPr>
          <a:xfrm>
            <a:off x="998789" y="4071243"/>
            <a:ext cx="1867225" cy="1146343"/>
            <a:chOff x="6049078" y="2763530"/>
            <a:chExt cx="1606380" cy="892971"/>
          </a:xfrm>
        </p:grpSpPr>
        <p:sp>
          <p:nvSpPr>
            <p:cNvPr id="55" name="文字方塊 1"/>
            <p:cNvSpPr txBox="1">
              <a:spLocks noChangeArrowheads="1"/>
            </p:cNvSpPr>
            <p:nvPr/>
          </p:nvSpPr>
          <p:spPr bwMode="auto">
            <a:xfrm>
              <a:off x="6215313" y="2865326"/>
              <a:ext cx="1440145" cy="7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GB" sz="1200" dirty="0"/>
                <a:t>For PPSO, the velocity is reset whenever </a:t>
              </a:r>
              <a:r>
                <a:rPr lang="en-US" sz="1200" dirty="0"/>
                <a:t>the particles get struck into a local optimum</a:t>
              </a:r>
              <a:r>
                <a:rPr lang="en-GB" sz="1200" dirty="0"/>
                <a:t> </a:t>
              </a:r>
              <a:endParaRPr lang="en-US" sz="1200" dirty="0"/>
            </a:p>
            <a:p>
              <a:r>
                <a:rPr lang="en-GB" sz="1200" dirty="0" smtClean="0"/>
                <a:t>.</a:t>
              </a:r>
              <a:endParaRPr lang="en-US" sz="1200" dirty="0"/>
            </a:p>
          </p:txBody>
        </p:sp>
        <p:sp>
          <p:nvSpPr>
            <p:cNvPr id="56" name="橢圓形圖說文字 55"/>
            <p:cNvSpPr/>
            <p:nvPr/>
          </p:nvSpPr>
          <p:spPr>
            <a:xfrm>
              <a:off x="6049078" y="2763530"/>
              <a:ext cx="1606380" cy="795119"/>
            </a:xfrm>
            <a:prstGeom prst="wedgeEllipseCallout">
              <a:avLst>
                <a:gd name="adj1" fmla="val 95747"/>
                <a:gd name="adj2" fmla="val -5555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27575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fill="hold"/>
                                        <p:tgtEl>
                                          <p:spTgt spid="54"/>
                                        </p:tgtEl>
                                        <p:attrNameLst>
                                          <p:attrName>ppt_x</p:attrName>
                                        </p:attrNameLst>
                                      </p:cBhvr>
                                      <p:tavLst>
                                        <p:tav tm="0">
                                          <p:val>
                                            <p:strVal val="#ppt_x"/>
                                          </p:val>
                                        </p:tav>
                                        <p:tav tm="100000">
                                          <p:val>
                                            <p:strVal val="#ppt_x"/>
                                          </p:val>
                                        </p:tav>
                                      </p:tavLst>
                                    </p:anim>
                                    <p:anim calcmode="lin" valueType="num">
                                      <p:cBhvr additive="base">
                                        <p:cTn id="35"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grpSp>
        <p:nvGrpSpPr>
          <p:cNvPr id="2" name="群組 1"/>
          <p:cNvGrpSpPr/>
          <p:nvPr/>
        </p:nvGrpSpPr>
        <p:grpSpPr>
          <a:xfrm>
            <a:off x="23446" y="0"/>
            <a:ext cx="8938207" cy="584775"/>
            <a:chOff x="23446" y="0"/>
            <a:chExt cx="8938207" cy="584775"/>
          </a:xfrm>
        </p:grpSpPr>
        <p:pic>
          <p:nvPicPr>
            <p:cNvPr id="19" name="Picture 4" descr="C:\Users\Hanh\Desktop\menu.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85768"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0"/>
              <a:ext cx="8938207" cy="584775"/>
              <a:chOff x="23446" y="0"/>
              <a:chExt cx="8938207" cy="584775"/>
            </a:xfrm>
          </p:grpSpPr>
          <p:sp>
            <p:nvSpPr>
              <p:cNvPr id="21"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4503409" y="56625"/>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6174003" y="0"/>
                <a:ext cx="1225004" cy="58477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1600" b="1" dirty="0">
                    <a:solidFill>
                      <a:schemeClr val="bg1"/>
                    </a:solidFill>
                    <a:effectLst>
                      <a:outerShdw blurRad="38100" dist="38100" dir="2700000" algn="tl">
                        <a:srgbClr val="000000">
                          <a:alpha val="43137"/>
                        </a:srgbClr>
                      </a:outerShdw>
                    </a:effectLst>
                    <a:cs typeface="Times New Roman" pitchFamily="18" charset="0"/>
                  </a:rPr>
                  <a:t>Simulation Results</a:t>
                </a:r>
              </a:p>
            </p:txBody>
          </p:sp>
          <p:sp>
            <p:nvSpPr>
              <p:cNvPr id="30" name="Chevron 14"/>
              <p:cNvSpPr/>
              <p:nvPr/>
            </p:nvSpPr>
            <p:spPr>
              <a:xfrm>
                <a:off x="2982725" y="56625"/>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grpSp>
      <p:sp>
        <p:nvSpPr>
          <p:cNvPr id="18" name="Rounded Rectangle 15"/>
          <p:cNvSpPr/>
          <p:nvPr/>
        </p:nvSpPr>
        <p:spPr>
          <a:xfrm>
            <a:off x="1193423" y="705482"/>
            <a:ext cx="6910755"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US" sz="2800" b="1" dirty="0">
                <a:latin typeface="Times New Roman" pitchFamily="18" charset="0"/>
              </a:rPr>
              <a:t>Parameter selection for the PSO algorithms </a:t>
            </a:r>
            <a:endParaRPr lang="en-US" sz="2800" b="1" dirty="0">
              <a:solidFill>
                <a:schemeClr val="bg1"/>
              </a:solidFill>
              <a:cs typeface="Times New Roman" pitchFamily="18" charset="0"/>
            </a:endParaRPr>
          </a:p>
        </p:txBody>
      </p:sp>
      <p:graphicFrame>
        <p:nvGraphicFramePr>
          <p:cNvPr id="16" name="表格 15"/>
          <p:cNvGraphicFramePr>
            <a:graphicFrameLocks noGrp="1"/>
          </p:cNvGraphicFramePr>
          <p:nvPr>
            <p:extLst>
              <p:ext uri="{D42A27DB-BD31-4B8C-83A1-F6EECF244321}">
                <p14:modId xmlns:p14="http://schemas.microsoft.com/office/powerpoint/2010/main" val="3561957608"/>
              </p:ext>
            </p:extLst>
          </p:nvPr>
        </p:nvGraphicFramePr>
        <p:xfrm>
          <a:off x="816885" y="2344615"/>
          <a:ext cx="7737231" cy="2970680"/>
        </p:xfrm>
        <a:graphic>
          <a:graphicData uri="http://schemas.openxmlformats.org/drawingml/2006/table">
            <a:tbl>
              <a:tblPr firstRow="1" firstCol="1" bandRow="1">
                <a:tableStyleId>{5C22544A-7EE6-4342-B048-85BDC9FD1C3A}</a:tableStyleId>
              </a:tblPr>
              <a:tblGrid>
                <a:gridCol w="1468525"/>
                <a:gridCol w="1333899"/>
                <a:gridCol w="1655767"/>
                <a:gridCol w="1781112"/>
                <a:gridCol w="1497928"/>
              </a:tblGrid>
              <a:tr h="544465">
                <a:tc>
                  <a:txBody>
                    <a:bodyPr/>
                    <a:lstStyle/>
                    <a:p>
                      <a:pPr marL="0" marR="0" algn="ctr">
                        <a:lnSpc>
                          <a:spcPts val="1800"/>
                        </a:lnSpc>
                        <a:spcBef>
                          <a:spcPts val="0"/>
                        </a:spcBef>
                        <a:spcAft>
                          <a:spcPts val="0"/>
                        </a:spcAft>
                      </a:pPr>
                      <a:r>
                        <a:rPr lang="en-US" sz="1800" dirty="0">
                          <a:effectLst/>
                        </a:rPr>
                        <a:t> </a:t>
                      </a:r>
                      <a:endParaRPr lang="en-US" sz="1800" dirty="0">
                        <a:solidFill>
                          <a:srgbClr val="000000"/>
                        </a:solidFill>
                        <a:effectLst/>
                        <a:latin typeface="Palatino Linotype"/>
                        <a:ea typeface="新細明體"/>
                        <a:cs typeface="Times New Roman"/>
                      </a:endParaRPr>
                    </a:p>
                  </a:txBody>
                  <a:tcPr marL="68580" marR="68580" marT="0" marB="0"/>
                </a:tc>
                <a:tc>
                  <a:txBody>
                    <a:bodyPr/>
                    <a:lstStyle/>
                    <a:p>
                      <a:pPr marL="0" marR="0" algn="ctr">
                        <a:lnSpc>
                          <a:spcPts val="1800"/>
                        </a:lnSpc>
                        <a:spcBef>
                          <a:spcPts val="0"/>
                        </a:spcBef>
                        <a:spcAft>
                          <a:spcPts val="0"/>
                        </a:spcAft>
                      </a:pPr>
                      <a:r>
                        <a:rPr lang="en-US" sz="1800" dirty="0">
                          <a:effectLst/>
                        </a:rPr>
                        <a:t>PSO</a:t>
                      </a:r>
                      <a:endParaRPr lang="en-US" sz="1800" dirty="0">
                        <a:solidFill>
                          <a:srgbClr val="000000"/>
                        </a:solidFill>
                        <a:effectLst/>
                        <a:latin typeface="Palatino Linotype"/>
                        <a:ea typeface="新細明體"/>
                        <a:cs typeface="Times New Roman"/>
                      </a:endParaRPr>
                    </a:p>
                  </a:txBody>
                  <a:tcPr marL="68580" marR="68580" marT="0" marB="0"/>
                </a:tc>
                <a:tc>
                  <a:txBody>
                    <a:bodyPr/>
                    <a:lstStyle/>
                    <a:p>
                      <a:pPr marL="0" marR="0" algn="ctr">
                        <a:lnSpc>
                          <a:spcPts val="1800"/>
                        </a:lnSpc>
                        <a:spcBef>
                          <a:spcPts val="0"/>
                        </a:spcBef>
                        <a:spcAft>
                          <a:spcPts val="0"/>
                        </a:spcAft>
                      </a:pPr>
                      <a:r>
                        <a:rPr lang="en-US" sz="1800" dirty="0">
                          <a:effectLst/>
                        </a:rPr>
                        <a:t>Mutant PSO</a:t>
                      </a:r>
                      <a:endParaRPr lang="en-US" sz="1800" dirty="0">
                        <a:solidFill>
                          <a:srgbClr val="000000"/>
                        </a:solidFill>
                        <a:effectLst/>
                        <a:latin typeface="Palatino Linotype"/>
                        <a:ea typeface="新細明體"/>
                        <a:cs typeface="Times New Roman"/>
                      </a:endParaRPr>
                    </a:p>
                  </a:txBody>
                  <a:tcPr marL="68580" marR="68580" marT="0" marB="0"/>
                </a:tc>
                <a:tc>
                  <a:txBody>
                    <a:bodyPr/>
                    <a:lstStyle/>
                    <a:p>
                      <a:pPr marL="0" marR="0" algn="ctr">
                        <a:lnSpc>
                          <a:spcPts val="1800"/>
                        </a:lnSpc>
                        <a:spcBef>
                          <a:spcPts val="0"/>
                        </a:spcBef>
                        <a:spcAft>
                          <a:spcPts val="0"/>
                        </a:spcAft>
                      </a:pPr>
                      <a:r>
                        <a:rPr lang="en-US" sz="1800" dirty="0">
                          <a:effectLst/>
                        </a:rPr>
                        <a:t>DPSO</a:t>
                      </a:r>
                      <a:endParaRPr lang="en-US" sz="1800" dirty="0">
                        <a:solidFill>
                          <a:srgbClr val="000000"/>
                        </a:solidFill>
                        <a:effectLst/>
                        <a:latin typeface="Palatino Linotype"/>
                        <a:ea typeface="新細明體"/>
                        <a:cs typeface="Times New Roman"/>
                      </a:endParaRPr>
                    </a:p>
                  </a:txBody>
                  <a:tcPr marL="68580" marR="68580" marT="0" marB="0"/>
                </a:tc>
                <a:tc>
                  <a:txBody>
                    <a:bodyPr/>
                    <a:lstStyle/>
                    <a:p>
                      <a:pPr marL="0" marR="0" algn="ctr">
                        <a:lnSpc>
                          <a:spcPts val="1800"/>
                        </a:lnSpc>
                        <a:spcBef>
                          <a:spcPts val="0"/>
                        </a:spcBef>
                        <a:spcAft>
                          <a:spcPts val="0"/>
                        </a:spcAft>
                      </a:pPr>
                      <a:r>
                        <a:rPr lang="en-US" sz="1800">
                          <a:effectLst/>
                        </a:rPr>
                        <a:t>PPSO</a:t>
                      </a:r>
                      <a:endParaRPr lang="en-US" sz="1800">
                        <a:solidFill>
                          <a:srgbClr val="000000"/>
                        </a:solidFill>
                        <a:effectLst/>
                        <a:latin typeface="Palatino Linotype"/>
                        <a:ea typeface="新細明體"/>
                        <a:cs typeface="Times New Roman"/>
                      </a:endParaRPr>
                    </a:p>
                  </a:txBody>
                  <a:tcPr marL="68580" marR="68580" marT="0" marB="0"/>
                </a:tc>
              </a:tr>
              <a:tr h="651289">
                <a:tc>
                  <a:txBody>
                    <a:bodyPr/>
                    <a:lstStyle/>
                    <a:p>
                      <a:pPr marL="0" marR="0" algn="ctr">
                        <a:lnSpc>
                          <a:spcPts val="1800"/>
                        </a:lnSpc>
                        <a:spcBef>
                          <a:spcPts val="0"/>
                        </a:spcBef>
                        <a:spcAft>
                          <a:spcPts val="0"/>
                        </a:spcAft>
                      </a:pPr>
                      <a:r>
                        <a:rPr lang="en-US" sz="1800" dirty="0">
                          <a:effectLst/>
                        </a:rPr>
                        <a:t>Swarm size</a:t>
                      </a:r>
                      <a:endParaRPr lang="en-US" sz="1800" dirty="0">
                        <a:solidFill>
                          <a:srgbClr val="000000"/>
                        </a:solidFill>
                        <a:effectLst/>
                        <a:latin typeface="Palatino Linotype"/>
                        <a:ea typeface="新細明體"/>
                        <a:cs typeface="Times New Roman"/>
                      </a:endParaRPr>
                    </a:p>
                  </a:txBody>
                  <a:tcPr marL="68580" marR="68580" marT="0" marB="0"/>
                </a:tc>
                <a:tc>
                  <a:txBody>
                    <a:bodyPr/>
                    <a:lstStyle/>
                    <a:p>
                      <a:pPr marL="0" marR="0" algn="ctr">
                        <a:lnSpc>
                          <a:spcPts val="1800"/>
                        </a:lnSpc>
                        <a:spcBef>
                          <a:spcPts val="0"/>
                        </a:spcBef>
                        <a:spcAft>
                          <a:spcPts val="0"/>
                        </a:spcAft>
                      </a:pPr>
                      <a:r>
                        <a:rPr lang="en-US" sz="1800" dirty="0">
                          <a:effectLst/>
                        </a:rPr>
                        <a:t>10</a:t>
                      </a:r>
                      <a:endParaRPr lang="en-US" sz="1800" dirty="0">
                        <a:solidFill>
                          <a:srgbClr val="000000"/>
                        </a:solidFill>
                        <a:effectLst/>
                        <a:latin typeface="Palatino Linotype"/>
                        <a:ea typeface="新細明體"/>
                        <a:cs typeface="Times New Roman"/>
                      </a:endParaRPr>
                    </a:p>
                  </a:txBody>
                  <a:tcPr marL="68580" marR="68580" marT="0" marB="0"/>
                </a:tc>
                <a:tc>
                  <a:txBody>
                    <a:bodyPr/>
                    <a:lstStyle/>
                    <a:p>
                      <a:pPr marL="0" marR="0" algn="ctr">
                        <a:lnSpc>
                          <a:spcPts val="1800"/>
                        </a:lnSpc>
                        <a:spcBef>
                          <a:spcPts val="0"/>
                        </a:spcBef>
                        <a:spcAft>
                          <a:spcPts val="0"/>
                        </a:spcAft>
                      </a:pPr>
                      <a:r>
                        <a:rPr lang="en-US" sz="1800" dirty="0">
                          <a:effectLst/>
                        </a:rPr>
                        <a:t>10</a:t>
                      </a:r>
                      <a:endParaRPr lang="en-US" sz="1800" dirty="0">
                        <a:solidFill>
                          <a:srgbClr val="000000"/>
                        </a:solidFill>
                        <a:effectLst/>
                        <a:latin typeface="Palatino Linotype"/>
                        <a:ea typeface="新細明體"/>
                        <a:cs typeface="Times New Roman"/>
                      </a:endParaRPr>
                    </a:p>
                  </a:txBody>
                  <a:tcPr marL="68580" marR="68580" marT="0" marB="0"/>
                </a:tc>
                <a:tc>
                  <a:txBody>
                    <a:bodyPr/>
                    <a:lstStyle/>
                    <a:p>
                      <a:pPr marL="0" marR="0" algn="ctr">
                        <a:lnSpc>
                          <a:spcPts val="1800"/>
                        </a:lnSpc>
                        <a:spcBef>
                          <a:spcPts val="0"/>
                        </a:spcBef>
                        <a:spcAft>
                          <a:spcPts val="0"/>
                        </a:spcAft>
                      </a:pPr>
                      <a:r>
                        <a:rPr lang="en-US" sz="1800">
                          <a:effectLst/>
                        </a:rPr>
                        <a:t>10</a:t>
                      </a:r>
                      <a:endParaRPr lang="en-US" sz="1800">
                        <a:solidFill>
                          <a:srgbClr val="000000"/>
                        </a:solidFill>
                        <a:effectLst/>
                        <a:latin typeface="Palatino Linotype"/>
                        <a:ea typeface="新細明體"/>
                        <a:cs typeface="Times New Roman"/>
                      </a:endParaRPr>
                    </a:p>
                  </a:txBody>
                  <a:tcPr marL="68580" marR="68580" marT="0" marB="0"/>
                </a:tc>
                <a:tc>
                  <a:txBody>
                    <a:bodyPr/>
                    <a:lstStyle/>
                    <a:p>
                      <a:pPr marL="0" marR="0" algn="ctr">
                        <a:lnSpc>
                          <a:spcPts val="1800"/>
                        </a:lnSpc>
                        <a:spcBef>
                          <a:spcPts val="0"/>
                        </a:spcBef>
                        <a:spcAft>
                          <a:spcPts val="0"/>
                        </a:spcAft>
                      </a:pPr>
                      <a:r>
                        <a:rPr lang="en-US" sz="1800">
                          <a:effectLst/>
                        </a:rPr>
                        <a:t>10</a:t>
                      </a:r>
                      <a:endParaRPr lang="en-US" sz="1800">
                        <a:solidFill>
                          <a:srgbClr val="000000"/>
                        </a:solidFill>
                        <a:effectLst/>
                        <a:latin typeface="Palatino Linotype"/>
                        <a:ea typeface="新細明體"/>
                        <a:cs typeface="Times New Roman"/>
                      </a:endParaRPr>
                    </a:p>
                  </a:txBody>
                  <a:tcPr marL="68580" marR="68580" marT="0" marB="0"/>
                </a:tc>
              </a:tr>
              <a:tr h="621224">
                <a:tc>
                  <a:txBody>
                    <a:bodyPr/>
                    <a:lstStyle/>
                    <a:p>
                      <a:pPr marL="0" marR="0" algn="ctr">
                        <a:lnSpc>
                          <a:spcPts val="1800"/>
                        </a:lnSpc>
                        <a:spcBef>
                          <a:spcPts val="0"/>
                        </a:spcBef>
                        <a:spcAft>
                          <a:spcPts val="0"/>
                        </a:spcAft>
                      </a:pPr>
                      <a:r>
                        <a:rPr lang="en-US" sz="1800" dirty="0">
                          <a:effectLst/>
                        </a:rPr>
                        <a:t>Inertia weight</a:t>
                      </a:r>
                      <a:endParaRPr lang="en-US" sz="1800" dirty="0">
                        <a:solidFill>
                          <a:srgbClr val="000000"/>
                        </a:solidFill>
                        <a:effectLst/>
                        <a:latin typeface="Palatino Linotype"/>
                        <a:ea typeface="新細明體"/>
                        <a:cs typeface="Times New Roman"/>
                      </a:endParaRPr>
                    </a:p>
                  </a:txBody>
                  <a:tcPr marL="68580" marR="68580" marT="0" marB="0"/>
                </a:tc>
                <a:tc>
                  <a:txBody>
                    <a:bodyPr/>
                    <a:lstStyle/>
                    <a:p>
                      <a:pPr marL="0" marR="0" algn="ctr">
                        <a:lnSpc>
                          <a:spcPts val="1800"/>
                        </a:lnSpc>
                        <a:spcBef>
                          <a:spcPts val="0"/>
                        </a:spcBef>
                        <a:spcAft>
                          <a:spcPts val="0"/>
                        </a:spcAft>
                      </a:pPr>
                      <a:r>
                        <a:rPr lang="en-US" sz="1800">
                          <a:effectLst/>
                        </a:rPr>
                        <a:t>0.1÷0.5</a:t>
                      </a:r>
                      <a:endParaRPr lang="en-US" sz="1800">
                        <a:solidFill>
                          <a:srgbClr val="000000"/>
                        </a:solidFill>
                        <a:effectLst/>
                        <a:latin typeface="Palatino Linotype"/>
                        <a:ea typeface="新細明體"/>
                        <a:cs typeface="Times New Roman"/>
                      </a:endParaRPr>
                    </a:p>
                  </a:txBody>
                  <a:tcPr marL="68580" marR="68580" marT="0" marB="0"/>
                </a:tc>
                <a:tc>
                  <a:txBody>
                    <a:bodyPr/>
                    <a:lstStyle/>
                    <a:p>
                      <a:pPr marL="0" marR="0" algn="ctr">
                        <a:lnSpc>
                          <a:spcPts val="1800"/>
                        </a:lnSpc>
                        <a:spcBef>
                          <a:spcPts val="0"/>
                        </a:spcBef>
                        <a:spcAft>
                          <a:spcPts val="0"/>
                        </a:spcAft>
                      </a:pPr>
                      <a:r>
                        <a:rPr lang="en-US" sz="1800" dirty="0">
                          <a:effectLst/>
                        </a:rPr>
                        <a:t>0.4÷0.9</a:t>
                      </a:r>
                      <a:endParaRPr lang="en-US" sz="1800" dirty="0">
                        <a:solidFill>
                          <a:srgbClr val="000000"/>
                        </a:solidFill>
                        <a:effectLst/>
                        <a:latin typeface="Palatino Linotype"/>
                        <a:ea typeface="新細明體"/>
                        <a:cs typeface="Times New Roman"/>
                      </a:endParaRPr>
                    </a:p>
                  </a:txBody>
                  <a:tcPr marL="68580" marR="68580" marT="0" marB="0"/>
                </a:tc>
                <a:tc>
                  <a:txBody>
                    <a:bodyPr/>
                    <a:lstStyle/>
                    <a:p>
                      <a:pPr marL="0" marR="0" algn="ctr">
                        <a:lnSpc>
                          <a:spcPts val="1800"/>
                        </a:lnSpc>
                        <a:spcBef>
                          <a:spcPts val="0"/>
                        </a:spcBef>
                        <a:spcAft>
                          <a:spcPts val="0"/>
                        </a:spcAft>
                      </a:pPr>
                      <a:r>
                        <a:rPr lang="en-US" sz="1800" dirty="0">
                          <a:effectLst/>
                        </a:rPr>
                        <a:t>0.1÷0.5</a:t>
                      </a:r>
                      <a:endParaRPr lang="en-US" sz="1800" dirty="0">
                        <a:solidFill>
                          <a:srgbClr val="000000"/>
                        </a:solidFill>
                        <a:effectLst/>
                        <a:latin typeface="Palatino Linotype"/>
                        <a:ea typeface="新細明體"/>
                        <a:cs typeface="Times New Roman"/>
                      </a:endParaRPr>
                    </a:p>
                  </a:txBody>
                  <a:tcPr marL="68580" marR="68580" marT="0" marB="0"/>
                </a:tc>
                <a:tc>
                  <a:txBody>
                    <a:bodyPr/>
                    <a:lstStyle/>
                    <a:p>
                      <a:pPr marL="0" marR="0" algn="ctr">
                        <a:lnSpc>
                          <a:spcPts val="1800"/>
                        </a:lnSpc>
                        <a:spcBef>
                          <a:spcPts val="0"/>
                        </a:spcBef>
                        <a:spcAft>
                          <a:spcPts val="0"/>
                        </a:spcAft>
                      </a:pPr>
                      <a:r>
                        <a:rPr lang="en-US" sz="1800">
                          <a:effectLst/>
                        </a:rPr>
                        <a:t>0.4÷0.9</a:t>
                      </a:r>
                      <a:endParaRPr lang="en-US" sz="1800">
                        <a:solidFill>
                          <a:srgbClr val="000000"/>
                        </a:solidFill>
                        <a:effectLst/>
                        <a:latin typeface="Palatino Linotype"/>
                        <a:ea typeface="新細明體"/>
                        <a:cs typeface="Times New Roman"/>
                      </a:endParaRPr>
                    </a:p>
                  </a:txBody>
                  <a:tcPr marL="68580" marR="68580" marT="0" marB="0"/>
                </a:tc>
              </a:tr>
              <a:tr h="621224">
                <a:tc>
                  <a:txBody>
                    <a:bodyPr/>
                    <a:lstStyle/>
                    <a:p>
                      <a:pPr marL="0" marR="0" algn="ctr">
                        <a:lnSpc>
                          <a:spcPts val="1800"/>
                        </a:lnSpc>
                        <a:spcBef>
                          <a:spcPts val="0"/>
                        </a:spcBef>
                        <a:spcAft>
                          <a:spcPts val="0"/>
                        </a:spcAft>
                      </a:pPr>
                      <a:r>
                        <a:rPr lang="en-US" sz="1800">
                          <a:effectLst/>
                        </a:rPr>
                        <a:t>Acceleration factors</a:t>
                      </a:r>
                      <a:endParaRPr lang="en-US" sz="1800">
                        <a:solidFill>
                          <a:srgbClr val="000000"/>
                        </a:solidFill>
                        <a:effectLst/>
                        <a:latin typeface="Palatino Linotype"/>
                        <a:ea typeface="新細明體"/>
                        <a:cs typeface="Times New Roman"/>
                      </a:endParaRPr>
                    </a:p>
                  </a:txBody>
                  <a:tcPr marL="68580" marR="68580" marT="0" marB="0"/>
                </a:tc>
                <a:tc>
                  <a:txBody>
                    <a:bodyPr/>
                    <a:lstStyle/>
                    <a:p>
                      <a:pPr marL="0" marR="0" algn="ctr">
                        <a:lnSpc>
                          <a:spcPts val="1800"/>
                        </a:lnSpc>
                        <a:spcBef>
                          <a:spcPts val="0"/>
                        </a:spcBef>
                        <a:spcAft>
                          <a:spcPts val="0"/>
                        </a:spcAft>
                      </a:pPr>
                      <a:r>
                        <a:rPr lang="en-US" sz="1800" dirty="0">
                          <a:effectLst/>
                        </a:rPr>
                        <a:t>c</a:t>
                      </a:r>
                      <a:r>
                        <a:rPr lang="en-US" sz="1800" baseline="-25000" dirty="0">
                          <a:effectLst/>
                        </a:rPr>
                        <a:t>1</a:t>
                      </a:r>
                      <a:r>
                        <a:rPr lang="en-US" sz="1800" dirty="0">
                          <a:effectLst/>
                        </a:rPr>
                        <a:t> = c</a:t>
                      </a:r>
                      <a:r>
                        <a:rPr lang="en-US" sz="1800" baseline="-25000" dirty="0">
                          <a:effectLst/>
                        </a:rPr>
                        <a:t>2</a:t>
                      </a:r>
                      <a:r>
                        <a:rPr lang="en-US" sz="1800" dirty="0">
                          <a:effectLst/>
                        </a:rPr>
                        <a:t> = 2</a:t>
                      </a:r>
                      <a:endParaRPr lang="en-US" sz="1800" dirty="0">
                        <a:solidFill>
                          <a:srgbClr val="000000"/>
                        </a:solidFill>
                        <a:effectLst/>
                        <a:latin typeface="Palatino Linotype"/>
                        <a:ea typeface="新細明體"/>
                        <a:cs typeface="Times New Roman"/>
                      </a:endParaRPr>
                    </a:p>
                  </a:txBody>
                  <a:tcPr marL="68580" marR="68580" marT="0" marB="0"/>
                </a:tc>
                <a:tc>
                  <a:txBody>
                    <a:bodyPr/>
                    <a:lstStyle/>
                    <a:p>
                      <a:pPr marL="0" marR="0" algn="ctr">
                        <a:lnSpc>
                          <a:spcPts val="1800"/>
                        </a:lnSpc>
                        <a:spcBef>
                          <a:spcPts val="0"/>
                        </a:spcBef>
                        <a:spcAft>
                          <a:spcPts val="0"/>
                        </a:spcAft>
                      </a:pPr>
                      <a:r>
                        <a:rPr lang="en-US" sz="1800" dirty="0">
                          <a:effectLst/>
                        </a:rPr>
                        <a:t>c</a:t>
                      </a:r>
                      <a:r>
                        <a:rPr lang="en-US" sz="1800" baseline="-25000" dirty="0">
                          <a:effectLst/>
                        </a:rPr>
                        <a:t>1</a:t>
                      </a:r>
                      <a:r>
                        <a:rPr lang="en-US" sz="1800" dirty="0">
                          <a:effectLst/>
                        </a:rPr>
                        <a:t> = 1.5, </a:t>
                      </a:r>
                      <a:endParaRPr lang="en-US" sz="1800" dirty="0" smtClean="0">
                        <a:effectLst/>
                      </a:endParaRPr>
                    </a:p>
                    <a:p>
                      <a:pPr marL="0" marR="0" algn="ctr">
                        <a:lnSpc>
                          <a:spcPts val="1800"/>
                        </a:lnSpc>
                        <a:spcBef>
                          <a:spcPts val="0"/>
                        </a:spcBef>
                        <a:spcAft>
                          <a:spcPts val="0"/>
                        </a:spcAft>
                      </a:pPr>
                      <a:r>
                        <a:rPr lang="en-US" sz="1800" dirty="0" smtClean="0">
                          <a:effectLst/>
                        </a:rPr>
                        <a:t>c</a:t>
                      </a:r>
                      <a:r>
                        <a:rPr lang="en-US" sz="1800" baseline="-25000" dirty="0" smtClean="0">
                          <a:effectLst/>
                        </a:rPr>
                        <a:t>2</a:t>
                      </a:r>
                      <a:r>
                        <a:rPr lang="en-US" sz="1800" dirty="0" smtClean="0">
                          <a:effectLst/>
                        </a:rPr>
                        <a:t> </a:t>
                      </a:r>
                      <a:r>
                        <a:rPr lang="en-US" sz="1800" dirty="0">
                          <a:effectLst/>
                        </a:rPr>
                        <a:t>= 2.5</a:t>
                      </a:r>
                      <a:endParaRPr lang="en-US" sz="1800" dirty="0">
                        <a:solidFill>
                          <a:srgbClr val="000000"/>
                        </a:solidFill>
                        <a:effectLst/>
                        <a:latin typeface="Palatino Linotype"/>
                        <a:ea typeface="新細明體"/>
                        <a:cs typeface="Times New Roman"/>
                      </a:endParaRPr>
                    </a:p>
                  </a:txBody>
                  <a:tcPr marL="68580" marR="68580" marT="0" marB="0"/>
                </a:tc>
                <a:tc>
                  <a:txBody>
                    <a:bodyPr/>
                    <a:lstStyle/>
                    <a:p>
                      <a:pPr marL="0" marR="0" algn="ctr">
                        <a:lnSpc>
                          <a:spcPts val="1800"/>
                        </a:lnSpc>
                        <a:spcBef>
                          <a:spcPts val="0"/>
                        </a:spcBef>
                        <a:spcAft>
                          <a:spcPts val="0"/>
                        </a:spcAft>
                      </a:pPr>
                      <a:r>
                        <a:rPr lang="en-US" sz="1800" dirty="0">
                          <a:effectLst/>
                        </a:rPr>
                        <a:t>c</a:t>
                      </a:r>
                      <a:r>
                        <a:rPr lang="en-US" sz="1800" baseline="-25000" dirty="0">
                          <a:effectLst/>
                        </a:rPr>
                        <a:t>1</a:t>
                      </a:r>
                      <a:r>
                        <a:rPr lang="en-US" sz="1800" dirty="0">
                          <a:effectLst/>
                        </a:rPr>
                        <a:t>=c</a:t>
                      </a:r>
                      <a:r>
                        <a:rPr lang="en-US" sz="1800" baseline="-25000" dirty="0">
                          <a:effectLst/>
                        </a:rPr>
                        <a:t>2</a:t>
                      </a:r>
                      <a:r>
                        <a:rPr lang="en-US" sz="1800" dirty="0">
                          <a:effectLst/>
                        </a:rPr>
                        <a:t>=1.5</a:t>
                      </a:r>
                      <a:r>
                        <a:rPr lang="en-US" sz="1800" dirty="0" smtClean="0">
                          <a:effectLst/>
                        </a:rPr>
                        <a:t>,</a:t>
                      </a:r>
                    </a:p>
                    <a:p>
                      <a:pPr marL="0" marR="0" algn="ctr">
                        <a:lnSpc>
                          <a:spcPts val="1800"/>
                        </a:lnSpc>
                        <a:spcBef>
                          <a:spcPts val="0"/>
                        </a:spcBef>
                        <a:spcAft>
                          <a:spcPts val="0"/>
                        </a:spcAft>
                      </a:pPr>
                      <a:r>
                        <a:rPr lang="en-US" sz="1800" dirty="0" smtClean="0">
                          <a:effectLst/>
                        </a:rPr>
                        <a:t> </a:t>
                      </a:r>
                      <a:r>
                        <a:rPr lang="en-US" sz="1800" dirty="0">
                          <a:effectLst/>
                        </a:rPr>
                        <a:t>c</a:t>
                      </a:r>
                      <a:r>
                        <a:rPr lang="en-US" sz="1800" baseline="-25000" dirty="0">
                          <a:effectLst/>
                        </a:rPr>
                        <a:t>3</a:t>
                      </a:r>
                      <a:r>
                        <a:rPr lang="en-US" sz="1800" dirty="0">
                          <a:effectLst/>
                        </a:rPr>
                        <a:t>=0.04</a:t>
                      </a:r>
                      <a:endParaRPr lang="en-US" sz="1800" dirty="0">
                        <a:solidFill>
                          <a:srgbClr val="000000"/>
                        </a:solidFill>
                        <a:effectLst/>
                        <a:latin typeface="Palatino Linotype"/>
                        <a:ea typeface="新細明體"/>
                        <a:cs typeface="Times New Roman"/>
                      </a:endParaRPr>
                    </a:p>
                  </a:txBody>
                  <a:tcPr marL="68580" marR="68580" marT="0" marB="0"/>
                </a:tc>
                <a:tc>
                  <a:txBody>
                    <a:bodyPr/>
                    <a:lstStyle/>
                    <a:p>
                      <a:pPr marL="0" marR="0" algn="ctr">
                        <a:lnSpc>
                          <a:spcPts val="1800"/>
                        </a:lnSpc>
                        <a:spcBef>
                          <a:spcPts val="0"/>
                        </a:spcBef>
                        <a:spcAft>
                          <a:spcPts val="0"/>
                        </a:spcAft>
                      </a:pPr>
                      <a:r>
                        <a:rPr lang="en-US" sz="1800" dirty="0">
                          <a:effectLst/>
                        </a:rPr>
                        <a:t>c</a:t>
                      </a:r>
                      <a:r>
                        <a:rPr lang="en-US" sz="1800" baseline="-25000" dirty="0">
                          <a:effectLst/>
                        </a:rPr>
                        <a:t>1</a:t>
                      </a:r>
                      <a:r>
                        <a:rPr lang="en-US" sz="1800" dirty="0">
                          <a:effectLst/>
                        </a:rPr>
                        <a:t>=1.5, </a:t>
                      </a:r>
                      <a:endParaRPr lang="en-US" sz="1800" dirty="0" smtClean="0">
                        <a:effectLst/>
                      </a:endParaRPr>
                    </a:p>
                    <a:p>
                      <a:pPr marL="0" marR="0" algn="ctr">
                        <a:lnSpc>
                          <a:spcPts val="1800"/>
                        </a:lnSpc>
                        <a:spcBef>
                          <a:spcPts val="0"/>
                        </a:spcBef>
                        <a:spcAft>
                          <a:spcPts val="0"/>
                        </a:spcAft>
                      </a:pPr>
                      <a:r>
                        <a:rPr lang="en-US" sz="1800" dirty="0" smtClean="0">
                          <a:effectLst/>
                        </a:rPr>
                        <a:t>c</a:t>
                      </a:r>
                      <a:r>
                        <a:rPr lang="en-US" sz="1800" baseline="-25000" dirty="0" smtClean="0">
                          <a:effectLst/>
                        </a:rPr>
                        <a:t>2</a:t>
                      </a:r>
                      <a:r>
                        <a:rPr lang="en-US" sz="1800" dirty="0" smtClean="0">
                          <a:effectLst/>
                        </a:rPr>
                        <a:t>=2.5</a:t>
                      </a:r>
                      <a:endParaRPr lang="en-US" sz="1800" dirty="0">
                        <a:solidFill>
                          <a:srgbClr val="000000"/>
                        </a:solidFill>
                        <a:effectLst/>
                        <a:latin typeface="Palatino Linotype"/>
                        <a:ea typeface="新細明體"/>
                        <a:cs typeface="Times New Roman"/>
                      </a:endParaRPr>
                    </a:p>
                  </a:txBody>
                  <a:tcPr marL="68580" marR="68580" marT="0" marB="0"/>
                </a:tc>
              </a:tr>
              <a:tr h="532478">
                <a:tc>
                  <a:txBody>
                    <a:bodyPr/>
                    <a:lstStyle/>
                    <a:p>
                      <a:pPr marL="0" marR="0" algn="ctr">
                        <a:lnSpc>
                          <a:spcPts val="1800"/>
                        </a:lnSpc>
                        <a:spcBef>
                          <a:spcPts val="0"/>
                        </a:spcBef>
                        <a:spcAft>
                          <a:spcPts val="0"/>
                        </a:spcAft>
                      </a:pPr>
                      <a:r>
                        <a:rPr lang="en-US" sz="1800" dirty="0">
                          <a:effectLst/>
                        </a:rPr>
                        <a:t>Maximum iteration</a:t>
                      </a:r>
                      <a:endParaRPr lang="en-US" sz="1800" dirty="0">
                        <a:solidFill>
                          <a:srgbClr val="000000"/>
                        </a:solidFill>
                        <a:effectLst/>
                        <a:latin typeface="Palatino Linotype"/>
                        <a:ea typeface="新細明體"/>
                        <a:cs typeface="Times New Roman"/>
                      </a:endParaRPr>
                    </a:p>
                  </a:txBody>
                  <a:tcPr marL="68580" marR="68580" marT="0" marB="0"/>
                </a:tc>
                <a:tc>
                  <a:txBody>
                    <a:bodyPr/>
                    <a:lstStyle/>
                    <a:p>
                      <a:pPr marL="0" marR="0" algn="ctr">
                        <a:lnSpc>
                          <a:spcPts val="1800"/>
                        </a:lnSpc>
                        <a:spcBef>
                          <a:spcPts val="0"/>
                        </a:spcBef>
                        <a:spcAft>
                          <a:spcPts val="0"/>
                        </a:spcAft>
                      </a:pPr>
                      <a:r>
                        <a:rPr lang="en-US" sz="1800" dirty="0">
                          <a:effectLst/>
                        </a:rPr>
                        <a:t>1000</a:t>
                      </a:r>
                      <a:endParaRPr lang="en-US" sz="1800" dirty="0">
                        <a:solidFill>
                          <a:srgbClr val="000000"/>
                        </a:solidFill>
                        <a:effectLst/>
                        <a:latin typeface="Palatino Linotype"/>
                        <a:ea typeface="新細明體"/>
                        <a:cs typeface="Times New Roman"/>
                      </a:endParaRPr>
                    </a:p>
                  </a:txBody>
                  <a:tcPr marL="68580" marR="68580" marT="0" marB="0"/>
                </a:tc>
                <a:tc>
                  <a:txBody>
                    <a:bodyPr/>
                    <a:lstStyle/>
                    <a:p>
                      <a:pPr marL="0" marR="0" algn="ctr">
                        <a:lnSpc>
                          <a:spcPts val="1800"/>
                        </a:lnSpc>
                        <a:spcBef>
                          <a:spcPts val="0"/>
                        </a:spcBef>
                        <a:spcAft>
                          <a:spcPts val="0"/>
                        </a:spcAft>
                      </a:pPr>
                      <a:r>
                        <a:rPr lang="en-US" sz="1800" dirty="0">
                          <a:effectLst/>
                        </a:rPr>
                        <a:t>1000</a:t>
                      </a:r>
                      <a:endParaRPr lang="en-US" sz="1800" dirty="0">
                        <a:solidFill>
                          <a:srgbClr val="000000"/>
                        </a:solidFill>
                        <a:effectLst/>
                        <a:latin typeface="Palatino Linotype"/>
                        <a:ea typeface="新細明體"/>
                        <a:cs typeface="Times New Roman"/>
                      </a:endParaRPr>
                    </a:p>
                  </a:txBody>
                  <a:tcPr marL="68580" marR="68580" marT="0" marB="0"/>
                </a:tc>
                <a:tc>
                  <a:txBody>
                    <a:bodyPr/>
                    <a:lstStyle/>
                    <a:p>
                      <a:pPr marL="0" marR="0" algn="ctr">
                        <a:lnSpc>
                          <a:spcPts val="1800"/>
                        </a:lnSpc>
                        <a:spcBef>
                          <a:spcPts val="0"/>
                        </a:spcBef>
                        <a:spcAft>
                          <a:spcPts val="0"/>
                        </a:spcAft>
                      </a:pPr>
                      <a:r>
                        <a:rPr lang="en-US" sz="1800" dirty="0">
                          <a:effectLst/>
                        </a:rPr>
                        <a:t>1000</a:t>
                      </a:r>
                      <a:endParaRPr lang="en-US" sz="1800" dirty="0">
                        <a:solidFill>
                          <a:srgbClr val="000000"/>
                        </a:solidFill>
                        <a:effectLst/>
                        <a:latin typeface="Palatino Linotype"/>
                        <a:ea typeface="新細明體"/>
                        <a:cs typeface="Times New Roman"/>
                      </a:endParaRPr>
                    </a:p>
                  </a:txBody>
                  <a:tcPr marL="68580" marR="68580" marT="0" marB="0"/>
                </a:tc>
                <a:tc>
                  <a:txBody>
                    <a:bodyPr/>
                    <a:lstStyle/>
                    <a:p>
                      <a:pPr marL="0" marR="0" algn="ctr">
                        <a:lnSpc>
                          <a:spcPts val="1800"/>
                        </a:lnSpc>
                        <a:spcBef>
                          <a:spcPts val="0"/>
                        </a:spcBef>
                        <a:spcAft>
                          <a:spcPts val="0"/>
                        </a:spcAft>
                      </a:pPr>
                      <a:r>
                        <a:rPr lang="en-US" sz="1800" dirty="0">
                          <a:effectLst/>
                        </a:rPr>
                        <a:t>1000</a:t>
                      </a:r>
                      <a:endParaRPr lang="en-US" sz="1800" dirty="0">
                        <a:solidFill>
                          <a:srgbClr val="000000"/>
                        </a:solidFill>
                        <a:effectLst/>
                        <a:latin typeface="Palatino Linotype"/>
                        <a:ea typeface="新細明體"/>
                        <a:cs typeface="Times New Roman"/>
                      </a:endParaRPr>
                    </a:p>
                  </a:txBody>
                  <a:tcPr marL="68580" marR="68580" marT="0" marB="0"/>
                </a:tc>
              </a:tr>
            </a:tbl>
          </a:graphicData>
        </a:graphic>
      </p:graphicFrame>
      <p:sp>
        <p:nvSpPr>
          <p:cNvPr id="6" name="投影片編號版面配置區 5"/>
          <p:cNvSpPr>
            <a:spLocks noGrp="1"/>
          </p:cNvSpPr>
          <p:nvPr>
            <p:ph type="sldNum" sz="quarter" idx="12"/>
          </p:nvPr>
        </p:nvSpPr>
        <p:spPr>
          <a:xfrm>
            <a:off x="4439080" y="6561137"/>
            <a:ext cx="419439" cy="365125"/>
          </a:xfrm>
        </p:spPr>
        <p:txBody>
          <a:bodyPr/>
          <a:lstStyle/>
          <a:p>
            <a:fld id="{156DAC32-BFD1-4A4A-AF59-D066AE274A70}" type="slidenum">
              <a:rPr lang="en-US" b="1" smtClean="0">
                <a:solidFill>
                  <a:schemeClr val="tx1"/>
                </a:solidFill>
              </a:rPr>
              <a:pPr/>
              <a:t>25</a:t>
            </a:fld>
            <a:endParaRPr lang="en-US" b="1" dirty="0">
              <a:solidFill>
                <a:schemeClr val="tx1"/>
              </a:solidFill>
            </a:endParaRPr>
          </a:p>
        </p:txBody>
      </p:sp>
      <p:sp>
        <p:nvSpPr>
          <p:cNvPr id="15" name="文字方塊 14"/>
          <p:cNvSpPr txBox="1"/>
          <p:nvPr/>
        </p:nvSpPr>
        <p:spPr>
          <a:xfrm>
            <a:off x="816884" y="1757658"/>
            <a:ext cx="5357119" cy="307777"/>
          </a:xfrm>
          <a:prstGeom prst="rect">
            <a:avLst/>
          </a:prstGeom>
          <a:noFill/>
        </p:spPr>
        <p:txBody>
          <a:bodyPr wrap="square" rtlCol="0">
            <a:spAutoFit/>
          </a:bodyPr>
          <a:lstStyle/>
          <a:p>
            <a:r>
              <a:rPr lang="en-US" sz="1400" b="1" dirty="0" smtClean="0"/>
              <a:t>Table 1  </a:t>
            </a:r>
            <a:r>
              <a:rPr lang="en-US" sz="1400" dirty="0" smtClean="0"/>
              <a:t>Results of parameter </a:t>
            </a:r>
            <a:r>
              <a:rPr lang="en-US" sz="1400" dirty="0"/>
              <a:t>selection for the PSO algorithms </a:t>
            </a:r>
          </a:p>
        </p:txBody>
      </p:sp>
    </p:spTree>
    <p:extLst>
      <p:ext uri="{BB962C8B-B14F-4D97-AF65-F5344CB8AC3E}">
        <p14:creationId xmlns:p14="http://schemas.microsoft.com/office/powerpoint/2010/main" val="3954665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grpSp>
        <p:nvGrpSpPr>
          <p:cNvPr id="2" name="群組 1"/>
          <p:cNvGrpSpPr/>
          <p:nvPr/>
        </p:nvGrpSpPr>
        <p:grpSpPr>
          <a:xfrm>
            <a:off x="23446" y="0"/>
            <a:ext cx="8938207" cy="584775"/>
            <a:chOff x="23446" y="0"/>
            <a:chExt cx="8938207" cy="584775"/>
          </a:xfrm>
        </p:grpSpPr>
        <p:pic>
          <p:nvPicPr>
            <p:cNvPr id="19" name="Picture 4" descr="C:\Users\Hanh\Desktop\menu.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85768"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0"/>
              <a:ext cx="8938207" cy="584775"/>
              <a:chOff x="23446" y="0"/>
              <a:chExt cx="8938207" cy="584775"/>
            </a:xfrm>
          </p:grpSpPr>
          <p:sp>
            <p:nvSpPr>
              <p:cNvPr id="21"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4503409" y="56625"/>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6174003" y="0"/>
                <a:ext cx="1225004" cy="58477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1600" b="1" dirty="0">
                    <a:solidFill>
                      <a:schemeClr val="bg1"/>
                    </a:solidFill>
                    <a:effectLst>
                      <a:outerShdw blurRad="38100" dist="38100" dir="2700000" algn="tl">
                        <a:srgbClr val="000000">
                          <a:alpha val="43137"/>
                        </a:srgbClr>
                      </a:outerShdw>
                    </a:effectLst>
                    <a:cs typeface="Times New Roman" pitchFamily="18" charset="0"/>
                  </a:rPr>
                  <a:t>Simulation Results</a:t>
                </a:r>
              </a:p>
            </p:txBody>
          </p:sp>
          <p:sp>
            <p:nvSpPr>
              <p:cNvPr id="30" name="Chevron 14"/>
              <p:cNvSpPr/>
              <p:nvPr/>
            </p:nvSpPr>
            <p:spPr>
              <a:xfrm>
                <a:off x="2982725" y="56625"/>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grpSp>
      <p:sp>
        <p:nvSpPr>
          <p:cNvPr id="18" name="Rounded Rectangle 15"/>
          <p:cNvSpPr/>
          <p:nvPr/>
        </p:nvSpPr>
        <p:spPr>
          <a:xfrm>
            <a:off x="2403230" y="670314"/>
            <a:ext cx="4808207"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US" sz="2800" b="1" dirty="0">
                <a:latin typeface="Times New Roman" pitchFamily="18" charset="0"/>
              </a:rPr>
              <a:t>Five Benchmark Problems</a:t>
            </a:r>
            <a:endParaRPr lang="en-US" sz="2800" b="1" dirty="0">
              <a:solidFill>
                <a:schemeClr val="bg1"/>
              </a:solidFill>
              <a:cs typeface="Times New Roman" pitchFamily="18" charset="0"/>
            </a:endParaRPr>
          </a:p>
        </p:txBody>
      </p:sp>
      <p:graphicFrame>
        <p:nvGraphicFramePr>
          <p:cNvPr id="42" name="表格 41"/>
          <p:cNvGraphicFramePr>
            <a:graphicFrameLocks noGrp="1"/>
          </p:cNvGraphicFramePr>
          <p:nvPr>
            <p:extLst>
              <p:ext uri="{D42A27DB-BD31-4B8C-83A1-F6EECF244321}">
                <p14:modId xmlns:p14="http://schemas.microsoft.com/office/powerpoint/2010/main" val="2511833138"/>
              </p:ext>
            </p:extLst>
          </p:nvPr>
        </p:nvGraphicFramePr>
        <p:xfrm>
          <a:off x="686402" y="2264427"/>
          <a:ext cx="7924800" cy="3320138"/>
        </p:xfrm>
        <a:graphic>
          <a:graphicData uri="http://schemas.openxmlformats.org/drawingml/2006/table">
            <a:tbl>
              <a:tblPr firstRow="1" firstCol="1" bandRow="1">
                <a:tableStyleId>{5C22544A-7EE6-4342-B048-85BDC9FD1C3A}</a:tableStyleId>
              </a:tblPr>
              <a:tblGrid>
                <a:gridCol w="1742473"/>
                <a:gridCol w="3017097"/>
                <a:gridCol w="1078523"/>
                <a:gridCol w="1066800"/>
                <a:gridCol w="1019907"/>
              </a:tblGrid>
              <a:tr h="432141">
                <a:tc>
                  <a:txBody>
                    <a:bodyPr/>
                    <a:lstStyle/>
                    <a:p>
                      <a:pPr algn="ctr" latinLnBrk="1">
                        <a:lnSpc>
                          <a:spcPct val="115000"/>
                        </a:lnSpc>
                        <a:spcAft>
                          <a:spcPts val="0"/>
                        </a:spcAft>
                        <a:tabLst>
                          <a:tab pos="144145" algn="l"/>
                        </a:tabLst>
                      </a:pPr>
                      <a:r>
                        <a:rPr lang="en-US" sz="1400" kern="100" dirty="0">
                          <a:effectLst/>
                        </a:rPr>
                        <a:t>Name</a:t>
                      </a:r>
                      <a:endParaRPr lang="en-US" sz="1400" kern="100" dirty="0">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Lst>
                      </a:pPr>
                      <a:r>
                        <a:rPr lang="en-US" sz="1400" kern="100" dirty="0">
                          <a:effectLst/>
                        </a:rPr>
                        <a:t>Function</a:t>
                      </a:r>
                      <a:endParaRPr lang="en-US" sz="1400" kern="100" dirty="0">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 pos="457200" algn="l"/>
                        </a:tabLst>
                      </a:pPr>
                      <a:r>
                        <a:rPr lang="en-US" sz="1400" kern="100">
                          <a:effectLst/>
                        </a:rPr>
                        <a:t>Dimension</a:t>
                      </a:r>
                      <a:endParaRPr lang="en-US" sz="1400" kern="100">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Lst>
                      </a:pPr>
                      <a:r>
                        <a:rPr lang="en-US" sz="1400" kern="100" dirty="0">
                          <a:effectLst/>
                        </a:rPr>
                        <a:t>Variable </a:t>
                      </a:r>
                      <a:endParaRPr lang="en-US" sz="1400" kern="100" dirty="0" smtClean="0">
                        <a:effectLst/>
                      </a:endParaRPr>
                    </a:p>
                    <a:p>
                      <a:pPr algn="ctr" latinLnBrk="1">
                        <a:lnSpc>
                          <a:spcPct val="115000"/>
                        </a:lnSpc>
                        <a:spcAft>
                          <a:spcPts val="0"/>
                        </a:spcAft>
                        <a:tabLst>
                          <a:tab pos="144145" algn="l"/>
                        </a:tabLst>
                      </a:pPr>
                      <a:r>
                        <a:rPr lang="en-US" sz="1400" kern="100" dirty="0" smtClean="0">
                          <a:effectLst/>
                        </a:rPr>
                        <a:t>range</a:t>
                      </a:r>
                      <a:endParaRPr lang="en-US" sz="1400" kern="100" dirty="0">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Lst>
                      </a:pPr>
                      <a:r>
                        <a:rPr lang="en-US" sz="1400" kern="100" dirty="0">
                          <a:effectLst/>
                        </a:rPr>
                        <a:t>Optimum </a:t>
                      </a:r>
                      <a:endParaRPr lang="en-US" sz="1400" kern="100" dirty="0" smtClean="0">
                        <a:effectLst/>
                      </a:endParaRPr>
                    </a:p>
                    <a:p>
                      <a:pPr algn="ctr" latinLnBrk="1">
                        <a:lnSpc>
                          <a:spcPct val="115000"/>
                        </a:lnSpc>
                        <a:spcAft>
                          <a:spcPts val="0"/>
                        </a:spcAft>
                        <a:tabLst>
                          <a:tab pos="144145" algn="l"/>
                        </a:tabLst>
                      </a:pPr>
                      <a:r>
                        <a:rPr lang="en-US" sz="1400" kern="100" dirty="0" smtClean="0">
                          <a:effectLst/>
                        </a:rPr>
                        <a:t>values</a:t>
                      </a:r>
                      <a:endParaRPr lang="en-US" sz="1400" kern="100" dirty="0">
                        <a:effectLst/>
                        <a:latin typeface="Times New Roman"/>
                        <a:ea typeface="BatangChe"/>
                        <a:cs typeface="Times New Roman"/>
                      </a:endParaRPr>
                    </a:p>
                  </a:txBody>
                  <a:tcPr marL="68584" marR="68584" marT="0" marB="0" anchor="ctr"/>
                </a:tc>
              </a:tr>
              <a:tr h="582209">
                <a:tc>
                  <a:txBody>
                    <a:bodyPr/>
                    <a:lstStyle/>
                    <a:p>
                      <a:pPr algn="ctr" latinLnBrk="1">
                        <a:lnSpc>
                          <a:spcPct val="115000"/>
                        </a:lnSpc>
                        <a:spcAft>
                          <a:spcPts val="0"/>
                        </a:spcAft>
                        <a:tabLst>
                          <a:tab pos="144145" algn="l"/>
                        </a:tabLst>
                      </a:pPr>
                      <a:r>
                        <a:rPr lang="en-US" sz="1400" kern="100" dirty="0">
                          <a:effectLst/>
                        </a:rPr>
                        <a:t>Beale </a:t>
                      </a:r>
                      <a:r>
                        <a:rPr lang="en-US" sz="1400" kern="100" dirty="0" smtClean="0">
                          <a:effectLst/>
                        </a:rPr>
                        <a:t>function (f</a:t>
                      </a:r>
                      <a:r>
                        <a:rPr lang="en-US" sz="1400" kern="100" baseline="-25000" dirty="0" smtClean="0">
                          <a:effectLst/>
                        </a:rPr>
                        <a:t>1</a:t>
                      </a:r>
                      <a:r>
                        <a:rPr lang="en-US" sz="1400" kern="100" dirty="0" smtClean="0">
                          <a:effectLst/>
                        </a:rPr>
                        <a:t>)</a:t>
                      </a:r>
                      <a:endParaRPr lang="en-US" sz="1400" kern="100" dirty="0">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Lst>
                      </a:pPr>
                      <a:endParaRPr lang="en-US" sz="1400" kern="100" dirty="0">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Lst>
                      </a:pPr>
                      <a:r>
                        <a:rPr lang="en-US" sz="1400" kern="100">
                          <a:effectLst/>
                        </a:rPr>
                        <a:t>2</a:t>
                      </a:r>
                      <a:endParaRPr lang="en-US" sz="1400" kern="100">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Lst>
                      </a:pPr>
                      <a:r>
                        <a:rPr lang="en-US" sz="1400" kern="100">
                          <a:effectLst/>
                        </a:rPr>
                        <a:t>[-10, 10]</a:t>
                      </a:r>
                      <a:endParaRPr lang="en-US" sz="1400" kern="100">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Lst>
                      </a:pPr>
                      <a:endParaRPr lang="en-US" sz="1400" kern="100" dirty="0">
                        <a:effectLst/>
                        <a:latin typeface="Times New Roman"/>
                        <a:ea typeface="BatangChe"/>
                        <a:cs typeface="Times New Roman"/>
                      </a:endParaRPr>
                    </a:p>
                  </a:txBody>
                  <a:tcPr marL="68584" marR="68584" marT="0" marB="0" anchor="ctr"/>
                </a:tc>
              </a:tr>
              <a:tr h="540986">
                <a:tc>
                  <a:txBody>
                    <a:bodyPr/>
                    <a:lstStyle/>
                    <a:p>
                      <a:pPr algn="ctr" latinLnBrk="1">
                        <a:lnSpc>
                          <a:spcPct val="115000"/>
                        </a:lnSpc>
                        <a:spcAft>
                          <a:spcPts val="0"/>
                        </a:spcAft>
                        <a:tabLst>
                          <a:tab pos="144145" algn="l"/>
                        </a:tabLst>
                      </a:pPr>
                      <a:r>
                        <a:rPr lang="en-US" sz="1400" kern="100" dirty="0">
                          <a:effectLst/>
                        </a:rPr>
                        <a:t>Levi </a:t>
                      </a:r>
                      <a:r>
                        <a:rPr lang="en-US" sz="1400" kern="100" dirty="0" smtClean="0">
                          <a:effectLst/>
                        </a:rPr>
                        <a:t>function (f</a:t>
                      </a:r>
                      <a:r>
                        <a:rPr lang="en-US" sz="1400" kern="100" baseline="-25000" dirty="0" smtClean="0">
                          <a:effectLst/>
                        </a:rPr>
                        <a:t>2</a:t>
                      </a:r>
                      <a:r>
                        <a:rPr lang="en-US" sz="1400" kern="100" dirty="0" smtClean="0">
                          <a:effectLst/>
                        </a:rPr>
                        <a:t>)</a:t>
                      </a:r>
                      <a:endParaRPr lang="en-US" sz="1400" kern="100" dirty="0">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 pos="457200" algn="l"/>
                        </a:tabLst>
                      </a:pPr>
                      <a:endParaRPr lang="en-US" sz="1400" kern="100" dirty="0">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Lst>
                      </a:pPr>
                      <a:r>
                        <a:rPr lang="en-US" sz="1400" kern="100" dirty="0">
                          <a:effectLst/>
                        </a:rPr>
                        <a:t>2</a:t>
                      </a:r>
                      <a:endParaRPr lang="en-US" sz="1400" kern="100" dirty="0">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Lst>
                      </a:pPr>
                      <a:r>
                        <a:rPr lang="en-US" sz="1400" kern="100">
                          <a:effectLst/>
                        </a:rPr>
                        <a:t>[-10, 10]</a:t>
                      </a:r>
                      <a:endParaRPr lang="en-US" sz="1400" kern="100">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Lst>
                      </a:pPr>
                      <a:endParaRPr lang="en-US" sz="1400" kern="100">
                        <a:effectLst/>
                        <a:latin typeface="Times New Roman"/>
                        <a:ea typeface="BatangChe"/>
                        <a:cs typeface="Times New Roman"/>
                      </a:endParaRPr>
                    </a:p>
                  </a:txBody>
                  <a:tcPr marL="68584" marR="68584" marT="0" marB="0" anchor="ctr"/>
                </a:tc>
              </a:tr>
              <a:tr h="608610">
                <a:tc>
                  <a:txBody>
                    <a:bodyPr/>
                    <a:lstStyle/>
                    <a:p>
                      <a:pPr algn="ctr" latinLnBrk="1">
                        <a:lnSpc>
                          <a:spcPct val="115000"/>
                        </a:lnSpc>
                        <a:spcAft>
                          <a:spcPts val="0"/>
                        </a:spcAft>
                        <a:tabLst>
                          <a:tab pos="144145" algn="l"/>
                        </a:tabLst>
                      </a:pPr>
                      <a:r>
                        <a:rPr lang="en-US" sz="1400" kern="100" dirty="0">
                          <a:effectLst/>
                        </a:rPr>
                        <a:t>Booth </a:t>
                      </a:r>
                      <a:r>
                        <a:rPr lang="en-US" sz="1400" kern="100" dirty="0" smtClean="0">
                          <a:effectLst/>
                        </a:rPr>
                        <a:t>function (f</a:t>
                      </a:r>
                      <a:r>
                        <a:rPr lang="en-US" sz="1400" kern="100" baseline="-25000" dirty="0" smtClean="0">
                          <a:effectLst/>
                        </a:rPr>
                        <a:t>3</a:t>
                      </a:r>
                      <a:r>
                        <a:rPr lang="en-US" sz="1400" kern="100" dirty="0" smtClean="0">
                          <a:effectLst/>
                        </a:rPr>
                        <a:t>)</a:t>
                      </a:r>
                      <a:endParaRPr lang="en-US" sz="1400" kern="100" dirty="0">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Lst>
                      </a:pPr>
                      <a:endParaRPr lang="en-US" sz="1400" kern="100" dirty="0">
                        <a:solidFill>
                          <a:srgbClr val="FF0000"/>
                        </a:solidFill>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Lst>
                      </a:pPr>
                      <a:r>
                        <a:rPr lang="en-US" sz="1400" kern="100" dirty="0">
                          <a:effectLst/>
                        </a:rPr>
                        <a:t>2</a:t>
                      </a:r>
                      <a:endParaRPr lang="en-US" sz="1400" kern="100" dirty="0">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Lst>
                      </a:pPr>
                      <a:r>
                        <a:rPr lang="en-US" sz="1400" kern="100" dirty="0">
                          <a:effectLst/>
                        </a:rPr>
                        <a:t>[-10, 10]</a:t>
                      </a:r>
                      <a:endParaRPr lang="en-US" sz="1400" kern="100" dirty="0">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Lst>
                      </a:pPr>
                      <a:endParaRPr lang="en-US" sz="1400" kern="100" dirty="0">
                        <a:solidFill>
                          <a:srgbClr val="FF0000"/>
                        </a:solidFill>
                        <a:effectLst/>
                        <a:latin typeface="Times New Roman"/>
                        <a:ea typeface="BatangChe"/>
                        <a:cs typeface="Times New Roman"/>
                      </a:endParaRPr>
                    </a:p>
                  </a:txBody>
                  <a:tcPr marL="68584" marR="68584" marT="0" marB="0" anchor="ctr"/>
                </a:tc>
              </a:tr>
              <a:tr h="540986">
                <a:tc>
                  <a:txBody>
                    <a:bodyPr/>
                    <a:lstStyle/>
                    <a:p>
                      <a:pPr algn="ctr" latinLnBrk="1">
                        <a:lnSpc>
                          <a:spcPct val="115000"/>
                        </a:lnSpc>
                        <a:spcAft>
                          <a:spcPts val="0"/>
                        </a:spcAft>
                        <a:tabLst>
                          <a:tab pos="144145" algn="l"/>
                        </a:tabLst>
                      </a:pPr>
                      <a:r>
                        <a:rPr lang="en-US" sz="1400" kern="100" dirty="0">
                          <a:effectLst/>
                        </a:rPr>
                        <a:t>Sphere </a:t>
                      </a:r>
                      <a:r>
                        <a:rPr lang="en-US" sz="1400" kern="100" dirty="0" smtClean="0">
                          <a:effectLst/>
                        </a:rPr>
                        <a:t>function (f</a:t>
                      </a:r>
                      <a:r>
                        <a:rPr lang="en-US" sz="1400" kern="100" baseline="-25000" dirty="0" smtClean="0">
                          <a:effectLst/>
                        </a:rPr>
                        <a:t>4</a:t>
                      </a:r>
                      <a:r>
                        <a:rPr lang="en-US" sz="1400" kern="100" dirty="0" smtClean="0">
                          <a:effectLst/>
                        </a:rPr>
                        <a:t>)</a:t>
                      </a:r>
                      <a:endParaRPr lang="en-US" sz="1400" kern="100" dirty="0">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Lst>
                      </a:pPr>
                      <a:endParaRPr lang="en-US" sz="1400" kern="100" dirty="0">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Lst>
                      </a:pPr>
                      <a:r>
                        <a:rPr lang="en-US" sz="1400" kern="100" dirty="0">
                          <a:effectLst/>
                        </a:rPr>
                        <a:t>10</a:t>
                      </a:r>
                      <a:endParaRPr lang="en-US" sz="1400" kern="100" dirty="0">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Lst>
                      </a:pPr>
                      <a:r>
                        <a:rPr lang="en-US" sz="1400" kern="100" dirty="0">
                          <a:effectLst/>
                        </a:rPr>
                        <a:t>[-20, 20]</a:t>
                      </a:r>
                      <a:endParaRPr lang="en-US" sz="1400" kern="100" dirty="0">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Lst>
                      </a:pPr>
                      <a:endParaRPr lang="en-US" sz="1400" kern="100" dirty="0">
                        <a:effectLst/>
                        <a:latin typeface="Times New Roman"/>
                        <a:ea typeface="BatangChe"/>
                        <a:cs typeface="Times New Roman"/>
                      </a:endParaRPr>
                    </a:p>
                  </a:txBody>
                  <a:tcPr marL="68584" marR="68584" marT="0" marB="0" anchor="ctr"/>
                </a:tc>
              </a:tr>
              <a:tr h="571668">
                <a:tc>
                  <a:txBody>
                    <a:bodyPr/>
                    <a:lstStyle/>
                    <a:p>
                      <a:pPr algn="ctr" latinLnBrk="1">
                        <a:lnSpc>
                          <a:spcPct val="115000"/>
                        </a:lnSpc>
                        <a:spcAft>
                          <a:spcPts val="0"/>
                        </a:spcAft>
                        <a:tabLst>
                          <a:tab pos="144145" algn="l"/>
                        </a:tabLst>
                      </a:pPr>
                      <a:r>
                        <a:rPr lang="en-US" sz="1400" kern="100" dirty="0">
                          <a:effectLst/>
                        </a:rPr>
                        <a:t>Ackley </a:t>
                      </a:r>
                      <a:r>
                        <a:rPr lang="en-US" sz="1400" kern="100" dirty="0" smtClean="0">
                          <a:effectLst/>
                        </a:rPr>
                        <a:t>function (f</a:t>
                      </a:r>
                      <a:r>
                        <a:rPr lang="en-US" sz="1400" kern="100" baseline="-25000" dirty="0" smtClean="0">
                          <a:effectLst/>
                        </a:rPr>
                        <a:t>5</a:t>
                      </a:r>
                      <a:r>
                        <a:rPr lang="en-US" sz="1400" kern="100" dirty="0" smtClean="0">
                          <a:effectLst/>
                        </a:rPr>
                        <a:t>)</a:t>
                      </a:r>
                      <a:endParaRPr lang="en-US" sz="1400" kern="100" dirty="0">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Lst>
                      </a:pPr>
                      <a:endParaRPr lang="en-US" sz="1400" kern="100" dirty="0">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Lst>
                      </a:pPr>
                      <a:r>
                        <a:rPr lang="en-US" sz="1400" kern="100" dirty="0">
                          <a:effectLst/>
                        </a:rPr>
                        <a:t>10</a:t>
                      </a:r>
                      <a:endParaRPr lang="en-US" sz="1400" kern="100" dirty="0">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Lst>
                      </a:pPr>
                      <a:r>
                        <a:rPr lang="en-US" sz="1400" kern="100" dirty="0">
                          <a:effectLst/>
                        </a:rPr>
                        <a:t>[-20, 20]</a:t>
                      </a:r>
                      <a:endParaRPr lang="en-US" sz="1400" kern="100" dirty="0">
                        <a:effectLst/>
                        <a:latin typeface="Times New Roman"/>
                        <a:ea typeface="BatangChe"/>
                        <a:cs typeface="Times New Roman"/>
                      </a:endParaRPr>
                    </a:p>
                  </a:txBody>
                  <a:tcPr marL="68584" marR="68584" marT="0" marB="0" anchor="ctr"/>
                </a:tc>
                <a:tc>
                  <a:txBody>
                    <a:bodyPr/>
                    <a:lstStyle/>
                    <a:p>
                      <a:pPr algn="ctr" latinLnBrk="1">
                        <a:lnSpc>
                          <a:spcPct val="115000"/>
                        </a:lnSpc>
                        <a:spcAft>
                          <a:spcPts val="0"/>
                        </a:spcAft>
                        <a:tabLst>
                          <a:tab pos="144145" algn="l"/>
                        </a:tabLst>
                      </a:pPr>
                      <a:endParaRPr lang="en-US" sz="1400" kern="100" dirty="0">
                        <a:effectLst/>
                        <a:latin typeface="Times New Roman"/>
                        <a:ea typeface="BatangChe"/>
                        <a:cs typeface="Times New Roman"/>
                      </a:endParaRPr>
                    </a:p>
                  </a:txBody>
                  <a:tcPr marL="68584" marR="68584" marT="0" marB="0" anchor="ctr"/>
                </a:tc>
              </a:tr>
            </a:tbl>
          </a:graphicData>
        </a:graphic>
      </p:graphicFrame>
      <p:graphicFrame>
        <p:nvGraphicFramePr>
          <p:cNvPr id="43" name="物件 20"/>
          <p:cNvGraphicFramePr>
            <a:graphicFrameLocks noChangeAspect="1"/>
          </p:cNvGraphicFramePr>
          <p:nvPr>
            <p:extLst>
              <p:ext uri="{D42A27DB-BD31-4B8C-83A1-F6EECF244321}">
                <p14:modId xmlns:p14="http://schemas.microsoft.com/office/powerpoint/2010/main" val="2455135382"/>
              </p:ext>
            </p:extLst>
          </p:nvPr>
        </p:nvGraphicFramePr>
        <p:xfrm>
          <a:off x="2607058" y="2837350"/>
          <a:ext cx="2200275" cy="542925"/>
        </p:xfrm>
        <a:graphic>
          <a:graphicData uri="http://schemas.openxmlformats.org/presentationml/2006/ole">
            <mc:AlternateContent xmlns:mc="http://schemas.openxmlformats.org/markup-compatibility/2006">
              <mc:Choice xmlns:v="urn:schemas-microsoft-com:vml" Requires="v">
                <p:oleObj spid="_x0000_s19124" name="Equation" r:id="rId5" imgW="2794000" imgH="723900" progId="Equation.DSMT4">
                  <p:embed/>
                </p:oleObj>
              </mc:Choice>
              <mc:Fallback>
                <p:oleObj name="Equation" r:id="rId5" imgW="2794000" imgH="7239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7058" y="2837350"/>
                        <a:ext cx="22002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 name="物件 22"/>
          <p:cNvGraphicFramePr>
            <a:graphicFrameLocks noChangeAspect="1"/>
          </p:cNvGraphicFramePr>
          <p:nvPr>
            <p:extLst>
              <p:ext uri="{D42A27DB-BD31-4B8C-83A1-F6EECF244321}">
                <p14:modId xmlns:p14="http://schemas.microsoft.com/office/powerpoint/2010/main" val="2871887213"/>
              </p:ext>
            </p:extLst>
          </p:nvPr>
        </p:nvGraphicFramePr>
        <p:xfrm>
          <a:off x="2578483" y="3380275"/>
          <a:ext cx="2228850" cy="619125"/>
        </p:xfrm>
        <a:graphic>
          <a:graphicData uri="http://schemas.openxmlformats.org/presentationml/2006/ole">
            <mc:AlternateContent xmlns:mc="http://schemas.openxmlformats.org/markup-compatibility/2006">
              <mc:Choice xmlns:v="urn:schemas-microsoft-com:vml" Requires="v">
                <p:oleObj spid="_x0000_s19125" name="Equation" r:id="rId7" imgW="2921000" imgH="863600" progId="Equation.DSMT4">
                  <p:embed/>
                </p:oleObj>
              </mc:Choice>
              <mc:Fallback>
                <p:oleObj name="Equation" r:id="rId7" imgW="2921000" imgH="863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8483" y="3380275"/>
                        <a:ext cx="22288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物件 24"/>
          <p:cNvGraphicFramePr>
            <a:graphicFrameLocks noChangeAspect="1"/>
          </p:cNvGraphicFramePr>
          <p:nvPr>
            <p:extLst>
              <p:ext uri="{D42A27DB-BD31-4B8C-83A1-F6EECF244321}">
                <p14:modId xmlns:p14="http://schemas.microsoft.com/office/powerpoint/2010/main" val="3454462564"/>
              </p:ext>
            </p:extLst>
          </p:nvPr>
        </p:nvGraphicFramePr>
        <p:xfrm>
          <a:off x="2541259" y="4010756"/>
          <a:ext cx="1962150" cy="266700"/>
        </p:xfrm>
        <a:graphic>
          <a:graphicData uri="http://schemas.openxmlformats.org/presentationml/2006/ole">
            <mc:AlternateContent xmlns:mc="http://schemas.openxmlformats.org/markup-compatibility/2006">
              <mc:Choice xmlns:v="urn:schemas-microsoft-com:vml" Requires="v">
                <p:oleObj spid="_x0000_s19126" name="Equation" r:id="rId9" imgW="2411953" imgH="317362" progId="Equation.DSMT4">
                  <p:embed/>
                </p:oleObj>
              </mc:Choice>
              <mc:Fallback>
                <p:oleObj name="Equation" r:id="rId9" imgW="2411953" imgH="317362"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41259" y="4010756"/>
                        <a:ext cx="19621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 name="物件 26"/>
          <p:cNvGraphicFramePr>
            <a:graphicFrameLocks noChangeAspect="1"/>
          </p:cNvGraphicFramePr>
          <p:nvPr>
            <p:extLst>
              <p:ext uri="{D42A27DB-BD31-4B8C-83A1-F6EECF244321}">
                <p14:modId xmlns:p14="http://schemas.microsoft.com/office/powerpoint/2010/main" val="4108504877"/>
              </p:ext>
            </p:extLst>
          </p:nvPr>
        </p:nvGraphicFramePr>
        <p:xfrm>
          <a:off x="2541259" y="4597643"/>
          <a:ext cx="581025" cy="285750"/>
        </p:xfrm>
        <a:graphic>
          <a:graphicData uri="http://schemas.openxmlformats.org/presentationml/2006/ole">
            <mc:AlternateContent xmlns:mc="http://schemas.openxmlformats.org/markup-compatibility/2006">
              <mc:Choice xmlns:v="urn:schemas-microsoft-com:vml" Requires="v">
                <p:oleObj spid="_x0000_s19127" name="Equation" r:id="rId11" imgW="761669" imgH="406224" progId="Equation.DSMT4">
                  <p:embed/>
                </p:oleObj>
              </mc:Choice>
              <mc:Fallback>
                <p:oleObj name="Equation" r:id="rId11" imgW="761669" imgH="406224"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41259" y="4597643"/>
                        <a:ext cx="581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 name="物件 28"/>
          <p:cNvGraphicFramePr>
            <a:graphicFrameLocks noChangeAspect="1"/>
          </p:cNvGraphicFramePr>
          <p:nvPr>
            <p:extLst>
              <p:ext uri="{D42A27DB-BD31-4B8C-83A1-F6EECF244321}">
                <p14:modId xmlns:p14="http://schemas.microsoft.com/office/powerpoint/2010/main" val="1270158230"/>
              </p:ext>
            </p:extLst>
          </p:nvPr>
        </p:nvGraphicFramePr>
        <p:xfrm>
          <a:off x="2450488" y="5110162"/>
          <a:ext cx="2667000" cy="361950"/>
        </p:xfrm>
        <a:graphic>
          <a:graphicData uri="http://schemas.openxmlformats.org/presentationml/2006/ole">
            <mc:AlternateContent xmlns:mc="http://schemas.openxmlformats.org/markup-compatibility/2006">
              <mc:Choice xmlns:v="urn:schemas-microsoft-com:vml" Requires="v">
                <p:oleObj spid="_x0000_s19128" name="Equation" r:id="rId13" imgW="3810000" imgH="508000" progId="Equation.DSMT4">
                  <p:embed/>
                </p:oleObj>
              </mc:Choice>
              <mc:Fallback>
                <p:oleObj name="Equation" r:id="rId13" imgW="3810000" imgH="5080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50488" y="5110162"/>
                        <a:ext cx="2667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物件 9"/>
          <p:cNvGraphicFramePr>
            <a:graphicFrameLocks noChangeAspect="1"/>
          </p:cNvGraphicFramePr>
          <p:nvPr>
            <p:extLst>
              <p:ext uri="{D42A27DB-BD31-4B8C-83A1-F6EECF244321}">
                <p14:modId xmlns:p14="http://schemas.microsoft.com/office/powerpoint/2010/main" val="2880695204"/>
              </p:ext>
            </p:extLst>
          </p:nvPr>
        </p:nvGraphicFramePr>
        <p:xfrm>
          <a:off x="7828175" y="2952383"/>
          <a:ext cx="552450" cy="219075"/>
        </p:xfrm>
        <a:graphic>
          <a:graphicData uri="http://schemas.openxmlformats.org/presentationml/2006/ole">
            <mc:AlternateContent xmlns:mc="http://schemas.openxmlformats.org/markup-compatibility/2006">
              <mc:Choice xmlns:v="urn:schemas-microsoft-com:vml" Requires="v">
                <p:oleObj spid="_x0000_s19129" name="Equation" r:id="rId15" imgW="799753" imgH="253890" progId="Equation.DSMT4">
                  <p:embed/>
                </p:oleObj>
              </mc:Choice>
              <mc:Fallback>
                <p:oleObj name="Equation" r:id="rId15" imgW="799753" imgH="253890" progId="Equation.DSMT4">
                  <p:embed/>
                  <p:pic>
                    <p:nvPicPr>
                      <p:cNvPr id="0" name="物件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28175" y="2952383"/>
                        <a:ext cx="5524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物件 10"/>
          <p:cNvGraphicFramePr>
            <a:graphicFrameLocks noChangeAspect="1"/>
          </p:cNvGraphicFramePr>
          <p:nvPr>
            <p:extLst>
              <p:ext uri="{D42A27DB-BD31-4B8C-83A1-F6EECF244321}">
                <p14:modId xmlns:p14="http://schemas.microsoft.com/office/powerpoint/2010/main" val="483517841"/>
              </p:ext>
            </p:extLst>
          </p:nvPr>
        </p:nvGraphicFramePr>
        <p:xfrm>
          <a:off x="7828175" y="3437423"/>
          <a:ext cx="438150" cy="219075"/>
        </p:xfrm>
        <a:graphic>
          <a:graphicData uri="http://schemas.openxmlformats.org/presentationml/2006/ole">
            <mc:AlternateContent xmlns:mc="http://schemas.openxmlformats.org/markup-compatibility/2006">
              <mc:Choice xmlns:v="urn:schemas-microsoft-com:vml" Requires="v">
                <p:oleObj spid="_x0000_s19130" name="Equation" r:id="rId17" imgW="634725" imgH="253890" progId="Equation.DSMT4">
                  <p:embed/>
                </p:oleObj>
              </mc:Choice>
              <mc:Fallback>
                <p:oleObj name="Equation" r:id="rId17" imgW="634725" imgH="253890" progId="Equation.DSMT4">
                  <p:embed/>
                  <p:pic>
                    <p:nvPicPr>
                      <p:cNvPr id="0" name="物件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28175" y="3437423"/>
                        <a:ext cx="4381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物件 11"/>
          <p:cNvGraphicFramePr>
            <a:graphicFrameLocks noChangeAspect="1"/>
          </p:cNvGraphicFramePr>
          <p:nvPr>
            <p:extLst>
              <p:ext uri="{D42A27DB-BD31-4B8C-83A1-F6EECF244321}">
                <p14:modId xmlns:p14="http://schemas.microsoft.com/office/powerpoint/2010/main" val="495978765"/>
              </p:ext>
            </p:extLst>
          </p:nvPr>
        </p:nvGraphicFramePr>
        <p:xfrm>
          <a:off x="7809125" y="4058381"/>
          <a:ext cx="457200" cy="219075"/>
        </p:xfrm>
        <a:graphic>
          <a:graphicData uri="http://schemas.openxmlformats.org/presentationml/2006/ole">
            <mc:AlternateContent xmlns:mc="http://schemas.openxmlformats.org/markup-compatibility/2006">
              <mc:Choice xmlns:v="urn:schemas-microsoft-com:vml" Requires="v">
                <p:oleObj spid="_x0000_s19131" name="Equation" r:id="rId19" imgW="660113" imgH="253890" progId="Equation.DSMT4">
                  <p:embed/>
                </p:oleObj>
              </mc:Choice>
              <mc:Fallback>
                <p:oleObj name="Equation" r:id="rId19" imgW="660113" imgH="253890" progId="Equation.DSMT4">
                  <p:embed/>
                  <p:pic>
                    <p:nvPicPr>
                      <p:cNvPr id="0" name="物件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809125" y="4058381"/>
                        <a:ext cx="4572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物件 12"/>
          <p:cNvGraphicFramePr>
            <a:graphicFrameLocks noChangeAspect="1"/>
          </p:cNvGraphicFramePr>
          <p:nvPr>
            <p:extLst>
              <p:ext uri="{D42A27DB-BD31-4B8C-83A1-F6EECF244321}">
                <p14:modId xmlns:p14="http://schemas.microsoft.com/office/powerpoint/2010/main" val="2255432058"/>
              </p:ext>
            </p:extLst>
          </p:nvPr>
        </p:nvGraphicFramePr>
        <p:xfrm>
          <a:off x="7809125" y="4664318"/>
          <a:ext cx="549275" cy="219075"/>
        </p:xfrm>
        <a:graphic>
          <a:graphicData uri="http://schemas.openxmlformats.org/presentationml/2006/ole">
            <mc:AlternateContent xmlns:mc="http://schemas.openxmlformats.org/markup-compatibility/2006">
              <mc:Choice xmlns:v="urn:schemas-microsoft-com:vml" Requires="v">
                <p:oleObj spid="_x0000_s19132" name="Equation" r:id="rId21" imgW="787058" imgH="253890" progId="Equation.DSMT4">
                  <p:embed/>
                </p:oleObj>
              </mc:Choice>
              <mc:Fallback>
                <p:oleObj name="Equation" r:id="rId21" imgW="787058" imgH="253890" progId="Equation.DSMT4">
                  <p:embed/>
                  <p:pic>
                    <p:nvPicPr>
                      <p:cNvPr id="0" name="物件 2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809125" y="4664318"/>
                        <a:ext cx="5492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物件 14"/>
          <p:cNvGraphicFramePr>
            <a:graphicFrameLocks noChangeAspect="1"/>
          </p:cNvGraphicFramePr>
          <p:nvPr>
            <p:extLst>
              <p:ext uri="{D42A27DB-BD31-4B8C-83A1-F6EECF244321}">
                <p14:modId xmlns:p14="http://schemas.microsoft.com/office/powerpoint/2010/main" val="1142173046"/>
              </p:ext>
            </p:extLst>
          </p:nvPr>
        </p:nvGraphicFramePr>
        <p:xfrm>
          <a:off x="7828175" y="5186728"/>
          <a:ext cx="561975" cy="219075"/>
        </p:xfrm>
        <a:graphic>
          <a:graphicData uri="http://schemas.openxmlformats.org/presentationml/2006/ole">
            <mc:AlternateContent xmlns:mc="http://schemas.openxmlformats.org/markup-compatibility/2006">
              <mc:Choice xmlns:v="urn:schemas-microsoft-com:vml" Requires="v">
                <p:oleObj spid="_x0000_s19133" name="Equation" r:id="rId23" imgW="799753" imgH="253890" progId="Equation.DSMT4">
                  <p:embed/>
                </p:oleObj>
              </mc:Choice>
              <mc:Fallback>
                <p:oleObj name="Equation" r:id="rId23" imgW="799753" imgH="253890" progId="Equation.DSMT4">
                  <p:embed/>
                  <p:pic>
                    <p:nvPicPr>
                      <p:cNvPr id="0" name="物件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828175" y="5186728"/>
                        <a:ext cx="5619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投影片編號版面配置區 5"/>
          <p:cNvSpPr>
            <a:spLocks noGrp="1"/>
          </p:cNvSpPr>
          <p:nvPr>
            <p:ph type="sldNum" sz="quarter" idx="12"/>
          </p:nvPr>
        </p:nvSpPr>
        <p:spPr>
          <a:xfrm>
            <a:off x="4383946" y="6561137"/>
            <a:ext cx="414464" cy="365125"/>
          </a:xfrm>
        </p:spPr>
        <p:txBody>
          <a:bodyPr/>
          <a:lstStyle/>
          <a:p>
            <a:fld id="{156DAC32-BFD1-4A4A-AF59-D066AE274A70}" type="slidenum">
              <a:rPr lang="en-US" b="1" smtClean="0">
                <a:solidFill>
                  <a:schemeClr val="tx1"/>
                </a:solidFill>
              </a:rPr>
              <a:pPr/>
              <a:t>26</a:t>
            </a:fld>
            <a:endParaRPr lang="en-US" b="1" dirty="0">
              <a:solidFill>
                <a:schemeClr val="tx1"/>
              </a:solidFill>
            </a:endParaRPr>
          </a:p>
        </p:txBody>
      </p:sp>
      <p:sp>
        <p:nvSpPr>
          <p:cNvPr id="27" name="文字方塊 26"/>
          <p:cNvSpPr txBox="1"/>
          <p:nvPr/>
        </p:nvSpPr>
        <p:spPr>
          <a:xfrm>
            <a:off x="816884" y="1757658"/>
            <a:ext cx="5357119" cy="307777"/>
          </a:xfrm>
          <a:prstGeom prst="rect">
            <a:avLst/>
          </a:prstGeom>
          <a:noFill/>
        </p:spPr>
        <p:txBody>
          <a:bodyPr wrap="square" rtlCol="0">
            <a:spAutoFit/>
          </a:bodyPr>
          <a:lstStyle/>
          <a:p>
            <a:r>
              <a:rPr lang="en-US" sz="1400" b="1" dirty="0" smtClean="0"/>
              <a:t>Table 2 </a:t>
            </a:r>
            <a:r>
              <a:rPr lang="en-US" sz="1400" dirty="0" smtClean="0"/>
              <a:t>Five benchmark unconstrained optimization problems</a:t>
            </a:r>
            <a:endParaRPr lang="en-US" sz="1400" dirty="0"/>
          </a:p>
        </p:txBody>
      </p:sp>
    </p:spTree>
    <p:extLst>
      <p:ext uri="{BB962C8B-B14F-4D97-AF65-F5344CB8AC3E}">
        <p14:creationId xmlns:p14="http://schemas.microsoft.com/office/powerpoint/2010/main" val="2527584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grpSp>
        <p:nvGrpSpPr>
          <p:cNvPr id="2" name="群組 1"/>
          <p:cNvGrpSpPr/>
          <p:nvPr/>
        </p:nvGrpSpPr>
        <p:grpSpPr>
          <a:xfrm>
            <a:off x="23446" y="0"/>
            <a:ext cx="8938207" cy="584775"/>
            <a:chOff x="23446" y="0"/>
            <a:chExt cx="8938207" cy="584775"/>
          </a:xfrm>
        </p:grpSpPr>
        <p:pic>
          <p:nvPicPr>
            <p:cNvPr id="19" name="Picture 4" descr="C:\Users\Hanh\Desktop\menu.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85768"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0"/>
              <a:ext cx="8938207" cy="584775"/>
              <a:chOff x="23446" y="0"/>
              <a:chExt cx="8938207" cy="584775"/>
            </a:xfrm>
          </p:grpSpPr>
          <p:sp>
            <p:nvSpPr>
              <p:cNvPr id="21"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4503409" y="56625"/>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6174003" y="0"/>
                <a:ext cx="1225004" cy="58477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1600" b="1" dirty="0">
                    <a:solidFill>
                      <a:schemeClr val="bg1"/>
                    </a:solidFill>
                    <a:effectLst>
                      <a:outerShdw blurRad="38100" dist="38100" dir="2700000" algn="tl">
                        <a:srgbClr val="000000">
                          <a:alpha val="43137"/>
                        </a:srgbClr>
                      </a:outerShdw>
                    </a:effectLst>
                    <a:cs typeface="Times New Roman" pitchFamily="18" charset="0"/>
                  </a:rPr>
                  <a:t>Simulation Results</a:t>
                </a:r>
              </a:p>
            </p:txBody>
          </p:sp>
          <p:sp>
            <p:nvSpPr>
              <p:cNvPr id="30" name="Chevron 14"/>
              <p:cNvSpPr/>
              <p:nvPr/>
            </p:nvSpPr>
            <p:spPr>
              <a:xfrm>
                <a:off x="2982725" y="56625"/>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grpSp>
      <p:sp>
        <p:nvSpPr>
          <p:cNvPr id="18" name="Rounded Rectangle 15"/>
          <p:cNvSpPr/>
          <p:nvPr/>
        </p:nvSpPr>
        <p:spPr>
          <a:xfrm>
            <a:off x="1586878" y="705483"/>
            <a:ext cx="6115184"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US" sz="2800" b="1" dirty="0" smtClean="0">
                <a:latin typeface="Times New Roman" pitchFamily="18" charset="0"/>
              </a:rPr>
              <a:t>Testing </a:t>
            </a:r>
            <a:r>
              <a:rPr lang="en-US" altLang="en-US" sz="2800" b="1" dirty="0">
                <a:latin typeface="Times New Roman" pitchFamily="18" charset="0"/>
              </a:rPr>
              <a:t>Run for the </a:t>
            </a:r>
            <a:r>
              <a:rPr lang="en-US" altLang="en-US" sz="2800" b="1" dirty="0" smtClean="0">
                <a:latin typeface="Times New Roman" pitchFamily="18" charset="0"/>
              </a:rPr>
              <a:t>DPSO</a:t>
            </a:r>
            <a:endParaRPr lang="en-US" sz="2800" b="1" dirty="0">
              <a:solidFill>
                <a:schemeClr val="bg1"/>
              </a:solidFill>
              <a:cs typeface="Times New Roman"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311436779"/>
              </p:ext>
            </p:extLst>
          </p:nvPr>
        </p:nvGraphicFramePr>
        <p:xfrm>
          <a:off x="756020" y="2228115"/>
          <a:ext cx="7494778" cy="3710357"/>
        </p:xfrm>
        <a:graphic>
          <a:graphicData uri="http://schemas.openxmlformats.org/drawingml/2006/table">
            <a:tbl>
              <a:tblPr firstRow="1" firstCol="1" bandRow="1">
                <a:tableStyleId>{5C22544A-7EE6-4342-B048-85BDC9FD1C3A}</a:tableStyleId>
              </a:tblPr>
              <a:tblGrid>
                <a:gridCol w="1104730"/>
                <a:gridCol w="1104730"/>
                <a:gridCol w="1104730"/>
                <a:gridCol w="1104730"/>
                <a:gridCol w="1104730"/>
                <a:gridCol w="1104730"/>
                <a:gridCol w="866398"/>
              </a:tblGrid>
              <a:tr h="309196">
                <a:tc rowSpan="2">
                  <a:txBody>
                    <a:bodyPr/>
                    <a:lstStyle/>
                    <a:p>
                      <a:pPr marL="0" marR="0" algn="ctr">
                        <a:lnSpc>
                          <a:spcPts val="1800"/>
                        </a:lnSpc>
                        <a:spcBef>
                          <a:spcPts val="0"/>
                        </a:spcBef>
                        <a:spcAft>
                          <a:spcPts val="0"/>
                        </a:spcAft>
                      </a:pPr>
                      <a:r>
                        <a:rPr lang="en-US" sz="1400" dirty="0">
                          <a:effectLst/>
                        </a:rPr>
                        <a:t>Function</a:t>
                      </a:r>
                      <a:endParaRPr lang="en-US" sz="1400" dirty="0">
                        <a:solidFill>
                          <a:srgbClr val="000000"/>
                        </a:solidFill>
                        <a:effectLst/>
                        <a:latin typeface="Palatino Linotype"/>
                        <a:ea typeface="新細明體"/>
                        <a:cs typeface="Times New Roman"/>
                      </a:endParaRPr>
                    </a:p>
                  </a:txBody>
                  <a:tcPr marL="68580" marR="68580" marT="0" marB="0" anchor="ctr"/>
                </a:tc>
                <a:tc>
                  <a:txBody>
                    <a:bodyPr/>
                    <a:lstStyle/>
                    <a:p>
                      <a:pPr marL="457200" marR="0" indent="226695" algn="ctr" latinLnBrk="0">
                        <a:lnSpc>
                          <a:spcPts val="1800"/>
                        </a:lnSpc>
                        <a:spcBef>
                          <a:spcPts val="0"/>
                        </a:spcBef>
                        <a:spcAft>
                          <a:spcPts val="0"/>
                        </a:spcAft>
                        <a:tabLst>
                          <a:tab pos="144145" algn="l"/>
                          <a:tab pos="360045" algn="l"/>
                          <a:tab pos="720090" algn="l"/>
                          <a:tab pos="2880360" algn="r"/>
                          <a:tab pos="457200" algn="l"/>
                        </a:tabLst>
                      </a:pPr>
                      <a:r>
                        <a:rPr lang="en-US" sz="1400" kern="100">
                          <a:effectLst/>
                        </a:rPr>
                        <a:t> </a:t>
                      </a:r>
                      <a:endParaRPr lang="en-US" sz="1400" kern="100">
                        <a:effectLst/>
                        <a:latin typeface="Times New Roman"/>
                        <a:ea typeface="BatangChe"/>
                        <a:cs typeface="Times New Roman"/>
                      </a:endParaRPr>
                    </a:p>
                  </a:txBody>
                  <a:tcPr marL="68580" marR="68580" marT="0" marB="0" anchor="ctr"/>
                </a:tc>
                <a:tc gridSpan="5">
                  <a:txBody>
                    <a:bodyPr/>
                    <a:lstStyle/>
                    <a:p>
                      <a:pPr marL="0" marR="0" algn="ctr">
                        <a:lnSpc>
                          <a:spcPts val="1800"/>
                        </a:lnSpc>
                        <a:spcBef>
                          <a:spcPts val="0"/>
                        </a:spcBef>
                        <a:spcAft>
                          <a:spcPts val="0"/>
                        </a:spcAft>
                      </a:pPr>
                      <a:r>
                        <a:rPr lang="en-US" sz="1400" dirty="0">
                          <a:effectLst/>
                        </a:rPr>
                        <a:t>Population size</a:t>
                      </a:r>
                      <a:endParaRPr lang="en-US" sz="1400" dirty="0">
                        <a:solidFill>
                          <a:srgbClr val="000000"/>
                        </a:solidFill>
                        <a:effectLst/>
                        <a:latin typeface="Palatino Linotype"/>
                        <a:ea typeface="新細明體"/>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9196">
                <a:tc vMerge="1">
                  <a:txBody>
                    <a:bodyPr/>
                    <a:lstStyle/>
                    <a:p>
                      <a:endParaRPr lang="en-US"/>
                    </a:p>
                  </a:txBody>
                  <a:tcPr/>
                </a:tc>
                <a:tc>
                  <a:txBody>
                    <a:bodyPr/>
                    <a:lstStyle/>
                    <a:p>
                      <a:pPr marL="0" marR="0" algn="ctr">
                        <a:lnSpc>
                          <a:spcPts val="1800"/>
                        </a:lnSpc>
                        <a:spcBef>
                          <a:spcPts val="0"/>
                        </a:spcBef>
                        <a:spcAft>
                          <a:spcPts val="0"/>
                        </a:spcAft>
                      </a:pPr>
                      <a:r>
                        <a:rPr lang="en-US" sz="1400" dirty="0">
                          <a:effectLst/>
                        </a:rPr>
                        <a:t>10</a:t>
                      </a:r>
                      <a:endParaRPr lang="en-US" sz="14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dirty="0">
                          <a:effectLst/>
                        </a:rPr>
                        <a:t>20</a:t>
                      </a:r>
                      <a:endParaRPr lang="en-US" sz="14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a:effectLst/>
                        </a:rPr>
                        <a:t>30</a:t>
                      </a:r>
                      <a:endParaRPr lang="en-US" sz="14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a:effectLst/>
                        </a:rPr>
                        <a:t>40</a:t>
                      </a:r>
                      <a:endParaRPr lang="en-US" sz="14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a:effectLst/>
                        </a:rPr>
                        <a:t>50</a:t>
                      </a:r>
                      <a:endParaRPr lang="en-US" sz="14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a:effectLst/>
                        </a:rPr>
                        <a:t>100</a:t>
                      </a:r>
                      <a:endParaRPr lang="en-US" sz="1400">
                        <a:solidFill>
                          <a:srgbClr val="000000"/>
                        </a:solidFill>
                        <a:effectLst/>
                        <a:latin typeface="Palatino Linotype"/>
                        <a:ea typeface="新細明體"/>
                        <a:cs typeface="Times New Roman"/>
                      </a:endParaRPr>
                    </a:p>
                  </a:txBody>
                  <a:tcPr marL="68580" marR="68580" marT="0" marB="0" anchor="ctr"/>
                </a:tc>
              </a:tr>
              <a:tr h="618393">
                <a:tc>
                  <a:txBody>
                    <a:bodyPr/>
                    <a:lstStyle/>
                    <a:p>
                      <a:pPr marL="0" marR="0" algn="ctr">
                        <a:lnSpc>
                          <a:spcPts val="1800"/>
                        </a:lnSpc>
                        <a:spcBef>
                          <a:spcPts val="0"/>
                        </a:spcBef>
                        <a:spcAft>
                          <a:spcPts val="0"/>
                        </a:spcAft>
                      </a:pPr>
                      <a:r>
                        <a:rPr lang="en-US" sz="1400">
                          <a:effectLst/>
                        </a:rPr>
                        <a:t>f1</a:t>
                      </a:r>
                      <a:endParaRPr lang="en-US" sz="14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dirty="0">
                          <a:effectLst/>
                        </a:rPr>
                        <a:t>7.09e-07</a:t>
                      </a:r>
                      <a:endParaRPr lang="en-US" sz="14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dirty="0">
                          <a:effectLst/>
                        </a:rPr>
                        <a:t>8.38e-06</a:t>
                      </a:r>
                      <a:endParaRPr lang="en-US" sz="14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dirty="0">
                          <a:effectLst/>
                        </a:rPr>
                        <a:t>1.15e-06</a:t>
                      </a:r>
                      <a:endParaRPr lang="en-US" sz="14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dirty="0">
                          <a:effectLst/>
                        </a:rPr>
                        <a:t>1.90e-06</a:t>
                      </a:r>
                      <a:endParaRPr lang="en-US" sz="14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a:effectLst/>
                        </a:rPr>
                        <a:t>8.21e-07</a:t>
                      </a:r>
                      <a:endParaRPr lang="en-US" sz="14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a:effectLst/>
                        </a:rPr>
                        <a:t>2.84e-07</a:t>
                      </a:r>
                      <a:endParaRPr lang="en-US" sz="1400">
                        <a:solidFill>
                          <a:srgbClr val="000000"/>
                        </a:solidFill>
                        <a:effectLst/>
                        <a:latin typeface="Palatino Linotype"/>
                        <a:ea typeface="新細明體"/>
                        <a:cs typeface="Times New Roman"/>
                      </a:endParaRPr>
                    </a:p>
                  </a:txBody>
                  <a:tcPr marL="68580" marR="68580" marT="0" marB="0" anchor="ctr"/>
                </a:tc>
              </a:tr>
              <a:tr h="618393">
                <a:tc>
                  <a:txBody>
                    <a:bodyPr/>
                    <a:lstStyle/>
                    <a:p>
                      <a:pPr marL="0" marR="0" algn="ctr">
                        <a:lnSpc>
                          <a:spcPts val="1800"/>
                        </a:lnSpc>
                        <a:spcBef>
                          <a:spcPts val="0"/>
                        </a:spcBef>
                        <a:spcAft>
                          <a:spcPts val="0"/>
                        </a:spcAft>
                      </a:pPr>
                      <a:r>
                        <a:rPr lang="en-US" sz="1400" dirty="0">
                          <a:effectLst/>
                        </a:rPr>
                        <a:t>f2</a:t>
                      </a:r>
                      <a:endParaRPr lang="en-US" sz="14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a:effectLst/>
                        </a:rPr>
                        <a:t>5.84e-06</a:t>
                      </a:r>
                      <a:endParaRPr lang="en-US" sz="14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a:effectLst/>
                        </a:rPr>
                        <a:t>7.48e-06</a:t>
                      </a:r>
                      <a:endParaRPr lang="en-US" sz="14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a:effectLst/>
                        </a:rPr>
                        <a:t>6.35e-06</a:t>
                      </a:r>
                      <a:endParaRPr lang="en-US" sz="14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dirty="0">
                          <a:effectLst/>
                        </a:rPr>
                        <a:t>1.09e-05</a:t>
                      </a:r>
                      <a:endParaRPr lang="en-US" sz="14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a:effectLst/>
                        </a:rPr>
                        <a:t>3.66e-06</a:t>
                      </a:r>
                      <a:endParaRPr lang="en-US" sz="14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a:effectLst/>
                        </a:rPr>
                        <a:t>2.29e-06</a:t>
                      </a:r>
                      <a:endParaRPr lang="en-US" sz="1400">
                        <a:solidFill>
                          <a:srgbClr val="000000"/>
                        </a:solidFill>
                        <a:effectLst/>
                        <a:latin typeface="Palatino Linotype"/>
                        <a:ea typeface="新細明體"/>
                        <a:cs typeface="Times New Roman"/>
                      </a:endParaRPr>
                    </a:p>
                  </a:txBody>
                  <a:tcPr marL="68580" marR="68580" marT="0" marB="0" anchor="ctr"/>
                </a:tc>
              </a:tr>
              <a:tr h="618393">
                <a:tc>
                  <a:txBody>
                    <a:bodyPr/>
                    <a:lstStyle/>
                    <a:p>
                      <a:pPr marL="0" marR="0" algn="ctr">
                        <a:lnSpc>
                          <a:spcPts val="1800"/>
                        </a:lnSpc>
                        <a:spcBef>
                          <a:spcPts val="0"/>
                        </a:spcBef>
                        <a:spcAft>
                          <a:spcPts val="0"/>
                        </a:spcAft>
                      </a:pPr>
                      <a:r>
                        <a:rPr lang="en-US" sz="1400">
                          <a:effectLst/>
                        </a:rPr>
                        <a:t>f3</a:t>
                      </a:r>
                      <a:endParaRPr lang="en-US" sz="14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a:effectLst/>
                        </a:rPr>
                        <a:t>2.19e-05</a:t>
                      </a:r>
                      <a:endParaRPr lang="en-US" sz="14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a:effectLst/>
                        </a:rPr>
                        <a:t>2.62e-06</a:t>
                      </a:r>
                      <a:endParaRPr lang="en-US" sz="14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a:effectLst/>
                        </a:rPr>
                        <a:t>6.32e-06</a:t>
                      </a:r>
                      <a:endParaRPr lang="en-US" sz="14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dirty="0">
                          <a:effectLst/>
                        </a:rPr>
                        <a:t>8.15e-07</a:t>
                      </a:r>
                      <a:endParaRPr lang="en-US" sz="14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dirty="0">
                          <a:effectLst/>
                        </a:rPr>
                        <a:t>3.88e-06</a:t>
                      </a:r>
                      <a:endParaRPr lang="en-US" sz="14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a:effectLst/>
                        </a:rPr>
                        <a:t>8.37e-08</a:t>
                      </a:r>
                      <a:endParaRPr lang="en-US" sz="1400">
                        <a:solidFill>
                          <a:srgbClr val="000000"/>
                        </a:solidFill>
                        <a:effectLst/>
                        <a:latin typeface="Palatino Linotype"/>
                        <a:ea typeface="新細明體"/>
                        <a:cs typeface="Times New Roman"/>
                      </a:endParaRPr>
                    </a:p>
                  </a:txBody>
                  <a:tcPr marL="68580" marR="68580" marT="0" marB="0" anchor="ctr"/>
                </a:tc>
              </a:tr>
              <a:tr h="618393">
                <a:tc>
                  <a:txBody>
                    <a:bodyPr/>
                    <a:lstStyle/>
                    <a:p>
                      <a:pPr marL="0" marR="0" algn="ctr">
                        <a:lnSpc>
                          <a:spcPts val="1800"/>
                        </a:lnSpc>
                        <a:spcBef>
                          <a:spcPts val="0"/>
                        </a:spcBef>
                        <a:spcAft>
                          <a:spcPts val="0"/>
                        </a:spcAft>
                      </a:pPr>
                      <a:r>
                        <a:rPr lang="en-US" sz="1400">
                          <a:effectLst/>
                        </a:rPr>
                        <a:t>f4</a:t>
                      </a:r>
                      <a:endParaRPr lang="en-US" sz="14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a:effectLst/>
                        </a:rPr>
                        <a:t>2.28e-16</a:t>
                      </a:r>
                      <a:endParaRPr lang="en-US" sz="14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a:effectLst/>
                        </a:rPr>
                        <a:t>3.76e-16</a:t>
                      </a:r>
                      <a:endParaRPr lang="en-US" sz="14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a:effectLst/>
                        </a:rPr>
                        <a:t>1.24e-15</a:t>
                      </a:r>
                      <a:endParaRPr lang="en-US" sz="14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b="1" dirty="0">
                          <a:effectLst/>
                        </a:rPr>
                        <a:t>2.12e-16</a:t>
                      </a:r>
                      <a:endParaRPr lang="en-US" sz="1400" b="1"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dirty="0">
                          <a:effectLst/>
                        </a:rPr>
                        <a:t>2.63e-16</a:t>
                      </a:r>
                      <a:endParaRPr lang="en-US" sz="14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dirty="0">
                          <a:effectLst/>
                        </a:rPr>
                        <a:t>2.26e-15</a:t>
                      </a:r>
                      <a:endParaRPr lang="en-US" sz="1400" dirty="0">
                        <a:solidFill>
                          <a:srgbClr val="000000"/>
                        </a:solidFill>
                        <a:effectLst/>
                        <a:latin typeface="Palatino Linotype"/>
                        <a:ea typeface="新細明體"/>
                        <a:cs typeface="Times New Roman"/>
                      </a:endParaRPr>
                    </a:p>
                  </a:txBody>
                  <a:tcPr marL="68580" marR="68580" marT="0" marB="0" anchor="ctr"/>
                </a:tc>
              </a:tr>
              <a:tr h="618393">
                <a:tc>
                  <a:txBody>
                    <a:bodyPr/>
                    <a:lstStyle/>
                    <a:p>
                      <a:pPr marL="0" marR="0" algn="ctr">
                        <a:lnSpc>
                          <a:spcPts val="1800"/>
                        </a:lnSpc>
                        <a:spcBef>
                          <a:spcPts val="0"/>
                        </a:spcBef>
                        <a:spcAft>
                          <a:spcPts val="0"/>
                        </a:spcAft>
                      </a:pPr>
                      <a:r>
                        <a:rPr lang="en-US" sz="1400" dirty="0">
                          <a:effectLst/>
                        </a:rPr>
                        <a:t>f5</a:t>
                      </a:r>
                      <a:endParaRPr lang="en-US" sz="14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dirty="0">
                          <a:effectLst/>
                        </a:rPr>
                        <a:t>7.63e-13</a:t>
                      </a:r>
                      <a:endParaRPr lang="en-US" sz="14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dirty="0">
                          <a:effectLst/>
                        </a:rPr>
                        <a:t>4.93e-13</a:t>
                      </a:r>
                      <a:endParaRPr lang="en-US" sz="14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dirty="0">
                          <a:effectLst/>
                        </a:rPr>
                        <a:t>1.48e-13</a:t>
                      </a:r>
                      <a:endParaRPr lang="en-US" sz="14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dirty="0">
                          <a:effectLst/>
                        </a:rPr>
                        <a:t>2.44e-13</a:t>
                      </a:r>
                      <a:endParaRPr lang="en-US" sz="14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dirty="0">
                          <a:effectLst/>
                        </a:rPr>
                        <a:t>1.16e-13</a:t>
                      </a:r>
                      <a:endParaRPr lang="en-US" sz="14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400" dirty="0">
                          <a:effectLst/>
                        </a:rPr>
                        <a:t>8.79e-14</a:t>
                      </a:r>
                      <a:endParaRPr lang="en-US" sz="1400" dirty="0">
                        <a:solidFill>
                          <a:srgbClr val="000000"/>
                        </a:solidFill>
                        <a:effectLst/>
                        <a:latin typeface="Palatino Linotype"/>
                        <a:ea typeface="新細明體"/>
                        <a:cs typeface="Times New Roman"/>
                      </a:endParaRPr>
                    </a:p>
                  </a:txBody>
                  <a:tcPr marL="68580" marR="68580" marT="0" marB="0" anchor="ctr"/>
                </a:tc>
              </a:tr>
            </a:tbl>
          </a:graphicData>
        </a:graphic>
      </p:graphicFrame>
      <p:sp>
        <p:nvSpPr>
          <p:cNvPr id="7" name="投影片編號版面配置區 6"/>
          <p:cNvSpPr>
            <a:spLocks noGrp="1"/>
          </p:cNvSpPr>
          <p:nvPr>
            <p:ph type="sldNum" sz="quarter" idx="12"/>
          </p:nvPr>
        </p:nvSpPr>
        <p:spPr>
          <a:xfrm>
            <a:off x="4468088" y="6580542"/>
            <a:ext cx="352764" cy="365125"/>
          </a:xfrm>
        </p:spPr>
        <p:txBody>
          <a:bodyPr/>
          <a:lstStyle/>
          <a:p>
            <a:fld id="{156DAC32-BFD1-4A4A-AF59-D066AE274A70}" type="slidenum">
              <a:rPr lang="en-US" b="1" smtClean="0">
                <a:solidFill>
                  <a:schemeClr val="tx1"/>
                </a:solidFill>
              </a:rPr>
              <a:pPr/>
              <a:t>27</a:t>
            </a:fld>
            <a:endParaRPr lang="en-US" b="1" dirty="0">
              <a:solidFill>
                <a:schemeClr val="tx1"/>
              </a:solidFill>
            </a:endParaRPr>
          </a:p>
        </p:txBody>
      </p:sp>
      <p:sp>
        <p:nvSpPr>
          <p:cNvPr id="15" name="文字方塊 14"/>
          <p:cNvSpPr txBox="1"/>
          <p:nvPr/>
        </p:nvSpPr>
        <p:spPr>
          <a:xfrm>
            <a:off x="751695" y="1753189"/>
            <a:ext cx="7785549" cy="307777"/>
          </a:xfrm>
          <a:prstGeom prst="rect">
            <a:avLst/>
          </a:prstGeom>
          <a:noFill/>
        </p:spPr>
        <p:txBody>
          <a:bodyPr wrap="square" rtlCol="0">
            <a:spAutoFit/>
          </a:bodyPr>
          <a:lstStyle/>
          <a:p>
            <a:r>
              <a:rPr lang="en-US" sz="1400" b="1" dirty="0" smtClean="0"/>
              <a:t>Table 3  </a:t>
            </a:r>
            <a:r>
              <a:rPr lang="en-US" sz="1400" dirty="0" smtClean="0"/>
              <a:t>Optimal results of the DPSO algorithm on benchmark problems 10 independent runs </a:t>
            </a:r>
            <a:endParaRPr lang="en-US" sz="1400" dirty="0"/>
          </a:p>
        </p:txBody>
      </p:sp>
    </p:spTree>
    <p:extLst>
      <p:ext uri="{BB962C8B-B14F-4D97-AF65-F5344CB8AC3E}">
        <p14:creationId xmlns:p14="http://schemas.microsoft.com/office/powerpoint/2010/main" val="2702141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grpSp>
        <p:nvGrpSpPr>
          <p:cNvPr id="2" name="群組 1"/>
          <p:cNvGrpSpPr/>
          <p:nvPr/>
        </p:nvGrpSpPr>
        <p:grpSpPr>
          <a:xfrm>
            <a:off x="23446" y="0"/>
            <a:ext cx="8938207" cy="584775"/>
            <a:chOff x="23446" y="0"/>
            <a:chExt cx="8938207" cy="584775"/>
          </a:xfrm>
        </p:grpSpPr>
        <p:pic>
          <p:nvPicPr>
            <p:cNvPr id="19" name="Picture 4" descr="C:\Users\Hanh\Desktop\menu.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85768"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0"/>
              <a:ext cx="8938207" cy="584775"/>
              <a:chOff x="23446" y="0"/>
              <a:chExt cx="8938207" cy="584775"/>
            </a:xfrm>
          </p:grpSpPr>
          <p:sp>
            <p:nvSpPr>
              <p:cNvPr id="21"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4503409" y="56625"/>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6174003" y="0"/>
                <a:ext cx="1225004" cy="58477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1600" b="1" dirty="0">
                    <a:solidFill>
                      <a:schemeClr val="bg1"/>
                    </a:solidFill>
                    <a:effectLst>
                      <a:outerShdw blurRad="38100" dist="38100" dir="2700000" algn="tl">
                        <a:srgbClr val="000000">
                          <a:alpha val="43137"/>
                        </a:srgbClr>
                      </a:outerShdw>
                    </a:effectLst>
                    <a:cs typeface="Times New Roman" pitchFamily="18" charset="0"/>
                  </a:rPr>
                  <a:t>Simulation Results</a:t>
                </a:r>
              </a:p>
            </p:txBody>
          </p:sp>
          <p:sp>
            <p:nvSpPr>
              <p:cNvPr id="30" name="Chevron 14"/>
              <p:cNvSpPr/>
              <p:nvPr/>
            </p:nvSpPr>
            <p:spPr>
              <a:xfrm>
                <a:off x="2982725" y="56625"/>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grpSp>
      <p:sp>
        <p:nvSpPr>
          <p:cNvPr id="18" name="Rounded Rectangle 15"/>
          <p:cNvSpPr/>
          <p:nvPr/>
        </p:nvSpPr>
        <p:spPr>
          <a:xfrm>
            <a:off x="1095988" y="916497"/>
            <a:ext cx="6908623"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US" sz="2800" b="1" dirty="0" smtClean="0">
                <a:latin typeface="Times New Roman" pitchFamily="18" charset="0"/>
              </a:rPr>
              <a:t>SVM using PSO and its variants</a:t>
            </a:r>
            <a:endParaRPr lang="en-US" sz="2800" b="1" dirty="0">
              <a:solidFill>
                <a:schemeClr val="bg1"/>
              </a:solidFill>
              <a:cs typeface="Times New Roman" pitchFamily="18" charset="0"/>
            </a:endParaRPr>
          </a:p>
        </p:txBody>
      </p:sp>
      <p:pic>
        <p:nvPicPr>
          <p:cNvPr id="15" name="圖片 14"/>
          <p:cNvPicPr>
            <a:picLocks noChangeAspect="1" noChangeArrowheads="1"/>
          </p:cNvPicPr>
          <p:nvPr/>
        </p:nvPicPr>
        <p:blipFill>
          <a:blip r:embed="rId4">
            <a:extLst>
              <a:ext uri="{28A0092B-C50C-407E-A947-70E740481C1C}">
                <a14:useLocalDpi xmlns:a14="http://schemas.microsoft.com/office/drawing/2010/main" val="0"/>
              </a:ext>
            </a:extLst>
          </a:blip>
          <a:srcRect b="4778"/>
          <a:stretch>
            <a:fillRect/>
          </a:stretch>
        </p:blipFill>
        <p:spPr bwMode="auto">
          <a:xfrm>
            <a:off x="1932702" y="1449898"/>
            <a:ext cx="5952969" cy="470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5"/>
          <p:cNvSpPr>
            <a:spLocks noGrp="1"/>
          </p:cNvSpPr>
          <p:nvPr>
            <p:ph type="sldNum" sz="quarter" idx="12"/>
          </p:nvPr>
        </p:nvSpPr>
        <p:spPr>
          <a:xfrm>
            <a:off x="4448607" y="6561137"/>
            <a:ext cx="400389" cy="365125"/>
          </a:xfrm>
        </p:spPr>
        <p:txBody>
          <a:bodyPr/>
          <a:lstStyle/>
          <a:p>
            <a:fld id="{156DAC32-BFD1-4A4A-AF59-D066AE274A70}" type="slidenum">
              <a:rPr lang="en-US" b="1" smtClean="0">
                <a:solidFill>
                  <a:schemeClr val="tx1"/>
                </a:solidFill>
              </a:rPr>
              <a:pPr/>
              <a:t>28</a:t>
            </a:fld>
            <a:endParaRPr lang="en-US" b="1" dirty="0">
              <a:solidFill>
                <a:schemeClr val="tx1"/>
              </a:solidFill>
            </a:endParaRPr>
          </a:p>
        </p:txBody>
      </p:sp>
      <p:sp>
        <p:nvSpPr>
          <p:cNvPr id="16" name="文字方塊 15"/>
          <p:cNvSpPr txBox="1"/>
          <p:nvPr/>
        </p:nvSpPr>
        <p:spPr>
          <a:xfrm>
            <a:off x="3180303" y="6253853"/>
            <a:ext cx="3560002" cy="307777"/>
          </a:xfrm>
          <a:prstGeom prst="rect">
            <a:avLst/>
          </a:prstGeom>
          <a:noFill/>
        </p:spPr>
        <p:txBody>
          <a:bodyPr wrap="square" rtlCol="0">
            <a:spAutoFit/>
          </a:bodyPr>
          <a:lstStyle/>
          <a:p>
            <a:r>
              <a:rPr lang="en-US" sz="1400" b="1" dirty="0" smtClean="0"/>
              <a:t>Fig. 17  </a:t>
            </a:r>
            <a:r>
              <a:rPr lang="en-US" sz="1400" dirty="0" smtClean="0"/>
              <a:t>Diagram of the sample system</a:t>
            </a:r>
            <a:endParaRPr lang="en-US" sz="1400" dirty="0"/>
          </a:p>
        </p:txBody>
      </p:sp>
    </p:spTree>
    <p:extLst>
      <p:ext uri="{BB962C8B-B14F-4D97-AF65-F5344CB8AC3E}">
        <p14:creationId xmlns:p14="http://schemas.microsoft.com/office/powerpoint/2010/main" val="1096853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grpSp>
        <p:nvGrpSpPr>
          <p:cNvPr id="2" name="群組 1"/>
          <p:cNvGrpSpPr/>
          <p:nvPr/>
        </p:nvGrpSpPr>
        <p:grpSpPr>
          <a:xfrm>
            <a:off x="23446" y="0"/>
            <a:ext cx="8938207" cy="584775"/>
            <a:chOff x="23446" y="0"/>
            <a:chExt cx="8938207" cy="584775"/>
          </a:xfrm>
        </p:grpSpPr>
        <p:pic>
          <p:nvPicPr>
            <p:cNvPr id="19" name="Picture 4" descr="C:\Users\Hanh\Desktop\menu.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85768"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0"/>
              <a:ext cx="8938207" cy="584775"/>
              <a:chOff x="23446" y="0"/>
              <a:chExt cx="8938207" cy="584775"/>
            </a:xfrm>
          </p:grpSpPr>
          <p:sp>
            <p:nvSpPr>
              <p:cNvPr id="21"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4503409" y="56625"/>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6174003" y="0"/>
                <a:ext cx="1225004" cy="58477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1600" b="1" dirty="0">
                    <a:solidFill>
                      <a:schemeClr val="bg1"/>
                    </a:solidFill>
                    <a:effectLst>
                      <a:outerShdw blurRad="38100" dist="38100" dir="2700000" algn="tl">
                        <a:srgbClr val="000000">
                          <a:alpha val="43137"/>
                        </a:srgbClr>
                      </a:outerShdw>
                    </a:effectLst>
                    <a:cs typeface="Times New Roman" pitchFamily="18" charset="0"/>
                  </a:rPr>
                  <a:t>Simulation Results</a:t>
                </a:r>
              </a:p>
            </p:txBody>
          </p:sp>
          <p:sp>
            <p:nvSpPr>
              <p:cNvPr id="30" name="Chevron 14"/>
              <p:cNvSpPr/>
              <p:nvPr/>
            </p:nvSpPr>
            <p:spPr>
              <a:xfrm>
                <a:off x="2982725" y="56625"/>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grpSp>
      <p:sp>
        <p:nvSpPr>
          <p:cNvPr id="31" name="內容版面配置區 1"/>
          <p:cNvSpPr txBox="1">
            <a:spLocks/>
          </p:cNvSpPr>
          <p:nvPr/>
        </p:nvSpPr>
        <p:spPr>
          <a:xfrm>
            <a:off x="480067" y="1602722"/>
            <a:ext cx="8219531" cy="980546"/>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800" dirty="0"/>
              <a:t>To test PSO algorithms, ten types of faults are created at 100 different locations of the feeder and two laterals length.</a:t>
            </a:r>
          </a:p>
        </p:txBody>
      </p:sp>
      <p:sp>
        <p:nvSpPr>
          <p:cNvPr id="18" name="Rounded Rectangle 15"/>
          <p:cNvSpPr/>
          <p:nvPr/>
        </p:nvSpPr>
        <p:spPr>
          <a:xfrm>
            <a:off x="1610324" y="682037"/>
            <a:ext cx="6115184"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US" sz="2800" b="1" dirty="0" smtClean="0">
                <a:latin typeface="Times New Roman" pitchFamily="18" charset="0"/>
              </a:rPr>
              <a:t>Training and testing samples</a:t>
            </a:r>
            <a:endParaRPr lang="en-US" sz="2800" b="1" dirty="0">
              <a:solidFill>
                <a:schemeClr val="bg1"/>
              </a:solidFill>
              <a:cs typeface="Times New Roman" pitchFamily="18" charset="0"/>
            </a:endParaRPr>
          </a:p>
        </p:txBody>
      </p:sp>
      <p:sp>
        <p:nvSpPr>
          <p:cNvPr id="15" name="內容版面配置區 1"/>
          <p:cNvSpPr txBox="1">
            <a:spLocks/>
          </p:cNvSpPr>
          <p:nvPr/>
        </p:nvSpPr>
        <p:spPr>
          <a:xfrm>
            <a:off x="440535" y="2786752"/>
            <a:ext cx="8219531" cy="980546"/>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800" dirty="0"/>
              <a:t>The fault resistance values are varied over the values of 1, 5, 20, 30 and 60 during the </a:t>
            </a:r>
            <a:r>
              <a:rPr lang="en-US" altLang="zh-TW" sz="1800" dirty="0" smtClean="0"/>
              <a:t>simulation.</a:t>
            </a:r>
            <a:endParaRPr lang="en-US" altLang="zh-TW" sz="1800" dirty="0"/>
          </a:p>
        </p:txBody>
      </p:sp>
      <p:sp>
        <p:nvSpPr>
          <p:cNvPr id="16" name="內容版面配置區 1"/>
          <p:cNvSpPr txBox="1">
            <a:spLocks/>
          </p:cNvSpPr>
          <p:nvPr/>
        </p:nvSpPr>
        <p:spPr>
          <a:xfrm>
            <a:off x="440535" y="4027955"/>
            <a:ext cx="8219531" cy="490273"/>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800" dirty="0" smtClean="0"/>
              <a:t>The </a:t>
            </a:r>
            <a:r>
              <a:rPr lang="en-US" altLang="zh-TW" sz="1800" dirty="0"/>
              <a:t>number of samples generated is: 10 x 100 x 5 = 5000 patterns</a:t>
            </a:r>
          </a:p>
        </p:txBody>
      </p:sp>
      <p:sp>
        <p:nvSpPr>
          <p:cNvPr id="17" name="內容版面配置區 1"/>
          <p:cNvSpPr txBox="1">
            <a:spLocks/>
          </p:cNvSpPr>
          <p:nvPr/>
        </p:nvSpPr>
        <p:spPr>
          <a:xfrm>
            <a:off x="539036" y="4674168"/>
            <a:ext cx="8219531" cy="490273"/>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280988" indent="0" algn="just">
              <a:lnSpc>
                <a:spcPct val="150000"/>
              </a:lnSpc>
              <a:buNone/>
            </a:pPr>
            <a:r>
              <a:rPr lang="en-US" altLang="zh-TW" sz="1800" dirty="0" smtClean="0"/>
              <a:t>- Training </a:t>
            </a:r>
            <a:r>
              <a:rPr lang="en-US" altLang="zh-TW" sz="1800" dirty="0"/>
              <a:t>and validation set: 2000 patterns each</a:t>
            </a:r>
          </a:p>
        </p:txBody>
      </p:sp>
      <p:sp>
        <p:nvSpPr>
          <p:cNvPr id="27" name="內容版面配置區 1"/>
          <p:cNvSpPr txBox="1">
            <a:spLocks/>
          </p:cNvSpPr>
          <p:nvPr/>
        </p:nvSpPr>
        <p:spPr>
          <a:xfrm>
            <a:off x="480068" y="5309309"/>
            <a:ext cx="8219531" cy="490273"/>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339725" indent="0" algn="just">
              <a:lnSpc>
                <a:spcPct val="150000"/>
              </a:lnSpc>
              <a:buNone/>
            </a:pPr>
            <a:r>
              <a:rPr lang="en-US" altLang="zh-TW" sz="1800" dirty="0" smtClean="0"/>
              <a:t>- Testing </a:t>
            </a:r>
            <a:r>
              <a:rPr lang="en-US" altLang="zh-TW" sz="1800" dirty="0"/>
              <a:t>set: 1000 patterns</a:t>
            </a:r>
          </a:p>
        </p:txBody>
      </p:sp>
      <p:sp>
        <p:nvSpPr>
          <p:cNvPr id="6" name="投影片編號版面配置區 5"/>
          <p:cNvSpPr>
            <a:spLocks noGrp="1"/>
          </p:cNvSpPr>
          <p:nvPr>
            <p:ph type="sldNum" sz="quarter" idx="12"/>
          </p:nvPr>
        </p:nvSpPr>
        <p:spPr>
          <a:xfrm>
            <a:off x="4486771" y="6561137"/>
            <a:ext cx="362289" cy="365125"/>
          </a:xfrm>
        </p:spPr>
        <p:txBody>
          <a:bodyPr/>
          <a:lstStyle/>
          <a:p>
            <a:fld id="{156DAC32-BFD1-4A4A-AF59-D066AE274A70}" type="slidenum">
              <a:rPr lang="en-US" b="1" smtClean="0">
                <a:solidFill>
                  <a:schemeClr val="tx1"/>
                </a:solidFill>
              </a:rPr>
              <a:pPr/>
              <a:t>29</a:t>
            </a:fld>
            <a:endParaRPr lang="en-US" b="1" dirty="0">
              <a:solidFill>
                <a:schemeClr val="tx1"/>
              </a:solidFill>
            </a:endParaRPr>
          </a:p>
        </p:txBody>
      </p:sp>
    </p:spTree>
    <p:extLst>
      <p:ext uri="{BB962C8B-B14F-4D97-AF65-F5344CB8AC3E}">
        <p14:creationId xmlns:p14="http://schemas.microsoft.com/office/powerpoint/2010/main" val="1130761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48"/>
          <p:cNvSpPr/>
          <p:nvPr/>
        </p:nvSpPr>
        <p:spPr>
          <a:xfrm>
            <a:off x="4170741" y="6596061"/>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dirty="0" smtClean="0">
                <a:solidFill>
                  <a:schemeClr val="tx1"/>
                </a:solidFill>
                <a:effectLst>
                  <a:outerShdw blurRad="50800" dist="50800" dir="5400000" algn="ctr" rotWithShape="0">
                    <a:schemeClr val="bg1"/>
                  </a:outerShdw>
                </a:effectLst>
                <a:latin typeface="Times New Roman" pitchFamily="18" charset="0"/>
                <a:cs typeface="Times New Roman" pitchFamily="18" charset="0"/>
              </a:rPr>
              <a:t> </a:t>
            </a:r>
            <a:endParaRPr lang="en-US" sz="1600" dirty="0">
              <a:solidFill>
                <a:schemeClr val="tx1"/>
              </a:solidFill>
              <a:effectLst>
                <a:outerShdw blurRad="50800" dist="50800" dir="5400000" algn="ctr" rotWithShape="0">
                  <a:schemeClr val="bg1"/>
                </a:outerShdw>
              </a:effectLst>
            </a:endParaRPr>
          </a:p>
        </p:txBody>
      </p:sp>
      <p:sp>
        <p:nvSpPr>
          <p:cNvPr id="2" name="流程圖: 替代處理程序 1"/>
          <p:cNvSpPr/>
          <p:nvPr/>
        </p:nvSpPr>
        <p:spPr>
          <a:xfrm>
            <a:off x="3357556" y="514517"/>
            <a:ext cx="2563741" cy="615636"/>
          </a:xfrm>
          <a:prstGeom prst="flowChartAlternateProcess">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TW" sz="3200" b="1" dirty="0" smtClean="0">
                <a:solidFill>
                  <a:prstClr val="white"/>
                </a:solidFill>
                <a:cs typeface="Times New Roman" panose="02020603050405020304" pitchFamily="18" charset="0"/>
              </a:rPr>
              <a:t>Motivation</a:t>
            </a:r>
            <a:endParaRPr lang="zh-TW" alt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704" y="1676400"/>
            <a:ext cx="6605196" cy="44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投影片編號版面配置區 5"/>
          <p:cNvSpPr>
            <a:spLocks noGrp="1"/>
          </p:cNvSpPr>
          <p:nvPr>
            <p:ph type="sldNum" sz="quarter" idx="12"/>
          </p:nvPr>
        </p:nvSpPr>
        <p:spPr>
          <a:xfrm>
            <a:off x="4491620" y="6547203"/>
            <a:ext cx="295614" cy="365125"/>
          </a:xfrm>
        </p:spPr>
        <p:txBody>
          <a:bodyPr/>
          <a:lstStyle/>
          <a:p>
            <a:fld id="{156DAC32-BFD1-4A4A-AF59-D066AE274A70}" type="slidenum">
              <a:rPr lang="en-US" b="1" smtClean="0">
                <a:solidFill>
                  <a:schemeClr val="tx1"/>
                </a:solidFill>
              </a:rPr>
              <a:pPr/>
              <a:t>3</a:t>
            </a:fld>
            <a:endParaRPr lang="en-US" b="1" dirty="0">
              <a:solidFill>
                <a:schemeClr val="tx1"/>
              </a:solidFill>
            </a:endParaRPr>
          </a:p>
        </p:txBody>
      </p:sp>
      <p:sp>
        <p:nvSpPr>
          <p:cNvPr id="3" name="文字方塊 2"/>
          <p:cNvSpPr txBox="1"/>
          <p:nvPr/>
        </p:nvSpPr>
        <p:spPr>
          <a:xfrm>
            <a:off x="3714479" y="6177871"/>
            <a:ext cx="2145509" cy="307777"/>
          </a:xfrm>
          <a:prstGeom prst="rect">
            <a:avLst/>
          </a:prstGeom>
          <a:noFill/>
        </p:spPr>
        <p:txBody>
          <a:bodyPr wrap="square" rtlCol="0">
            <a:spAutoFit/>
          </a:bodyPr>
          <a:lstStyle/>
          <a:p>
            <a:r>
              <a:rPr lang="en-US" sz="1400" b="1" dirty="0" smtClean="0"/>
              <a:t>Fig .1 </a:t>
            </a:r>
            <a:r>
              <a:rPr lang="en-US" sz="1400" dirty="0" smtClean="0"/>
              <a:t>Short-circuit fault</a:t>
            </a:r>
            <a:endParaRPr lang="en-US" sz="1400" dirty="0"/>
          </a:p>
        </p:txBody>
      </p:sp>
    </p:spTree>
    <p:extLst>
      <p:ext uri="{BB962C8B-B14F-4D97-AF65-F5344CB8AC3E}">
        <p14:creationId xmlns:p14="http://schemas.microsoft.com/office/powerpoint/2010/main" val="3950951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grpSp>
        <p:nvGrpSpPr>
          <p:cNvPr id="2" name="群組 1"/>
          <p:cNvGrpSpPr/>
          <p:nvPr/>
        </p:nvGrpSpPr>
        <p:grpSpPr>
          <a:xfrm>
            <a:off x="23446" y="0"/>
            <a:ext cx="8938207" cy="584775"/>
            <a:chOff x="23446" y="0"/>
            <a:chExt cx="8938207" cy="584775"/>
          </a:xfrm>
        </p:grpSpPr>
        <p:pic>
          <p:nvPicPr>
            <p:cNvPr id="19" name="Picture 4" descr="C:\Users\Hanh\Desktop\menu.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85768"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0"/>
              <a:ext cx="8938207" cy="584775"/>
              <a:chOff x="23446" y="0"/>
              <a:chExt cx="8938207" cy="584775"/>
            </a:xfrm>
          </p:grpSpPr>
          <p:sp>
            <p:nvSpPr>
              <p:cNvPr id="21"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4503409" y="56625"/>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6174003" y="0"/>
                <a:ext cx="1225004" cy="58477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1600" b="1" dirty="0">
                    <a:solidFill>
                      <a:schemeClr val="bg1"/>
                    </a:solidFill>
                    <a:effectLst>
                      <a:outerShdw blurRad="38100" dist="38100" dir="2700000" algn="tl">
                        <a:srgbClr val="000000">
                          <a:alpha val="43137"/>
                        </a:srgbClr>
                      </a:outerShdw>
                    </a:effectLst>
                    <a:cs typeface="Times New Roman" pitchFamily="18" charset="0"/>
                  </a:rPr>
                  <a:t>Simulation Results</a:t>
                </a:r>
              </a:p>
            </p:txBody>
          </p:sp>
          <p:sp>
            <p:nvSpPr>
              <p:cNvPr id="30" name="Chevron 14"/>
              <p:cNvSpPr/>
              <p:nvPr/>
            </p:nvSpPr>
            <p:spPr>
              <a:xfrm>
                <a:off x="2982725" y="56625"/>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grpSp>
      <p:sp>
        <p:nvSpPr>
          <p:cNvPr id="31" name="內容版面配置區 1"/>
          <p:cNvSpPr txBox="1">
            <a:spLocks/>
          </p:cNvSpPr>
          <p:nvPr/>
        </p:nvSpPr>
        <p:spPr>
          <a:xfrm>
            <a:off x="1271421" y="1590266"/>
            <a:ext cx="5817390" cy="490273"/>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lnSpc>
                <a:spcPct val="150000"/>
              </a:lnSpc>
              <a:buNone/>
            </a:pPr>
            <a:r>
              <a:rPr lang="en-US" altLang="zh-TW" sz="1400" b="1" dirty="0" smtClean="0"/>
              <a:t>Table 4 </a:t>
            </a:r>
            <a:r>
              <a:rPr lang="en-US" altLang="zh-TW" sz="1400" dirty="0" smtClean="0"/>
              <a:t>Results </a:t>
            </a:r>
            <a:r>
              <a:rPr lang="en-US" altLang="zh-TW" sz="1400" dirty="0"/>
              <a:t>of ANN/SVM classifier without consideration of PSO</a:t>
            </a:r>
          </a:p>
        </p:txBody>
      </p:sp>
      <p:sp>
        <p:nvSpPr>
          <p:cNvPr id="18" name="Rounded Rectangle 15"/>
          <p:cNvSpPr/>
          <p:nvPr/>
        </p:nvSpPr>
        <p:spPr>
          <a:xfrm>
            <a:off x="2098431" y="916497"/>
            <a:ext cx="4771292"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US" sz="2800" b="1" dirty="0" smtClean="0">
                <a:latin typeface="Times New Roman" pitchFamily="18" charset="0"/>
              </a:rPr>
              <a:t>PSO-based SVM</a:t>
            </a:r>
            <a:endParaRPr lang="en-US" sz="2800" b="1" dirty="0">
              <a:solidFill>
                <a:schemeClr val="bg1"/>
              </a:solidFill>
              <a:cs typeface="Times New Roman"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4263729270"/>
              </p:ext>
            </p:extLst>
          </p:nvPr>
        </p:nvGraphicFramePr>
        <p:xfrm>
          <a:off x="1266090" y="2087967"/>
          <a:ext cx="6096000" cy="1789235"/>
        </p:xfrm>
        <a:graphic>
          <a:graphicData uri="http://schemas.openxmlformats.org/drawingml/2006/table">
            <a:tbl>
              <a:tblPr firstRow="1" firstCol="1" bandRow="1">
                <a:tableStyleId>{5C22544A-7EE6-4342-B048-85BDC9FD1C3A}</a:tableStyleId>
              </a:tblPr>
              <a:tblGrid>
                <a:gridCol w="1354532"/>
                <a:gridCol w="1193597"/>
                <a:gridCol w="2167737"/>
                <a:gridCol w="1380134"/>
              </a:tblGrid>
              <a:tr h="685800">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Classifier</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No. of features</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Classification accuracy (%)</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a:effectLst/>
                          <a:latin typeface="Times New Roman" pitchFamily="18" charset="0"/>
                          <a:cs typeface="Times New Roman" pitchFamily="18" charset="0"/>
                        </a:rPr>
                        <a:t>Training time (s)</a:t>
                      </a:r>
                      <a:endParaRPr lang="en-US" sz="1400">
                        <a:solidFill>
                          <a:srgbClr val="000000"/>
                        </a:solidFill>
                        <a:effectLst/>
                        <a:latin typeface="Times New Roman" pitchFamily="18" charset="0"/>
                        <a:ea typeface="新細明體"/>
                        <a:cs typeface="Times New Roman" pitchFamily="18" charset="0"/>
                      </a:endParaRPr>
                    </a:p>
                  </a:txBody>
                  <a:tcPr marL="68580" marR="68580" marT="0" marB="0" anchor="ctr"/>
                </a:tc>
              </a:tr>
              <a:tr h="512885">
                <a:tc>
                  <a:txBody>
                    <a:bodyPr/>
                    <a:lstStyle/>
                    <a:p>
                      <a:pPr marL="0" marR="0" algn="ctr">
                        <a:lnSpc>
                          <a:spcPts val="1800"/>
                        </a:lnSpc>
                        <a:spcBef>
                          <a:spcPts val="0"/>
                        </a:spcBef>
                        <a:spcAft>
                          <a:spcPts val="0"/>
                        </a:spcAft>
                      </a:pPr>
                      <a:r>
                        <a:rPr lang="en-US" sz="1400">
                          <a:effectLst/>
                          <a:latin typeface="Times New Roman" pitchFamily="18" charset="0"/>
                          <a:cs typeface="Times New Roman" pitchFamily="18" charset="0"/>
                        </a:rPr>
                        <a:t>ANN</a:t>
                      </a:r>
                      <a:endParaRPr lang="en-US" sz="140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12</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86.33</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179.50</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r>
              <a:tr h="590550">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SVM</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12</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91.12</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134.80</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r>
            </a:tbl>
          </a:graphicData>
        </a:graphic>
      </p:graphicFrame>
      <p:sp>
        <p:nvSpPr>
          <p:cNvPr id="28" name="內容版面配置區 1"/>
          <p:cNvSpPr txBox="1">
            <a:spLocks/>
          </p:cNvSpPr>
          <p:nvPr/>
        </p:nvSpPr>
        <p:spPr>
          <a:xfrm>
            <a:off x="1271421" y="4007000"/>
            <a:ext cx="5922166" cy="490273"/>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lnSpc>
                <a:spcPct val="150000"/>
              </a:lnSpc>
              <a:buNone/>
            </a:pPr>
            <a:r>
              <a:rPr lang="en-US" altLang="zh-TW" sz="1400" b="1" dirty="0" smtClean="0"/>
              <a:t>Table 5 </a:t>
            </a:r>
            <a:r>
              <a:rPr lang="en-US" altLang="zh-TW" sz="1400" dirty="0" smtClean="0"/>
              <a:t>Results </a:t>
            </a:r>
            <a:r>
              <a:rPr lang="en-US" altLang="zh-TW" sz="1400" dirty="0"/>
              <a:t>of ANN/SVM classifier </a:t>
            </a:r>
            <a:r>
              <a:rPr lang="en-US" altLang="zh-TW" sz="1400" dirty="0" smtClean="0"/>
              <a:t>with </a:t>
            </a:r>
            <a:r>
              <a:rPr lang="en-US" altLang="zh-TW" sz="1400" dirty="0"/>
              <a:t>consideration of PSO</a:t>
            </a:r>
          </a:p>
        </p:txBody>
      </p:sp>
      <p:graphicFrame>
        <p:nvGraphicFramePr>
          <p:cNvPr id="29" name="表格 28"/>
          <p:cNvGraphicFramePr>
            <a:graphicFrameLocks noGrp="1"/>
          </p:cNvGraphicFramePr>
          <p:nvPr>
            <p:extLst>
              <p:ext uri="{D42A27DB-BD31-4B8C-83A1-F6EECF244321}">
                <p14:modId xmlns:p14="http://schemas.microsoft.com/office/powerpoint/2010/main" val="463211757"/>
              </p:ext>
            </p:extLst>
          </p:nvPr>
        </p:nvGraphicFramePr>
        <p:xfrm>
          <a:off x="1266090" y="4562175"/>
          <a:ext cx="6096000" cy="1789235"/>
        </p:xfrm>
        <a:graphic>
          <a:graphicData uri="http://schemas.openxmlformats.org/drawingml/2006/table">
            <a:tbl>
              <a:tblPr firstRow="1" firstCol="1" bandRow="1">
                <a:tableStyleId>{5C22544A-7EE6-4342-B048-85BDC9FD1C3A}</a:tableStyleId>
              </a:tblPr>
              <a:tblGrid>
                <a:gridCol w="1354532"/>
                <a:gridCol w="1193597"/>
                <a:gridCol w="2167737"/>
                <a:gridCol w="1380134"/>
              </a:tblGrid>
              <a:tr h="685800">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Classifier</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No. of features</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Classification accuracy (%)</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a:effectLst/>
                          <a:latin typeface="Times New Roman" pitchFamily="18" charset="0"/>
                          <a:cs typeface="Times New Roman" pitchFamily="18" charset="0"/>
                        </a:rPr>
                        <a:t>Training time (s)</a:t>
                      </a:r>
                      <a:endParaRPr lang="en-US" sz="1400">
                        <a:solidFill>
                          <a:srgbClr val="000000"/>
                        </a:solidFill>
                        <a:effectLst/>
                        <a:latin typeface="Times New Roman" pitchFamily="18" charset="0"/>
                        <a:ea typeface="新細明體"/>
                        <a:cs typeface="Times New Roman" pitchFamily="18" charset="0"/>
                      </a:endParaRPr>
                    </a:p>
                  </a:txBody>
                  <a:tcPr marL="68580" marR="68580" marT="0" marB="0" anchor="ctr"/>
                </a:tc>
              </a:tr>
              <a:tr h="512885">
                <a:tc>
                  <a:txBody>
                    <a:bodyPr/>
                    <a:lstStyle/>
                    <a:p>
                      <a:pPr marL="0" marR="0" algn="ctr">
                        <a:lnSpc>
                          <a:spcPts val="1800"/>
                        </a:lnSpc>
                        <a:spcBef>
                          <a:spcPts val="0"/>
                        </a:spcBef>
                        <a:spcAft>
                          <a:spcPts val="0"/>
                        </a:spcAft>
                      </a:pPr>
                      <a:r>
                        <a:rPr lang="en-US" sz="1400">
                          <a:effectLst/>
                          <a:latin typeface="Times New Roman" pitchFamily="18" charset="0"/>
                          <a:cs typeface="Times New Roman" pitchFamily="18" charset="0"/>
                        </a:rPr>
                        <a:t>ANN</a:t>
                      </a:r>
                      <a:endParaRPr lang="en-US" sz="140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8</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93.85</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97.95</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r>
              <a:tr h="590550">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SVM</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8</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97.15</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83.54</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r>
            </a:tbl>
          </a:graphicData>
        </a:graphic>
      </p:graphicFrame>
      <p:sp>
        <p:nvSpPr>
          <p:cNvPr id="7" name="投影片編號版面配置區 6"/>
          <p:cNvSpPr>
            <a:spLocks noGrp="1"/>
          </p:cNvSpPr>
          <p:nvPr>
            <p:ph type="sldNum" sz="quarter" idx="12"/>
          </p:nvPr>
        </p:nvSpPr>
        <p:spPr>
          <a:xfrm>
            <a:off x="4448607" y="6561137"/>
            <a:ext cx="400389" cy="365125"/>
          </a:xfrm>
        </p:spPr>
        <p:txBody>
          <a:bodyPr/>
          <a:lstStyle/>
          <a:p>
            <a:fld id="{156DAC32-BFD1-4A4A-AF59-D066AE274A70}" type="slidenum">
              <a:rPr lang="en-US" b="1" smtClean="0">
                <a:solidFill>
                  <a:schemeClr val="tx1"/>
                </a:solidFill>
              </a:rPr>
              <a:pPr/>
              <a:t>30</a:t>
            </a:fld>
            <a:endParaRPr lang="en-US" b="1" dirty="0">
              <a:solidFill>
                <a:schemeClr val="tx1"/>
              </a:solidFill>
            </a:endParaRPr>
          </a:p>
        </p:txBody>
      </p:sp>
    </p:spTree>
    <p:extLst>
      <p:ext uri="{BB962C8B-B14F-4D97-AF65-F5344CB8AC3E}">
        <p14:creationId xmlns:p14="http://schemas.microsoft.com/office/powerpoint/2010/main" val="608543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grpSp>
        <p:nvGrpSpPr>
          <p:cNvPr id="2" name="群組 1"/>
          <p:cNvGrpSpPr/>
          <p:nvPr/>
        </p:nvGrpSpPr>
        <p:grpSpPr>
          <a:xfrm>
            <a:off x="23446" y="0"/>
            <a:ext cx="8938207" cy="584775"/>
            <a:chOff x="23446" y="0"/>
            <a:chExt cx="8938207" cy="584775"/>
          </a:xfrm>
        </p:grpSpPr>
        <p:pic>
          <p:nvPicPr>
            <p:cNvPr id="19" name="Picture 4" descr="C:\Users\Hanh\Desktop\menu.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85768"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0"/>
              <a:ext cx="8938207" cy="584775"/>
              <a:chOff x="23446" y="0"/>
              <a:chExt cx="8938207" cy="584775"/>
            </a:xfrm>
          </p:grpSpPr>
          <p:sp>
            <p:nvSpPr>
              <p:cNvPr id="21"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4503409" y="56625"/>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6174003" y="0"/>
                <a:ext cx="1225004" cy="58477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1600" b="1" dirty="0">
                    <a:solidFill>
                      <a:schemeClr val="bg1"/>
                    </a:solidFill>
                    <a:effectLst>
                      <a:outerShdw blurRad="38100" dist="38100" dir="2700000" algn="tl">
                        <a:srgbClr val="000000">
                          <a:alpha val="43137"/>
                        </a:srgbClr>
                      </a:outerShdw>
                    </a:effectLst>
                    <a:cs typeface="Times New Roman" pitchFamily="18" charset="0"/>
                  </a:rPr>
                  <a:t>Simulation Results</a:t>
                </a:r>
              </a:p>
            </p:txBody>
          </p:sp>
          <p:sp>
            <p:nvSpPr>
              <p:cNvPr id="30" name="Chevron 14"/>
              <p:cNvSpPr/>
              <p:nvPr/>
            </p:nvSpPr>
            <p:spPr>
              <a:xfrm>
                <a:off x="2982725" y="56625"/>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grpSp>
      <p:sp>
        <p:nvSpPr>
          <p:cNvPr id="31" name="內容版面配置區 1"/>
          <p:cNvSpPr txBox="1">
            <a:spLocks/>
          </p:cNvSpPr>
          <p:nvPr/>
        </p:nvSpPr>
        <p:spPr>
          <a:xfrm>
            <a:off x="2182249" y="5956564"/>
            <a:ext cx="4646726" cy="490273"/>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lnSpc>
                <a:spcPct val="150000"/>
              </a:lnSpc>
              <a:buNone/>
            </a:pPr>
            <a:r>
              <a:rPr lang="en-US" altLang="zh-TW" sz="1400" b="1" dirty="0" smtClean="0"/>
              <a:t>Fig. 18 </a:t>
            </a:r>
            <a:r>
              <a:rPr lang="en-US" altLang="zh-TW" sz="1400" dirty="0" smtClean="0"/>
              <a:t>Convergence </a:t>
            </a:r>
            <a:r>
              <a:rPr lang="en-US" altLang="zh-TW" sz="1400" dirty="0"/>
              <a:t>characteristic of the proposed PSO</a:t>
            </a:r>
          </a:p>
        </p:txBody>
      </p:sp>
      <p:sp>
        <p:nvSpPr>
          <p:cNvPr id="18" name="Rounded Rectangle 15"/>
          <p:cNvSpPr/>
          <p:nvPr/>
        </p:nvSpPr>
        <p:spPr>
          <a:xfrm>
            <a:off x="2090476" y="693760"/>
            <a:ext cx="4790969"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US" sz="2800" b="1" dirty="0" smtClean="0">
                <a:latin typeface="Times New Roman" pitchFamily="18" charset="0"/>
              </a:rPr>
              <a:t>PSO-based SVM</a:t>
            </a:r>
            <a:endParaRPr lang="en-US" sz="2800" b="1" dirty="0">
              <a:solidFill>
                <a:schemeClr val="bg1"/>
              </a:solidFill>
              <a:cs typeface="Times New Roman" pitchFamily="18" charset="0"/>
            </a:endParaRPr>
          </a:p>
        </p:txBody>
      </p:sp>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8202" y="2188552"/>
            <a:ext cx="5034820" cy="32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5"/>
          <p:cNvSpPr>
            <a:spLocks noGrp="1"/>
          </p:cNvSpPr>
          <p:nvPr>
            <p:ph type="sldNum" sz="quarter" idx="12"/>
          </p:nvPr>
        </p:nvSpPr>
        <p:spPr>
          <a:xfrm>
            <a:off x="4450257" y="6561137"/>
            <a:ext cx="419439" cy="365125"/>
          </a:xfrm>
        </p:spPr>
        <p:txBody>
          <a:bodyPr/>
          <a:lstStyle/>
          <a:p>
            <a:fld id="{156DAC32-BFD1-4A4A-AF59-D066AE274A70}" type="slidenum">
              <a:rPr lang="en-US" b="1" smtClean="0">
                <a:solidFill>
                  <a:schemeClr val="tx1"/>
                </a:solidFill>
              </a:rPr>
              <a:pPr/>
              <a:t>31</a:t>
            </a:fld>
            <a:endParaRPr lang="en-US" b="1" dirty="0">
              <a:solidFill>
                <a:schemeClr val="tx1"/>
              </a:solidFill>
            </a:endParaRPr>
          </a:p>
        </p:txBody>
      </p:sp>
    </p:spTree>
    <p:extLst>
      <p:ext uri="{BB962C8B-B14F-4D97-AF65-F5344CB8AC3E}">
        <p14:creationId xmlns:p14="http://schemas.microsoft.com/office/powerpoint/2010/main" val="2311609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grpSp>
        <p:nvGrpSpPr>
          <p:cNvPr id="2" name="群組 1"/>
          <p:cNvGrpSpPr/>
          <p:nvPr/>
        </p:nvGrpSpPr>
        <p:grpSpPr>
          <a:xfrm>
            <a:off x="23446" y="0"/>
            <a:ext cx="8938207" cy="584775"/>
            <a:chOff x="23446" y="0"/>
            <a:chExt cx="8938207" cy="584775"/>
          </a:xfrm>
        </p:grpSpPr>
        <p:pic>
          <p:nvPicPr>
            <p:cNvPr id="19" name="Picture 4" descr="C:\Users\Hanh\Desktop\menu.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85768"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0"/>
              <a:ext cx="8938207" cy="584775"/>
              <a:chOff x="23446" y="0"/>
              <a:chExt cx="8938207" cy="584775"/>
            </a:xfrm>
          </p:grpSpPr>
          <p:sp>
            <p:nvSpPr>
              <p:cNvPr id="21"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4503409" y="56625"/>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6174003" y="0"/>
                <a:ext cx="1225004" cy="58477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1600" b="1" dirty="0">
                    <a:solidFill>
                      <a:schemeClr val="bg1"/>
                    </a:solidFill>
                    <a:effectLst>
                      <a:outerShdw blurRad="38100" dist="38100" dir="2700000" algn="tl">
                        <a:srgbClr val="000000">
                          <a:alpha val="43137"/>
                        </a:srgbClr>
                      </a:outerShdw>
                    </a:effectLst>
                    <a:cs typeface="Times New Roman" pitchFamily="18" charset="0"/>
                  </a:rPr>
                  <a:t>Simulation Results</a:t>
                </a:r>
              </a:p>
            </p:txBody>
          </p:sp>
          <p:sp>
            <p:nvSpPr>
              <p:cNvPr id="30" name="Chevron 14"/>
              <p:cNvSpPr/>
              <p:nvPr/>
            </p:nvSpPr>
            <p:spPr>
              <a:xfrm>
                <a:off x="2982725" y="56625"/>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grpSp>
      <p:sp>
        <p:nvSpPr>
          <p:cNvPr id="18" name="Rounded Rectangle 15"/>
          <p:cNvSpPr/>
          <p:nvPr/>
        </p:nvSpPr>
        <p:spPr>
          <a:xfrm>
            <a:off x="1610324" y="693760"/>
            <a:ext cx="5788683"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US" sz="2800" b="1" dirty="0" smtClean="0">
                <a:latin typeface="Times New Roman" pitchFamily="18" charset="0"/>
              </a:rPr>
              <a:t>Mutant PSO-based SVM</a:t>
            </a:r>
            <a:endParaRPr lang="en-US" sz="2800" b="1" dirty="0">
              <a:solidFill>
                <a:schemeClr val="bg1"/>
              </a:solidFill>
              <a:cs typeface="Times New Roman"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600356503"/>
              </p:ext>
            </p:extLst>
          </p:nvPr>
        </p:nvGraphicFramePr>
        <p:xfrm>
          <a:off x="1143601" y="2531452"/>
          <a:ext cx="7010401" cy="2927351"/>
        </p:xfrm>
        <a:graphic>
          <a:graphicData uri="http://schemas.openxmlformats.org/drawingml/2006/table">
            <a:tbl>
              <a:tblPr firstRow="1" firstCol="1" bandRow="1">
                <a:tableStyleId>{5C22544A-7EE6-4342-B048-85BDC9FD1C3A}</a:tableStyleId>
              </a:tblPr>
              <a:tblGrid>
                <a:gridCol w="1611588"/>
                <a:gridCol w="1047532"/>
                <a:gridCol w="1047532"/>
                <a:gridCol w="2001217"/>
                <a:gridCol w="1302532"/>
              </a:tblGrid>
              <a:tr h="914189">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Classifier</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C</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a:effectLst/>
                          <a:latin typeface="Times New Roman" pitchFamily="18" charset="0"/>
                          <a:cs typeface="Times New Roman" pitchFamily="18" charset="0"/>
                          <a:sym typeface="Symbol"/>
                        </a:rPr>
                        <a:t></a:t>
                      </a:r>
                      <a:endParaRPr lang="en-US" sz="140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Classification</a:t>
                      </a:r>
                    </a:p>
                    <a:p>
                      <a:pPr marL="0" marR="0" algn="ctr">
                        <a:lnSpc>
                          <a:spcPts val="1800"/>
                        </a:lnSpc>
                        <a:spcBef>
                          <a:spcPts val="0"/>
                        </a:spcBef>
                        <a:spcAft>
                          <a:spcPts val="0"/>
                        </a:spcAft>
                      </a:pPr>
                      <a:r>
                        <a:rPr lang="en-US" sz="1400" dirty="0">
                          <a:effectLst/>
                          <a:latin typeface="Times New Roman" pitchFamily="18" charset="0"/>
                          <a:cs typeface="Times New Roman" pitchFamily="18" charset="0"/>
                        </a:rPr>
                        <a:t>accuracy (%)</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a:effectLst/>
                          <a:latin typeface="Times New Roman" pitchFamily="18" charset="0"/>
                          <a:cs typeface="Times New Roman" pitchFamily="18" charset="0"/>
                        </a:rPr>
                        <a:t>Training time (sec)</a:t>
                      </a:r>
                      <a:endParaRPr lang="en-US" sz="1400">
                        <a:solidFill>
                          <a:srgbClr val="000000"/>
                        </a:solidFill>
                        <a:effectLst/>
                        <a:latin typeface="Times New Roman" pitchFamily="18" charset="0"/>
                        <a:ea typeface="新細明體"/>
                        <a:cs typeface="Times New Roman" pitchFamily="18" charset="0"/>
                      </a:endParaRPr>
                    </a:p>
                  </a:txBody>
                  <a:tcPr marL="68580" marR="68580" marT="0" marB="0" anchor="ctr"/>
                </a:tc>
              </a:tr>
              <a:tr h="671054">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Straight-SVM</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100</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0.33</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91.12</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134.80</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r>
              <a:tr h="671054">
                <a:tc>
                  <a:txBody>
                    <a:bodyPr/>
                    <a:lstStyle/>
                    <a:p>
                      <a:pPr marL="0" marR="0" algn="ctr">
                        <a:lnSpc>
                          <a:spcPts val="1800"/>
                        </a:lnSpc>
                        <a:spcBef>
                          <a:spcPts val="0"/>
                        </a:spcBef>
                        <a:spcAft>
                          <a:spcPts val="0"/>
                        </a:spcAft>
                      </a:pPr>
                      <a:r>
                        <a:rPr lang="en-US" sz="1400">
                          <a:effectLst/>
                          <a:latin typeface="Times New Roman" pitchFamily="18" charset="0"/>
                          <a:cs typeface="Times New Roman" pitchFamily="18" charset="0"/>
                        </a:rPr>
                        <a:t>PSO-SVM</a:t>
                      </a:r>
                      <a:endParaRPr lang="en-US" sz="140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97.2221</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8.2346</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95.08</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106.20</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r>
              <a:tr h="671054">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Mutant PSO-SVM</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16.7634</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5.7330</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b="1" dirty="0">
                          <a:effectLst/>
                          <a:latin typeface="Times New Roman" pitchFamily="18" charset="0"/>
                          <a:cs typeface="Times New Roman" pitchFamily="18" charset="0"/>
                        </a:rPr>
                        <a:t>96.00</a:t>
                      </a:r>
                      <a:endParaRPr lang="en-US" sz="1400" b="1"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98.67</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r>
            </a:tbl>
          </a:graphicData>
        </a:graphic>
      </p:graphicFrame>
      <p:sp>
        <p:nvSpPr>
          <p:cNvPr id="7" name="投影片編號版面配置區 6"/>
          <p:cNvSpPr>
            <a:spLocks noGrp="1"/>
          </p:cNvSpPr>
          <p:nvPr>
            <p:ph type="sldNum" sz="quarter" idx="12"/>
          </p:nvPr>
        </p:nvSpPr>
        <p:spPr>
          <a:xfrm>
            <a:off x="4386695" y="6561137"/>
            <a:ext cx="467064" cy="365125"/>
          </a:xfrm>
        </p:spPr>
        <p:txBody>
          <a:bodyPr/>
          <a:lstStyle/>
          <a:p>
            <a:fld id="{156DAC32-BFD1-4A4A-AF59-D066AE274A70}" type="slidenum">
              <a:rPr lang="en-US" b="1" smtClean="0">
                <a:solidFill>
                  <a:schemeClr val="tx1"/>
                </a:solidFill>
              </a:rPr>
              <a:pPr/>
              <a:t>32</a:t>
            </a:fld>
            <a:endParaRPr lang="en-US" b="1" dirty="0">
              <a:solidFill>
                <a:schemeClr val="tx1"/>
              </a:solidFill>
            </a:endParaRPr>
          </a:p>
        </p:txBody>
      </p:sp>
      <p:sp>
        <p:nvSpPr>
          <p:cNvPr id="15" name="內容版面配置區 1"/>
          <p:cNvSpPr txBox="1">
            <a:spLocks/>
          </p:cNvSpPr>
          <p:nvPr/>
        </p:nvSpPr>
        <p:spPr>
          <a:xfrm>
            <a:off x="1154776" y="1689400"/>
            <a:ext cx="5922166" cy="490273"/>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lnSpc>
                <a:spcPct val="150000"/>
              </a:lnSpc>
              <a:buNone/>
            </a:pPr>
            <a:r>
              <a:rPr lang="en-US" altLang="zh-TW" sz="1400" b="1" dirty="0" smtClean="0"/>
              <a:t>Table 6 </a:t>
            </a:r>
            <a:r>
              <a:rPr lang="en-US" altLang="zh-TW" sz="1400" dirty="0" smtClean="0"/>
              <a:t>Results </a:t>
            </a:r>
            <a:r>
              <a:rPr lang="en-US" altLang="zh-TW" sz="1400" dirty="0"/>
              <a:t>of </a:t>
            </a:r>
            <a:r>
              <a:rPr lang="en-US" altLang="zh-TW" sz="1400" dirty="0" smtClean="0"/>
              <a:t>SVM </a:t>
            </a:r>
            <a:r>
              <a:rPr lang="en-US" altLang="zh-TW" sz="1400" dirty="0"/>
              <a:t>classifier </a:t>
            </a:r>
            <a:r>
              <a:rPr lang="en-US" altLang="zh-TW" sz="1400" dirty="0" smtClean="0"/>
              <a:t>using mutant PSO</a:t>
            </a:r>
            <a:endParaRPr lang="en-US" altLang="zh-TW" sz="1400" dirty="0"/>
          </a:p>
        </p:txBody>
      </p:sp>
    </p:spTree>
    <p:extLst>
      <p:ext uri="{BB962C8B-B14F-4D97-AF65-F5344CB8AC3E}">
        <p14:creationId xmlns:p14="http://schemas.microsoft.com/office/powerpoint/2010/main" val="3581936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grpSp>
        <p:nvGrpSpPr>
          <p:cNvPr id="2" name="群組 1"/>
          <p:cNvGrpSpPr/>
          <p:nvPr/>
        </p:nvGrpSpPr>
        <p:grpSpPr>
          <a:xfrm>
            <a:off x="23446" y="0"/>
            <a:ext cx="8938207" cy="584775"/>
            <a:chOff x="23446" y="0"/>
            <a:chExt cx="8938207" cy="584775"/>
          </a:xfrm>
        </p:grpSpPr>
        <p:pic>
          <p:nvPicPr>
            <p:cNvPr id="19" name="Picture 4" descr="C:\Users\Hanh\Desktop\menu.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85768"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0"/>
              <a:ext cx="8938207" cy="584775"/>
              <a:chOff x="23446" y="0"/>
              <a:chExt cx="8938207" cy="584775"/>
            </a:xfrm>
          </p:grpSpPr>
          <p:sp>
            <p:nvSpPr>
              <p:cNvPr id="21"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4503409" y="56625"/>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6174003" y="0"/>
                <a:ext cx="1225004" cy="58477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1600" b="1" dirty="0">
                    <a:solidFill>
                      <a:schemeClr val="bg1"/>
                    </a:solidFill>
                    <a:effectLst>
                      <a:outerShdw blurRad="38100" dist="38100" dir="2700000" algn="tl">
                        <a:srgbClr val="000000">
                          <a:alpha val="43137"/>
                        </a:srgbClr>
                      </a:outerShdw>
                    </a:effectLst>
                    <a:cs typeface="Times New Roman" pitchFamily="18" charset="0"/>
                  </a:rPr>
                  <a:t>Simulation Results</a:t>
                </a:r>
              </a:p>
            </p:txBody>
          </p:sp>
          <p:sp>
            <p:nvSpPr>
              <p:cNvPr id="30" name="Chevron 14"/>
              <p:cNvSpPr/>
              <p:nvPr/>
            </p:nvSpPr>
            <p:spPr>
              <a:xfrm>
                <a:off x="2982725" y="56625"/>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grpSp>
      <p:sp>
        <p:nvSpPr>
          <p:cNvPr id="18" name="Rounded Rectangle 15"/>
          <p:cNvSpPr/>
          <p:nvPr/>
        </p:nvSpPr>
        <p:spPr>
          <a:xfrm>
            <a:off x="1615040" y="651894"/>
            <a:ext cx="5788683"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US" sz="2800" b="1" dirty="0" smtClean="0">
                <a:latin typeface="Times New Roman" pitchFamily="18" charset="0"/>
              </a:rPr>
              <a:t>DPSO-based SVM</a:t>
            </a:r>
            <a:endParaRPr lang="en-US" sz="2800" b="1" dirty="0">
              <a:solidFill>
                <a:schemeClr val="bg1"/>
              </a:solidFill>
              <a:cs typeface="Times New Roman"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731870600"/>
              </p:ext>
            </p:extLst>
          </p:nvPr>
        </p:nvGraphicFramePr>
        <p:xfrm>
          <a:off x="927981" y="2423166"/>
          <a:ext cx="7162800" cy="3254374"/>
        </p:xfrm>
        <a:graphic>
          <a:graphicData uri="http://schemas.openxmlformats.org/drawingml/2006/table">
            <a:tbl>
              <a:tblPr firstRow="1" firstCol="1" bandRow="1">
                <a:tableStyleId>{5C22544A-7EE6-4342-B048-85BDC9FD1C3A}</a:tableStyleId>
              </a:tblPr>
              <a:tblGrid>
                <a:gridCol w="3066292"/>
                <a:gridCol w="1179233"/>
                <a:gridCol w="1220784"/>
                <a:gridCol w="1696491"/>
              </a:tblGrid>
              <a:tr h="685704">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classifier</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a:effectLst/>
                          <a:latin typeface="Times New Roman" pitchFamily="18" charset="0"/>
                          <a:cs typeface="Times New Roman" pitchFamily="18" charset="0"/>
                        </a:rPr>
                        <a:t>C</a:t>
                      </a:r>
                      <a:endParaRPr lang="en-US" sz="140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a:effectLst/>
                          <a:latin typeface="Times New Roman" pitchFamily="18" charset="0"/>
                          <a:cs typeface="Times New Roman" pitchFamily="18" charset="0"/>
                          <a:sym typeface="Symbol"/>
                        </a:rPr>
                        <a:t></a:t>
                      </a:r>
                      <a:endParaRPr lang="en-US" sz="140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Classification</a:t>
                      </a:r>
                    </a:p>
                    <a:p>
                      <a:pPr marL="0" marR="0" algn="ctr">
                        <a:lnSpc>
                          <a:spcPts val="1800"/>
                        </a:lnSpc>
                        <a:spcBef>
                          <a:spcPts val="0"/>
                        </a:spcBef>
                        <a:spcAft>
                          <a:spcPts val="0"/>
                        </a:spcAft>
                      </a:pPr>
                      <a:r>
                        <a:rPr lang="en-US" sz="1400" dirty="0">
                          <a:effectLst/>
                          <a:latin typeface="Times New Roman" pitchFamily="18" charset="0"/>
                          <a:cs typeface="Times New Roman" pitchFamily="18" charset="0"/>
                        </a:rPr>
                        <a:t>Accuracy (%)</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r>
              <a:tr h="838083">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Straight-SVM</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100</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a:effectLst/>
                          <a:latin typeface="Times New Roman" pitchFamily="18" charset="0"/>
                          <a:cs typeface="Times New Roman" pitchFamily="18" charset="0"/>
                        </a:rPr>
                        <a:t>0.33</a:t>
                      </a:r>
                      <a:endParaRPr lang="en-US" sz="140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91.12</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r>
              <a:tr h="838083">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DPSO-SVM (single-stage model)</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a:effectLst/>
                          <a:latin typeface="Times New Roman" pitchFamily="18" charset="0"/>
                          <a:cs typeface="Times New Roman" pitchFamily="18" charset="0"/>
                        </a:rPr>
                        <a:t>2.0817</a:t>
                      </a:r>
                      <a:endParaRPr lang="en-US" sz="140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4.2174</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a:effectLst/>
                          <a:latin typeface="Times New Roman" pitchFamily="18" charset="0"/>
                          <a:cs typeface="Times New Roman" pitchFamily="18" charset="0"/>
                        </a:rPr>
                        <a:t>96.50</a:t>
                      </a:r>
                      <a:endParaRPr lang="en-US" sz="1400">
                        <a:solidFill>
                          <a:srgbClr val="000000"/>
                        </a:solidFill>
                        <a:effectLst/>
                        <a:latin typeface="Times New Roman" pitchFamily="18" charset="0"/>
                        <a:ea typeface="新細明體"/>
                        <a:cs typeface="Times New Roman" pitchFamily="18" charset="0"/>
                      </a:endParaRPr>
                    </a:p>
                  </a:txBody>
                  <a:tcPr marL="68580" marR="68580" marT="0" marB="0" anchor="ctr"/>
                </a:tc>
              </a:tr>
              <a:tr h="892504">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DPSO-SVM (multiple-stage model)</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47.4570</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1.0864</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b="1" dirty="0">
                          <a:effectLst/>
                          <a:latin typeface="Times New Roman" pitchFamily="18" charset="0"/>
                          <a:cs typeface="Times New Roman" pitchFamily="18" charset="0"/>
                        </a:rPr>
                        <a:t>98.50</a:t>
                      </a:r>
                      <a:endParaRPr lang="en-US" sz="1400" b="1" dirty="0">
                        <a:solidFill>
                          <a:srgbClr val="000000"/>
                        </a:solidFill>
                        <a:effectLst/>
                        <a:latin typeface="Times New Roman" pitchFamily="18" charset="0"/>
                        <a:ea typeface="新細明體"/>
                        <a:cs typeface="Times New Roman" pitchFamily="18" charset="0"/>
                      </a:endParaRPr>
                    </a:p>
                  </a:txBody>
                  <a:tcPr marL="68580" marR="68580" marT="0" marB="0" anchor="ctr"/>
                </a:tc>
              </a:tr>
            </a:tbl>
          </a:graphicData>
        </a:graphic>
      </p:graphicFrame>
      <p:sp>
        <p:nvSpPr>
          <p:cNvPr id="7" name="投影片編號版面配置區 6"/>
          <p:cNvSpPr>
            <a:spLocks noGrp="1"/>
          </p:cNvSpPr>
          <p:nvPr>
            <p:ph type="sldNum" sz="quarter" idx="12"/>
          </p:nvPr>
        </p:nvSpPr>
        <p:spPr>
          <a:xfrm>
            <a:off x="4459782" y="6561137"/>
            <a:ext cx="400389" cy="365125"/>
          </a:xfrm>
        </p:spPr>
        <p:txBody>
          <a:bodyPr/>
          <a:lstStyle/>
          <a:p>
            <a:fld id="{156DAC32-BFD1-4A4A-AF59-D066AE274A70}" type="slidenum">
              <a:rPr lang="en-US" b="1" smtClean="0">
                <a:solidFill>
                  <a:schemeClr val="tx1"/>
                </a:solidFill>
              </a:rPr>
              <a:pPr/>
              <a:t>33</a:t>
            </a:fld>
            <a:endParaRPr lang="en-US" b="1" dirty="0">
              <a:solidFill>
                <a:schemeClr val="tx1"/>
              </a:solidFill>
            </a:endParaRPr>
          </a:p>
        </p:txBody>
      </p:sp>
      <p:sp>
        <p:nvSpPr>
          <p:cNvPr id="15" name="內容版面配置區 1"/>
          <p:cNvSpPr txBox="1">
            <a:spLocks/>
          </p:cNvSpPr>
          <p:nvPr/>
        </p:nvSpPr>
        <p:spPr>
          <a:xfrm>
            <a:off x="1154776" y="1689400"/>
            <a:ext cx="5922166" cy="490273"/>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lnSpc>
                <a:spcPct val="150000"/>
              </a:lnSpc>
              <a:buNone/>
            </a:pPr>
            <a:r>
              <a:rPr lang="en-US" altLang="zh-TW" sz="1400" b="1" dirty="0" smtClean="0"/>
              <a:t>Table 7 </a:t>
            </a:r>
            <a:r>
              <a:rPr lang="en-US" altLang="zh-TW" sz="1400" dirty="0" smtClean="0"/>
              <a:t>Results </a:t>
            </a:r>
            <a:r>
              <a:rPr lang="en-US" altLang="zh-TW" sz="1400" dirty="0"/>
              <a:t>of </a:t>
            </a:r>
            <a:r>
              <a:rPr lang="en-US" altLang="zh-TW" sz="1400" dirty="0" smtClean="0"/>
              <a:t>SVM </a:t>
            </a:r>
            <a:r>
              <a:rPr lang="en-US" altLang="zh-TW" sz="1400" dirty="0"/>
              <a:t>classifier </a:t>
            </a:r>
            <a:r>
              <a:rPr lang="en-US" altLang="zh-TW" sz="1400" dirty="0" smtClean="0"/>
              <a:t>using DPSO</a:t>
            </a:r>
            <a:endParaRPr lang="en-US" altLang="zh-TW" sz="1400" dirty="0"/>
          </a:p>
        </p:txBody>
      </p:sp>
    </p:spTree>
    <p:extLst>
      <p:ext uri="{BB962C8B-B14F-4D97-AF65-F5344CB8AC3E}">
        <p14:creationId xmlns:p14="http://schemas.microsoft.com/office/powerpoint/2010/main" val="3275729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grpSp>
        <p:nvGrpSpPr>
          <p:cNvPr id="2" name="群組 1"/>
          <p:cNvGrpSpPr/>
          <p:nvPr/>
        </p:nvGrpSpPr>
        <p:grpSpPr>
          <a:xfrm>
            <a:off x="23446" y="0"/>
            <a:ext cx="8938207" cy="584775"/>
            <a:chOff x="23446" y="0"/>
            <a:chExt cx="8938207" cy="584775"/>
          </a:xfrm>
        </p:grpSpPr>
        <p:pic>
          <p:nvPicPr>
            <p:cNvPr id="19" name="Picture 4" descr="C:\Users\Hanh\Desktop\menu.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85768"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0"/>
              <a:ext cx="8938207" cy="584775"/>
              <a:chOff x="23446" y="0"/>
              <a:chExt cx="8938207" cy="584775"/>
            </a:xfrm>
          </p:grpSpPr>
          <p:sp>
            <p:nvSpPr>
              <p:cNvPr id="21"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4503409" y="56625"/>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6174003" y="0"/>
                <a:ext cx="1225004" cy="58477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1600" b="1" dirty="0">
                    <a:solidFill>
                      <a:schemeClr val="bg1"/>
                    </a:solidFill>
                    <a:effectLst>
                      <a:outerShdw blurRad="38100" dist="38100" dir="2700000" algn="tl">
                        <a:srgbClr val="000000">
                          <a:alpha val="43137"/>
                        </a:srgbClr>
                      </a:outerShdw>
                    </a:effectLst>
                    <a:cs typeface="Times New Roman" pitchFamily="18" charset="0"/>
                  </a:rPr>
                  <a:t>Simulation Results</a:t>
                </a:r>
              </a:p>
            </p:txBody>
          </p:sp>
          <p:sp>
            <p:nvSpPr>
              <p:cNvPr id="30" name="Chevron 14"/>
              <p:cNvSpPr/>
              <p:nvPr/>
            </p:nvSpPr>
            <p:spPr>
              <a:xfrm>
                <a:off x="2982725" y="56625"/>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grpSp>
      <p:sp>
        <p:nvSpPr>
          <p:cNvPr id="18" name="Rounded Rectangle 15"/>
          <p:cNvSpPr/>
          <p:nvPr/>
        </p:nvSpPr>
        <p:spPr>
          <a:xfrm>
            <a:off x="1610324" y="688948"/>
            <a:ext cx="5788683"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US" sz="2800" b="1" dirty="0" smtClean="0">
                <a:latin typeface="Times New Roman" pitchFamily="18" charset="0"/>
              </a:rPr>
              <a:t>DPSO-based SVM</a:t>
            </a:r>
            <a:endParaRPr lang="en-US" sz="2800" b="1" dirty="0">
              <a:solidFill>
                <a:schemeClr val="bg1"/>
              </a:solidFill>
              <a:cs typeface="Times New Roman" pitchFamily="18" charset="0"/>
            </a:endParaRPr>
          </a:p>
        </p:txBody>
      </p:sp>
      <p:pic>
        <p:nvPicPr>
          <p:cNvPr id="15"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52" y="2251563"/>
            <a:ext cx="4026158" cy="263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p:cNvPicPr>
            <a:picLocks noChangeAspect="1" noChangeArrowheads="1"/>
          </p:cNvPicPr>
          <p:nvPr/>
        </p:nvPicPr>
        <p:blipFill>
          <a:blip r:embed="rId5">
            <a:extLst>
              <a:ext uri="{28A0092B-C50C-407E-A947-70E740481C1C}">
                <a14:useLocalDpi xmlns:a14="http://schemas.microsoft.com/office/drawing/2010/main" val="0"/>
              </a:ext>
            </a:extLst>
          </a:blip>
          <a:srcRect t="5698" b="3560"/>
          <a:stretch>
            <a:fillRect/>
          </a:stretch>
        </p:blipFill>
        <p:spPr bwMode="auto">
          <a:xfrm>
            <a:off x="4435513" y="2251563"/>
            <a:ext cx="4231839" cy="263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內容版面配置區 1"/>
          <p:cNvSpPr txBox="1">
            <a:spLocks/>
          </p:cNvSpPr>
          <p:nvPr/>
        </p:nvSpPr>
        <p:spPr>
          <a:xfrm>
            <a:off x="1584588" y="5043549"/>
            <a:ext cx="2236763" cy="490273"/>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lnSpc>
                <a:spcPct val="150000"/>
              </a:lnSpc>
              <a:buNone/>
            </a:pPr>
            <a:r>
              <a:rPr lang="en-US" altLang="zh-TW" sz="1400" dirty="0" smtClean="0"/>
              <a:t>Single-stage  SVM</a:t>
            </a:r>
            <a:endParaRPr lang="en-US" altLang="zh-TW" sz="1400" dirty="0"/>
          </a:p>
        </p:txBody>
      </p:sp>
      <p:sp>
        <p:nvSpPr>
          <p:cNvPr id="29" name="內容版面配置區 1"/>
          <p:cNvSpPr txBox="1">
            <a:spLocks/>
          </p:cNvSpPr>
          <p:nvPr/>
        </p:nvSpPr>
        <p:spPr>
          <a:xfrm>
            <a:off x="5805804" y="5043549"/>
            <a:ext cx="1961402" cy="490273"/>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lnSpc>
                <a:spcPct val="150000"/>
              </a:lnSpc>
              <a:buNone/>
            </a:pPr>
            <a:r>
              <a:rPr lang="en-US" altLang="zh-TW" sz="1400" dirty="0" smtClean="0"/>
              <a:t>Multiple-stage  SVM</a:t>
            </a:r>
            <a:endParaRPr lang="en-US" altLang="zh-TW" sz="1400" dirty="0"/>
          </a:p>
        </p:txBody>
      </p:sp>
      <p:sp>
        <p:nvSpPr>
          <p:cNvPr id="6" name="投影片編號版面配置區 5"/>
          <p:cNvSpPr>
            <a:spLocks noGrp="1"/>
          </p:cNvSpPr>
          <p:nvPr>
            <p:ph type="sldNum" sz="quarter" idx="12"/>
          </p:nvPr>
        </p:nvSpPr>
        <p:spPr>
          <a:xfrm>
            <a:off x="4434677" y="6580542"/>
            <a:ext cx="409914" cy="365125"/>
          </a:xfrm>
        </p:spPr>
        <p:txBody>
          <a:bodyPr/>
          <a:lstStyle/>
          <a:p>
            <a:fld id="{156DAC32-BFD1-4A4A-AF59-D066AE274A70}" type="slidenum">
              <a:rPr lang="en-US" b="1" smtClean="0">
                <a:solidFill>
                  <a:schemeClr val="tx1"/>
                </a:solidFill>
              </a:rPr>
              <a:pPr/>
              <a:t>34</a:t>
            </a:fld>
            <a:endParaRPr lang="en-US" b="1" dirty="0">
              <a:solidFill>
                <a:schemeClr val="tx1"/>
              </a:solidFill>
            </a:endParaRPr>
          </a:p>
        </p:txBody>
      </p:sp>
      <p:sp>
        <p:nvSpPr>
          <p:cNvPr id="28" name="內容版面配置區 1"/>
          <p:cNvSpPr txBox="1">
            <a:spLocks/>
          </p:cNvSpPr>
          <p:nvPr/>
        </p:nvSpPr>
        <p:spPr>
          <a:xfrm>
            <a:off x="2182249" y="5956564"/>
            <a:ext cx="4132826" cy="490273"/>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lnSpc>
                <a:spcPct val="150000"/>
              </a:lnSpc>
              <a:buNone/>
            </a:pPr>
            <a:r>
              <a:rPr lang="en-US" altLang="zh-TW" sz="1400" b="1" dirty="0" smtClean="0"/>
              <a:t>Fig. 19 </a:t>
            </a:r>
            <a:r>
              <a:rPr lang="en-US" altLang="zh-TW" sz="1400" dirty="0" smtClean="0"/>
              <a:t>Convergence </a:t>
            </a:r>
            <a:r>
              <a:rPr lang="en-US" altLang="zh-TW" sz="1400" dirty="0"/>
              <a:t>characteristic of the </a:t>
            </a:r>
            <a:r>
              <a:rPr lang="en-US" altLang="zh-TW" sz="1400" dirty="0" smtClean="0"/>
              <a:t>DPSO</a:t>
            </a:r>
            <a:endParaRPr lang="en-US" altLang="zh-TW" sz="1400" dirty="0"/>
          </a:p>
        </p:txBody>
      </p:sp>
    </p:spTree>
    <p:extLst>
      <p:ext uri="{BB962C8B-B14F-4D97-AF65-F5344CB8AC3E}">
        <p14:creationId xmlns:p14="http://schemas.microsoft.com/office/powerpoint/2010/main" val="3408446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grpSp>
        <p:nvGrpSpPr>
          <p:cNvPr id="2" name="群組 1"/>
          <p:cNvGrpSpPr/>
          <p:nvPr/>
        </p:nvGrpSpPr>
        <p:grpSpPr>
          <a:xfrm>
            <a:off x="23446" y="0"/>
            <a:ext cx="8938207" cy="584775"/>
            <a:chOff x="23446" y="0"/>
            <a:chExt cx="8938207" cy="584775"/>
          </a:xfrm>
        </p:grpSpPr>
        <p:pic>
          <p:nvPicPr>
            <p:cNvPr id="19" name="Picture 4" descr="C:\Users\Hanh\Desktop\menu.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85768"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0"/>
              <a:ext cx="8938207" cy="584775"/>
              <a:chOff x="23446" y="0"/>
              <a:chExt cx="8938207" cy="584775"/>
            </a:xfrm>
          </p:grpSpPr>
          <p:sp>
            <p:nvSpPr>
              <p:cNvPr id="21"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4503409" y="56625"/>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6174003" y="0"/>
                <a:ext cx="1225004" cy="58477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1600" b="1" dirty="0">
                    <a:solidFill>
                      <a:schemeClr val="bg1"/>
                    </a:solidFill>
                    <a:effectLst>
                      <a:outerShdw blurRad="38100" dist="38100" dir="2700000" algn="tl">
                        <a:srgbClr val="000000">
                          <a:alpha val="43137"/>
                        </a:srgbClr>
                      </a:outerShdw>
                    </a:effectLst>
                    <a:cs typeface="Times New Roman" pitchFamily="18" charset="0"/>
                  </a:rPr>
                  <a:t>Simulation Results</a:t>
                </a:r>
              </a:p>
            </p:txBody>
          </p:sp>
          <p:sp>
            <p:nvSpPr>
              <p:cNvPr id="30" name="Chevron 14"/>
              <p:cNvSpPr/>
              <p:nvPr/>
            </p:nvSpPr>
            <p:spPr>
              <a:xfrm>
                <a:off x="2982725" y="56625"/>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grpSp>
      <p:sp>
        <p:nvSpPr>
          <p:cNvPr id="18" name="Rounded Rectangle 15"/>
          <p:cNvSpPr/>
          <p:nvPr/>
        </p:nvSpPr>
        <p:spPr>
          <a:xfrm>
            <a:off x="1610324" y="682037"/>
            <a:ext cx="5788683"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US" sz="2800" b="1" dirty="0" smtClean="0">
                <a:latin typeface="Times New Roman" pitchFamily="18" charset="0"/>
              </a:rPr>
              <a:t>DPSO-based SVM</a:t>
            </a:r>
            <a:endParaRPr lang="en-US" sz="2800" b="1" dirty="0">
              <a:solidFill>
                <a:schemeClr val="bg1"/>
              </a:solidFill>
              <a:cs typeface="Times New Roman"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477559494"/>
              </p:ext>
            </p:extLst>
          </p:nvPr>
        </p:nvGraphicFramePr>
        <p:xfrm>
          <a:off x="572026" y="2567994"/>
          <a:ext cx="7956548" cy="3007140"/>
        </p:xfrm>
        <a:graphic>
          <a:graphicData uri="http://schemas.openxmlformats.org/drawingml/2006/table">
            <a:tbl>
              <a:tblPr firstRow="1" firstCol="1" bandRow="1">
                <a:tableStyleId>{5C22544A-7EE6-4342-B048-85BDC9FD1C3A}</a:tableStyleId>
              </a:tblPr>
              <a:tblGrid>
                <a:gridCol w="1044799"/>
                <a:gridCol w="723322"/>
                <a:gridCol w="642954"/>
                <a:gridCol w="643589"/>
                <a:gridCol w="682089"/>
                <a:gridCol w="757876"/>
                <a:gridCol w="606301"/>
                <a:gridCol w="757876"/>
                <a:gridCol w="682089"/>
                <a:gridCol w="1415653"/>
              </a:tblGrid>
              <a:tr h="501190">
                <a:tc rowSpan="2">
                  <a:txBody>
                    <a:bodyPr/>
                    <a:lstStyle/>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a:t>
                      </a:r>
                      <a:r>
                        <a:rPr lang="en-US" sz="1400" dirty="0">
                          <a:effectLst/>
                          <a:latin typeface="Times New Roman" pitchFamily="18" charset="0"/>
                          <a:cs typeface="Times New Roman" pitchFamily="18" charset="0"/>
                        </a:rPr>
                        <a:t>Training : testing)</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gridSpan="2">
                  <a:txBody>
                    <a:bodyPr/>
                    <a:lstStyle/>
                    <a:p>
                      <a:pPr marL="0" marR="0" algn="ctr">
                        <a:lnSpc>
                          <a:spcPts val="1800"/>
                        </a:lnSpc>
                        <a:spcBef>
                          <a:spcPts val="0"/>
                        </a:spcBef>
                        <a:spcAft>
                          <a:spcPts val="0"/>
                        </a:spcAft>
                      </a:pPr>
                      <a:r>
                        <a:rPr lang="en-US" sz="1400">
                          <a:effectLst/>
                          <a:latin typeface="Times New Roman" pitchFamily="18" charset="0"/>
                          <a:cs typeface="Times New Roman" pitchFamily="18" charset="0"/>
                        </a:rPr>
                        <a:t>SVM1</a:t>
                      </a:r>
                      <a:endParaRPr lang="en-US" sz="1400">
                        <a:solidFill>
                          <a:srgbClr val="000000"/>
                        </a:solidFill>
                        <a:effectLst/>
                        <a:latin typeface="Times New Roman" pitchFamily="18" charset="0"/>
                        <a:ea typeface="新細明體"/>
                        <a:cs typeface="Times New Roman" pitchFamily="18" charset="0"/>
                      </a:endParaRPr>
                    </a:p>
                  </a:txBody>
                  <a:tcPr marL="68580" marR="68580" marT="0" marB="0" anchor="ctr"/>
                </a:tc>
                <a:tc hMerge="1">
                  <a:txBody>
                    <a:bodyPr/>
                    <a:lstStyle/>
                    <a:p>
                      <a:endParaRPr lang="en-US"/>
                    </a:p>
                  </a:txBody>
                  <a:tcPr/>
                </a:tc>
                <a:tc gridSpan="2">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SVM2</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hMerge="1">
                  <a:txBody>
                    <a:bodyPr/>
                    <a:lstStyle/>
                    <a:p>
                      <a:endParaRPr lang="en-US"/>
                    </a:p>
                  </a:txBody>
                  <a:tcPr/>
                </a:tc>
                <a:tc gridSpan="2">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SVM3</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hMerge="1">
                  <a:txBody>
                    <a:bodyPr/>
                    <a:lstStyle/>
                    <a:p>
                      <a:endParaRPr lang="en-US"/>
                    </a:p>
                  </a:txBody>
                  <a:tcPr/>
                </a:tc>
                <a:tc gridSpan="2">
                  <a:txBody>
                    <a:bodyPr/>
                    <a:lstStyle/>
                    <a:p>
                      <a:pPr marL="0" marR="0" algn="ctr">
                        <a:lnSpc>
                          <a:spcPts val="1800"/>
                        </a:lnSpc>
                        <a:spcBef>
                          <a:spcPts val="0"/>
                        </a:spcBef>
                        <a:spcAft>
                          <a:spcPts val="0"/>
                        </a:spcAft>
                      </a:pPr>
                      <a:r>
                        <a:rPr lang="en-US" sz="1400">
                          <a:effectLst/>
                          <a:latin typeface="Times New Roman" pitchFamily="18" charset="0"/>
                          <a:cs typeface="Times New Roman" pitchFamily="18" charset="0"/>
                        </a:rPr>
                        <a:t>SVM4</a:t>
                      </a:r>
                      <a:endParaRPr lang="en-US" sz="1400">
                        <a:solidFill>
                          <a:srgbClr val="000000"/>
                        </a:solidFill>
                        <a:effectLst/>
                        <a:latin typeface="Times New Roman" pitchFamily="18" charset="0"/>
                        <a:ea typeface="新細明體"/>
                        <a:cs typeface="Times New Roman" pitchFamily="18" charset="0"/>
                      </a:endParaRPr>
                    </a:p>
                  </a:txBody>
                  <a:tcPr marL="68580" marR="68580" marT="0" marB="0" anchor="ctr"/>
                </a:tc>
                <a:tc hMerge="1">
                  <a:txBody>
                    <a:bodyPr/>
                    <a:lstStyle/>
                    <a:p>
                      <a:endParaRPr lang="en-US"/>
                    </a:p>
                  </a:txBody>
                  <a:tcPr/>
                </a:tc>
                <a:tc rowSpan="2">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Classification</a:t>
                      </a:r>
                    </a:p>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accuracy</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r>
              <a:tr h="501190">
                <a:tc vMerge="1">
                  <a:txBody>
                    <a:bodyPr/>
                    <a:lstStyle/>
                    <a:p>
                      <a:endParaRPr lang="en-US"/>
                    </a:p>
                  </a:txBody>
                  <a:tcPr/>
                </a:tc>
                <a:tc>
                  <a:txBody>
                    <a:bodyPr/>
                    <a:lstStyle/>
                    <a:p>
                      <a:pPr marL="0" marR="0" algn="ctr">
                        <a:lnSpc>
                          <a:spcPts val="1800"/>
                        </a:lnSpc>
                        <a:spcBef>
                          <a:spcPts val="0"/>
                        </a:spcBef>
                        <a:spcAft>
                          <a:spcPts val="0"/>
                        </a:spcAft>
                      </a:pPr>
                      <a:r>
                        <a:rPr lang="en-US" sz="1400">
                          <a:effectLst/>
                          <a:latin typeface="Times New Roman" pitchFamily="18" charset="0"/>
                          <a:cs typeface="Times New Roman" pitchFamily="18" charset="0"/>
                        </a:rPr>
                        <a:t>C</a:t>
                      </a:r>
                      <a:endParaRPr lang="en-US" sz="140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a:effectLst/>
                          <a:latin typeface="Times New Roman" pitchFamily="18" charset="0"/>
                          <a:cs typeface="Times New Roman" pitchFamily="18" charset="0"/>
                          <a:sym typeface="Symbol"/>
                        </a:rPr>
                        <a:t></a:t>
                      </a:r>
                      <a:endParaRPr lang="en-US" sz="140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C</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a:effectLst/>
                          <a:latin typeface="Times New Roman" pitchFamily="18" charset="0"/>
                          <a:cs typeface="Times New Roman" pitchFamily="18" charset="0"/>
                          <a:sym typeface="Symbol"/>
                        </a:rPr>
                        <a:t></a:t>
                      </a:r>
                      <a:endParaRPr lang="en-US" sz="140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a:effectLst/>
                          <a:latin typeface="Times New Roman" pitchFamily="18" charset="0"/>
                          <a:cs typeface="Times New Roman" pitchFamily="18" charset="0"/>
                        </a:rPr>
                        <a:t>C</a:t>
                      </a:r>
                      <a:endParaRPr lang="en-US" sz="140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sym typeface="Symbol"/>
                        </a:rPr>
                        <a:t></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C</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a:effectLst/>
                          <a:latin typeface="Times New Roman" pitchFamily="18" charset="0"/>
                          <a:cs typeface="Times New Roman" pitchFamily="18" charset="0"/>
                          <a:sym typeface="Symbol"/>
                        </a:rPr>
                        <a:t></a:t>
                      </a:r>
                      <a:endParaRPr lang="en-US" sz="1400">
                        <a:solidFill>
                          <a:srgbClr val="000000"/>
                        </a:solidFill>
                        <a:effectLst/>
                        <a:latin typeface="Times New Roman" pitchFamily="18" charset="0"/>
                        <a:ea typeface="新細明體"/>
                        <a:cs typeface="Times New Roman" pitchFamily="18" charset="0"/>
                      </a:endParaRPr>
                    </a:p>
                  </a:txBody>
                  <a:tcPr marL="68580" marR="68580" marT="0" marB="0" anchor="ctr"/>
                </a:tc>
                <a:tc vMerge="1">
                  <a:txBody>
                    <a:bodyPr/>
                    <a:lstStyle/>
                    <a:p>
                      <a:endParaRPr lang="en-US"/>
                    </a:p>
                  </a:txBody>
                  <a:tcPr/>
                </a:tc>
              </a:tr>
              <a:tr h="501190">
                <a:tc>
                  <a:txBody>
                    <a:bodyPr/>
                    <a:lstStyle/>
                    <a:p>
                      <a:pPr marL="0" marR="0" algn="ctr" defTabSz="914400" rtl="0" eaLnBrk="1" latinLnBrk="0" hangingPunct="1">
                        <a:lnSpc>
                          <a:spcPts val="1800"/>
                        </a:lnSpc>
                        <a:spcBef>
                          <a:spcPts val="0"/>
                        </a:spcBef>
                        <a:spcAft>
                          <a:spcPts val="0"/>
                        </a:spcAft>
                        <a:tabLst>
                          <a:tab pos="900430" algn="l"/>
                        </a:tabLst>
                      </a:pPr>
                      <a:r>
                        <a:rPr lang="en-US" sz="1400" b="1" kern="1200" dirty="0">
                          <a:solidFill>
                            <a:schemeClr val="lt1"/>
                          </a:solidFill>
                          <a:effectLst/>
                          <a:latin typeface="Times New Roman" pitchFamily="18" charset="0"/>
                          <a:ea typeface="+mn-ea"/>
                          <a:cs typeface="Times New Roman" pitchFamily="18" charset="0"/>
                        </a:rPr>
                        <a:t>60:40</a:t>
                      </a:r>
                    </a:p>
                  </a:txBody>
                  <a:tcPr marL="68580" marR="68580" marT="0" marB="0" anchor="ctr"/>
                </a:tc>
                <a:tc>
                  <a:txBody>
                    <a:bodyPr/>
                    <a:lstStyle/>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7.98</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5</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47.28</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0.01</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4.67</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solidFill>
                            <a:srgbClr val="000000"/>
                          </a:solidFill>
                          <a:effectLst/>
                          <a:latin typeface="Times New Roman" pitchFamily="18" charset="0"/>
                          <a:ea typeface="新細明體"/>
                          <a:cs typeface="Times New Roman" pitchFamily="18" charset="0"/>
                        </a:rPr>
                        <a:t>0.07</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solidFill>
                            <a:srgbClr val="000000"/>
                          </a:solidFill>
                          <a:effectLst/>
                          <a:latin typeface="Times New Roman" pitchFamily="18" charset="0"/>
                          <a:ea typeface="新細明體"/>
                          <a:cs typeface="Times New Roman" pitchFamily="18" charset="0"/>
                        </a:rPr>
                        <a:t>100</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solidFill>
                            <a:srgbClr val="000000"/>
                          </a:solidFill>
                          <a:effectLst/>
                          <a:latin typeface="Times New Roman" pitchFamily="18" charset="0"/>
                          <a:ea typeface="新細明體"/>
                          <a:cs typeface="Times New Roman" pitchFamily="18" charset="0"/>
                        </a:rPr>
                        <a:t>0.01</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97.46</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r>
              <a:tr h="501190">
                <a:tc>
                  <a:txBody>
                    <a:bodyPr/>
                    <a:lstStyle/>
                    <a:p>
                      <a:pPr marL="0" marR="0" algn="ctr" defTabSz="914400" rtl="0" eaLnBrk="1" latinLnBrk="0" hangingPunct="1">
                        <a:lnSpc>
                          <a:spcPts val="1800"/>
                        </a:lnSpc>
                        <a:spcBef>
                          <a:spcPts val="0"/>
                        </a:spcBef>
                        <a:spcAft>
                          <a:spcPts val="0"/>
                        </a:spcAft>
                        <a:tabLst>
                          <a:tab pos="900430" algn="l"/>
                        </a:tabLst>
                      </a:pPr>
                      <a:r>
                        <a:rPr lang="en-US" sz="1400" b="1" kern="1200">
                          <a:solidFill>
                            <a:schemeClr val="lt1"/>
                          </a:solidFill>
                          <a:effectLst/>
                          <a:latin typeface="Times New Roman" pitchFamily="18" charset="0"/>
                          <a:ea typeface="+mn-ea"/>
                          <a:cs typeface="Times New Roman" pitchFamily="18" charset="0"/>
                        </a:rPr>
                        <a:t>70:30</a:t>
                      </a: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100</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1.78</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62.09</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0.02</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92.77</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solidFill>
                            <a:srgbClr val="000000"/>
                          </a:solidFill>
                          <a:effectLst/>
                          <a:latin typeface="Times New Roman" pitchFamily="18" charset="0"/>
                          <a:ea typeface="新細明體"/>
                          <a:cs typeface="Times New Roman" pitchFamily="18" charset="0"/>
                        </a:rPr>
                        <a:t>0.01</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solidFill>
                            <a:srgbClr val="000000"/>
                          </a:solidFill>
                          <a:effectLst/>
                          <a:latin typeface="Times New Roman" pitchFamily="18" charset="0"/>
                          <a:ea typeface="新細明體"/>
                          <a:cs typeface="Times New Roman" pitchFamily="18" charset="0"/>
                        </a:rPr>
                        <a:t>1.03</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solidFill>
                            <a:srgbClr val="000000"/>
                          </a:solidFill>
                          <a:effectLst/>
                          <a:latin typeface="Times New Roman" pitchFamily="18" charset="0"/>
                          <a:ea typeface="新細明體"/>
                          <a:cs typeface="Times New Roman" pitchFamily="18" charset="0"/>
                        </a:rPr>
                        <a:t>0.01</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a:effectLst/>
                          <a:latin typeface="Times New Roman" pitchFamily="18" charset="0"/>
                          <a:cs typeface="Times New Roman" pitchFamily="18" charset="0"/>
                        </a:rPr>
                        <a:t>97.89</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r>
              <a:tr h="501190">
                <a:tc>
                  <a:txBody>
                    <a:bodyPr/>
                    <a:lstStyle/>
                    <a:p>
                      <a:pPr marL="0" marR="0" algn="ctr" defTabSz="914400" rtl="0" eaLnBrk="1" latinLnBrk="0" hangingPunct="1">
                        <a:lnSpc>
                          <a:spcPts val="1800"/>
                        </a:lnSpc>
                        <a:spcBef>
                          <a:spcPts val="0"/>
                        </a:spcBef>
                        <a:spcAft>
                          <a:spcPts val="0"/>
                        </a:spcAft>
                        <a:tabLst>
                          <a:tab pos="900430" algn="l"/>
                        </a:tabLst>
                      </a:pPr>
                      <a:r>
                        <a:rPr lang="en-US" sz="1400" b="1" kern="1200" dirty="0">
                          <a:solidFill>
                            <a:schemeClr val="lt1"/>
                          </a:solidFill>
                          <a:effectLst/>
                          <a:latin typeface="Times New Roman" pitchFamily="18" charset="0"/>
                          <a:ea typeface="+mn-ea"/>
                          <a:cs typeface="Times New Roman" pitchFamily="18" charset="0"/>
                        </a:rPr>
                        <a:t>80:20</a:t>
                      </a:r>
                    </a:p>
                  </a:txBody>
                  <a:tcPr marL="68580" marR="68580" marT="0" marB="0" anchor="ctr"/>
                </a:tc>
                <a:tc>
                  <a:txBody>
                    <a:bodyPr/>
                    <a:lstStyle/>
                    <a:p>
                      <a:pPr marL="0" marR="0" algn="ctr" defTabSz="914400" rtl="0" eaLnBrk="1" latinLnBrk="0" hangingPunct="1">
                        <a:lnSpc>
                          <a:spcPts val="1800"/>
                        </a:lnSpc>
                        <a:spcBef>
                          <a:spcPts val="0"/>
                        </a:spcBef>
                        <a:spcAft>
                          <a:spcPts val="0"/>
                        </a:spcAft>
                      </a:pPr>
                      <a:r>
                        <a:rPr lang="en-US" sz="1400" kern="1200" dirty="0" smtClean="0">
                          <a:solidFill>
                            <a:schemeClr val="dk1"/>
                          </a:solidFill>
                          <a:effectLst/>
                          <a:latin typeface="Times New Roman" pitchFamily="18" charset="0"/>
                          <a:ea typeface="+mn-ea"/>
                          <a:cs typeface="Times New Roman" pitchFamily="18" charset="0"/>
                        </a:rPr>
                        <a:t>56.48</a:t>
                      </a:r>
                      <a:endParaRPr lang="en-US" sz="1400" kern="1200" dirty="0">
                        <a:solidFill>
                          <a:schemeClr val="dk1"/>
                        </a:solidFill>
                        <a:effectLst/>
                        <a:latin typeface="Times New Roman" pitchFamily="18" charset="0"/>
                        <a:ea typeface="+mn-ea"/>
                        <a:cs typeface="Times New Roman" pitchFamily="18" charset="0"/>
                      </a:endParaRPr>
                    </a:p>
                  </a:txBody>
                  <a:tcPr marL="68580" marR="68580" marT="0" marB="0" anchor="ctr"/>
                </a:tc>
                <a:tc>
                  <a:txBody>
                    <a:bodyPr/>
                    <a:lstStyle/>
                    <a:p>
                      <a:pPr marL="0" marR="0" algn="ctr" defTabSz="914400" rtl="0" eaLnBrk="1" latinLnBrk="0" hangingPunct="1">
                        <a:lnSpc>
                          <a:spcPts val="1800"/>
                        </a:lnSpc>
                        <a:spcBef>
                          <a:spcPts val="0"/>
                        </a:spcBef>
                        <a:spcAft>
                          <a:spcPts val="0"/>
                        </a:spcAft>
                      </a:pPr>
                      <a:r>
                        <a:rPr lang="en-US" sz="1400" kern="1200" dirty="0" smtClean="0">
                          <a:solidFill>
                            <a:schemeClr val="dk1"/>
                          </a:solidFill>
                          <a:effectLst/>
                          <a:latin typeface="Times New Roman" pitchFamily="18" charset="0"/>
                          <a:ea typeface="+mn-ea"/>
                          <a:cs typeface="Times New Roman" pitchFamily="18" charset="0"/>
                        </a:rPr>
                        <a:t>0.74</a:t>
                      </a:r>
                      <a:endParaRPr lang="en-US" sz="1400" kern="1200" dirty="0">
                        <a:solidFill>
                          <a:schemeClr val="dk1"/>
                        </a:solidFill>
                        <a:effectLst/>
                        <a:latin typeface="Times New Roman" pitchFamily="18" charset="0"/>
                        <a:ea typeface="+mn-ea"/>
                        <a:cs typeface="Times New Roman" pitchFamily="18" charset="0"/>
                      </a:endParaRPr>
                    </a:p>
                  </a:txBody>
                  <a:tcPr marL="68580" marR="68580" marT="0" marB="0" anchor="ctr"/>
                </a:tc>
                <a:tc>
                  <a:txBody>
                    <a:bodyPr/>
                    <a:lstStyle/>
                    <a:p>
                      <a:pPr marL="0" marR="0" algn="ctr" defTabSz="914400" rtl="0" eaLnBrk="1" latinLnBrk="0" hangingPunct="1">
                        <a:lnSpc>
                          <a:spcPts val="1800"/>
                        </a:lnSpc>
                        <a:spcBef>
                          <a:spcPts val="0"/>
                        </a:spcBef>
                        <a:spcAft>
                          <a:spcPts val="0"/>
                        </a:spcAft>
                      </a:pPr>
                      <a:r>
                        <a:rPr lang="en-US" sz="1400" kern="1200" dirty="0" smtClean="0">
                          <a:solidFill>
                            <a:schemeClr val="dk1"/>
                          </a:solidFill>
                          <a:effectLst/>
                          <a:latin typeface="Times New Roman" pitchFamily="18" charset="0"/>
                          <a:ea typeface="+mn-ea"/>
                          <a:cs typeface="Times New Roman" pitchFamily="18" charset="0"/>
                        </a:rPr>
                        <a:t>4.86</a:t>
                      </a:r>
                      <a:endParaRPr lang="en-US" sz="1400" kern="1200" dirty="0">
                        <a:solidFill>
                          <a:schemeClr val="dk1"/>
                        </a:solidFill>
                        <a:effectLst/>
                        <a:latin typeface="Times New Roman" pitchFamily="18" charset="0"/>
                        <a:ea typeface="+mn-ea"/>
                        <a:cs typeface="Times New Roman" pitchFamily="18" charset="0"/>
                      </a:endParaRPr>
                    </a:p>
                  </a:txBody>
                  <a:tcPr marL="68580" marR="68580" marT="0" marB="0" anchor="ctr"/>
                </a:tc>
                <a:tc>
                  <a:txBody>
                    <a:bodyPr/>
                    <a:lstStyle/>
                    <a:p>
                      <a:pPr marL="0" marR="0" algn="ctr" defTabSz="914400" rtl="0" eaLnBrk="1" latinLnBrk="0" hangingPunct="1">
                        <a:lnSpc>
                          <a:spcPts val="1800"/>
                        </a:lnSpc>
                        <a:spcBef>
                          <a:spcPts val="0"/>
                        </a:spcBef>
                        <a:spcAft>
                          <a:spcPts val="0"/>
                        </a:spcAft>
                      </a:pPr>
                      <a:r>
                        <a:rPr lang="en-US" sz="1400" kern="1200" dirty="0">
                          <a:solidFill>
                            <a:schemeClr val="dk1"/>
                          </a:solidFill>
                          <a:effectLst/>
                          <a:latin typeface="Times New Roman" pitchFamily="18" charset="0"/>
                          <a:ea typeface="+mn-ea"/>
                          <a:cs typeface="Times New Roman" pitchFamily="18" charset="0"/>
                        </a:rPr>
                        <a:t>0.01</a:t>
                      </a:r>
                    </a:p>
                  </a:txBody>
                  <a:tcPr marL="68580" marR="68580" marT="0" marB="0" anchor="ctr"/>
                </a:tc>
                <a:tc>
                  <a:txBody>
                    <a:bodyPr/>
                    <a:lstStyle/>
                    <a:p>
                      <a:pPr marL="0" marR="0" algn="ctr" defTabSz="914400" rtl="0" eaLnBrk="1" latinLnBrk="0" hangingPunct="1">
                        <a:lnSpc>
                          <a:spcPts val="1800"/>
                        </a:lnSpc>
                        <a:spcBef>
                          <a:spcPts val="0"/>
                        </a:spcBef>
                        <a:spcAft>
                          <a:spcPts val="0"/>
                        </a:spcAft>
                      </a:pPr>
                      <a:r>
                        <a:rPr lang="en-US" sz="1400" kern="1200" dirty="0" smtClean="0">
                          <a:solidFill>
                            <a:schemeClr val="dk1"/>
                          </a:solidFill>
                          <a:effectLst/>
                          <a:latin typeface="Times New Roman" pitchFamily="18" charset="0"/>
                          <a:ea typeface="+mn-ea"/>
                          <a:cs typeface="Times New Roman" pitchFamily="18" charset="0"/>
                        </a:rPr>
                        <a:t>69.04</a:t>
                      </a:r>
                      <a:endParaRPr lang="en-US" sz="1400" kern="1200" dirty="0">
                        <a:solidFill>
                          <a:schemeClr val="dk1"/>
                        </a:solidFill>
                        <a:effectLst/>
                        <a:latin typeface="Times New Roman" pitchFamily="18" charset="0"/>
                        <a:ea typeface="+mn-ea"/>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solidFill>
                            <a:srgbClr val="000000"/>
                          </a:solidFill>
                          <a:effectLst/>
                          <a:latin typeface="Times New Roman" pitchFamily="18" charset="0"/>
                          <a:ea typeface="新細明體"/>
                          <a:cs typeface="Times New Roman" pitchFamily="18" charset="0"/>
                        </a:rPr>
                        <a:t>0.02</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solidFill>
                            <a:srgbClr val="000000"/>
                          </a:solidFill>
                          <a:effectLst/>
                          <a:latin typeface="Times New Roman" pitchFamily="18" charset="0"/>
                          <a:ea typeface="新細明體"/>
                          <a:cs typeface="Times New Roman" pitchFamily="18" charset="0"/>
                        </a:rPr>
                        <a:t>40.82</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solidFill>
                            <a:srgbClr val="000000"/>
                          </a:solidFill>
                          <a:effectLst/>
                          <a:latin typeface="Times New Roman" pitchFamily="18" charset="0"/>
                          <a:ea typeface="新細明體"/>
                          <a:cs typeface="Times New Roman" pitchFamily="18" charset="0"/>
                        </a:rPr>
                        <a:t>0.07</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defTabSz="914400" rtl="0" eaLnBrk="1" latinLnBrk="0" hangingPunct="1">
                        <a:lnSpc>
                          <a:spcPts val="1800"/>
                        </a:lnSpc>
                        <a:spcBef>
                          <a:spcPts val="0"/>
                        </a:spcBef>
                        <a:spcAft>
                          <a:spcPts val="0"/>
                        </a:spcAft>
                      </a:pPr>
                      <a:r>
                        <a:rPr lang="en-US" sz="1400" kern="1200" dirty="0">
                          <a:solidFill>
                            <a:schemeClr val="dk1"/>
                          </a:solidFill>
                          <a:effectLst/>
                          <a:latin typeface="Times New Roman" pitchFamily="18" charset="0"/>
                          <a:ea typeface="+mn-ea"/>
                          <a:cs typeface="Times New Roman" pitchFamily="18" charset="0"/>
                        </a:rPr>
                        <a:t>98.07</a:t>
                      </a:r>
                    </a:p>
                  </a:txBody>
                  <a:tcPr marL="68580" marR="68580" marT="0" marB="0" anchor="ctr"/>
                </a:tc>
              </a:tr>
              <a:tr h="501190">
                <a:tc>
                  <a:txBody>
                    <a:bodyPr/>
                    <a:lstStyle/>
                    <a:p>
                      <a:pPr marL="0" marR="0" algn="ctr" defTabSz="914400" rtl="0" eaLnBrk="1" latinLnBrk="0" hangingPunct="1">
                        <a:lnSpc>
                          <a:spcPts val="1800"/>
                        </a:lnSpc>
                        <a:spcBef>
                          <a:spcPts val="0"/>
                        </a:spcBef>
                        <a:spcAft>
                          <a:spcPts val="0"/>
                        </a:spcAft>
                      </a:pPr>
                      <a:r>
                        <a:rPr lang="en-US" sz="1400" b="1" kern="1200" dirty="0" smtClean="0">
                          <a:solidFill>
                            <a:schemeClr val="lt1"/>
                          </a:solidFill>
                          <a:effectLst/>
                          <a:latin typeface="Times New Roman" pitchFamily="18" charset="0"/>
                          <a:ea typeface="+mn-ea"/>
                          <a:cs typeface="Times New Roman" pitchFamily="18" charset="0"/>
                        </a:rPr>
                        <a:t>90:10</a:t>
                      </a:r>
                      <a:endParaRPr lang="en-US" sz="1400" b="1" kern="1200" dirty="0">
                        <a:solidFill>
                          <a:schemeClr val="lt1"/>
                        </a:solidFill>
                        <a:effectLst/>
                        <a:latin typeface="Times New Roman" pitchFamily="18" charset="0"/>
                        <a:ea typeface="+mn-ea"/>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b="0" dirty="0" smtClean="0">
                          <a:effectLst/>
                          <a:latin typeface="Times New Roman" pitchFamily="18" charset="0"/>
                          <a:cs typeface="Times New Roman" pitchFamily="18" charset="0"/>
                        </a:rPr>
                        <a:t>16.44</a:t>
                      </a:r>
                      <a:endParaRPr lang="en-US" sz="1400" b="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b="0" dirty="0" smtClean="0">
                          <a:effectLst/>
                          <a:latin typeface="Times New Roman" pitchFamily="18" charset="0"/>
                          <a:cs typeface="Times New Roman" pitchFamily="18" charset="0"/>
                        </a:rPr>
                        <a:t>1.74</a:t>
                      </a:r>
                      <a:endParaRPr lang="en-US" sz="1400" b="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b="0" dirty="0" smtClean="0">
                          <a:effectLst/>
                          <a:latin typeface="Times New Roman" pitchFamily="18" charset="0"/>
                          <a:cs typeface="Times New Roman" pitchFamily="18" charset="0"/>
                        </a:rPr>
                        <a:t>21.47</a:t>
                      </a:r>
                      <a:endParaRPr lang="en-US" sz="1400" b="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b="0" dirty="0" smtClean="0">
                          <a:effectLst/>
                          <a:latin typeface="Times New Roman" pitchFamily="18" charset="0"/>
                          <a:cs typeface="Times New Roman" pitchFamily="18" charset="0"/>
                        </a:rPr>
                        <a:t>0.01</a:t>
                      </a:r>
                      <a:endParaRPr lang="en-US" sz="1400" b="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b="0" dirty="0" smtClean="0">
                          <a:effectLst/>
                          <a:latin typeface="Times New Roman" pitchFamily="18" charset="0"/>
                          <a:cs typeface="Times New Roman" pitchFamily="18" charset="0"/>
                        </a:rPr>
                        <a:t>53.19</a:t>
                      </a:r>
                      <a:endParaRPr lang="en-US" sz="1400" b="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0.02</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52.94</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dirty="0" smtClean="0">
                          <a:effectLst/>
                          <a:latin typeface="Times New Roman" pitchFamily="18" charset="0"/>
                          <a:cs typeface="Times New Roman" pitchFamily="18" charset="0"/>
                        </a:rPr>
                        <a:t>0.06</a:t>
                      </a:r>
                      <a:endParaRPr lang="en-US" sz="1400" dirty="0">
                        <a:solidFill>
                          <a:srgbClr val="000000"/>
                        </a:solidFill>
                        <a:effectLst/>
                        <a:latin typeface="Times New Roman" pitchFamily="18" charset="0"/>
                        <a:ea typeface="新細明體"/>
                        <a:cs typeface="Times New Roman" pitchFamily="18" charset="0"/>
                      </a:endParaRPr>
                    </a:p>
                  </a:txBody>
                  <a:tcPr marL="68580" marR="68580" marT="0" marB="0" anchor="ctr"/>
                </a:tc>
                <a:tc>
                  <a:txBody>
                    <a:bodyPr/>
                    <a:lstStyle/>
                    <a:p>
                      <a:pPr marL="0" marR="0" algn="ctr">
                        <a:lnSpc>
                          <a:spcPts val="1800"/>
                        </a:lnSpc>
                        <a:spcBef>
                          <a:spcPts val="0"/>
                        </a:spcBef>
                        <a:spcAft>
                          <a:spcPts val="0"/>
                        </a:spcAft>
                      </a:pPr>
                      <a:r>
                        <a:rPr lang="en-US" sz="1400" b="1" dirty="0" smtClean="0">
                          <a:solidFill>
                            <a:srgbClr val="000000"/>
                          </a:solidFill>
                          <a:effectLst/>
                          <a:latin typeface="Times New Roman" pitchFamily="18" charset="0"/>
                          <a:ea typeface="新細明體"/>
                          <a:cs typeface="Times New Roman" pitchFamily="18" charset="0"/>
                        </a:rPr>
                        <a:t>98.50</a:t>
                      </a:r>
                      <a:endParaRPr lang="en-US" sz="1400" b="1" dirty="0">
                        <a:solidFill>
                          <a:srgbClr val="000000"/>
                        </a:solidFill>
                        <a:effectLst/>
                        <a:latin typeface="Times New Roman" pitchFamily="18" charset="0"/>
                        <a:ea typeface="新細明體"/>
                        <a:cs typeface="Times New Roman" pitchFamily="18" charset="0"/>
                      </a:endParaRPr>
                    </a:p>
                  </a:txBody>
                  <a:tcPr marL="68580" marR="68580" marT="0" marB="0" anchor="ctr"/>
                </a:tc>
              </a:tr>
            </a:tbl>
          </a:graphicData>
        </a:graphic>
      </p:graphicFrame>
      <p:sp>
        <p:nvSpPr>
          <p:cNvPr id="16" name="內容版面配置區 1"/>
          <p:cNvSpPr txBox="1">
            <a:spLocks/>
          </p:cNvSpPr>
          <p:nvPr/>
        </p:nvSpPr>
        <p:spPr>
          <a:xfrm>
            <a:off x="572026" y="1796360"/>
            <a:ext cx="7500065" cy="490273"/>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lnSpc>
                <a:spcPct val="150000"/>
              </a:lnSpc>
              <a:buNone/>
            </a:pPr>
            <a:r>
              <a:rPr lang="en-US" altLang="zh-TW" sz="1800" b="1" dirty="0" smtClean="0"/>
              <a:t>Table 8 </a:t>
            </a:r>
            <a:r>
              <a:rPr lang="en-US" altLang="zh-TW" sz="1800" dirty="0" smtClean="0"/>
              <a:t>Effects </a:t>
            </a:r>
            <a:r>
              <a:rPr lang="en-US" altLang="zh-TW" sz="1800" dirty="0"/>
              <a:t>of the results by varying training and testing datasets </a:t>
            </a:r>
          </a:p>
        </p:txBody>
      </p:sp>
      <p:sp>
        <p:nvSpPr>
          <p:cNvPr id="7" name="投影片編號版面配置區 6"/>
          <p:cNvSpPr>
            <a:spLocks noGrp="1"/>
          </p:cNvSpPr>
          <p:nvPr>
            <p:ph type="sldNum" sz="quarter" idx="12"/>
          </p:nvPr>
        </p:nvSpPr>
        <p:spPr>
          <a:xfrm>
            <a:off x="4439080" y="6561137"/>
            <a:ext cx="419439" cy="365125"/>
          </a:xfrm>
        </p:spPr>
        <p:txBody>
          <a:bodyPr/>
          <a:lstStyle/>
          <a:p>
            <a:fld id="{156DAC32-BFD1-4A4A-AF59-D066AE274A70}" type="slidenum">
              <a:rPr lang="en-US" b="1" smtClean="0">
                <a:solidFill>
                  <a:schemeClr val="tx1"/>
                </a:solidFill>
              </a:rPr>
              <a:pPr/>
              <a:t>35</a:t>
            </a:fld>
            <a:endParaRPr lang="en-US" b="1" dirty="0">
              <a:solidFill>
                <a:schemeClr val="tx1"/>
              </a:solidFill>
            </a:endParaRPr>
          </a:p>
        </p:txBody>
      </p:sp>
    </p:spTree>
    <p:extLst>
      <p:ext uri="{BB962C8B-B14F-4D97-AF65-F5344CB8AC3E}">
        <p14:creationId xmlns:p14="http://schemas.microsoft.com/office/powerpoint/2010/main" val="1131131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grpSp>
        <p:nvGrpSpPr>
          <p:cNvPr id="2" name="群組 1"/>
          <p:cNvGrpSpPr/>
          <p:nvPr/>
        </p:nvGrpSpPr>
        <p:grpSpPr>
          <a:xfrm>
            <a:off x="23446" y="0"/>
            <a:ext cx="8938207" cy="584775"/>
            <a:chOff x="23446" y="0"/>
            <a:chExt cx="8938207" cy="584775"/>
          </a:xfrm>
        </p:grpSpPr>
        <p:pic>
          <p:nvPicPr>
            <p:cNvPr id="19" name="Picture 4" descr="C:\Users\Hanh\Desktop\menu.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85768"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0"/>
              <a:ext cx="8938207" cy="584775"/>
              <a:chOff x="23446" y="0"/>
              <a:chExt cx="8938207" cy="584775"/>
            </a:xfrm>
          </p:grpSpPr>
          <p:sp>
            <p:nvSpPr>
              <p:cNvPr id="21"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4503409" y="56625"/>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6174003" y="0"/>
                <a:ext cx="1225004" cy="58477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1600" b="1" dirty="0">
                    <a:solidFill>
                      <a:schemeClr val="bg1"/>
                    </a:solidFill>
                    <a:effectLst>
                      <a:outerShdw blurRad="38100" dist="38100" dir="2700000" algn="tl">
                        <a:srgbClr val="000000">
                          <a:alpha val="43137"/>
                        </a:srgbClr>
                      </a:outerShdw>
                    </a:effectLst>
                    <a:cs typeface="Times New Roman" pitchFamily="18" charset="0"/>
                  </a:rPr>
                  <a:t>Simulation Results</a:t>
                </a:r>
              </a:p>
            </p:txBody>
          </p:sp>
          <p:sp>
            <p:nvSpPr>
              <p:cNvPr id="30" name="Chevron 14"/>
              <p:cNvSpPr/>
              <p:nvPr/>
            </p:nvSpPr>
            <p:spPr>
              <a:xfrm>
                <a:off x="2982725" y="56625"/>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grpSp>
      <p:sp>
        <p:nvSpPr>
          <p:cNvPr id="18" name="Rounded Rectangle 15"/>
          <p:cNvSpPr/>
          <p:nvPr/>
        </p:nvSpPr>
        <p:spPr>
          <a:xfrm>
            <a:off x="1610324" y="682037"/>
            <a:ext cx="5788683"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US" sz="2800" b="1" dirty="0" smtClean="0">
                <a:latin typeface="Times New Roman" pitchFamily="18" charset="0"/>
              </a:rPr>
              <a:t>PPSO-based SVM</a:t>
            </a:r>
            <a:endParaRPr lang="en-US" sz="2800" b="1" dirty="0">
              <a:solidFill>
                <a:schemeClr val="bg1"/>
              </a:solidFill>
              <a:cs typeface="Times New Roman"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763889668"/>
              </p:ext>
            </p:extLst>
          </p:nvPr>
        </p:nvGraphicFramePr>
        <p:xfrm>
          <a:off x="816885" y="2181225"/>
          <a:ext cx="7647177" cy="4030661"/>
        </p:xfrm>
        <a:graphic>
          <a:graphicData uri="http://schemas.openxmlformats.org/drawingml/2006/table">
            <a:tbl>
              <a:tblPr firstRow="1" firstCol="1" bandRow="1">
                <a:tableStyleId>{5C22544A-7EE6-4342-B048-85BDC9FD1C3A}</a:tableStyleId>
              </a:tblPr>
              <a:tblGrid>
                <a:gridCol w="2030072"/>
                <a:gridCol w="1219491"/>
                <a:gridCol w="997921"/>
                <a:gridCol w="1499748"/>
                <a:gridCol w="1899945"/>
              </a:tblGrid>
              <a:tr h="806133">
                <a:tc rowSpan="2">
                  <a:txBody>
                    <a:bodyPr/>
                    <a:lstStyle/>
                    <a:p>
                      <a:pPr marL="0" marR="0" algn="ctr">
                        <a:lnSpc>
                          <a:spcPts val="1800"/>
                        </a:lnSpc>
                        <a:spcBef>
                          <a:spcPts val="0"/>
                        </a:spcBef>
                        <a:spcAft>
                          <a:spcPts val="0"/>
                        </a:spcAft>
                      </a:pPr>
                      <a:r>
                        <a:rPr lang="en-US" sz="1200" dirty="0">
                          <a:effectLst/>
                        </a:rPr>
                        <a:t>SVM</a:t>
                      </a:r>
                      <a:endParaRPr lang="en-US" sz="1000" dirty="0">
                        <a:solidFill>
                          <a:srgbClr val="000000"/>
                        </a:solidFill>
                        <a:effectLst/>
                        <a:latin typeface="Palatino Linotype"/>
                        <a:ea typeface="新細明體"/>
                        <a:cs typeface="Times New Roman"/>
                      </a:endParaRPr>
                    </a:p>
                  </a:txBody>
                  <a:tcPr marL="68570" marR="68570" marT="0" marB="0" anchor="ctr"/>
                </a:tc>
                <a:tc gridSpan="2">
                  <a:txBody>
                    <a:bodyPr/>
                    <a:lstStyle/>
                    <a:p>
                      <a:pPr marL="0" marR="0" algn="ctr">
                        <a:lnSpc>
                          <a:spcPts val="1800"/>
                        </a:lnSpc>
                        <a:spcBef>
                          <a:spcPts val="0"/>
                        </a:spcBef>
                        <a:spcAft>
                          <a:spcPts val="0"/>
                        </a:spcAft>
                      </a:pPr>
                      <a:r>
                        <a:rPr lang="en-US" sz="1200" dirty="0">
                          <a:effectLst/>
                        </a:rPr>
                        <a:t>Optimum SVM parameters</a:t>
                      </a:r>
                      <a:endParaRPr lang="en-US" sz="1000" dirty="0">
                        <a:solidFill>
                          <a:srgbClr val="000000"/>
                        </a:solidFill>
                        <a:effectLst/>
                        <a:latin typeface="Palatino Linotype"/>
                        <a:ea typeface="新細明體"/>
                        <a:cs typeface="Times New Roman"/>
                      </a:endParaRPr>
                    </a:p>
                  </a:txBody>
                  <a:tcPr marL="68570" marR="68570" marT="0" marB="0" anchor="ctr"/>
                </a:tc>
                <a:tc hMerge="1">
                  <a:txBody>
                    <a:bodyPr/>
                    <a:lstStyle/>
                    <a:p>
                      <a:endParaRPr lang="en-US"/>
                    </a:p>
                  </a:txBody>
                  <a:tcPr/>
                </a:tc>
                <a:tc>
                  <a:txBody>
                    <a:bodyPr/>
                    <a:lstStyle/>
                    <a:p>
                      <a:pPr marL="0" marR="0" algn="ctr">
                        <a:lnSpc>
                          <a:spcPts val="1800"/>
                        </a:lnSpc>
                        <a:spcBef>
                          <a:spcPts val="0"/>
                        </a:spcBef>
                        <a:spcAft>
                          <a:spcPts val="0"/>
                        </a:spcAft>
                      </a:pPr>
                      <a:r>
                        <a:rPr lang="en-US" sz="1200">
                          <a:effectLst/>
                        </a:rPr>
                        <a:t>Accuracy</a:t>
                      </a:r>
                      <a:endParaRPr lang="en-US" sz="100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dirty="0">
                          <a:effectLst/>
                        </a:rPr>
                        <a:t>Run time</a:t>
                      </a:r>
                      <a:endParaRPr lang="en-US" sz="1000" dirty="0">
                        <a:solidFill>
                          <a:srgbClr val="000000"/>
                        </a:solidFill>
                        <a:effectLst/>
                        <a:latin typeface="Palatino Linotype"/>
                        <a:ea typeface="新細明體"/>
                        <a:cs typeface="Times New Roman"/>
                      </a:endParaRPr>
                    </a:p>
                  </a:txBody>
                  <a:tcPr marL="68570" marR="68570" marT="0" marB="0" anchor="ctr"/>
                </a:tc>
              </a:tr>
              <a:tr h="403066">
                <a:tc vMerge="1">
                  <a:txBody>
                    <a:bodyPr/>
                    <a:lstStyle/>
                    <a:p>
                      <a:endParaRPr lang="en-US"/>
                    </a:p>
                  </a:txBody>
                  <a:tcPr/>
                </a:tc>
                <a:tc>
                  <a:txBody>
                    <a:bodyPr/>
                    <a:lstStyle/>
                    <a:p>
                      <a:pPr marL="0" marR="0" algn="ctr">
                        <a:lnSpc>
                          <a:spcPts val="1800"/>
                        </a:lnSpc>
                        <a:spcBef>
                          <a:spcPts val="0"/>
                        </a:spcBef>
                        <a:spcAft>
                          <a:spcPts val="0"/>
                        </a:spcAft>
                      </a:pPr>
                      <a:r>
                        <a:rPr lang="en-US" sz="1200" dirty="0">
                          <a:effectLst/>
                        </a:rPr>
                        <a:t>C</a:t>
                      </a:r>
                      <a:endParaRPr lang="en-US" sz="1000" dirty="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endParaRPr lang="en-US" sz="100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a:effectLst/>
                        </a:rPr>
                        <a:t>(%)</a:t>
                      </a:r>
                      <a:endParaRPr lang="en-US" sz="100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a:effectLst/>
                        </a:rPr>
                        <a:t>(seconds)</a:t>
                      </a:r>
                      <a:endParaRPr lang="en-US" sz="1000">
                        <a:solidFill>
                          <a:srgbClr val="000000"/>
                        </a:solidFill>
                        <a:effectLst/>
                        <a:latin typeface="Palatino Linotype"/>
                        <a:ea typeface="新細明體"/>
                        <a:cs typeface="Times New Roman"/>
                      </a:endParaRPr>
                    </a:p>
                  </a:txBody>
                  <a:tcPr marL="68570" marR="68570" marT="0" marB="0" anchor="ctr"/>
                </a:tc>
              </a:tr>
              <a:tr h="403066">
                <a:tc>
                  <a:txBody>
                    <a:bodyPr/>
                    <a:lstStyle/>
                    <a:p>
                      <a:pPr marL="0" marR="0" algn="ctr">
                        <a:lnSpc>
                          <a:spcPts val="1800"/>
                        </a:lnSpc>
                        <a:spcBef>
                          <a:spcPts val="0"/>
                        </a:spcBef>
                        <a:spcAft>
                          <a:spcPts val="0"/>
                        </a:spcAft>
                      </a:pPr>
                      <a:r>
                        <a:rPr lang="en-US" sz="1200" dirty="0">
                          <a:effectLst/>
                        </a:rPr>
                        <a:t>Straight-SVM</a:t>
                      </a:r>
                      <a:endParaRPr lang="en-US" sz="10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200" dirty="0">
                          <a:effectLst/>
                        </a:rPr>
                        <a:t>100</a:t>
                      </a:r>
                      <a:endParaRPr lang="en-US" sz="10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200" dirty="0">
                          <a:effectLst/>
                        </a:rPr>
                        <a:t>0.33</a:t>
                      </a:r>
                      <a:endParaRPr lang="en-US" sz="10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200" dirty="0">
                          <a:effectLst/>
                        </a:rPr>
                        <a:t>91.12</a:t>
                      </a:r>
                      <a:endParaRPr lang="en-US" sz="10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defTabSz="914400" rtl="0" eaLnBrk="1" latinLnBrk="0" hangingPunct="1">
                        <a:lnSpc>
                          <a:spcPts val="1800"/>
                        </a:lnSpc>
                        <a:spcBef>
                          <a:spcPts val="0"/>
                        </a:spcBef>
                        <a:spcAft>
                          <a:spcPts val="0"/>
                        </a:spcAft>
                      </a:pPr>
                      <a:r>
                        <a:rPr lang="en-US" sz="1200" kern="1200" dirty="0" smtClean="0">
                          <a:solidFill>
                            <a:schemeClr val="dk1"/>
                          </a:solidFill>
                          <a:effectLst/>
                          <a:latin typeface="+mn-lt"/>
                          <a:ea typeface="+mn-ea"/>
                          <a:cs typeface="+mn-cs"/>
                        </a:rPr>
                        <a:t>134.8</a:t>
                      </a:r>
                      <a:endParaRPr lang="en-US" sz="1200" kern="1200" dirty="0">
                        <a:solidFill>
                          <a:schemeClr val="dk1"/>
                        </a:solidFill>
                        <a:effectLst/>
                        <a:latin typeface="+mn-lt"/>
                        <a:ea typeface="+mn-ea"/>
                        <a:cs typeface="+mn-cs"/>
                      </a:endParaRPr>
                    </a:p>
                  </a:txBody>
                  <a:tcPr marL="68570" marR="68570" marT="0" marB="0" anchor="ctr"/>
                </a:tc>
              </a:tr>
              <a:tr h="403066">
                <a:tc>
                  <a:txBody>
                    <a:bodyPr/>
                    <a:lstStyle/>
                    <a:p>
                      <a:pPr marL="0" marR="0" algn="ctr">
                        <a:lnSpc>
                          <a:spcPts val="1800"/>
                        </a:lnSpc>
                        <a:spcBef>
                          <a:spcPts val="0"/>
                        </a:spcBef>
                        <a:spcAft>
                          <a:spcPts val="0"/>
                        </a:spcAft>
                      </a:pPr>
                      <a:r>
                        <a:rPr lang="en-US" sz="1200" dirty="0">
                          <a:effectLst/>
                        </a:rPr>
                        <a:t>With C-PSO</a:t>
                      </a:r>
                      <a:endParaRPr lang="en-US" sz="1000" dirty="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a:effectLst/>
                        </a:rPr>
                        <a:t>107.17</a:t>
                      </a:r>
                      <a:endParaRPr lang="en-US" sz="100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a:effectLst/>
                        </a:rPr>
                        <a:t>1.10</a:t>
                      </a:r>
                      <a:endParaRPr lang="en-US" sz="100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a:effectLst/>
                        </a:rPr>
                        <a:t>96.16</a:t>
                      </a:r>
                      <a:endParaRPr lang="en-US" sz="100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dirty="0">
                          <a:effectLst/>
                        </a:rPr>
                        <a:t>142.8</a:t>
                      </a:r>
                      <a:endParaRPr lang="en-US" sz="1000" dirty="0">
                        <a:solidFill>
                          <a:srgbClr val="000000"/>
                        </a:solidFill>
                        <a:effectLst/>
                        <a:latin typeface="Palatino Linotype"/>
                        <a:ea typeface="新細明體"/>
                        <a:cs typeface="Times New Roman"/>
                      </a:endParaRPr>
                    </a:p>
                  </a:txBody>
                  <a:tcPr marL="68570" marR="68570" marT="0" marB="0" anchor="ctr"/>
                </a:tc>
              </a:tr>
              <a:tr h="403066">
                <a:tc>
                  <a:txBody>
                    <a:bodyPr/>
                    <a:lstStyle/>
                    <a:p>
                      <a:pPr marL="0" marR="0" algn="ctr">
                        <a:lnSpc>
                          <a:spcPts val="1800"/>
                        </a:lnSpc>
                        <a:spcBef>
                          <a:spcPts val="0"/>
                        </a:spcBef>
                        <a:spcAft>
                          <a:spcPts val="0"/>
                        </a:spcAft>
                      </a:pPr>
                      <a:r>
                        <a:rPr lang="en-US" sz="1200" dirty="0">
                          <a:effectLst/>
                        </a:rPr>
                        <a:t>With T-PSO</a:t>
                      </a:r>
                      <a:endParaRPr lang="en-US" sz="1000" dirty="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dirty="0">
                          <a:effectLst/>
                        </a:rPr>
                        <a:t>206.17</a:t>
                      </a:r>
                      <a:endParaRPr lang="en-US" sz="1000" dirty="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dirty="0">
                          <a:effectLst/>
                        </a:rPr>
                        <a:t>3.75</a:t>
                      </a:r>
                      <a:endParaRPr lang="en-US" sz="1000" dirty="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dirty="0">
                          <a:effectLst/>
                        </a:rPr>
                        <a:t>96.87</a:t>
                      </a:r>
                      <a:endParaRPr lang="en-US" sz="1000" dirty="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dirty="0">
                          <a:effectLst/>
                        </a:rPr>
                        <a:t>112.1</a:t>
                      </a:r>
                      <a:endParaRPr lang="en-US" sz="1000" dirty="0">
                        <a:solidFill>
                          <a:srgbClr val="000000"/>
                        </a:solidFill>
                        <a:effectLst/>
                        <a:latin typeface="Palatino Linotype"/>
                        <a:ea typeface="新細明體"/>
                        <a:cs typeface="Times New Roman"/>
                      </a:endParaRPr>
                    </a:p>
                  </a:txBody>
                  <a:tcPr marL="68570" marR="68570" marT="0" marB="0" anchor="ctr"/>
                </a:tc>
              </a:tr>
              <a:tr h="403066">
                <a:tc>
                  <a:txBody>
                    <a:bodyPr/>
                    <a:lstStyle/>
                    <a:p>
                      <a:pPr marL="0" marR="0" algn="ctr">
                        <a:lnSpc>
                          <a:spcPts val="1800"/>
                        </a:lnSpc>
                        <a:spcBef>
                          <a:spcPts val="0"/>
                        </a:spcBef>
                        <a:spcAft>
                          <a:spcPts val="0"/>
                        </a:spcAft>
                      </a:pPr>
                      <a:r>
                        <a:rPr lang="en-US" sz="1200" dirty="0" smtClean="0">
                          <a:effectLst/>
                        </a:rPr>
                        <a:t>With K-PSO</a:t>
                      </a:r>
                      <a:endParaRPr lang="en-US" sz="1000" dirty="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a:effectLst/>
                        </a:rPr>
                        <a:t>384.85</a:t>
                      </a:r>
                      <a:endParaRPr lang="en-US" sz="100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a:effectLst/>
                        </a:rPr>
                        <a:t>0.61</a:t>
                      </a:r>
                      <a:endParaRPr lang="en-US" sz="100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dirty="0">
                          <a:effectLst/>
                        </a:rPr>
                        <a:t>96.87</a:t>
                      </a:r>
                      <a:endParaRPr lang="en-US" sz="1000" dirty="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dirty="0" smtClean="0">
                          <a:effectLst/>
                        </a:rPr>
                        <a:t>109.3</a:t>
                      </a:r>
                      <a:endParaRPr lang="en-US" sz="1000" dirty="0">
                        <a:solidFill>
                          <a:srgbClr val="000000"/>
                        </a:solidFill>
                        <a:effectLst/>
                        <a:latin typeface="Palatino Linotype"/>
                        <a:ea typeface="新細明體"/>
                        <a:cs typeface="Times New Roman"/>
                      </a:endParaRPr>
                    </a:p>
                  </a:txBody>
                  <a:tcPr marL="68570" marR="68570" marT="0" marB="0" anchor="ctr"/>
                </a:tc>
              </a:tr>
              <a:tr h="403066">
                <a:tc>
                  <a:txBody>
                    <a:bodyPr/>
                    <a:lstStyle/>
                    <a:p>
                      <a:pPr marL="0" marR="0" algn="ctr">
                        <a:lnSpc>
                          <a:spcPts val="1800"/>
                        </a:lnSpc>
                        <a:spcBef>
                          <a:spcPts val="0"/>
                        </a:spcBef>
                        <a:spcAft>
                          <a:spcPts val="0"/>
                        </a:spcAft>
                      </a:pPr>
                      <a:r>
                        <a:rPr lang="en-US" sz="1200" dirty="0">
                          <a:effectLst/>
                        </a:rPr>
                        <a:t>With PC-PSO</a:t>
                      </a:r>
                      <a:endParaRPr lang="en-US" sz="1000" dirty="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a:effectLst/>
                        </a:rPr>
                        <a:t>304.04</a:t>
                      </a:r>
                      <a:endParaRPr lang="en-US" sz="100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dirty="0">
                          <a:effectLst/>
                        </a:rPr>
                        <a:t>0.50</a:t>
                      </a:r>
                      <a:endParaRPr lang="en-US" sz="1000" dirty="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a:effectLst/>
                        </a:rPr>
                        <a:t>96.25</a:t>
                      </a:r>
                      <a:endParaRPr lang="en-US" sz="100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dirty="0">
                          <a:effectLst/>
                        </a:rPr>
                        <a:t>122.5</a:t>
                      </a:r>
                      <a:endParaRPr lang="en-US" sz="1000" dirty="0">
                        <a:solidFill>
                          <a:srgbClr val="000000"/>
                        </a:solidFill>
                        <a:effectLst/>
                        <a:latin typeface="Palatino Linotype"/>
                        <a:ea typeface="新細明體"/>
                        <a:cs typeface="Times New Roman"/>
                      </a:endParaRPr>
                    </a:p>
                  </a:txBody>
                  <a:tcPr marL="68570" marR="68570" marT="0" marB="0" anchor="ctr"/>
                </a:tc>
              </a:tr>
              <a:tr h="403066">
                <a:tc>
                  <a:txBody>
                    <a:bodyPr/>
                    <a:lstStyle/>
                    <a:p>
                      <a:pPr marL="0" marR="0" algn="ctr">
                        <a:lnSpc>
                          <a:spcPts val="1800"/>
                        </a:lnSpc>
                        <a:spcBef>
                          <a:spcPts val="0"/>
                        </a:spcBef>
                        <a:spcAft>
                          <a:spcPts val="0"/>
                        </a:spcAft>
                      </a:pPr>
                      <a:r>
                        <a:rPr lang="en-US" sz="1200">
                          <a:effectLst/>
                        </a:rPr>
                        <a:t>With PT-PSO</a:t>
                      </a:r>
                      <a:endParaRPr lang="en-US" sz="100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dirty="0">
                          <a:effectLst/>
                        </a:rPr>
                        <a:t>221.21</a:t>
                      </a:r>
                      <a:endParaRPr lang="en-US" sz="1000" dirty="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dirty="0">
                          <a:effectLst/>
                        </a:rPr>
                        <a:t>2.85</a:t>
                      </a:r>
                      <a:endParaRPr lang="en-US" sz="1000" dirty="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dirty="0">
                          <a:effectLst/>
                        </a:rPr>
                        <a:t>96.96</a:t>
                      </a:r>
                      <a:endParaRPr lang="en-US" sz="1000" dirty="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dirty="0">
                          <a:effectLst/>
                        </a:rPr>
                        <a:t>119.9</a:t>
                      </a:r>
                      <a:endParaRPr lang="en-US" sz="1000" dirty="0">
                        <a:solidFill>
                          <a:srgbClr val="000000"/>
                        </a:solidFill>
                        <a:effectLst/>
                        <a:latin typeface="Palatino Linotype"/>
                        <a:ea typeface="新細明體"/>
                        <a:cs typeface="Times New Roman"/>
                      </a:endParaRPr>
                    </a:p>
                  </a:txBody>
                  <a:tcPr marL="68570" marR="68570" marT="0" marB="0" anchor="ctr"/>
                </a:tc>
              </a:tr>
              <a:tr h="403066">
                <a:tc>
                  <a:txBody>
                    <a:bodyPr/>
                    <a:lstStyle/>
                    <a:p>
                      <a:pPr marL="0" marR="0" algn="ctr">
                        <a:lnSpc>
                          <a:spcPts val="1800"/>
                        </a:lnSpc>
                        <a:spcBef>
                          <a:spcPts val="0"/>
                        </a:spcBef>
                        <a:spcAft>
                          <a:spcPts val="0"/>
                        </a:spcAft>
                      </a:pPr>
                      <a:r>
                        <a:rPr lang="en-US" sz="1200" dirty="0">
                          <a:effectLst/>
                        </a:rPr>
                        <a:t>With PK-PSO</a:t>
                      </a:r>
                      <a:endParaRPr lang="en-US" sz="1000" dirty="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dirty="0">
                          <a:effectLst/>
                        </a:rPr>
                        <a:t>186.75</a:t>
                      </a:r>
                      <a:endParaRPr lang="en-US" sz="1000" dirty="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dirty="0">
                          <a:effectLst/>
                        </a:rPr>
                        <a:t>0.92</a:t>
                      </a:r>
                      <a:endParaRPr lang="en-US" sz="1000" dirty="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dirty="0">
                          <a:effectLst/>
                        </a:rPr>
                        <a:t>97.23</a:t>
                      </a:r>
                      <a:endParaRPr lang="en-US" sz="1000" dirty="0">
                        <a:solidFill>
                          <a:srgbClr val="000000"/>
                        </a:solidFill>
                        <a:effectLst/>
                        <a:latin typeface="Palatino Linotype"/>
                        <a:ea typeface="新細明體"/>
                        <a:cs typeface="Times New Roman"/>
                      </a:endParaRPr>
                    </a:p>
                  </a:txBody>
                  <a:tcPr marL="68570" marR="68570" marT="0" marB="0" anchor="ctr"/>
                </a:tc>
                <a:tc>
                  <a:txBody>
                    <a:bodyPr/>
                    <a:lstStyle/>
                    <a:p>
                      <a:pPr marL="0" marR="0" algn="ctr">
                        <a:lnSpc>
                          <a:spcPts val="1800"/>
                        </a:lnSpc>
                        <a:spcBef>
                          <a:spcPts val="0"/>
                        </a:spcBef>
                        <a:spcAft>
                          <a:spcPts val="0"/>
                        </a:spcAft>
                      </a:pPr>
                      <a:r>
                        <a:rPr lang="en-US" sz="1200" dirty="0">
                          <a:effectLst/>
                        </a:rPr>
                        <a:t>102.0</a:t>
                      </a:r>
                      <a:endParaRPr lang="en-US" sz="1000" dirty="0">
                        <a:solidFill>
                          <a:srgbClr val="000000"/>
                        </a:solidFill>
                        <a:effectLst/>
                        <a:latin typeface="Palatino Linotype"/>
                        <a:ea typeface="新細明體"/>
                        <a:cs typeface="Times New Roman"/>
                      </a:endParaRPr>
                    </a:p>
                  </a:txBody>
                  <a:tcPr marL="68570" marR="68570" marT="0" marB="0" anchor="ctr"/>
                </a:tc>
              </a:tr>
            </a:tbl>
          </a:graphicData>
        </a:graphic>
      </p:graphicFrame>
      <p:sp>
        <p:nvSpPr>
          <p:cNvPr id="7" name="投影片編號版面配置區 6"/>
          <p:cNvSpPr>
            <a:spLocks noGrp="1"/>
          </p:cNvSpPr>
          <p:nvPr>
            <p:ph type="sldNum" sz="quarter" idx="12"/>
          </p:nvPr>
        </p:nvSpPr>
        <p:spPr>
          <a:xfrm>
            <a:off x="4391024" y="6561137"/>
            <a:ext cx="438489" cy="365125"/>
          </a:xfrm>
        </p:spPr>
        <p:txBody>
          <a:bodyPr/>
          <a:lstStyle/>
          <a:p>
            <a:fld id="{156DAC32-BFD1-4A4A-AF59-D066AE274A70}" type="slidenum">
              <a:rPr lang="en-US" b="1" smtClean="0">
                <a:solidFill>
                  <a:schemeClr val="tx1"/>
                </a:solidFill>
              </a:rPr>
              <a:pPr/>
              <a:t>36</a:t>
            </a:fld>
            <a:endParaRPr lang="en-US" b="1" dirty="0">
              <a:solidFill>
                <a:schemeClr val="tx1"/>
              </a:solidFill>
            </a:endParaRPr>
          </a:p>
        </p:txBody>
      </p:sp>
      <p:sp>
        <p:nvSpPr>
          <p:cNvPr id="15" name="內容版面配置區 1"/>
          <p:cNvSpPr txBox="1">
            <a:spLocks/>
          </p:cNvSpPr>
          <p:nvPr/>
        </p:nvSpPr>
        <p:spPr>
          <a:xfrm>
            <a:off x="816885" y="1626600"/>
            <a:ext cx="7500065" cy="490273"/>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lnSpc>
                <a:spcPct val="150000"/>
              </a:lnSpc>
              <a:buNone/>
            </a:pPr>
            <a:r>
              <a:rPr lang="en-US" altLang="zh-TW" sz="1800" b="1" dirty="0" smtClean="0"/>
              <a:t>Table 9 </a:t>
            </a:r>
            <a:r>
              <a:rPr lang="en-US" altLang="zh-TW" sz="1800" dirty="0" smtClean="0"/>
              <a:t>Performance with some of popular variants of PSO and PPSO </a:t>
            </a:r>
            <a:endParaRPr lang="en-US" altLang="zh-TW" sz="1800" dirty="0"/>
          </a:p>
        </p:txBody>
      </p:sp>
    </p:spTree>
    <p:extLst>
      <p:ext uri="{BB962C8B-B14F-4D97-AF65-F5344CB8AC3E}">
        <p14:creationId xmlns:p14="http://schemas.microsoft.com/office/powerpoint/2010/main" val="1448188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grpSp>
        <p:nvGrpSpPr>
          <p:cNvPr id="2" name="群組 1"/>
          <p:cNvGrpSpPr/>
          <p:nvPr/>
        </p:nvGrpSpPr>
        <p:grpSpPr>
          <a:xfrm>
            <a:off x="23446" y="0"/>
            <a:ext cx="8938207" cy="584775"/>
            <a:chOff x="23446" y="0"/>
            <a:chExt cx="8938207" cy="584775"/>
          </a:xfrm>
        </p:grpSpPr>
        <p:pic>
          <p:nvPicPr>
            <p:cNvPr id="19" name="Picture 4" descr="C:\Users\Hanh\Desktop\menu.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85768"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0"/>
              <a:ext cx="8938207" cy="584775"/>
              <a:chOff x="23446" y="0"/>
              <a:chExt cx="8938207" cy="584775"/>
            </a:xfrm>
          </p:grpSpPr>
          <p:sp>
            <p:nvSpPr>
              <p:cNvPr id="21"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4503409" y="56625"/>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6174003" y="0"/>
                <a:ext cx="1225004" cy="58477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1600" b="1" dirty="0">
                    <a:solidFill>
                      <a:schemeClr val="bg1"/>
                    </a:solidFill>
                    <a:effectLst>
                      <a:outerShdw blurRad="38100" dist="38100" dir="2700000" algn="tl">
                        <a:srgbClr val="000000">
                          <a:alpha val="43137"/>
                        </a:srgbClr>
                      </a:outerShdw>
                    </a:effectLst>
                    <a:cs typeface="Times New Roman" pitchFamily="18" charset="0"/>
                  </a:rPr>
                  <a:t>Simulation Results</a:t>
                </a:r>
              </a:p>
            </p:txBody>
          </p:sp>
          <p:sp>
            <p:nvSpPr>
              <p:cNvPr id="30" name="Chevron 14"/>
              <p:cNvSpPr/>
              <p:nvPr/>
            </p:nvSpPr>
            <p:spPr>
              <a:xfrm>
                <a:off x="2982725" y="56625"/>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grpSp>
      <p:sp>
        <p:nvSpPr>
          <p:cNvPr id="18" name="Rounded Rectangle 15"/>
          <p:cNvSpPr/>
          <p:nvPr/>
        </p:nvSpPr>
        <p:spPr>
          <a:xfrm>
            <a:off x="1231572" y="693760"/>
            <a:ext cx="6696074"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smtClean="0">
                <a:latin typeface="Times New Roman" pitchFamily="18" charset="0"/>
              </a:rPr>
              <a:t>Comparison of optimization algorithms</a:t>
            </a:r>
            <a:endParaRPr lang="en-US" sz="2800" b="1" dirty="0">
              <a:solidFill>
                <a:schemeClr val="bg1"/>
              </a:solidFill>
              <a:cs typeface="Times New Roman" pitchFamily="18" charset="0"/>
            </a:endParaRPr>
          </a:p>
        </p:txBody>
      </p:sp>
      <p:sp>
        <p:nvSpPr>
          <p:cNvPr id="16" name="內容版面配置區 1"/>
          <p:cNvSpPr txBox="1">
            <a:spLocks/>
          </p:cNvSpPr>
          <p:nvPr/>
        </p:nvSpPr>
        <p:spPr>
          <a:xfrm>
            <a:off x="816885" y="1771233"/>
            <a:ext cx="6345971" cy="490273"/>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lnSpc>
                <a:spcPct val="150000"/>
              </a:lnSpc>
              <a:buNone/>
            </a:pPr>
            <a:r>
              <a:rPr lang="en-US" altLang="zh-TW" sz="1800" b="1" dirty="0" smtClean="0"/>
              <a:t>Table 10 </a:t>
            </a:r>
            <a:r>
              <a:rPr lang="en-US" altLang="zh-TW" sz="1800" dirty="0" smtClean="0"/>
              <a:t>Performance </a:t>
            </a:r>
            <a:r>
              <a:rPr lang="en-US" altLang="zh-TW" sz="1800" dirty="0"/>
              <a:t>with various optimization algorithms</a:t>
            </a:r>
          </a:p>
        </p:txBody>
      </p:sp>
      <p:graphicFrame>
        <p:nvGraphicFramePr>
          <p:cNvPr id="4" name="表格 3"/>
          <p:cNvGraphicFramePr>
            <a:graphicFrameLocks noGrp="1"/>
          </p:cNvGraphicFramePr>
          <p:nvPr>
            <p:extLst>
              <p:ext uri="{D42A27DB-BD31-4B8C-83A1-F6EECF244321}">
                <p14:modId xmlns:p14="http://schemas.microsoft.com/office/powerpoint/2010/main" val="917564740"/>
              </p:ext>
            </p:extLst>
          </p:nvPr>
        </p:nvGraphicFramePr>
        <p:xfrm>
          <a:off x="816885" y="2559202"/>
          <a:ext cx="7010400" cy="3276600"/>
        </p:xfrm>
        <a:graphic>
          <a:graphicData uri="http://schemas.openxmlformats.org/drawingml/2006/table">
            <a:tbl>
              <a:tblPr firstRow="1" firstCol="1" bandRow="1">
                <a:tableStyleId>{5C22544A-7EE6-4342-B048-85BDC9FD1C3A}</a:tableStyleId>
              </a:tblPr>
              <a:tblGrid>
                <a:gridCol w="1983943"/>
                <a:gridCol w="1511441"/>
                <a:gridCol w="1410493"/>
                <a:gridCol w="2104523"/>
              </a:tblGrid>
              <a:tr h="533400">
                <a:tc>
                  <a:txBody>
                    <a:bodyPr/>
                    <a:lstStyle/>
                    <a:p>
                      <a:pPr marL="0" marR="0" algn="ctr">
                        <a:lnSpc>
                          <a:spcPts val="1800"/>
                        </a:lnSpc>
                        <a:spcBef>
                          <a:spcPts val="0"/>
                        </a:spcBef>
                        <a:spcAft>
                          <a:spcPts val="0"/>
                        </a:spcAft>
                      </a:pPr>
                      <a:r>
                        <a:rPr lang="en-US" sz="1200" dirty="0">
                          <a:effectLst/>
                        </a:rPr>
                        <a:t>Classifier</a:t>
                      </a:r>
                      <a:endParaRPr lang="en-US" sz="10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200" dirty="0">
                          <a:effectLst/>
                        </a:rPr>
                        <a:t>C</a:t>
                      </a:r>
                      <a:endParaRPr lang="en-US" sz="10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200" dirty="0">
                          <a:effectLst/>
                          <a:sym typeface="Symbol"/>
                        </a:rPr>
                        <a:t></a:t>
                      </a:r>
                      <a:endParaRPr lang="en-US" sz="10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200">
                          <a:effectLst/>
                        </a:rPr>
                        <a:t>Classification</a:t>
                      </a:r>
                      <a:endParaRPr lang="en-US" sz="1000">
                        <a:effectLst/>
                      </a:endParaRPr>
                    </a:p>
                    <a:p>
                      <a:pPr marL="0" marR="0" algn="ctr">
                        <a:lnSpc>
                          <a:spcPts val="1800"/>
                        </a:lnSpc>
                        <a:spcBef>
                          <a:spcPts val="0"/>
                        </a:spcBef>
                        <a:spcAft>
                          <a:spcPts val="0"/>
                        </a:spcAft>
                      </a:pPr>
                      <a:r>
                        <a:rPr lang="en-US" sz="1200">
                          <a:effectLst/>
                        </a:rPr>
                        <a:t>accuracy (%)</a:t>
                      </a:r>
                      <a:endParaRPr lang="en-US" sz="1000">
                        <a:solidFill>
                          <a:srgbClr val="000000"/>
                        </a:solidFill>
                        <a:effectLst/>
                        <a:latin typeface="Palatino Linotype"/>
                        <a:ea typeface="新細明體"/>
                        <a:cs typeface="Times New Roman"/>
                      </a:endParaRPr>
                    </a:p>
                  </a:txBody>
                  <a:tcPr marL="68580" marR="68580" marT="0" marB="0" anchor="ctr"/>
                </a:tc>
              </a:tr>
              <a:tr h="564656">
                <a:tc>
                  <a:txBody>
                    <a:bodyPr/>
                    <a:lstStyle/>
                    <a:p>
                      <a:pPr marL="0" marR="0" algn="ctr">
                        <a:lnSpc>
                          <a:spcPts val="1800"/>
                        </a:lnSpc>
                        <a:spcBef>
                          <a:spcPts val="0"/>
                        </a:spcBef>
                        <a:spcAft>
                          <a:spcPts val="0"/>
                        </a:spcAft>
                      </a:pPr>
                      <a:r>
                        <a:rPr lang="en-US" sz="1200" dirty="0">
                          <a:effectLst/>
                        </a:rPr>
                        <a:t>PSO-SVM</a:t>
                      </a:r>
                      <a:endParaRPr lang="en-US" sz="10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200">
                          <a:effectLst/>
                        </a:rPr>
                        <a:t>97.2221</a:t>
                      </a:r>
                      <a:endParaRPr lang="en-US" sz="10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200">
                          <a:effectLst/>
                        </a:rPr>
                        <a:t>8.2346</a:t>
                      </a:r>
                      <a:endParaRPr lang="en-US" sz="10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200">
                          <a:effectLst/>
                        </a:rPr>
                        <a:t>95.08</a:t>
                      </a:r>
                      <a:endParaRPr lang="en-US" sz="1000">
                        <a:solidFill>
                          <a:srgbClr val="000000"/>
                        </a:solidFill>
                        <a:effectLst/>
                        <a:latin typeface="Palatino Linotype"/>
                        <a:ea typeface="新細明體"/>
                        <a:cs typeface="Times New Roman"/>
                      </a:endParaRPr>
                    </a:p>
                  </a:txBody>
                  <a:tcPr marL="68580" marR="68580" marT="0" marB="0" anchor="ctr"/>
                </a:tc>
              </a:tr>
              <a:tr h="564656">
                <a:tc>
                  <a:txBody>
                    <a:bodyPr/>
                    <a:lstStyle/>
                    <a:p>
                      <a:pPr marL="0" marR="0" algn="ctr">
                        <a:lnSpc>
                          <a:spcPts val="1800"/>
                        </a:lnSpc>
                        <a:spcBef>
                          <a:spcPts val="0"/>
                        </a:spcBef>
                        <a:spcAft>
                          <a:spcPts val="0"/>
                        </a:spcAft>
                      </a:pPr>
                      <a:r>
                        <a:rPr lang="en-US" sz="1200">
                          <a:effectLst/>
                        </a:rPr>
                        <a:t>Mutant PSO-SVM</a:t>
                      </a:r>
                      <a:endParaRPr lang="en-US" sz="10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200">
                          <a:effectLst/>
                        </a:rPr>
                        <a:t>16.7634</a:t>
                      </a:r>
                      <a:endParaRPr lang="en-US" sz="10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200" dirty="0">
                          <a:effectLst/>
                        </a:rPr>
                        <a:t>5.7330</a:t>
                      </a:r>
                      <a:endParaRPr lang="en-US" sz="10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200">
                          <a:effectLst/>
                        </a:rPr>
                        <a:t>96.00</a:t>
                      </a:r>
                      <a:endParaRPr lang="en-US" sz="1000">
                        <a:solidFill>
                          <a:srgbClr val="000000"/>
                        </a:solidFill>
                        <a:effectLst/>
                        <a:latin typeface="Palatino Linotype"/>
                        <a:ea typeface="新細明體"/>
                        <a:cs typeface="Times New Roman"/>
                      </a:endParaRPr>
                    </a:p>
                  </a:txBody>
                  <a:tcPr marL="68580" marR="68580" marT="0" marB="0" anchor="ctr"/>
                </a:tc>
              </a:tr>
              <a:tr h="547088">
                <a:tc>
                  <a:txBody>
                    <a:bodyPr/>
                    <a:lstStyle/>
                    <a:p>
                      <a:pPr marL="0" marR="0" algn="ctr">
                        <a:lnSpc>
                          <a:spcPts val="1800"/>
                        </a:lnSpc>
                        <a:spcBef>
                          <a:spcPts val="0"/>
                        </a:spcBef>
                        <a:spcAft>
                          <a:spcPts val="0"/>
                        </a:spcAft>
                      </a:pPr>
                      <a:r>
                        <a:rPr lang="en-US" sz="1200">
                          <a:effectLst/>
                        </a:rPr>
                        <a:t>GA-SVM</a:t>
                      </a:r>
                      <a:endParaRPr lang="en-US" sz="10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200">
                          <a:effectLst/>
                        </a:rPr>
                        <a:t>3.4218</a:t>
                      </a:r>
                      <a:endParaRPr lang="en-US" sz="10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200">
                          <a:effectLst/>
                        </a:rPr>
                        <a:t>3.1067</a:t>
                      </a:r>
                      <a:endParaRPr lang="en-US" sz="10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200">
                          <a:effectLst/>
                        </a:rPr>
                        <a:t>96.42</a:t>
                      </a:r>
                      <a:endParaRPr lang="en-US" sz="1000">
                        <a:solidFill>
                          <a:srgbClr val="000000"/>
                        </a:solidFill>
                        <a:effectLst/>
                        <a:latin typeface="Palatino Linotype"/>
                        <a:ea typeface="新細明體"/>
                        <a:cs typeface="Times New Roman"/>
                      </a:endParaRPr>
                    </a:p>
                  </a:txBody>
                  <a:tcPr marL="68580" marR="68580" marT="0" marB="0" anchor="ctr"/>
                </a:tc>
              </a:tr>
              <a:tr h="564656">
                <a:tc>
                  <a:txBody>
                    <a:bodyPr/>
                    <a:lstStyle/>
                    <a:p>
                      <a:pPr marL="0" marR="0" algn="ctr">
                        <a:lnSpc>
                          <a:spcPts val="1800"/>
                        </a:lnSpc>
                        <a:spcBef>
                          <a:spcPts val="0"/>
                        </a:spcBef>
                        <a:spcAft>
                          <a:spcPts val="0"/>
                        </a:spcAft>
                      </a:pPr>
                      <a:r>
                        <a:rPr lang="en-US" sz="1200">
                          <a:effectLst/>
                        </a:rPr>
                        <a:t>DPSO-SVM</a:t>
                      </a:r>
                      <a:endParaRPr lang="en-US" sz="100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200" dirty="0">
                          <a:effectLst/>
                        </a:rPr>
                        <a:t>2.0817</a:t>
                      </a:r>
                      <a:endParaRPr lang="en-US" sz="10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200" dirty="0">
                          <a:effectLst/>
                        </a:rPr>
                        <a:t>4.2174</a:t>
                      </a:r>
                      <a:endParaRPr lang="en-US" sz="10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200">
                          <a:effectLst/>
                        </a:rPr>
                        <a:t>96.50</a:t>
                      </a:r>
                      <a:endParaRPr lang="en-US" sz="1000">
                        <a:solidFill>
                          <a:srgbClr val="000000"/>
                        </a:solidFill>
                        <a:effectLst/>
                        <a:latin typeface="Palatino Linotype"/>
                        <a:ea typeface="新細明體"/>
                        <a:cs typeface="Times New Roman"/>
                      </a:endParaRPr>
                    </a:p>
                  </a:txBody>
                  <a:tcPr marL="68580" marR="68580" marT="0" marB="0" anchor="ctr"/>
                </a:tc>
              </a:tr>
              <a:tr h="502144">
                <a:tc>
                  <a:txBody>
                    <a:bodyPr/>
                    <a:lstStyle/>
                    <a:p>
                      <a:pPr marL="0" marR="0" algn="ctr">
                        <a:lnSpc>
                          <a:spcPts val="1800"/>
                        </a:lnSpc>
                        <a:spcBef>
                          <a:spcPts val="0"/>
                        </a:spcBef>
                        <a:spcAft>
                          <a:spcPts val="0"/>
                        </a:spcAft>
                      </a:pPr>
                      <a:r>
                        <a:rPr lang="en-US" sz="1200" dirty="0">
                          <a:effectLst/>
                        </a:rPr>
                        <a:t>PPSO-SVM</a:t>
                      </a:r>
                      <a:endParaRPr lang="en-US" sz="10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200" dirty="0">
                          <a:effectLst/>
                        </a:rPr>
                        <a:t>186.75</a:t>
                      </a:r>
                      <a:endParaRPr lang="en-US" sz="10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200" dirty="0">
                          <a:effectLst/>
                        </a:rPr>
                        <a:t>0.92</a:t>
                      </a:r>
                      <a:endParaRPr lang="en-US" sz="1000" dirty="0">
                        <a:solidFill>
                          <a:srgbClr val="000000"/>
                        </a:solidFill>
                        <a:effectLst/>
                        <a:latin typeface="Palatino Linotype"/>
                        <a:ea typeface="新細明體"/>
                        <a:cs typeface="Times New Roman"/>
                      </a:endParaRPr>
                    </a:p>
                  </a:txBody>
                  <a:tcPr marL="68580" marR="68580" marT="0" marB="0" anchor="ctr"/>
                </a:tc>
                <a:tc>
                  <a:txBody>
                    <a:bodyPr/>
                    <a:lstStyle/>
                    <a:p>
                      <a:pPr marL="0" marR="0" algn="ctr">
                        <a:lnSpc>
                          <a:spcPts val="1800"/>
                        </a:lnSpc>
                        <a:spcBef>
                          <a:spcPts val="0"/>
                        </a:spcBef>
                        <a:spcAft>
                          <a:spcPts val="0"/>
                        </a:spcAft>
                      </a:pPr>
                      <a:r>
                        <a:rPr lang="en-US" sz="1200" dirty="0">
                          <a:effectLst/>
                        </a:rPr>
                        <a:t>97.23</a:t>
                      </a:r>
                      <a:endParaRPr lang="en-US" sz="1000" dirty="0">
                        <a:solidFill>
                          <a:srgbClr val="000000"/>
                        </a:solidFill>
                        <a:effectLst/>
                        <a:latin typeface="Palatino Linotype"/>
                        <a:ea typeface="新細明體"/>
                        <a:cs typeface="Times New Roman"/>
                      </a:endParaRPr>
                    </a:p>
                  </a:txBody>
                  <a:tcPr marL="68580" marR="68580" marT="0" marB="0" anchor="ctr"/>
                </a:tc>
              </a:tr>
            </a:tbl>
          </a:graphicData>
        </a:graphic>
      </p:graphicFrame>
      <p:sp>
        <p:nvSpPr>
          <p:cNvPr id="7" name="投影片編號版面配置區 6"/>
          <p:cNvSpPr>
            <a:spLocks noGrp="1"/>
          </p:cNvSpPr>
          <p:nvPr>
            <p:ph type="sldNum" sz="quarter" idx="12"/>
          </p:nvPr>
        </p:nvSpPr>
        <p:spPr>
          <a:xfrm>
            <a:off x="4453370" y="6561137"/>
            <a:ext cx="390864" cy="365125"/>
          </a:xfrm>
        </p:spPr>
        <p:txBody>
          <a:bodyPr/>
          <a:lstStyle/>
          <a:p>
            <a:fld id="{156DAC32-BFD1-4A4A-AF59-D066AE274A70}" type="slidenum">
              <a:rPr lang="en-US" b="1" smtClean="0">
                <a:solidFill>
                  <a:schemeClr val="tx1"/>
                </a:solidFill>
              </a:rPr>
              <a:pPr/>
              <a:t>37</a:t>
            </a:fld>
            <a:endParaRPr lang="en-US" b="1" dirty="0">
              <a:solidFill>
                <a:schemeClr val="tx1"/>
              </a:solidFill>
            </a:endParaRPr>
          </a:p>
        </p:txBody>
      </p:sp>
    </p:spTree>
    <p:extLst>
      <p:ext uri="{BB962C8B-B14F-4D97-AF65-F5344CB8AC3E}">
        <p14:creationId xmlns:p14="http://schemas.microsoft.com/office/powerpoint/2010/main" val="2207212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grpSp>
        <p:nvGrpSpPr>
          <p:cNvPr id="2" name="群組 1"/>
          <p:cNvGrpSpPr/>
          <p:nvPr/>
        </p:nvGrpSpPr>
        <p:grpSpPr>
          <a:xfrm>
            <a:off x="23446" y="0"/>
            <a:ext cx="8938207" cy="584775"/>
            <a:chOff x="23446" y="0"/>
            <a:chExt cx="8938207" cy="584775"/>
          </a:xfrm>
        </p:grpSpPr>
        <p:pic>
          <p:nvPicPr>
            <p:cNvPr id="19" name="Picture 4" descr="C:\Users\Hanh\Desktop\menu.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85768"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0"/>
              <a:ext cx="8938207" cy="584775"/>
              <a:chOff x="23446" y="0"/>
              <a:chExt cx="8938207" cy="584775"/>
            </a:xfrm>
          </p:grpSpPr>
          <p:sp>
            <p:nvSpPr>
              <p:cNvPr id="21"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4503409" y="56625"/>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3"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6174003" y="0"/>
                <a:ext cx="1225004" cy="58477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altLang="zh-TW" sz="1600" b="1" dirty="0">
                    <a:solidFill>
                      <a:schemeClr val="bg1"/>
                    </a:solidFill>
                    <a:effectLst>
                      <a:outerShdw blurRad="38100" dist="38100" dir="2700000" algn="tl">
                        <a:srgbClr val="000000">
                          <a:alpha val="43137"/>
                        </a:srgbClr>
                      </a:outerShdw>
                    </a:effectLst>
                    <a:cs typeface="Times New Roman" pitchFamily="18" charset="0"/>
                  </a:rPr>
                  <a:t>Simulation Results</a:t>
                </a:r>
              </a:p>
            </p:txBody>
          </p:sp>
          <p:sp>
            <p:nvSpPr>
              <p:cNvPr id="30" name="Chevron 14"/>
              <p:cNvSpPr/>
              <p:nvPr/>
            </p:nvSpPr>
            <p:spPr>
              <a:xfrm>
                <a:off x="2982725" y="56625"/>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grpSp>
      <p:sp>
        <p:nvSpPr>
          <p:cNvPr id="18" name="Rounded Rectangle 15"/>
          <p:cNvSpPr/>
          <p:nvPr/>
        </p:nvSpPr>
        <p:spPr>
          <a:xfrm>
            <a:off x="3343708" y="679532"/>
            <a:ext cx="2610188"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US" sz="2800" b="1" dirty="0">
                <a:latin typeface="Times New Roman" pitchFamily="18" charset="0"/>
              </a:rPr>
              <a:t>Summary</a:t>
            </a:r>
            <a:endParaRPr lang="en-US" sz="2800" b="1" dirty="0">
              <a:solidFill>
                <a:schemeClr val="bg1"/>
              </a:solidFill>
              <a:cs typeface="Times New Roman" pitchFamily="18" charset="0"/>
            </a:endParaRPr>
          </a:p>
        </p:txBody>
      </p:sp>
      <p:sp>
        <p:nvSpPr>
          <p:cNvPr id="28" name="內容版面配置區 1"/>
          <p:cNvSpPr txBox="1">
            <a:spLocks/>
          </p:cNvSpPr>
          <p:nvPr/>
        </p:nvSpPr>
        <p:spPr>
          <a:xfrm>
            <a:off x="394899" y="5659955"/>
            <a:ext cx="8219531" cy="869799"/>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600" dirty="0"/>
              <a:t>Provision of a higher training dataset gives better result versus that performed with a lower dataset.</a:t>
            </a:r>
          </a:p>
        </p:txBody>
      </p:sp>
      <p:sp>
        <p:nvSpPr>
          <p:cNvPr id="16" name="內容版面配置區 1"/>
          <p:cNvSpPr txBox="1">
            <a:spLocks/>
          </p:cNvSpPr>
          <p:nvPr/>
        </p:nvSpPr>
        <p:spPr>
          <a:xfrm>
            <a:off x="423409" y="1448225"/>
            <a:ext cx="8219531" cy="755713"/>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600" dirty="0"/>
              <a:t>PSO and its variants are capacity of solving benchmark problems and improving the performance of the ANN/SVM fault classifiers.</a:t>
            </a:r>
          </a:p>
        </p:txBody>
      </p:sp>
      <p:sp>
        <p:nvSpPr>
          <p:cNvPr id="17" name="內容版面配置區 1"/>
          <p:cNvSpPr txBox="1">
            <a:spLocks/>
          </p:cNvSpPr>
          <p:nvPr/>
        </p:nvSpPr>
        <p:spPr>
          <a:xfrm>
            <a:off x="423409" y="2317831"/>
            <a:ext cx="8219531" cy="765338"/>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600" dirty="0"/>
              <a:t>The novel developed PSO algorithms (Mutant PSO, DPSO, PPSO) is able to  help particles escaping the local minima.</a:t>
            </a:r>
          </a:p>
        </p:txBody>
      </p:sp>
      <p:sp>
        <p:nvSpPr>
          <p:cNvPr id="27" name="內容版面配置區 1"/>
          <p:cNvSpPr txBox="1">
            <a:spLocks/>
          </p:cNvSpPr>
          <p:nvPr/>
        </p:nvSpPr>
        <p:spPr>
          <a:xfrm>
            <a:off x="423409" y="3099088"/>
            <a:ext cx="8219531" cy="748179"/>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600" dirty="0"/>
              <a:t>The multiple-stage SVM classifier gives better classification accuracy than that obtained by the single-stage SVM model.</a:t>
            </a:r>
          </a:p>
        </p:txBody>
      </p:sp>
      <p:sp>
        <p:nvSpPr>
          <p:cNvPr id="29" name="內容版面配置區 1"/>
          <p:cNvSpPr txBox="1">
            <a:spLocks/>
          </p:cNvSpPr>
          <p:nvPr/>
        </p:nvSpPr>
        <p:spPr>
          <a:xfrm>
            <a:off x="394899" y="3928313"/>
            <a:ext cx="8219531" cy="882998"/>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600" dirty="0"/>
              <a:t>The novel PPSO algorithm gives the best results as compared to GA, PSO and the other variants of PSO, such as Mutant PSO, DPSO.</a:t>
            </a:r>
          </a:p>
        </p:txBody>
      </p:sp>
      <p:sp>
        <p:nvSpPr>
          <p:cNvPr id="31" name="內容版面配置區 1"/>
          <p:cNvSpPr txBox="1">
            <a:spLocks/>
          </p:cNvSpPr>
          <p:nvPr/>
        </p:nvSpPr>
        <p:spPr>
          <a:xfrm>
            <a:off x="467869" y="4811311"/>
            <a:ext cx="8219531" cy="869799"/>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600" dirty="0"/>
              <a:t>The PP-PSO variant gives the highest classification accuracy in the shortest time among the newly developed algorithms. </a:t>
            </a:r>
          </a:p>
        </p:txBody>
      </p:sp>
      <p:sp>
        <p:nvSpPr>
          <p:cNvPr id="6" name="投影片編號版面配置區 5"/>
          <p:cNvSpPr>
            <a:spLocks noGrp="1"/>
          </p:cNvSpPr>
          <p:nvPr>
            <p:ph type="sldNum" sz="quarter" idx="12"/>
          </p:nvPr>
        </p:nvSpPr>
        <p:spPr>
          <a:xfrm>
            <a:off x="4458132" y="6561137"/>
            <a:ext cx="381339" cy="365125"/>
          </a:xfrm>
        </p:spPr>
        <p:txBody>
          <a:bodyPr/>
          <a:lstStyle/>
          <a:p>
            <a:fld id="{156DAC32-BFD1-4A4A-AF59-D066AE274A70}" type="slidenum">
              <a:rPr lang="en-US" b="1" smtClean="0">
                <a:solidFill>
                  <a:schemeClr val="tx1"/>
                </a:solidFill>
              </a:rPr>
              <a:pPr/>
              <a:t>38</a:t>
            </a:fld>
            <a:endParaRPr lang="en-US" b="1" dirty="0">
              <a:solidFill>
                <a:schemeClr val="tx1"/>
              </a:solidFill>
            </a:endParaRPr>
          </a:p>
        </p:txBody>
      </p:sp>
    </p:spTree>
    <p:extLst>
      <p:ext uri="{BB962C8B-B14F-4D97-AF65-F5344CB8AC3E}">
        <p14:creationId xmlns:p14="http://schemas.microsoft.com/office/powerpoint/2010/main" val="3226556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grpSp>
        <p:nvGrpSpPr>
          <p:cNvPr id="2" name="群組 1"/>
          <p:cNvGrpSpPr/>
          <p:nvPr/>
        </p:nvGrpSpPr>
        <p:grpSpPr>
          <a:xfrm>
            <a:off x="23446" y="25112"/>
            <a:ext cx="8989566" cy="512159"/>
            <a:chOff x="23446" y="25112"/>
            <a:chExt cx="8989566" cy="512159"/>
          </a:xfrm>
        </p:grpSpPr>
        <p:pic>
          <p:nvPicPr>
            <p:cNvPr id="19" name="Picture 4" descr="C:\Users\Hanh\Desktop\menu.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72604"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25112"/>
              <a:ext cx="8970501" cy="488713"/>
              <a:chOff x="23446" y="25112"/>
              <a:chExt cx="8970501" cy="488713"/>
            </a:xfrm>
          </p:grpSpPr>
          <p:sp>
            <p:nvSpPr>
              <p:cNvPr id="21"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4503409" y="56625"/>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7600351" y="25112"/>
                <a:ext cx="1393596" cy="46166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lnSpc>
                    <a:spcPct val="150000"/>
                  </a:lnSpc>
                </a:pPr>
                <a:r>
                  <a:rPr lang="en-US" altLang="zh-TW" sz="1600" b="1" dirty="0">
                    <a:solidFill>
                      <a:schemeClr val="bg1"/>
                    </a:solidFill>
                    <a:effectLst>
                      <a:outerShdw blurRad="38100" dist="38100" dir="2700000" algn="tl">
                        <a:srgbClr val="000000">
                          <a:alpha val="43137"/>
                        </a:srgbClr>
                      </a:outerShdw>
                    </a:effectLst>
                    <a:cs typeface="Times New Roman" pitchFamily="18" charset="0"/>
                  </a:rPr>
                  <a:t>Conclusion</a:t>
                </a:r>
              </a:p>
            </p:txBody>
          </p:sp>
          <p:sp>
            <p:nvSpPr>
              <p:cNvPr id="30" name="Chevron 14"/>
              <p:cNvSpPr/>
              <p:nvPr/>
            </p:nvSpPr>
            <p:spPr>
              <a:xfrm>
                <a:off x="2982725" y="56625"/>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3" name="Chevron 15"/>
              <p:cNvSpPr/>
              <p:nvPr/>
            </p:nvSpPr>
            <p:spPr>
              <a:xfrm>
                <a:off x="5953895" y="50765"/>
                <a:ext cx="1689551"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Simulation Results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grpSp>
      <p:sp>
        <p:nvSpPr>
          <p:cNvPr id="16" name="內容版面配置區 1"/>
          <p:cNvSpPr txBox="1">
            <a:spLocks/>
          </p:cNvSpPr>
          <p:nvPr/>
        </p:nvSpPr>
        <p:spPr>
          <a:xfrm>
            <a:off x="394899" y="1708852"/>
            <a:ext cx="8219531" cy="521252"/>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800" dirty="0"/>
              <a:t>Developing three novel variants of PSO, Mutant PSO, DPSO and PPSO</a:t>
            </a:r>
          </a:p>
        </p:txBody>
      </p:sp>
      <p:sp>
        <p:nvSpPr>
          <p:cNvPr id="17" name="內容版面配置區 1"/>
          <p:cNvSpPr txBox="1">
            <a:spLocks/>
          </p:cNvSpPr>
          <p:nvPr/>
        </p:nvSpPr>
        <p:spPr>
          <a:xfrm>
            <a:off x="423408" y="2495346"/>
            <a:ext cx="8219531" cy="542600"/>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800" dirty="0"/>
              <a:t>Testing PSO algorithms successfully on five Benchmark Problems.</a:t>
            </a:r>
          </a:p>
        </p:txBody>
      </p:sp>
      <p:sp>
        <p:nvSpPr>
          <p:cNvPr id="27" name="內容版面配置區 1"/>
          <p:cNvSpPr txBox="1">
            <a:spLocks/>
          </p:cNvSpPr>
          <p:nvPr/>
        </p:nvSpPr>
        <p:spPr>
          <a:xfrm>
            <a:off x="393641" y="3170476"/>
            <a:ext cx="8219531" cy="1155340"/>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200000"/>
              </a:lnSpc>
            </a:pPr>
            <a:r>
              <a:rPr lang="en-US" altLang="zh-TW" sz="1800" dirty="0"/>
              <a:t>Constructing the ANN/SVM classifier using PSO and its variants to diagnose fault in distribution system.</a:t>
            </a:r>
          </a:p>
        </p:txBody>
      </p:sp>
      <p:sp>
        <p:nvSpPr>
          <p:cNvPr id="29" name="內容版面配置區 1"/>
          <p:cNvSpPr txBox="1">
            <a:spLocks/>
          </p:cNvSpPr>
          <p:nvPr/>
        </p:nvSpPr>
        <p:spPr>
          <a:xfrm>
            <a:off x="393642" y="4537912"/>
            <a:ext cx="8219531" cy="1815995"/>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200000"/>
              </a:lnSpc>
            </a:pPr>
            <a:r>
              <a:rPr lang="en-US" altLang="zh-TW" sz="1800" b="1" dirty="0"/>
              <a:t>Result: </a:t>
            </a:r>
            <a:r>
              <a:rPr lang="en-US" altLang="zh-TW" sz="1800" dirty="0"/>
              <a:t>By using PSO, the classification accuracy of both classifiers reach over 93%. Especially, in case of using the proposed variants of PSO,  this rate increases to over 97% and particles can escape from the local minima. </a:t>
            </a:r>
          </a:p>
        </p:txBody>
      </p:sp>
      <p:sp>
        <p:nvSpPr>
          <p:cNvPr id="6" name="投影片編號版面配置區 5"/>
          <p:cNvSpPr>
            <a:spLocks noGrp="1"/>
          </p:cNvSpPr>
          <p:nvPr>
            <p:ph type="sldNum" sz="quarter" idx="12"/>
          </p:nvPr>
        </p:nvSpPr>
        <p:spPr>
          <a:xfrm>
            <a:off x="4410944" y="6561137"/>
            <a:ext cx="475715" cy="365125"/>
          </a:xfrm>
        </p:spPr>
        <p:txBody>
          <a:bodyPr/>
          <a:lstStyle/>
          <a:p>
            <a:fld id="{156DAC32-BFD1-4A4A-AF59-D066AE274A70}" type="slidenum">
              <a:rPr lang="en-US" b="1" smtClean="0">
                <a:solidFill>
                  <a:schemeClr val="tx1"/>
                </a:solidFill>
              </a:rPr>
              <a:pPr/>
              <a:t>39</a:t>
            </a:fld>
            <a:endParaRPr lang="en-US" b="1" dirty="0">
              <a:solidFill>
                <a:schemeClr val="tx1"/>
              </a:solidFill>
            </a:endParaRPr>
          </a:p>
        </p:txBody>
      </p:sp>
      <p:sp>
        <p:nvSpPr>
          <p:cNvPr id="18" name="Rounded Rectangle 15"/>
          <p:cNvSpPr/>
          <p:nvPr/>
        </p:nvSpPr>
        <p:spPr>
          <a:xfrm>
            <a:off x="2982725" y="695856"/>
            <a:ext cx="2971171"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US" sz="2800" b="1" dirty="0" smtClean="0">
                <a:latin typeface="Times New Roman" pitchFamily="18" charset="0"/>
              </a:rPr>
              <a:t>Conclusion</a:t>
            </a:r>
            <a:endParaRPr lang="en-US" sz="2800" b="1" dirty="0">
              <a:solidFill>
                <a:schemeClr val="bg1"/>
              </a:solidFill>
              <a:cs typeface="Times New Roman" pitchFamily="18" charset="0"/>
            </a:endParaRPr>
          </a:p>
        </p:txBody>
      </p:sp>
    </p:spTree>
    <p:extLst>
      <p:ext uri="{BB962C8B-B14F-4D97-AF65-F5344CB8AC3E}">
        <p14:creationId xmlns:p14="http://schemas.microsoft.com/office/powerpoint/2010/main" val="2437225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48"/>
          <p:cNvSpPr/>
          <p:nvPr/>
        </p:nvSpPr>
        <p:spPr>
          <a:xfrm>
            <a:off x="4170741" y="6596061"/>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dirty="0" smtClean="0">
                <a:solidFill>
                  <a:schemeClr val="tx1"/>
                </a:solidFill>
                <a:effectLst>
                  <a:outerShdw blurRad="50800" dist="50800" dir="5400000" algn="ctr" rotWithShape="0">
                    <a:schemeClr val="bg1"/>
                  </a:outerShdw>
                </a:effectLst>
                <a:latin typeface="Times New Roman" pitchFamily="18" charset="0"/>
                <a:cs typeface="Times New Roman" pitchFamily="18" charset="0"/>
              </a:rPr>
              <a:t> </a:t>
            </a:r>
            <a:endParaRPr lang="en-US" sz="1600" dirty="0">
              <a:solidFill>
                <a:schemeClr val="tx1"/>
              </a:solidFill>
              <a:effectLst>
                <a:outerShdw blurRad="50800" dist="50800" dir="5400000" algn="ctr" rotWithShape="0">
                  <a:schemeClr val="bg1"/>
                </a:outerShdw>
              </a:effectLst>
            </a:endParaRPr>
          </a:p>
        </p:txBody>
      </p:sp>
      <p:sp>
        <p:nvSpPr>
          <p:cNvPr id="2" name="流程圖: 替代處理程序 1"/>
          <p:cNvSpPr/>
          <p:nvPr/>
        </p:nvSpPr>
        <p:spPr>
          <a:xfrm>
            <a:off x="3188678" y="514517"/>
            <a:ext cx="2732620" cy="615636"/>
          </a:xfrm>
          <a:prstGeom prst="flowChartAlternateProcess">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TW" sz="3200" b="1" dirty="0">
                <a:solidFill>
                  <a:prstClr val="white"/>
                </a:solidFill>
                <a:cs typeface="Times New Roman" panose="02020603050405020304" pitchFamily="18" charset="0"/>
              </a:rPr>
              <a:t>Paper review</a:t>
            </a:r>
            <a:endParaRPr lang="zh-TW" altLang="en-US" dirty="0"/>
          </a:p>
        </p:txBody>
      </p:sp>
      <p:grpSp>
        <p:nvGrpSpPr>
          <p:cNvPr id="63" name="群組 62"/>
          <p:cNvGrpSpPr/>
          <p:nvPr/>
        </p:nvGrpSpPr>
        <p:grpSpPr>
          <a:xfrm>
            <a:off x="700905" y="1884682"/>
            <a:ext cx="7877044" cy="3819624"/>
            <a:chOff x="1101362" y="2052727"/>
            <a:chExt cx="7877044" cy="3819624"/>
          </a:xfrm>
        </p:grpSpPr>
        <p:grpSp>
          <p:nvGrpSpPr>
            <p:cNvPr id="7" name="群組 6"/>
            <p:cNvGrpSpPr/>
            <p:nvPr/>
          </p:nvGrpSpPr>
          <p:grpSpPr>
            <a:xfrm>
              <a:off x="1101362" y="3537180"/>
              <a:ext cx="1981807" cy="735098"/>
              <a:chOff x="0" y="70098"/>
              <a:chExt cx="3069380" cy="772823"/>
            </a:xfrm>
          </p:grpSpPr>
          <p:sp>
            <p:nvSpPr>
              <p:cNvPr id="8" name="圓角矩形 7"/>
              <p:cNvSpPr/>
              <p:nvPr/>
            </p:nvSpPr>
            <p:spPr>
              <a:xfrm>
                <a:off x="0" y="70098"/>
                <a:ext cx="3069380" cy="772823"/>
              </a:xfrm>
              <a:prstGeom prst="roundRect">
                <a:avLst/>
              </a:prstGeom>
              <a:solidFill>
                <a:srgbClr val="FFC000"/>
              </a:solidFill>
            </p:spPr>
            <p:style>
              <a:lnRef idx="1">
                <a:schemeClr val="accent6"/>
              </a:lnRef>
              <a:fillRef idx="2">
                <a:schemeClr val="accent6"/>
              </a:fillRef>
              <a:effectRef idx="1">
                <a:schemeClr val="accent6"/>
              </a:effectRef>
              <a:fontRef idx="minor">
                <a:schemeClr val="dk1"/>
              </a:fontRef>
            </p:style>
          </p:sp>
          <p:sp>
            <p:nvSpPr>
              <p:cNvPr id="9" name="圓角矩形 4"/>
              <p:cNvSpPr/>
              <p:nvPr/>
            </p:nvSpPr>
            <p:spPr>
              <a:xfrm>
                <a:off x="37727" y="89780"/>
                <a:ext cx="2993928" cy="697371"/>
              </a:xfrm>
              <a:prstGeom prst="rect">
                <a:avLst/>
              </a:prstGeom>
              <a:solidFill>
                <a:srgbClr val="FFC000"/>
              </a:solidFill>
            </p:spPr>
            <p:style>
              <a:lnRef idx="0">
                <a:scrgbClr r="0" g="0" b="0"/>
              </a:lnRef>
              <a:fillRef idx="0">
                <a:scrgbClr r="0" g="0" b="0"/>
              </a:fillRef>
              <a:effectRef idx="0">
                <a:scrgbClr r="0" g="0" b="0"/>
              </a:effectRef>
              <a:fontRef idx="minor">
                <a:schemeClr val="dk1"/>
              </a:fontRef>
            </p:style>
            <p:txBody>
              <a:bodyPr spcFirstLastPara="0" vert="horz" wrap="square" lIns="137160" tIns="68580" rIns="137160" bIns="68580" numCol="1" spcCol="1270" anchor="ctr" anchorCtr="0">
                <a:noAutofit/>
              </a:bodyPr>
              <a:lstStyle/>
              <a:p>
                <a:pPr algn="ctr">
                  <a:lnSpc>
                    <a:spcPct val="150000"/>
                  </a:lnSpc>
                </a:pPr>
                <a:r>
                  <a:rPr lang="en-US" altLang="zh-TW" dirty="0">
                    <a:solidFill>
                      <a:schemeClr val="tx1"/>
                    </a:solidFill>
                    <a:cs typeface="Times New Roman" pitchFamily="18" charset="0"/>
                  </a:rPr>
                  <a:t>Impedance based method</a:t>
                </a:r>
              </a:p>
            </p:txBody>
          </p:sp>
        </p:grpSp>
        <p:grpSp>
          <p:nvGrpSpPr>
            <p:cNvPr id="10" name="群組 9"/>
            <p:cNvGrpSpPr/>
            <p:nvPr/>
          </p:nvGrpSpPr>
          <p:grpSpPr>
            <a:xfrm>
              <a:off x="3844337" y="3484133"/>
              <a:ext cx="1981807" cy="735097"/>
              <a:chOff x="0" y="0"/>
              <a:chExt cx="3069380" cy="772823"/>
            </a:xfrm>
          </p:grpSpPr>
          <p:sp>
            <p:nvSpPr>
              <p:cNvPr id="11" name="圓角矩形 10"/>
              <p:cNvSpPr/>
              <p:nvPr/>
            </p:nvSpPr>
            <p:spPr>
              <a:xfrm>
                <a:off x="0" y="0"/>
                <a:ext cx="3069380" cy="772823"/>
              </a:xfrm>
              <a:prstGeom prst="roundRect">
                <a:avLst/>
              </a:prstGeom>
              <a:solidFill>
                <a:srgbClr val="FFC000"/>
              </a:solidFill>
            </p:spPr>
            <p:style>
              <a:lnRef idx="1">
                <a:schemeClr val="accent6"/>
              </a:lnRef>
              <a:fillRef idx="2">
                <a:schemeClr val="accent6"/>
              </a:fillRef>
              <a:effectRef idx="1">
                <a:schemeClr val="accent6"/>
              </a:effectRef>
              <a:fontRef idx="minor">
                <a:schemeClr val="dk1"/>
              </a:fontRef>
            </p:style>
          </p:sp>
          <p:sp>
            <p:nvSpPr>
              <p:cNvPr id="12" name="圓角矩形 4"/>
              <p:cNvSpPr/>
              <p:nvPr/>
            </p:nvSpPr>
            <p:spPr>
              <a:xfrm>
                <a:off x="26414" y="37726"/>
                <a:ext cx="2993928" cy="69737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68580" rIns="137160" bIns="68580" numCol="1" spcCol="1270" anchor="ctr" anchorCtr="0">
                <a:noAutofit/>
              </a:bodyPr>
              <a:lstStyle/>
              <a:p>
                <a:pPr algn="ctr">
                  <a:lnSpc>
                    <a:spcPct val="150000"/>
                  </a:lnSpc>
                </a:pPr>
                <a:r>
                  <a:rPr lang="en-US" altLang="zh-TW" dirty="0">
                    <a:solidFill>
                      <a:schemeClr val="tx1"/>
                    </a:solidFill>
                    <a:cs typeface="Times New Roman" pitchFamily="18" charset="0"/>
                  </a:rPr>
                  <a:t>Travelling wave based method</a:t>
                </a:r>
              </a:p>
            </p:txBody>
          </p:sp>
        </p:grpSp>
        <p:grpSp>
          <p:nvGrpSpPr>
            <p:cNvPr id="13" name="群組 12"/>
            <p:cNvGrpSpPr/>
            <p:nvPr/>
          </p:nvGrpSpPr>
          <p:grpSpPr>
            <a:xfrm>
              <a:off x="6715156" y="3484133"/>
              <a:ext cx="1981807" cy="735097"/>
              <a:chOff x="0" y="0"/>
              <a:chExt cx="3069380" cy="772823"/>
            </a:xfrm>
          </p:grpSpPr>
          <p:sp>
            <p:nvSpPr>
              <p:cNvPr id="14" name="圓角矩形 13"/>
              <p:cNvSpPr/>
              <p:nvPr/>
            </p:nvSpPr>
            <p:spPr>
              <a:xfrm>
                <a:off x="0" y="0"/>
                <a:ext cx="3069380" cy="772823"/>
              </a:xfrm>
              <a:prstGeom prst="roundRect">
                <a:avLst/>
              </a:prstGeom>
              <a:solidFill>
                <a:srgbClr val="FFC000"/>
              </a:solidFill>
            </p:spPr>
            <p:style>
              <a:lnRef idx="1">
                <a:schemeClr val="accent6"/>
              </a:lnRef>
              <a:fillRef idx="2">
                <a:schemeClr val="accent6"/>
              </a:fillRef>
              <a:effectRef idx="1">
                <a:schemeClr val="accent6"/>
              </a:effectRef>
              <a:fontRef idx="minor">
                <a:schemeClr val="dk1"/>
              </a:fontRef>
            </p:style>
          </p:sp>
          <p:sp>
            <p:nvSpPr>
              <p:cNvPr id="15" name="圓角矩形 4"/>
              <p:cNvSpPr/>
              <p:nvPr/>
            </p:nvSpPr>
            <p:spPr>
              <a:xfrm>
                <a:off x="37726" y="37726"/>
                <a:ext cx="2993928" cy="69737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68580" rIns="137160" bIns="68580" numCol="1" spcCol="1270" anchor="ctr" anchorCtr="0">
                <a:noAutofit/>
              </a:bodyPr>
              <a:lstStyle/>
              <a:p>
                <a:pPr algn="ctr">
                  <a:lnSpc>
                    <a:spcPct val="150000"/>
                  </a:lnSpc>
                </a:pPr>
                <a:r>
                  <a:rPr lang="en-US" altLang="zh-TW" dirty="0">
                    <a:solidFill>
                      <a:schemeClr val="tx1"/>
                    </a:solidFill>
                    <a:cs typeface="Times New Roman" pitchFamily="18" charset="0"/>
                  </a:rPr>
                  <a:t>Artificial </a:t>
                </a:r>
                <a:r>
                  <a:rPr lang="en-US" altLang="zh-TW" dirty="0" smtClean="0">
                    <a:solidFill>
                      <a:schemeClr val="tx1"/>
                    </a:solidFill>
                    <a:cs typeface="Times New Roman" pitchFamily="18" charset="0"/>
                  </a:rPr>
                  <a:t>intelligence</a:t>
                </a:r>
                <a:endParaRPr lang="en-US" altLang="zh-TW" dirty="0">
                  <a:solidFill>
                    <a:schemeClr val="tx1"/>
                  </a:solidFill>
                  <a:cs typeface="Times New Roman" pitchFamily="18" charset="0"/>
                </a:endParaRPr>
              </a:p>
            </p:txBody>
          </p:sp>
        </p:grpSp>
        <p:grpSp>
          <p:nvGrpSpPr>
            <p:cNvPr id="16" name="群組 15"/>
            <p:cNvGrpSpPr/>
            <p:nvPr/>
          </p:nvGrpSpPr>
          <p:grpSpPr>
            <a:xfrm>
              <a:off x="3985927" y="2052727"/>
              <a:ext cx="1981806" cy="735097"/>
              <a:chOff x="0" y="0"/>
              <a:chExt cx="3069380" cy="772823"/>
            </a:xfrm>
          </p:grpSpPr>
          <p:sp>
            <p:nvSpPr>
              <p:cNvPr id="17" name="圓角矩形 16"/>
              <p:cNvSpPr/>
              <p:nvPr/>
            </p:nvSpPr>
            <p:spPr>
              <a:xfrm>
                <a:off x="0" y="0"/>
                <a:ext cx="3069380" cy="772823"/>
              </a:xfrm>
              <a:prstGeom prst="roundRect">
                <a:avLst/>
              </a:prstGeom>
              <a:solidFill>
                <a:srgbClr val="00B0F0"/>
              </a:solidFill>
            </p:spPr>
            <p:style>
              <a:lnRef idx="1">
                <a:schemeClr val="accent6"/>
              </a:lnRef>
              <a:fillRef idx="2">
                <a:schemeClr val="accent6"/>
              </a:fillRef>
              <a:effectRef idx="1">
                <a:schemeClr val="accent6"/>
              </a:effectRef>
              <a:fontRef idx="minor">
                <a:schemeClr val="dk1"/>
              </a:fontRef>
            </p:style>
          </p:sp>
          <p:sp>
            <p:nvSpPr>
              <p:cNvPr id="18" name="圓角矩形 4"/>
              <p:cNvSpPr/>
              <p:nvPr/>
            </p:nvSpPr>
            <p:spPr>
              <a:xfrm>
                <a:off x="55878" y="38478"/>
                <a:ext cx="2993930" cy="697371"/>
              </a:xfrm>
              <a:prstGeom prst="rect">
                <a:avLst/>
              </a:prstGeom>
              <a:solidFill>
                <a:srgbClr val="00B0F0"/>
              </a:solidFill>
            </p:spPr>
            <p:style>
              <a:lnRef idx="0">
                <a:scrgbClr r="0" g="0" b="0"/>
              </a:lnRef>
              <a:fillRef idx="0">
                <a:scrgbClr r="0" g="0" b="0"/>
              </a:fillRef>
              <a:effectRef idx="0">
                <a:scrgbClr r="0" g="0" b="0"/>
              </a:effectRef>
              <a:fontRef idx="minor">
                <a:schemeClr val="dk1"/>
              </a:fontRef>
            </p:style>
            <p:txBody>
              <a:bodyPr spcFirstLastPara="0" vert="horz" wrap="square" lIns="137160" tIns="68580" rIns="137160" bIns="68580" numCol="1" spcCol="1270" anchor="ctr" anchorCtr="0">
                <a:noAutofit/>
              </a:bodyPr>
              <a:lstStyle/>
              <a:p>
                <a:pPr algn="ctr">
                  <a:lnSpc>
                    <a:spcPct val="150000"/>
                  </a:lnSpc>
                </a:pPr>
                <a:r>
                  <a:rPr lang="en-US" altLang="zh-TW" dirty="0" smtClean="0">
                    <a:solidFill>
                      <a:schemeClr val="tx1"/>
                    </a:solidFill>
                    <a:cs typeface="Times New Roman" pitchFamily="18" charset="0"/>
                  </a:rPr>
                  <a:t>Fault diagnosis methods</a:t>
                </a:r>
                <a:endParaRPr lang="en-US" altLang="zh-TW" dirty="0">
                  <a:solidFill>
                    <a:schemeClr val="tx1"/>
                  </a:solidFill>
                  <a:cs typeface="Times New Roman" pitchFamily="18" charset="0"/>
                </a:endParaRPr>
              </a:p>
            </p:txBody>
          </p:sp>
        </p:grpSp>
        <p:cxnSp>
          <p:nvCxnSpPr>
            <p:cNvPr id="4" name="肘形接點 3"/>
            <p:cNvCxnSpPr>
              <a:stCxn id="18" idx="1"/>
              <a:endCxn id="9" idx="0"/>
            </p:cNvCxnSpPr>
            <p:nvPr/>
          </p:nvCxnSpPr>
          <p:spPr>
            <a:xfrm rot="10800000" flipV="1">
              <a:off x="2092266" y="2420990"/>
              <a:ext cx="1929740" cy="113491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肘形接點 25"/>
            <p:cNvCxnSpPr>
              <a:stCxn id="17" idx="3"/>
              <a:endCxn id="15" idx="0"/>
            </p:cNvCxnSpPr>
            <p:nvPr/>
          </p:nvCxnSpPr>
          <p:spPr>
            <a:xfrm>
              <a:off x="5967733" y="2420276"/>
              <a:ext cx="1738327" cy="109974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肘形接點 29"/>
            <p:cNvCxnSpPr/>
            <p:nvPr/>
          </p:nvCxnSpPr>
          <p:spPr>
            <a:xfrm rot="16200000" flipH="1">
              <a:off x="4521947" y="3164515"/>
              <a:ext cx="611979" cy="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9" name="群組 38"/>
            <p:cNvGrpSpPr/>
            <p:nvPr/>
          </p:nvGrpSpPr>
          <p:grpSpPr>
            <a:xfrm>
              <a:off x="3499336" y="5123626"/>
              <a:ext cx="1126248" cy="748725"/>
              <a:chOff x="0" y="-14327"/>
              <a:chExt cx="3069380" cy="787150"/>
            </a:xfrm>
          </p:grpSpPr>
          <p:sp>
            <p:nvSpPr>
              <p:cNvPr id="40" name="圓角矩形 39"/>
              <p:cNvSpPr/>
              <p:nvPr/>
            </p:nvSpPr>
            <p:spPr>
              <a:xfrm>
                <a:off x="0" y="0"/>
                <a:ext cx="3069380" cy="772823"/>
              </a:xfrm>
              <a:prstGeom prst="roundRect">
                <a:avLst/>
              </a:prstGeom>
              <a:solidFill>
                <a:schemeClr val="accent5">
                  <a:lumMod val="20000"/>
                  <a:lumOff val="80000"/>
                </a:schemeClr>
              </a:solidFill>
            </p:spPr>
            <p:style>
              <a:lnRef idx="1">
                <a:schemeClr val="accent6"/>
              </a:lnRef>
              <a:fillRef idx="2">
                <a:schemeClr val="accent6"/>
              </a:fillRef>
              <a:effectRef idx="1">
                <a:schemeClr val="accent6"/>
              </a:effectRef>
              <a:fontRef idx="minor">
                <a:schemeClr val="dk1"/>
              </a:fontRef>
            </p:style>
          </p:sp>
          <p:sp>
            <p:nvSpPr>
              <p:cNvPr id="41" name="圓角矩形 4"/>
              <p:cNvSpPr/>
              <p:nvPr/>
            </p:nvSpPr>
            <p:spPr>
              <a:xfrm>
                <a:off x="0" y="-14327"/>
                <a:ext cx="2993928" cy="69737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68580" rIns="137160" bIns="68580" numCol="1" spcCol="1270" anchor="ctr" anchorCtr="0">
                <a:noAutofit/>
              </a:bodyPr>
              <a:lstStyle/>
              <a:p>
                <a:pPr algn="ctr">
                  <a:lnSpc>
                    <a:spcPct val="150000"/>
                  </a:lnSpc>
                </a:pPr>
                <a:r>
                  <a:rPr lang="en-US" altLang="zh-TW" dirty="0" smtClean="0">
                    <a:solidFill>
                      <a:schemeClr val="tx1"/>
                    </a:solidFill>
                    <a:cs typeface="Times New Roman" pitchFamily="18" charset="0"/>
                  </a:rPr>
                  <a:t>TDR</a:t>
                </a:r>
                <a:endParaRPr lang="en-US" altLang="zh-TW" dirty="0">
                  <a:solidFill>
                    <a:schemeClr val="tx1"/>
                  </a:solidFill>
                  <a:cs typeface="Times New Roman" pitchFamily="18" charset="0"/>
                </a:endParaRPr>
              </a:p>
            </p:txBody>
          </p:sp>
        </p:grpSp>
        <p:grpSp>
          <p:nvGrpSpPr>
            <p:cNvPr id="44" name="群組 43"/>
            <p:cNvGrpSpPr/>
            <p:nvPr/>
          </p:nvGrpSpPr>
          <p:grpSpPr>
            <a:xfrm>
              <a:off x="4906491" y="5114116"/>
              <a:ext cx="1221590" cy="750149"/>
              <a:chOff x="-207494" y="-149899"/>
              <a:chExt cx="3329217" cy="788647"/>
            </a:xfrm>
          </p:grpSpPr>
          <p:sp>
            <p:nvSpPr>
              <p:cNvPr id="45" name="圓角矩形 44"/>
              <p:cNvSpPr/>
              <p:nvPr/>
            </p:nvSpPr>
            <p:spPr>
              <a:xfrm>
                <a:off x="31336" y="-134075"/>
                <a:ext cx="3069380" cy="772823"/>
              </a:xfrm>
              <a:prstGeom prst="roundRect">
                <a:avLst/>
              </a:prstGeom>
              <a:solidFill>
                <a:schemeClr val="accent5">
                  <a:lumMod val="20000"/>
                  <a:lumOff val="80000"/>
                </a:schemeClr>
              </a:solidFill>
            </p:spPr>
            <p:style>
              <a:lnRef idx="1">
                <a:schemeClr val="accent6"/>
              </a:lnRef>
              <a:fillRef idx="2">
                <a:schemeClr val="accent6"/>
              </a:fillRef>
              <a:effectRef idx="1">
                <a:schemeClr val="accent6"/>
              </a:effectRef>
              <a:fontRef idx="minor">
                <a:schemeClr val="dk1"/>
              </a:fontRef>
            </p:style>
          </p:sp>
          <p:sp>
            <p:nvSpPr>
              <p:cNvPr id="46" name="圓角矩形 4"/>
              <p:cNvSpPr/>
              <p:nvPr/>
            </p:nvSpPr>
            <p:spPr>
              <a:xfrm>
                <a:off x="-207494" y="-149899"/>
                <a:ext cx="3329217" cy="69737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68580" rIns="137160" bIns="68580" numCol="1" spcCol="1270" anchor="ctr" anchorCtr="0">
                <a:noAutofit/>
              </a:bodyPr>
              <a:lstStyle/>
              <a:p>
                <a:pPr algn="ctr">
                  <a:lnSpc>
                    <a:spcPct val="150000"/>
                  </a:lnSpc>
                </a:pPr>
                <a:r>
                  <a:rPr lang="en-US" altLang="zh-TW" dirty="0" smtClean="0">
                    <a:solidFill>
                      <a:schemeClr val="tx1"/>
                    </a:solidFill>
                    <a:cs typeface="Times New Roman" pitchFamily="18" charset="0"/>
                  </a:rPr>
                  <a:t>Wavelet</a:t>
                </a:r>
                <a:endParaRPr lang="en-US" altLang="zh-TW" dirty="0">
                  <a:solidFill>
                    <a:schemeClr val="tx1"/>
                  </a:solidFill>
                  <a:cs typeface="Times New Roman" pitchFamily="18" charset="0"/>
                </a:endParaRPr>
              </a:p>
            </p:txBody>
          </p:sp>
        </p:grpSp>
        <p:grpSp>
          <p:nvGrpSpPr>
            <p:cNvPr id="47" name="群組 46"/>
            <p:cNvGrpSpPr/>
            <p:nvPr/>
          </p:nvGrpSpPr>
          <p:grpSpPr>
            <a:xfrm>
              <a:off x="7840660" y="5104771"/>
              <a:ext cx="1137746" cy="738426"/>
              <a:chOff x="0" y="-137574"/>
              <a:chExt cx="3100716" cy="776322"/>
            </a:xfrm>
          </p:grpSpPr>
          <p:sp>
            <p:nvSpPr>
              <p:cNvPr id="48" name="圓角矩形 47"/>
              <p:cNvSpPr/>
              <p:nvPr/>
            </p:nvSpPr>
            <p:spPr>
              <a:xfrm>
                <a:off x="31336" y="-134075"/>
                <a:ext cx="3069380" cy="772823"/>
              </a:xfrm>
              <a:prstGeom prst="roundRect">
                <a:avLst/>
              </a:prstGeom>
              <a:solidFill>
                <a:schemeClr val="accent5">
                  <a:lumMod val="20000"/>
                  <a:lumOff val="80000"/>
                </a:schemeClr>
              </a:solidFill>
            </p:spPr>
            <p:style>
              <a:lnRef idx="1">
                <a:schemeClr val="accent6"/>
              </a:lnRef>
              <a:fillRef idx="2">
                <a:schemeClr val="accent6"/>
              </a:fillRef>
              <a:effectRef idx="1">
                <a:schemeClr val="accent6"/>
              </a:effectRef>
              <a:fontRef idx="minor">
                <a:schemeClr val="dk1"/>
              </a:fontRef>
            </p:style>
          </p:sp>
          <p:sp>
            <p:nvSpPr>
              <p:cNvPr id="49" name="圓角矩形 4"/>
              <p:cNvSpPr/>
              <p:nvPr/>
            </p:nvSpPr>
            <p:spPr>
              <a:xfrm>
                <a:off x="0" y="-137574"/>
                <a:ext cx="2993927" cy="69737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68580" rIns="137160" bIns="68580" numCol="1" spcCol="1270" anchor="ctr" anchorCtr="0">
                <a:noAutofit/>
              </a:bodyPr>
              <a:lstStyle/>
              <a:p>
                <a:pPr algn="ctr">
                  <a:lnSpc>
                    <a:spcPct val="150000"/>
                  </a:lnSpc>
                </a:pPr>
                <a:r>
                  <a:rPr lang="en-US" altLang="zh-TW" dirty="0" smtClean="0">
                    <a:solidFill>
                      <a:schemeClr val="tx1"/>
                    </a:solidFill>
                    <a:cs typeface="Times New Roman" pitchFamily="18" charset="0"/>
                  </a:rPr>
                  <a:t>SVM</a:t>
                </a:r>
                <a:endParaRPr lang="en-US" altLang="zh-TW" dirty="0">
                  <a:solidFill>
                    <a:schemeClr val="tx1"/>
                  </a:solidFill>
                  <a:cs typeface="Times New Roman" pitchFamily="18" charset="0"/>
                </a:endParaRPr>
              </a:p>
            </p:txBody>
          </p:sp>
        </p:grpSp>
        <p:grpSp>
          <p:nvGrpSpPr>
            <p:cNvPr id="50" name="群組 49"/>
            <p:cNvGrpSpPr/>
            <p:nvPr/>
          </p:nvGrpSpPr>
          <p:grpSpPr>
            <a:xfrm>
              <a:off x="6313110" y="5135349"/>
              <a:ext cx="1149469" cy="735099"/>
              <a:chOff x="-31949" y="-121750"/>
              <a:chExt cx="3132665" cy="772824"/>
            </a:xfrm>
          </p:grpSpPr>
          <p:sp>
            <p:nvSpPr>
              <p:cNvPr id="51" name="圓角矩形 50"/>
              <p:cNvSpPr/>
              <p:nvPr/>
            </p:nvSpPr>
            <p:spPr>
              <a:xfrm>
                <a:off x="31336" y="-121750"/>
                <a:ext cx="3069380" cy="772824"/>
              </a:xfrm>
              <a:prstGeom prst="roundRect">
                <a:avLst/>
              </a:prstGeom>
              <a:solidFill>
                <a:schemeClr val="accent5">
                  <a:lumMod val="20000"/>
                  <a:lumOff val="80000"/>
                </a:schemeClr>
              </a:solidFill>
            </p:spPr>
            <p:style>
              <a:lnRef idx="1">
                <a:schemeClr val="accent6"/>
              </a:lnRef>
              <a:fillRef idx="2">
                <a:schemeClr val="accent6"/>
              </a:fillRef>
              <a:effectRef idx="1">
                <a:schemeClr val="accent6"/>
              </a:effectRef>
              <a:fontRef idx="minor">
                <a:schemeClr val="dk1"/>
              </a:fontRef>
            </p:style>
          </p:sp>
          <p:sp>
            <p:nvSpPr>
              <p:cNvPr id="52" name="圓角矩形 4"/>
              <p:cNvSpPr/>
              <p:nvPr/>
            </p:nvSpPr>
            <p:spPr>
              <a:xfrm>
                <a:off x="-31949" y="-100600"/>
                <a:ext cx="2993927" cy="69737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68580" rIns="137160" bIns="68580" numCol="1" spcCol="1270" anchor="ctr" anchorCtr="0">
                <a:noAutofit/>
              </a:bodyPr>
              <a:lstStyle/>
              <a:p>
                <a:pPr algn="ctr">
                  <a:lnSpc>
                    <a:spcPct val="150000"/>
                  </a:lnSpc>
                </a:pPr>
                <a:r>
                  <a:rPr lang="en-US" altLang="zh-TW" dirty="0" smtClean="0">
                    <a:solidFill>
                      <a:schemeClr val="tx1"/>
                    </a:solidFill>
                    <a:cs typeface="Times New Roman" pitchFamily="18" charset="0"/>
                  </a:rPr>
                  <a:t>ANN</a:t>
                </a:r>
                <a:endParaRPr lang="en-US" altLang="zh-TW" dirty="0">
                  <a:solidFill>
                    <a:schemeClr val="tx1"/>
                  </a:solidFill>
                  <a:cs typeface="Times New Roman" pitchFamily="18" charset="0"/>
                </a:endParaRPr>
              </a:p>
            </p:txBody>
          </p:sp>
        </p:grpSp>
        <p:cxnSp>
          <p:nvCxnSpPr>
            <p:cNvPr id="54" name="肘形接點 53"/>
            <p:cNvCxnSpPr>
              <a:stCxn id="11" idx="2"/>
              <a:endCxn id="40" idx="0"/>
            </p:cNvCxnSpPr>
            <p:nvPr/>
          </p:nvCxnSpPr>
          <p:spPr>
            <a:xfrm rot="5400000">
              <a:off x="3989839" y="4291852"/>
              <a:ext cx="918024" cy="77278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肘形接點 55"/>
            <p:cNvCxnSpPr>
              <a:endCxn id="45" idx="0"/>
            </p:cNvCxnSpPr>
            <p:nvPr/>
          </p:nvCxnSpPr>
          <p:spPr>
            <a:xfrm>
              <a:off x="4835242" y="4678242"/>
              <a:ext cx="722007" cy="45092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肘形接點 57"/>
            <p:cNvCxnSpPr>
              <a:stCxn id="15" idx="2"/>
              <a:endCxn id="51" idx="0"/>
            </p:cNvCxnSpPr>
            <p:nvPr/>
          </p:nvCxnSpPr>
          <p:spPr>
            <a:xfrm rot="5400000">
              <a:off x="6826756" y="4256045"/>
              <a:ext cx="952005" cy="80660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肘形接點 61"/>
            <p:cNvCxnSpPr>
              <a:endCxn id="48" idx="0"/>
            </p:cNvCxnSpPr>
            <p:nvPr/>
          </p:nvCxnSpPr>
          <p:spPr>
            <a:xfrm>
              <a:off x="7706062" y="4653485"/>
              <a:ext cx="709220" cy="45461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9" name="投影片編號版面配置區 18"/>
          <p:cNvSpPr>
            <a:spLocks noGrp="1"/>
          </p:cNvSpPr>
          <p:nvPr>
            <p:ph type="sldNum" sz="quarter" idx="12"/>
          </p:nvPr>
        </p:nvSpPr>
        <p:spPr>
          <a:xfrm>
            <a:off x="4500162" y="6526567"/>
            <a:ext cx="247942" cy="365125"/>
          </a:xfrm>
        </p:spPr>
        <p:txBody>
          <a:bodyPr/>
          <a:lstStyle/>
          <a:p>
            <a:fld id="{156DAC32-BFD1-4A4A-AF59-D066AE274A70}" type="slidenum">
              <a:rPr lang="en-US" b="1" smtClean="0">
                <a:solidFill>
                  <a:schemeClr val="tx1"/>
                </a:solidFill>
              </a:rPr>
              <a:pPr/>
              <a:t>4</a:t>
            </a:fld>
            <a:endParaRPr lang="en-US" b="1" dirty="0">
              <a:solidFill>
                <a:schemeClr val="tx1"/>
              </a:solidFill>
            </a:endParaRPr>
          </a:p>
        </p:txBody>
      </p:sp>
      <p:sp>
        <p:nvSpPr>
          <p:cNvPr id="37" name="文字方塊 36"/>
          <p:cNvSpPr txBox="1"/>
          <p:nvPr/>
        </p:nvSpPr>
        <p:spPr>
          <a:xfrm>
            <a:off x="3541659" y="6205411"/>
            <a:ext cx="2943496" cy="307777"/>
          </a:xfrm>
          <a:prstGeom prst="rect">
            <a:avLst/>
          </a:prstGeom>
          <a:noFill/>
        </p:spPr>
        <p:txBody>
          <a:bodyPr wrap="square" rtlCol="0">
            <a:spAutoFit/>
          </a:bodyPr>
          <a:lstStyle/>
          <a:p>
            <a:r>
              <a:rPr lang="en-US" sz="1400" b="1" dirty="0" smtClean="0"/>
              <a:t>Fig. 2 </a:t>
            </a:r>
            <a:r>
              <a:rPr lang="en-US" sz="1400" dirty="0" smtClean="0"/>
              <a:t>Fault </a:t>
            </a:r>
            <a:r>
              <a:rPr lang="en-US" sz="1400" dirty="0"/>
              <a:t>diagnosis </a:t>
            </a:r>
            <a:r>
              <a:rPr lang="en-US" sz="1400" dirty="0" smtClean="0"/>
              <a:t>methods</a:t>
            </a:r>
            <a:endParaRPr lang="en-US" sz="1400" dirty="0"/>
          </a:p>
        </p:txBody>
      </p:sp>
    </p:spTree>
    <p:extLst>
      <p:ext uri="{BB962C8B-B14F-4D97-AF65-F5344CB8AC3E}">
        <p14:creationId xmlns:p14="http://schemas.microsoft.com/office/powerpoint/2010/main" val="3204993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grpSp>
        <p:nvGrpSpPr>
          <p:cNvPr id="2" name="群組 1"/>
          <p:cNvGrpSpPr/>
          <p:nvPr/>
        </p:nvGrpSpPr>
        <p:grpSpPr>
          <a:xfrm>
            <a:off x="23446" y="25112"/>
            <a:ext cx="8989566" cy="512159"/>
            <a:chOff x="23446" y="25112"/>
            <a:chExt cx="8989566" cy="512159"/>
          </a:xfrm>
        </p:grpSpPr>
        <p:pic>
          <p:nvPicPr>
            <p:cNvPr id="19" name="Picture 4" descr="C:\Users\Hanh\Desktop\menu.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72604"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a:off x="23446" y="25112"/>
              <a:ext cx="8970501" cy="488713"/>
              <a:chOff x="23446" y="25112"/>
              <a:chExt cx="8970501" cy="488713"/>
            </a:xfrm>
          </p:grpSpPr>
          <p:sp>
            <p:nvSpPr>
              <p:cNvPr id="21" name="Chevron 14"/>
              <p:cNvSpPr/>
              <p:nvPr/>
            </p:nvSpPr>
            <p:spPr>
              <a:xfrm>
                <a:off x="1445448" y="55014"/>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SVM</a:t>
                </a: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2" name="Chevron 15"/>
              <p:cNvSpPr/>
              <p:nvPr/>
            </p:nvSpPr>
            <p:spPr>
              <a:xfrm>
                <a:off x="4503409" y="56625"/>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4" name="Chevron 17"/>
              <p:cNvSpPr/>
              <p:nvPr/>
            </p:nvSpPr>
            <p:spPr>
              <a:xfrm>
                <a:off x="23446"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5" name="ZoneTexte 23"/>
              <p:cNvSpPr txBox="1"/>
              <p:nvPr/>
            </p:nvSpPr>
            <p:spPr>
              <a:xfrm>
                <a:off x="7600351" y="25112"/>
                <a:ext cx="1393596" cy="461665"/>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lnSpc>
                    <a:spcPct val="150000"/>
                  </a:lnSpc>
                </a:pPr>
                <a:r>
                  <a:rPr lang="en-US" altLang="zh-TW" sz="1600" b="1" dirty="0">
                    <a:solidFill>
                      <a:schemeClr val="bg1"/>
                    </a:solidFill>
                    <a:effectLst>
                      <a:outerShdw blurRad="38100" dist="38100" dir="2700000" algn="tl">
                        <a:srgbClr val="000000">
                          <a:alpha val="43137"/>
                        </a:srgbClr>
                      </a:outerShdw>
                    </a:effectLst>
                    <a:cs typeface="Times New Roman" pitchFamily="18" charset="0"/>
                  </a:rPr>
                  <a:t>Conclusion</a:t>
                </a:r>
              </a:p>
            </p:txBody>
          </p:sp>
          <p:sp>
            <p:nvSpPr>
              <p:cNvPr id="30" name="Chevron 14"/>
              <p:cNvSpPr/>
              <p:nvPr/>
            </p:nvSpPr>
            <p:spPr>
              <a:xfrm>
                <a:off x="2982725" y="56625"/>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3" name="Chevron 15"/>
              <p:cNvSpPr/>
              <p:nvPr/>
            </p:nvSpPr>
            <p:spPr>
              <a:xfrm>
                <a:off x="5953895" y="50765"/>
                <a:ext cx="1689551"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Simulation Results</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grpSp>
      <p:sp>
        <p:nvSpPr>
          <p:cNvPr id="16" name="內容版面配置區 1"/>
          <p:cNvSpPr txBox="1">
            <a:spLocks/>
          </p:cNvSpPr>
          <p:nvPr/>
        </p:nvSpPr>
        <p:spPr>
          <a:xfrm>
            <a:off x="394899" y="1579898"/>
            <a:ext cx="3785217" cy="2734194"/>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800" dirty="0"/>
              <a:t>Load balance among feeders</a:t>
            </a:r>
            <a:r>
              <a:rPr lang="en-US" altLang="zh-TW" sz="1800" dirty="0" smtClean="0"/>
              <a:t>:</a:t>
            </a:r>
          </a:p>
          <a:p>
            <a:pPr marL="0" indent="0" algn="just">
              <a:lnSpc>
                <a:spcPct val="150000"/>
              </a:lnSpc>
              <a:buNone/>
            </a:pPr>
            <a:r>
              <a:rPr lang="en-US" altLang="zh-TW" sz="1800" dirty="0"/>
              <a:t>Use PSO-based ANN/SVM to control the switch closing sequence of each load for the minimum power loss which will lead to the optimal phase </a:t>
            </a:r>
            <a:r>
              <a:rPr lang="en-US" altLang="zh-TW" sz="1800" dirty="0" smtClean="0"/>
              <a:t>balance </a:t>
            </a:r>
            <a:r>
              <a:rPr lang="zh-TW" altLang="en-US" sz="1800" dirty="0"/>
              <a:t/>
            </a:r>
            <a:br>
              <a:rPr lang="zh-TW" altLang="en-US" sz="1800" dirty="0"/>
            </a:br>
            <a:r>
              <a:rPr lang="zh-TW" altLang="en-US" sz="1800" b="1" dirty="0"/>
              <a:t>黃裕泰</a:t>
            </a:r>
            <a:endParaRPr lang="en-US" altLang="zh-TW" sz="1800" dirty="0"/>
          </a:p>
          <a:p>
            <a:pPr algn="just">
              <a:lnSpc>
                <a:spcPct val="150000"/>
              </a:lnSpc>
            </a:pPr>
            <a:endParaRPr lang="en-US" altLang="zh-TW" sz="1800" dirty="0"/>
          </a:p>
        </p:txBody>
      </p:sp>
      <p:sp>
        <p:nvSpPr>
          <p:cNvPr id="18" name="Rounded Rectangle 15"/>
          <p:cNvSpPr/>
          <p:nvPr/>
        </p:nvSpPr>
        <p:spPr>
          <a:xfrm>
            <a:off x="2982725" y="695856"/>
            <a:ext cx="2971171"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US" sz="2800" b="1" dirty="0" smtClean="0">
                <a:latin typeface="Times New Roman" pitchFamily="18" charset="0"/>
              </a:rPr>
              <a:t>Future Research</a:t>
            </a:r>
            <a:endParaRPr lang="en-US" sz="2800" b="1" dirty="0">
              <a:solidFill>
                <a:schemeClr val="bg1"/>
              </a:solidFill>
              <a:cs typeface="Times New Roman" pitchFamily="18" charset="0"/>
            </a:endParaRPr>
          </a:p>
        </p:txBody>
      </p:sp>
      <p:sp>
        <p:nvSpPr>
          <p:cNvPr id="23" name="內容版面配置區 1"/>
          <p:cNvSpPr txBox="1">
            <a:spLocks/>
          </p:cNvSpPr>
          <p:nvPr/>
        </p:nvSpPr>
        <p:spPr>
          <a:xfrm>
            <a:off x="5318163" y="3570167"/>
            <a:ext cx="3427079" cy="2659428"/>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800" dirty="0"/>
              <a:t>Power system restoration</a:t>
            </a:r>
            <a:r>
              <a:rPr lang="en-US" altLang="zh-TW" sz="1800" dirty="0" smtClean="0"/>
              <a:t>:</a:t>
            </a:r>
          </a:p>
          <a:p>
            <a:pPr marL="0" indent="0" algn="just">
              <a:lnSpc>
                <a:spcPct val="150000"/>
              </a:lnSpc>
              <a:buNone/>
            </a:pPr>
            <a:r>
              <a:rPr lang="en-US" altLang="zh-TW" sz="1800" dirty="0" smtClean="0"/>
              <a:t>Use PSO-based SVM </a:t>
            </a:r>
            <a:r>
              <a:rPr lang="en-US" altLang="zh-TW" sz="1800" dirty="0"/>
              <a:t>for prediction of fault classification before restoration of the power system in order to achieve fast and reliable </a:t>
            </a:r>
            <a:r>
              <a:rPr lang="en-US" altLang="zh-TW" sz="1800" dirty="0" smtClean="0"/>
              <a:t>restoration. </a:t>
            </a:r>
            <a:endParaRPr lang="en-US" altLang="zh-TW" sz="1800"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516" y="1665408"/>
            <a:ext cx="2500633" cy="190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6607" y="5172808"/>
            <a:ext cx="2913509" cy="179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投影片編號版面配置區 5"/>
          <p:cNvSpPr>
            <a:spLocks noGrp="1"/>
          </p:cNvSpPr>
          <p:nvPr>
            <p:ph type="sldNum" sz="quarter" idx="12"/>
          </p:nvPr>
        </p:nvSpPr>
        <p:spPr>
          <a:xfrm>
            <a:off x="4468310" y="6561137"/>
            <a:ext cx="343239" cy="365125"/>
          </a:xfrm>
        </p:spPr>
        <p:txBody>
          <a:bodyPr/>
          <a:lstStyle/>
          <a:p>
            <a:fld id="{156DAC32-BFD1-4A4A-AF59-D066AE274A70}" type="slidenum">
              <a:rPr lang="en-US" b="1" smtClean="0">
                <a:solidFill>
                  <a:schemeClr val="tx1"/>
                </a:solidFill>
              </a:rPr>
              <a:pPr/>
              <a:t>40</a:t>
            </a:fld>
            <a:endParaRPr lang="en-US" b="1" dirty="0">
              <a:solidFill>
                <a:schemeClr val="tx1"/>
              </a:solidFill>
            </a:endParaRPr>
          </a:p>
        </p:txBody>
      </p:sp>
    </p:spTree>
    <p:extLst>
      <p:ext uri="{BB962C8B-B14F-4D97-AF65-F5344CB8AC3E}">
        <p14:creationId xmlns:p14="http://schemas.microsoft.com/office/powerpoint/2010/main" val="3337889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sp>
        <p:nvSpPr>
          <p:cNvPr id="17" name="內容版面配置區 1"/>
          <p:cNvSpPr txBox="1">
            <a:spLocks/>
          </p:cNvSpPr>
          <p:nvPr/>
        </p:nvSpPr>
        <p:spPr>
          <a:xfrm>
            <a:off x="423406" y="1638726"/>
            <a:ext cx="8219531" cy="4885167"/>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buNone/>
            </a:pPr>
            <a:r>
              <a:rPr lang="en-GB" sz="1400" b="1" dirty="0"/>
              <a:t>A. SCI (Journal Citation Record) papers:</a:t>
            </a:r>
            <a:endParaRPr lang="en-GB" sz="1400" dirty="0"/>
          </a:p>
          <a:p>
            <a:pPr marL="0" indent="0" algn="just">
              <a:buNone/>
            </a:pPr>
            <a:r>
              <a:rPr lang="en-GB" sz="1400" dirty="0"/>
              <a:t>[1] </a:t>
            </a:r>
            <a:r>
              <a:rPr lang="en-US" sz="1400" b="1" dirty="0" err="1"/>
              <a:t>Thi</a:t>
            </a:r>
            <a:r>
              <a:rPr lang="en-US" sz="1400" b="1" dirty="0"/>
              <a:t> Thom Hoang</a:t>
            </a:r>
            <a:r>
              <a:rPr lang="en-US" sz="1400" b="1" baseline="30000" dirty="0"/>
              <a:t>*</a:t>
            </a:r>
            <a:r>
              <a:rPr lang="en-US" sz="1400" dirty="0"/>
              <a:t>, Ming Yuan Cho, </a:t>
            </a:r>
            <a:r>
              <a:rPr lang="en-US" sz="1400" dirty="0" err="1"/>
              <a:t>Mahamad</a:t>
            </a:r>
            <a:r>
              <a:rPr lang="en-US" sz="1400" dirty="0"/>
              <a:t> </a:t>
            </a:r>
            <a:r>
              <a:rPr lang="en-US" sz="1400" dirty="0" err="1"/>
              <a:t>Nabab</a:t>
            </a:r>
            <a:r>
              <a:rPr lang="en-US" sz="1400" dirty="0"/>
              <a:t> </a:t>
            </a:r>
            <a:r>
              <a:rPr lang="en-US" sz="1400" dirty="0" err="1"/>
              <a:t>Alam</a:t>
            </a:r>
            <a:r>
              <a:rPr lang="en-US" sz="1400" dirty="0"/>
              <a:t>, </a:t>
            </a:r>
            <a:r>
              <a:rPr lang="en-US" sz="1400" dirty="0" err="1"/>
              <a:t>Quoc</a:t>
            </a:r>
            <a:r>
              <a:rPr lang="en-US" sz="1400" dirty="0"/>
              <a:t> Tuan Vu, 2018, </a:t>
            </a:r>
            <a:r>
              <a:rPr lang="en-US" sz="1400" i="1" dirty="0"/>
              <a:t>A novel differential particle swarm optimization for parameter selection vector machines for monitoring metal-oxide surge arrester conditions</a:t>
            </a:r>
            <a:r>
              <a:rPr lang="en-US" sz="1400" dirty="0"/>
              <a:t>, Swarm and Evolutionary Computation. Vol. 38, </a:t>
            </a:r>
            <a:r>
              <a:rPr lang="en-US" sz="1400" dirty="0" err="1"/>
              <a:t>pp</a:t>
            </a:r>
            <a:r>
              <a:rPr lang="en-US" sz="1400" dirty="0"/>
              <a:t>: 120-126 </a:t>
            </a:r>
            <a:r>
              <a:rPr lang="en-US" sz="1400" b="1" dirty="0"/>
              <a:t>(SCI, JCR 2017 Journal impact factor: 3.893</a:t>
            </a:r>
            <a:r>
              <a:rPr lang="en-US" sz="1400" b="1" dirty="0" smtClean="0"/>
              <a:t>).</a:t>
            </a:r>
            <a:endParaRPr lang="en-US" sz="1400" dirty="0"/>
          </a:p>
          <a:p>
            <a:pPr marL="0" indent="0" algn="just">
              <a:buNone/>
            </a:pPr>
            <a:r>
              <a:rPr lang="en-GB" sz="1400" dirty="0"/>
              <a:t>[2] Ming Yuan Cho, </a:t>
            </a:r>
            <a:r>
              <a:rPr lang="en-GB" sz="1400" b="1" dirty="0" err="1"/>
              <a:t>Thi</a:t>
            </a:r>
            <a:r>
              <a:rPr lang="en-GB" sz="1400" b="1" dirty="0"/>
              <a:t> Thom Hoang</a:t>
            </a:r>
            <a:r>
              <a:rPr lang="en-GB" sz="1400" b="1" baseline="30000" dirty="0"/>
              <a:t>*</a:t>
            </a:r>
            <a:r>
              <a:rPr lang="en-GB" sz="1400" dirty="0"/>
              <a:t>, 2017, </a:t>
            </a:r>
            <a:r>
              <a:rPr lang="en-GB" sz="1400" i="1" dirty="0"/>
              <a:t>Feature Selection and Parameters Optimization of SVM using Particle Swarm Optimization for Fault Classification in Power Distribution Systems</a:t>
            </a:r>
            <a:r>
              <a:rPr lang="en-GB" sz="1400" dirty="0"/>
              <a:t>, Computational Intelligence and Neuroscience, vol. 2017, pp. 1-9 </a:t>
            </a:r>
            <a:r>
              <a:rPr lang="en-GB" sz="1400" b="1" dirty="0"/>
              <a:t>(SCI, JCR 2017 Journal impact factor: 1.215</a:t>
            </a:r>
            <a:r>
              <a:rPr lang="en-GB" sz="1400" b="1" dirty="0" smtClean="0"/>
              <a:t>).</a:t>
            </a:r>
            <a:endParaRPr lang="en-US" sz="1400" dirty="0"/>
          </a:p>
          <a:p>
            <a:pPr marL="0" indent="0" algn="just">
              <a:buNone/>
            </a:pPr>
            <a:r>
              <a:rPr lang="en-GB" sz="1400" dirty="0"/>
              <a:t>[3] Ming Yuan Cho, </a:t>
            </a:r>
            <a:r>
              <a:rPr lang="en-GB" sz="1400" dirty="0" err="1"/>
              <a:t>Thi</a:t>
            </a:r>
            <a:r>
              <a:rPr lang="en-GB" sz="1400" dirty="0"/>
              <a:t> Thom Hoang</a:t>
            </a:r>
            <a:r>
              <a:rPr lang="en-GB" sz="1400" baseline="30000" dirty="0"/>
              <a:t>*</a:t>
            </a:r>
            <a:r>
              <a:rPr lang="en-GB" sz="1400" dirty="0"/>
              <a:t>, 2017, </a:t>
            </a:r>
            <a:r>
              <a:rPr lang="en-GB" sz="1400" i="1" dirty="0"/>
              <a:t>A Differential Particle Swarm Optimization-based Support Vector Machine Classifier for Fault Diagnosis in Power Distribution Systems,</a:t>
            </a:r>
            <a:r>
              <a:rPr lang="en-GB" sz="1400" dirty="0"/>
              <a:t> Advances in Electrical and Computer Engineering, Vol. 17, No. 3, pp. 51-60 </a:t>
            </a:r>
            <a:r>
              <a:rPr lang="en-GB" sz="1400" b="1" dirty="0"/>
              <a:t>(SCI, JCR 2017 Journal impact factor: 0.595</a:t>
            </a:r>
            <a:r>
              <a:rPr lang="en-GB" sz="1400" b="1" dirty="0" smtClean="0"/>
              <a:t>).</a:t>
            </a:r>
            <a:endParaRPr lang="en-US" sz="1400" dirty="0"/>
          </a:p>
          <a:p>
            <a:pPr marL="0" indent="0" algn="just">
              <a:buNone/>
            </a:pPr>
            <a:r>
              <a:rPr lang="en-GB" sz="1400" dirty="0"/>
              <a:t>[4] </a:t>
            </a:r>
            <a:r>
              <a:rPr lang="en-GB" sz="1400" b="1" dirty="0" err="1"/>
              <a:t>Thi</a:t>
            </a:r>
            <a:r>
              <a:rPr lang="en-GB" sz="1400" b="1" dirty="0"/>
              <a:t> Thom Hoang</a:t>
            </a:r>
            <a:r>
              <a:rPr lang="en-GB" sz="1400" b="1" baseline="30000" dirty="0"/>
              <a:t>*</a:t>
            </a:r>
            <a:r>
              <a:rPr lang="en-GB" sz="1400" b="1" dirty="0"/>
              <a:t>, </a:t>
            </a:r>
            <a:r>
              <a:rPr lang="en-GB" sz="1400" dirty="0"/>
              <a:t>Ming Yuan Cho, </a:t>
            </a:r>
            <a:r>
              <a:rPr lang="en-GB" sz="1400" dirty="0" err="1"/>
              <a:t>Quoc</a:t>
            </a:r>
            <a:r>
              <a:rPr lang="en-GB" sz="1400" dirty="0"/>
              <a:t> Tuan Vu, 2017, </a:t>
            </a:r>
            <a:r>
              <a:rPr lang="en-GB" sz="1400" i="1" dirty="0"/>
              <a:t>A novel Perturbed Particle Swarm Optimization-based Support Vector Machine for fault diagnosis in power distribution systems</a:t>
            </a:r>
            <a:r>
              <a:rPr lang="en-GB" sz="1400" dirty="0"/>
              <a:t>, TURKISH JOURNAL OF ELECTRICAL ENGINEERING &amp; COMPUTER SCIENCES, DOI: 10.3906/elk-1705-241, </a:t>
            </a:r>
            <a:r>
              <a:rPr lang="en-GB" sz="1400" b="1" dirty="0"/>
              <a:t>(SCI, JCR 2017 Journal impact factor: 0.578</a:t>
            </a:r>
            <a:r>
              <a:rPr lang="en-GB" sz="1400" b="1" dirty="0" smtClean="0"/>
              <a:t>)</a:t>
            </a:r>
            <a:r>
              <a:rPr lang="en-GB" sz="1400" dirty="0" smtClean="0"/>
              <a:t>.</a:t>
            </a:r>
            <a:endParaRPr lang="en-US" sz="1400" dirty="0"/>
          </a:p>
          <a:p>
            <a:pPr marL="0" indent="0" algn="just">
              <a:buNone/>
            </a:pPr>
            <a:r>
              <a:rPr lang="en-GB" sz="1400" dirty="0"/>
              <a:t>[5] </a:t>
            </a:r>
            <a:r>
              <a:rPr lang="en-GB" sz="1400" b="1" dirty="0" err="1"/>
              <a:t>Thi</a:t>
            </a:r>
            <a:r>
              <a:rPr lang="en-GB" sz="1400" b="1" dirty="0"/>
              <a:t> Thom Hoang</a:t>
            </a:r>
            <a:r>
              <a:rPr lang="en-GB" sz="1400" b="1" baseline="30000" dirty="0"/>
              <a:t>*</a:t>
            </a:r>
            <a:r>
              <a:rPr lang="en-GB" sz="1400" b="1" dirty="0"/>
              <a:t>, </a:t>
            </a:r>
            <a:r>
              <a:rPr lang="en-GB" sz="1400" dirty="0"/>
              <a:t>Ming Yuan Cho, </a:t>
            </a:r>
            <a:r>
              <a:rPr lang="en-GB" sz="1400" dirty="0" err="1"/>
              <a:t>Mahamad</a:t>
            </a:r>
            <a:r>
              <a:rPr lang="en-GB" sz="1400" dirty="0"/>
              <a:t> </a:t>
            </a:r>
            <a:r>
              <a:rPr lang="en-GB" sz="1400" dirty="0" err="1"/>
              <a:t>Nabab</a:t>
            </a:r>
            <a:r>
              <a:rPr lang="en-GB" sz="1400" dirty="0"/>
              <a:t> </a:t>
            </a:r>
            <a:r>
              <a:rPr lang="en-GB" sz="1400" dirty="0" err="1"/>
              <a:t>Alam</a:t>
            </a:r>
            <a:r>
              <a:rPr lang="en-GB" sz="1400" dirty="0"/>
              <a:t>, </a:t>
            </a:r>
            <a:r>
              <a:rPr lang="en-GB" sz="1400" i="1" dirty="0"/>
              <a:t>A Newly Enhanced Support Vector Machine using Variants of Particle Swarm Optimization for Power Distribution System Fault Diagnosis</a:t>
            </a:r>
            <a:r>
              <a:rPr lang="en-GB" sz="1400" dirty="0"/>
              <a:t>, Swarm and Evolutionary Computation. Accepted. </a:t>
            </a:r>
            <a:r>
              <a:rPr lang="en-US" sz="1400" b="1" dirty="0"/>
              <a:t>(SCI, JCR 2017 Journal impact factor: 3.893)</a:t>
            </a:r>
            <a:r>
              <a:rPr lang="en-GB" sz="1400" dirty="0" smtClean="0"/>
              <a:t>.</a:t>
            </a:r>
            <a:endParaRPr lang="en-US" sz="1400" dirty="0"/>
          </a:p>
          <a:p>
            <a:pPr marL="0" indent="0" algn="just">
              <a:buNone/>
            </a:pPr>
            <a:r>
              <a:rPr lang="en-GB" sz="1400" dirty="0"/>
              <a:t>[6] </a:t>
            </a:r>
            <a:r>
              <a:rPr lang="en-GB" sz="1400" dirty="0" err="1"/>
              <a:t>Chien</a:t>
            </a:r>
            <a:r>
              <a:rPr lang="en-GB" sz="1400" dirty="0"/>
              <a:t>-Nan Chen, </a:t>
            </a:r>
            <a:r>
              <a:rPr lang="en-GB" sz="1400" b="1" dirty="0" err="1"/>
              <a:t>Thi</a:t>
            </a:r>
            <a:r>
              <a:rPr lang="en-GB" sz="1400" b="1" dirty="0"/>
              <a:t> Thom Hoang</a:t>
            </a:r>
            <a:r>
              <a:rPr lang="en-GB" sz="1400" baseline="30000" dirty="0"/>
              <a:t>*</a:t>
            </a:r>
            <a:r>
              <a:rPr lang="en-GB" sz="1400" dirty="0"/>
              <a:t>, Ming Yuan Cho, “</a:t>
            </a:r>
            <a:r>
              <a:rPr lang="en-GB" sz="1400" i="1" dirty="0"/>
              <a:t>An enhanced Support Vector Machine for Diagnosis of Metal-oxide Surge Arrester Conditions</a:t>
            </a:r>
            <a:r>
              <a:rPr lang="en-GB" sz="1400" dirty="0"/>
              <a:t>,” Computational Intelligence and Neuroscience, Under review </a:t>
            </a:r>
            <a:r>
              <a:rPr lang="en-GB" sz="1400" b="1" dirty="0"/>
              <a:t>(SCI, JCR 2017 Journal impact factor: 1.215).</a:t>
            </a:r>
            <a:endParaRPr lang="en-US" sz="1400" dirty="0"/>
          </a:p>
        </p:txBody>
      </p:sp>
      <p:sp>
        <p:nvSpPr>
          <p:cNvPr id="18" name="Rounded Rectangle 15"/>
          <p:cNvSpPr/>
          <p:nvPr/>
        </p:nvSpPr>
        <p:spPr>
          <a:xfrm>
            <a:off x="1723292" y="566901"/>
            <a:ext cx="5767754"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US" sz="2800" b="1" dirty="0">
                <a:latin typeface="Times New Roman" pitchFamily="18" charset="0"/>
              </a:rPr>
              <a:t>Publication List Since 2016</a:t>
            </a:r>
            <a:endParaRPr lang="en-US" sz="2800" b="1" dirty="0">
              <a:solidFill>
                <a:schemeClr val="bg1"/>
              </a:solidFill>
              <a:cs typeface="Times New Roman" pitchFamily="18" charset="0"/>
            </a:endParaRPr>
          </a:p>
        </p:txBody>
      </p:sp>
      <p:sp>
        <p:nvSpPr>
          <p:cNvPr id="5" name="投影片編號版面配置區 4"/>
          <p:cNvSpPr>
            <a:spLocks noGrp="1"/>
          </p:cNvSpPr>
          <p:nvPr>
            <p:ph type="sldNum" sz="quarter" idx="12"/>
          </p:nvPr>
        </p:nvSpPr>
        <p:spPr>
          <a:xfrm>
            <a:off x="4421864" y="6561137"/>
            <a:ext cx="371814" cy="365125"/>
          </a:xfrm>
        </p:spPr>
        <p:txBody>
          <a:bodyPr/>
          <a:lstStyle/>
          <a:p>
            <a:fld id="{156DAC32-BFD1-4A4A-AF59-D066AE274A70}" type="slidenum">
              <a:rPr lang="en-US" b="1" smtClean="0">
                <a:solidFill>
                  <a:schemeClr val="tx1"/>
                </a:solidFill>
              </a:rPr>
              <a:pPr/>
              <a:t>41</a:t>
            </a:fld>
            <a:endParaRPr lang="en-US" b="1" dirty="0">
              <a:solidFill>
                <a:schemeClr val="tx1"/>
              </a:solidFill>
            </a:endParaRPr>
          </a:p>
        </p:txBody>
      </p:sp>
    </p:spTree>
    <p:extLst>
      <p:ext uri="{BB962C8B-B14F-4D97-AF65-F5344CB8AC3E}">
        <p14:creationId xmlns:p14="http://schemas.microsoft.com/office/powerpoint/2010/main" val="3334556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180116"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sp>
        <p:nvSpPr>
          <p:cNvPr id="17" name="內容版面配置區 1"/>
          <p:cNvSpPr txBox="1">
            <a:spLocks/>
          </p:cNvSpPr>
          <p:nvPr/>
        </p:nvSpPr>
        <p:spPr>
          <a:xfrm>
            <a:off x="497403" y="1474603"/>
            <a:ext cx="8219531" cy="5143074"/>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en-GB" sz="1400" b="1" dirty="0"/>
              <a:t>B. ESCI papers:</a:t>
            </a:r>
            <a:endParaRPr lang="en-US" sz="1400" dirty="0"/>
          </a:p>
          <a:p>
            <a:pPr marL="0" indent="0">
              <a:buNone/>
            </a:pPr>
            <a:r>
              <a:rPr lang="en-GB" sz="1400" dirty="0"/>
              <a:t>[1] Ming Yuan Cho, </a:t>
            </a:r>
            <a:r>
              <a:rPr lang="en-GB" sz="1400" dirty="0" err="1"/>
              <a:t>Thi</a:t>
            </a:r>
            <a:r>
              <a:rPr lang="en-GB" sz="1400" dirty="0"/>
              <a:t> Thom Hoang</a:t>
            </a:r>
            <a:r>
              <a:rPr lang="en-GB" sz="1400" baseline="30000" dirty="0"/>
              <a:t>*</a:t>
            </a:r>
            <a:r>
              <a:rPr lang="en-GB" sz="1400" dirty="0"/>
              <a:t>, 2017, </a:t>
            </a:r>
            <a:r>
              <a:rPr lang="en-GB" sz="1400" i="1" dirty="0"/>
              <a:t>Fault Diagnosis for Distribution Networks using enhanced Support Vector Machine classifier with Classical Multidimensional Scaling</a:t>
            </a:r>
            <a:r>
              <a:rPr lang="en-GB" sz="1400" dirty="0"/>
              <a:t>, Journal of Electrical Systems, Vol. 13, No. 3, pp.415-428.</a:t>
            </a:r>
          </a:p>
          <a:p>
            <a:pPr marL="0" indent="0">
              <a:buNone/>
            </a:pPr>
            <a:r>
              <a:rPr lang="en-GB" sz="1400" b="1" dirty="0" smtClean="0"/>
              <a:t>C</a:t>
            </a:r>
            <a:r>
              <a:rPr lang="en-GB" sz="1400" b="1" dirty="0"/>
              <a:t>. EI papers:</a:t>
            </a:r>
            <a:endParaRPr lang="en-US" sz="1400" dirty="0"/>
          </a:p>
          <a:p>
            <a:pPr marL="0" indent="0">
              <a:buNone/>
            </a:pPr>
            <a:r>
              <a:rPr lang="en-GB" sz="1400" dirty="0"/>
              <a:t>[1] Ming Yuan Cho, Hoang </a:t>
            </a:r>
            <a:r>
              <a:rPr lang="en-GB" sz="1400" dirty="0" err="1"/>
              <a:t>Thi</a:t>
            </a:r>
            <a:r>
              <a:rPr lang="en-GB" sz="1400" dirty="0"/>
              <a:t> Thom</a:t>
            </a:r>
            <a:r>
              <a:rPr lang="en-GB" sz="1400" baseline="30000" dirty="0"/>
              <a:t>*</a:t>
            </a:r>
            <a:r>
              <a:rPr lang="en-GB" sz="1400" dirty="0"/>
              <a:t>, </a:t>
            </a:r>
            <a:r>
              <a:rPr lang="en-GB" sz="1400" dirty="0" err="1"/>
              <a:t>Jeng</a:t>
            </a:r>
            <a:r>
              <a:rPr lang="en-GB" sz="1400" dirty="0"/>
              <a:t> </a:t>
            </a:r>
            <a:r>
              <a:rPr lang="en-GB" sz="1400" dirty="0" err="1"/>
              <a:t>Feng</a:t>
            </a:r>
            <a:r>
              <a:rPr lang="en-GB" sz="1400" dirty="0"/>
              <a:t> Hsu, 2016, </a:t>
            </a:r>
            <a:r>
              <a:rPr lang="en-GB" sz="1400" i="1" dirty="0"/>
              <a:t>Fault Diagnosis for High Voltage Distribution Networks using Pseudorandom Binary Sequence and Cross Correlation Technique</a:t>
            </a:r>
            <a:r>
              <a:rPr lang="en-GB" sz="1400" dirty="0"/>
              <a:t>, International Conference on Green Technology and Sustainable Development (GTSD) 2016. DOI: </a:t>
            </a:r>
            <a:r>
              <a:rPr lang="en-GB" sz="1400" dirty="0">
                <a:hlinkClick r:id="rId3"/>
              </a:rPr>
              <a:t>0.1109/GTSD.2016.51</a:t>
            </a:r>
            <a:r>
              <a:rPr lang="en-GB" sz="1400" dirty="0"/>
              <a:t>, pp.185-190.</a:t>
            </a:r>
          </a:p>
          <a:p>
            <a:pPr marL="0" indent="0">
              <a:buNone/>
            </a:pPr>
            <a:r>
              <a:rPr lang="en-GB" sz="1400" dirty="0" smtClean="0"/>
              <a:t>[</a:t>
            </a:r>
            <a:r>
              <a:rPr lang="en-GB" sz="1400" dirty="0"/>
              <a:t>2] Ming Yuan Cho, </a:t>
            </a:r>
            <a:r>
              <a:rPr lang="en-GB" sz="1400" dirty="0" err="1"/>
              <a:t>Hsin</a:t>
            </a:r>
            <a:r>
              <a:rPr lang="en-GB" sz="1400" dirty="0"/>
              <a:t> Yi Huang, </a:t>
            </a:r>
            <a:r>
              <a:rPr lang="en-GB" sz="1400" dirty="0" err="1"/>
              <a:t>Chien</a:t>
            </a:r>
            <a:r>
              <a:rPr lang="en-GB" sz="1400" dirty="0"/>
              <a:t> Nan Chen, Hoang </a:t>
            </a:r>
            <a:r>
              <a:rPr lang="en-GB" sz="1400" dirty="0" err="1"/>
              <a:t>Thi</a:t>
            </a:r>
            <a:r>
              <a:rPr lang="en-GB" sz="1400" dirty="0"/>
              <a:t> Thom, Pei </a:t>
            </a:r>
            <a:r>
              <a:rPr lang="en-GB" sz="1400" dirty="0" err="1"/>
              <a:t>Ru</a:t>
            </a:r>
            <a:r>
              <a:rPr lang="en-GB" sz="1400" dirty="0"/>
              <a:t> Wang, Wen Yao Chang, Chin </a:t>
            </a:r>
            <a:r>
              <a:rPr lang="en-GB" sz="1400" dirty="0" err="1"/>
              <a:t>Tun</a:t>
            </a:r>
            <a:r>
              <a:rPr lang="en-GB" sz="1400" dirty="0"/>
              <a:t> Wang, 2016, </a:t>
            </a:r>
            <a:r>
              <a:rPr lang="en-GB" sz="1400" i="1" dirty="0"/>
              <a:t>The implementation and Application of Low Voltage Distribution Line Theft Supervisory System</a:t>
            </a:r>
            <a:r>
              <a:rPr lang="en-GB" sz="1400" dirty="0"/>
              <a:t>," International Conference on Green Technology and Sustainable Development (GTSD) 2016. DOI: </a:t>
            </a:r>
            <a:r>
              <a:rPr lang="en-GB" sz="1400" dirty="0">
                <a:hlinkClick r:id="rId4"/>
              </a:rPr>
              <a:t>10.1109/GTSD.2016.50</a:t>
            </a:r>
            <a:r>
              <a:rPr lang="en-GB" sz="1400" dirty="0"/>
              <a:t>, pp.178-184</a:t>
            </a:r>
            <a:r>
              <a:rPr lang="en-GB" sz="1400" dirty="0" smtClean="0"/>
              <a:t>.</a:t>
            </a:r>
            <a:endParaRPr lang="en-US" sz="1400" dirty="0"/>
          </a:p>
          <a:p>
            <a:pPr marL="0" indent="0">
              <a:buNone/>
            </a:pPr>
            <a:r>
              <a:rPr lang="en-GB" sz="1400" b="1" dirty="0"/>
              <a:t>D. Conference Papers:</a:t>
            </a:r>
            <a:endParaRPr lang="en-US" sz="1400" dirty="0"/>
          </a:p>
          <a:p>
            <a:pPr marL="0" indent="0">
              <a:buNone/>
            </a:pPr>
            <a:r>
              <a:rPr lang="en-GB" sz="1400" dirty="0"/>
              <a:t>[1] Hoang </a:t>
            </a:r>
            <a:r>
              <a:rPr lang="en-GB" sz="1400" dirty="0" err="1"/>
              <a:t>Thi</a:t>
            </a:r>
            <a:r>
              <a:rPr lang="en-GB" sz="1400" dirty="0"/>
              <a:t> Thom</a:t>
            </a:r>
            <a:r>
              <a:rPr lang="en-GB" sz="1400" baseline="30000" dirty="0"/>
              <a:t>*</a:t>
            </a:r>
            <a:r>
              <a:rPr lang="en-GB" sz="1400" dirty="0"/>
              <a:t>, Hung-Chang Hsu, Ming Yuan Cho, </a:t>
            </a:r>
            <a:r>
              <a:rPr lang="en-GB" sz="1400" dirty="0" err="1"/>
              <a:t>Mahamad</a:t>
            </a:r>
            <a:r>
              <a:rPr lang="en-GB" sz="1400" dirty="0"/>
              <a:t> </a:t>
            </a:r>
            <a:r>
              <a:rPr lang="en-GB" sz="1400" dirty="0" err="1"/>
              <a:t>Nabab</a:t>
            </a:r>
            <a:r>
              <a:rPr lang="en-GB" sz="1400" dirty="0"/>
              <a:t> </a:t>
            </a:r>
            <a:r>
              <a:rPr lang="en-GB" sz="1400" dirty="0" err="1"/>
              <a:t>Alam</a:t>
            </a:r>
            <a:r>
              <a:rPr lang="en-GB" sz="1400" dirty="0"/>
              <a:t>, "Mutant particle swarm optimization based on support vector machine for fault diagnosis in power distribution systems," International Conference on Smart Grid Technology and Data Processing (SGTDP) 2017, IET Proceedings. (EI, INSPEC).</a:t>
            </a:r>
          </a:p>
          <a:p>
            <a:pPr marL="0" indent="0">
              <a:buNone/>
            </a:pPr>
            <a:r>
              <a:rPr lang="en-GB" sz="1400" b="1" dirty="0" smtClean="0"/>
              <a:t>E</a:t>
            </a:r>
            <a:r>
              <a:rPr lang="en-GB" sz="1400" b="1" dirty="0"/>
              <a:t>. Book Chapter:</a:t>
            </a:r>
            <a:endParaRPr lang="en-US" sz="1400" dirty="0"/>
          </a:p>
          <a:p>
            <a:pPr marL="0" indent="0">
              <a:buNone/>
            </a:pPr>
            <a:r>
              <a:rPr lang="en-GB" sz="1400" dirty="0"/>
              <a:t>[1] </a:t>
            </a:r>
            <a:r>
              <a:rPr lang="en-GB" sz="1400" dirty="0" err="1"/>
              <a:t>Mahamad</a:t>
            </a:r>
            <a:r>
              <a:rPr lang="en-GB" sz="1400" dirty="0"/>
              <a:t> </a:t>
            </a:r>
            <a:r>
              <a:rPr lang="en-GB" sz="1400" dirty="0" err="1"/>
              <a:t>Nabab</a:t>
            </a:r>
            <a:r>
              <a:rPr lang="en-GB" sz="1400" dirty="0"/>
              <a:t> </a:t>
            </a:r>
            <a:r>
              <a:rPr lang="en-GB" sz="1400" dirty="0" err="1"/>
              <a:t>Alam</a:t>
            </a:r>
            <a:r>
              <a:rPr lang="en-GB" sz="1400" dirty="0"/>
              <a:t>, </a:t>
            </a:r>
            <a:r>
              <a:rPr lang="en-GB" sz="1400" dirty="0" err="1"/>
              <a:t>Thi</a:t>
            </a:r>
            <a:r>
              <a:rPr lang="en-GB" sz="1400" dirty="0"/>
              <a:t> Thom Hoang</a:t>
            </a:r>
            <a:r>
              <a:rPr lang="en-GB" sz="1400" baseline="30000" dirty="0"/>
              <a:t>*</a:t>
            </a:r>
            <a:r>
              <a:rPr lang="en-GB" sz="1400" dirty="0"/>
              <a:t>, </a:t>
            </a:r>
            <a:r>
              <a:rPr lang="en-GB" sz="1400" i="1" dirty="0"/>
              <a:t>Chapter 4. Application of Particle Swarm Optimization for solving Electrical Engineering Problems</a:t>
            </a:r>
            <a:r>
              <a:rPr lang="en-GB" sz="1400" dirty="0"/>
              <a:t>, pp. 61-86, Book: Focus on Swarm Intelligence Research and Applications,  Nova Science Publisher, Inc., 2017.</a:t>
            </a:r>
            <a:endParaRPr lang="en-US" sz="1400" dirty="0"/>
          </a:p>
        </p:txBody>
      </p:sp>
      <p:sp>
        <p:nvSpPr>
          <p:cNvPr id="18" name="Rounded Rectangle 15"/>
          <p:cNvSpPr/>
          <p:nvPr/>
        </p:nvSpPr>
        <p:spPr>
          <a:xfrm>
            <a:off x="1723292" y="566901"/>
            <a:ext cx="5767754" cy="533400"/>
          </a:xfrm>
          <a:prstGeom prst="roundRect">
            <a:avLst/>
          </a:prstGeom>
          <a:solidFill>
            <a:srgbClr val="00B05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US" sz="2800" b="1" dirty="0">
                <a:latin typeface="Times New Roman" pitchFamily="18" charset="0"/>
              </a:rPr>
              <a:t>Publication List Since 2016</a:t>
            </a:r>
            <a:endParaRPr lang="en-US" sz="2800" b="1" dirty="0">
              <a:solidFill>
                <a:schemeClr val="bg1"/>
              </a:solidFill>
              <a:cs typeface="Times New Roman" pitchFamily="18" charset="0"/>
            </a:endParaRPr>
          </a:p>
        </p:txBody>
      </p:sp>
      <p:sp>
        <p:nvSpPr>
          <p:cNvPr id="5" name="投影片編號版面配置區 4"/>
          <p:cNvSpPr>
            <a:spLocks noGrp="1"/>
          </p:cNvSpPr>
          <p:nvPr>
            <p:ph type="sldNum" sz="quarter" idx="12"/>
          </p:nvPr>
        </p:nvSpPr>
        <p:spPr>
          <a:xfrm>
            <a:off x="4402211" y="6561137"/>
            <a:ext cx="409914" cy="365125"/>
          </a:xfrm>
        </p:spPr>
        <p:txBody>
          <a:bodyPr/>
          <a:lstStyle/>
          <a:p>
            <a:fld id="{156DAC32-BFD1-4A4A-AF59-D066AE274A70}" type="slidenum">
              <a:rPr lang="en-US" b="1" smtClean="0">
                <a:solidFill>
                  <a:schemeClr val="tx1"/>
                </a:solidFill>
              </a:rPr>
              <a:pPr/>
              <a:t>42</a:t>
            </a:fld>
            <a:endParaRPr lang="en-US" b="1" dirty="0">
              <a:solidFill>
                <a:schemeClr val="tx1"/>
              </a:solidFill>
            </a:endParaRPr>
          </a:p>
        </p:txBody>
      </p:sp>
    </p:spTree>
    <p:extLst>
      <p:ext uri="{BB962C8B-B14F-4D97-AF65-F5344CB8AC3E}">
        <p14:creationId xmlns:p14="http://schemas.microsoft.com/office/powerpoint/2010/main" val="3090978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68956" y="679230"/>
            <a:ext cx="7411214" cy="5626036"/>
            <a:chOff x="568956" y="679230"/>
            <a:chExt cx="7411214" cy="5626036"/>
          </a:xfrm>
        </p:grpSpPr>
        <p:sp>
          <p:nvSpPr>
            <p:cNvPr id="3" name="TextBox 2"/>
            <p:cNvSpPr txBox="1"/>
            <p:nvPr/>
          </p:nvSpPr>
          <p:spPr>
            <a:xfrm>
              <a:off x="2317994" y="679230"/>
              <a:ext cx="4435522" cy="1200329"/>
            </a:xfrm>
            <a:prstGeom prst="rect">
              <a:avLst/>
            </a:prstGeom>
            <a:noFill/>
          </p:spPr>
          <p:txBody>
            <a:bodyPr wrap="square" rtlCol="0">
              <a:spAutoFit/>
            </a:bodyPr>
            <a:lstStyle/>
            <a:p>
              <a:pPr algn="ctr"/>
              <a:r>
                <a:rPr lang="en-US" sz="2400" b="1" dirty="0" smtClean="0">
                  <a:solidFill>
                    <a:srgbClr val="00B0F0"/>
                  </a:solidFill>
                </a:rPr>
                <a:t>Thank You </a:t>
              </a:r>
            </a:p>
            <a:p>
              <a:pPr algn="ctr"/>
              <a:r>
                <a:rPr lang="en-US" sz="2400" b="1" dirty="0">
                  <a:solidFill>
                    <a:srgbClr val="00B0F0"/>
                  </a:solidFill>
                </a:rPr>
                <a:t>f</a:t>
              </a:r>
              <a:r>
                <a:rPr lang="en-US" sz="2400" b="1" dirty="0" smtClean="0">
                  <a:solidFill>
                    <a:srgbClr val="00B0F0"/>
                  </a:solidFill>
                </a:rPr>
                <a:t>or</a:t>
              </a:r>
            </a:p>
            <a:p>
              <a:pPr algn="ctr"/>
              <a:r>
                <a:rPr lang="en-US" sz="2400" b="1" dirty="0" smtClean="0">
                  <a:solidFill>
                    <a:srgbClr val="00B0F0"/>
                  </a:solidFill>
                </a:rPr>
                <a:t>Listening to My Presentation</a:t>
              </a:r>
              <a:endParaRPr lang="en-US" sz="2400" b="1" dirty="0">
                <a:solidFill>
                  <a:srgbClr val="00B0F0"/>
                </a:solidFill>
              </a:endParaRPr>
            </a:p>
          </p:txBody>
        </p:sp>
        <p:grpSp>
          <p:nvGrpSpPr>
            <p:cNvPr id="2" name="Group 1"/>
            <p:cNvGrpSpPr/>
            <p:nvPr/>
          </p:nvGrpSpPr>
          <p:grpSpPr>
            <a:xfrm>
              <a:off x="568956" y="2156346"/>
              <a:ext cx="7411214" cy="4148920"/>
              <a:chOff x="568956" y="2156346"/>
              <a:chExt cx="7411214" cy="4148920"/>
            </a:xfrm>
          </p:grpSpPr>
          <p:pic>
            <p:nvPicPr>
              <p:cNvPr id="6150" name="Picture 6"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614"/>
              <a:stretch/>
            </p:blipFill>
            <p:spPr bwMode="auto">
              <a:xfrm>
                <a:off x="1187356" y="2156346"/>
                <a:ext cx="6792814" cy="41489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56" y="3980896"/>
                <a:ext cx="2324370" cy="23243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356" y="2156346"/>
                <a:ext cx="1883390" cy="1145582"/>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20223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48"/>
          <p:cNvSpPr/>
          <p:nvPr/>
        </p:nvSpPr>
        <p:spPr>
          <a:xfrm>
            <a:off x="4170741" y="6596061"/>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sp>
        <p:nvSpPr>
          <p:cNvPr id="2" name="流程圖: 替代處理程序 1"/>
          <p:cNvSpPr/>
          <p:nvPr/>
        </p:nvSpPr>
        <p:spPr>
          <a:xfrm>
            <a:off x="3188678" y="514517"/>
            <a:ext cx="2732620" cy="615636"/>
          </a:xfrm>
          <a:prstGeom prst="flowChartAlternateProcess">
            <a:avLst/>
          </a:prstGeom>
          <a:solidFill>
            <a:srgbClr val="00B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TW" sz="3200" b="1" dirty="0" smtClean="0">
                <a:solidFill>
                  <a:prstClr val="white"/>
                </a:solidFill>
                <a:cs typeface="Times New Roman" panose="02020603050405020304" pitchFamily="18" charset="0"/>
              </a:rPr>
              <a:t>Contribution</a:t>
            </a:r>
            <a:endParaRPr lang="zh-TW" altLang="en-US" dirty="0"/>
          </a:p>
        </p:txBody>
      </p:sp>
      <p:sp>
        <p:nvSpPr>
          <p:cNvPr id="19" name="內容版面配置區 1"/>
          <p:cNvSpPr txBox="1">
            <a:spLocks/>
          </p:cNvSpPr>
          <p:nvPr/>
        </p:nvSpPr>
        <p:spPr>
          <a:xfrm>
            <a:off x="529838" y="1861390"/>
            <a:ext cx="8219178" cy="906253"/>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800" dirty="0">
                <a:solidFill>
                  <a:schemeClr val="tx1"/>
                </a:solidFill>
                <a:cs typeface="Times New Roman" pitchFamily="18" charset="0"/>
              </a:rPr>
              <a:t>Developing variants of PSO, namely Mutant particle swarm optimization (Mutant PSO). </a:t>
            </a:r>
          </a:p>
        </p:txBody>
      </p:sp>
      <p:sp>
        <p:nvSpPr>
          <p:cNvPr id="5" name="內容版面配置區 1"/>
          <p:cNvSpPr txBox="1">
            <a:spLocks/>
          </p:cNvSpPr>
          <p:nvPr/>
        </p:nvSpPr>
        <p:spPr>
          <a:xfrm>
            <a:off x="529838" y="2940747"/>
            <a:ext cx="8219178" cy="552732"/>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800" dirty="0">
                <a:solidFill>
                  <a:schemeClr val="tx1"/>
                </a:solidFill>
                <a:cs typeface="Times New Roman" pitchFamily="18" charset="0"/>
              </a:rPr>
              <a:t>Developing perturb particle swarm optimization (PPSO) variant.</a:t>
            </a:r>
          </a:p>
          <a:p>
            <a:pPr marL="0" indent="0" algn="just">
              <a:lnSpc>
                <a:spcPct val="150000"/>
              </a:lnSpc>
              <a:buNone/>
            </a:pPr>
            <a:endParaRPr lang="en-US" sz="1800" dirty="0">
              <a:latin typeface="Times New Roman" panose="02020603050405020304" pitchFamily="18" charset="0"/>
              <a:cs typeface="Times New Roman" panose="02020603050405020304" pitchFamily="18" charset="0"/>
            </a:endParaRPr>
          </a:p>
        </p:txBody>
      </p:sp>
      <p:sp>
        <p:nvSpPr>
          <p:cNvPr id="6" name="內容版面配置區 1"/>
          <p:cNvSpPr txBox="1">
            <a:spLocks/>
          </p:cNvSpPr>
          <p:nvPr/>
        </p:nvSpPr>
        <p:spPr>
          <a:xfrm>
            <a:off x="585779" y="3818229"/>
            <a:ext cx="8219178" cy="906253"/>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800" dirty="0">
                <a:solidFill>
                  <a:schemeClr val="tx1"/>
                </a:solidFill>
                <a:cs typeface="Times New Roman" pitchFamily="18" charset="0"/>
              </a:rPr>
              <a:t>Developing a modified version of PSO, namely differential particle swarm optimization (DPSO). </a:t>
            </a:r>
          </a:p>
        </p:txBody>
      </p:sp>
      <p:sp>
        <p:nvSpPr>
          <p:cNvPr id="7" name="內容版面配置區 1"/>
          <p:cNvSpPr txBox="1">
            <a:spLocks/>
          </p:cNvSpPr>
          <p:nvPr/>
        </p:nvSpPr>
        <p:spPr>
          <a:xfrm>
            <a:off x="585779" y="5052813"/>
            <a:ext cx="8219178" cy="951316"/>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800" dirty="0">
                <a:solidFill>
                  <a:schemeClr val="tx1"/>
                </a:solidFill>
                <a:cs typeface="Times New Roman" pitchFamily="18" charset="0"/>
              </a:rPr>
              <a:t>Constructing an enhanced ANN/SVM classifiers using PSO and its variants to diagnose fault in distribution system</a:t>
            </a:r>
            <a:endParaRPr lang="en-US" sz="1800" dirty="0">
              <a:latin typeface="Times New Roman" panose="02020603050405020304" pitchFamily="18" charset="0"/>
              <a:cs typeface="Times New Roman" panose="02020603050405020304" pitchFamily="18" charset="0"/>
            </a:endParaRPr>
          </a:p>
        </p:txBody>
      </p:sp>
      <p:sp>
        <p:nvSpPr>
          <p:cNvPr id="9" name="投影片編號版面配置區 8"/>
          <p:cNvSpPr>
            <a:spLocks noGrp="1"/>
          </p:cNvSpPr>
          <p:nvPr>
            <p:ph type="sldNum" sz="quarter" idx="12"/>
          </p:nvPr>
        </p:nvSpPr>
        <p:spPr>
          <a:xfrm>
            <a:off x="4335743" y="6527798"/>
            <a:ext cx="438489" cy="365125"/>
          </a:xfrm>
        </p:spPr>
        <p:txBody>
          <a:bodyPr/>
          <a:lstStyle/>
          <a:p>
            <a:fld id="{156DAC32-BFD1-4A4A-AF59-D066AE274A70}" type="slidenum">
              <a:rPr lang="en-US" b="1" smtClean="0">
                <a:solidFill>
                  <a:schemeClr val="tx1"/>
                </a:solidFill>
              </a:rPr>
              <a:pPr/>
              <a:t>5</a:t>
            </a:fld>
            <a:endParaRPr lang="en-US" b="1" dirty="0">
              <a:solidFill>
                <a:schemeClr val="tx1"/>
              </a:solidFill>
            </a:endParaRPr>
          </a:p>
        </p:txBody>
      </p:sp>
    </p:spTree>
    <p:extLst>
      <p:ext uri="{BB962C8B-B14F-4D97-AF65-F5344CB8AC3E}">
        <p14:creationId xmlns:p14="http://schemas.microsoft.com/office/powerpoint/2010/main" val="672535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93000"/>
                <a:shade val="20000"/>
              </a:schemeClr>
              <a:schemeClr val="bg1">
                <a:tint val="90000"/>
                <a:shade val="85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11" name="Rounded Rectangle 10"/>
          <p:cNvSpPr/>
          <p:nvPr/>
        </p:nvSpPr>
        <p:spPr>
          <a:xfrm>
            <a:off x="2705007" y="685763"/>
            <a:ext cx="4949756" cy="5334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smtClean="0">
                <a:solidFill>
                  <a:schemeClr val="bg1"/>
                </a:solidFill>
                <a:latin typeface="+mj-lt"/>
                <a:cs typeface="Times New Roman" pitchFamily="18" charset="0"/>
              </a:rPr>
              <a:t>Feeder Automation System</a:t>
            </a:r>
            <a:endParaRPr lang="en-US" sz="2800" b="1" dirty="0">
              <a:solidFill>
                <a:schemeClr val="bg1"/>
              </a:solidFill>
              <a:latin typeface="+mj-lt"/>
            </a:endParaRPr>
          </a:p>
        </p:txBody>
      </p:sp>
      <p:sp>
        <p:nvSpPr>
          <p:cNvPr id="49" name="Rounded Rectangle 48"/>
          <p:cNvSpPr/>
          <p:nvPr/>
        </p:nvSpPr>
        <p:spPr>
          <a:xfrm>
            <a:off x="4027114" y="6629400"/>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dirty="0" smtClean="0">
                <a:solidFill>
                  <a:schemeClr val="tx1"/>
                </a:solidFill>
                <a:effectLst>
                  <a:outerShdw blurRad="50800" dist="50800" dir="5400000" algn="ctr" rotWithShape="0">
                    <a:schemeClr val="bg1"/>
                  </a:outerShdw>
                </a:effectLst>
                <a:latin typeface="Times New Roman" pitchFamily="18" charset="0"/>
                <a:cs typeface="Times New Roman" pitchFamily="18" charset="0"/>
              </a:rPr>
              <a:t> </a:t>
            </a:r>
            <a:endParaRPr lang="en-US" sz="1600" dirty="0">
              <a:solidFill>
                <a:schemeClr val="tx1"/>
              </a:solidFill>
              <a:effectLst>
                <a:outerShdw blurRad="50800" dist="50800" dir="5400000" algn="ctr" rotWithShape="0">
                  <a:schemeClr val="bg1"/>
                </a:outerShdw>
              </a:effectLst>
            </a:endParaRPr>
          </a:p>
        </p:txBody>
      </p:sp>
      <p:pic>
        <p:nvPicPr>
          <p:cNvPr id="23" name="Picture 35" descr="DAS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040" y="537271"/>
            <a:ext cx="1830231" cy="91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群組 5"/>
          <p:cNvGrpSpPr/>
          <p:nvPr/>
        </p:nvGrpSpPr>
        <p:grpSpPr>
          <a:xfrm>
            <a:off x="399214" y="1606397"/>
            <a:ext cx="8367754" cy="4600888"/>
            <a:chOff x="399214" y="1606397"/>
            <a:chExt cx="8367754" cy="4600888"/>
          </a:xfrm>
        </p:grpSpPr>
        <p:sp>
          <p:nvSpPr>
            <p:cNvPr id="26" name="Line 2"/>
            <p:cNvSpPr>
              <a:spLocks noChangeShapeType="1"/>
            </p:cNvSpPr>
            <p:nvPr/>
          </p:nvSpPr>
          <p:spPr bwMode="auto">
            <a:xfrm>
              <a:off x="1399039" y="3407973"/>
              <a:ext cx="4237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
            <p:cNvSpPr>
              <a:spLocks noChangeAspect="1" noChangeShapeType="1"/>
            </p:cNvSpPr>
            <p:nvPr/>
          </p:nvSpPr>
          <p:spPr bwMode="auto">
            <a:xfrm>
              <a:off x="4537177" y="2358873"/>
              <a:ext cx="0" cy="42246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28" name="Line 4"/>
            <p:cNvSpPr>
              <a:spLocks noChangeAspect="1" noChangeShapeType="1"/>
            </p:cNvSpPr>
            <p:nvPr/>
          </p:nvSpPr>
          <p:spPr bwMode="auto">
            <a:xfrm>
              <a:off x="4643106" y="2439771"/>
              <a:ext cx="0" cy="42246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29" name="Line 5"/>
            <p:cNvSpPr>
              <a:spLocks noChangeShapeType="1"/>
            </p:cNvSpPr>
            <p:nvPr/>
          </p:nvSpPr>
          <p:spPr bwMode="auto">
            <a:xfrm>
              <a:off x="7139786" y="3327075"/>
              <a:ext cx="21185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6"/>
            <p:cNvSpPr>
              <a:spLocks noChangeShapeType="1"/>
            </p:cNvSpPr>
            <p:nvPr/>
          </p:nvSpPr>
          <p:spPr bwMode="auto">
            <a:xfrm>
              <a:off x="7351643" y="5221105"/>
              <a:ext cx="84595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7"/>
            <p:cNvSpPr>
              <a:spLocks noChangeAspect="1" noChangeShapeType="1"/>
            </p:cNvSpPr>
            <p:nvPr/>
          </p:nvSpPr>
          <p:spPr bwMode="auto">
            <a:xfrm>
              <a:off x="1566760" y="2862235"/>
              <a:ext cx="4168000" cy="1284"/>
            </a:xfrm>
            <a:prstGeom prst="line">
              <a:avLst/>
            </a:prstGeom>
            <a:noFill/>
            <a:ln w="317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32" name="Rectangle 8"/>
            <p:cNvSpPr>
              <a:spLocks noChangeArrowheads="1"/>
            </p:cNvSpPr>
            <p:nvPr/>
          </p:nvSpPr>
          <p:spPr bwMode="auto">
            <a:xfrm>
              <a:off x="5383135" y="3758529"/>
              <a:ext cx="1797845" cy="2266416"/>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33" name="Rectangle 10"/>
            <p:cNvSpPr>
              <a:spLocks noChangeArrowheads="1"/>
            </p:cNvSpPr>
            <p:nvPr/>
          </p:nvSpPr>
          <p:spPr bwMode="auto">
            <a:xfrm>
              <a:off x="3479361" y="3758529"/>
              <a:ext cx="1797845" cy="2266416"/>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34" name="Line 11"/>
            <p:cNvSpPr>
              <a:spLocks noChangeShapeType="1"/>
            </p:cNvSpPr>
            <p:nvPr/>
          </p:nvSpPr>
          <p:spPr bwMode="auto">
            <a:xfrm flipV="1">
              <a:off x="4935880" y="4123210"/>
              <a:ext cx="59732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12"/>
            <p:cNvSpPr>
              <a:spLocks noChangeShapeType="1"/>
            </p:cNvSpPr>
            <p:nvPr/>
          </p:nvSpPr>
          <p:spPr bwMode="auto">
            <a:xfrm flipV="1">
              <a:off x="2739332" y="3391279"/>
              <a:ext cx="0" cy="98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13"/>
            <p:cNvSpPr>
              <a:spLocks noChangeShapeType="1"/>
            </p:cNvSpPr>
            <p:nvPr/>
          </p:nvSpPr>
          <p:spPr bwMode="auto">
            <a:xfrm flipV="1">
              <a:off x="1399039" y="3407973"/>
              <a:ext cx="0" cy="1951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14"/>
            <p:cNvSpPr>
              <a:spLocks noChangeShapeType="1"/>
            </p:cNvSpPr>
            <p:nvPr/>
          </p:nvSpPr>
          <p:spPr bwMode="auto">
            <a:xfrm>
              <a:off x="1047415" y="3342484"/>
              <a:ext cx="0" cy="2940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15"/>
            <p:cNvSpPr>
              <a:spLocks noChangeShapeType="1"/>
            </p:cNvSpPr>
            <p:nvPr/>
          </p:nvSpPr>
          <p:spPr bwMode="auto">
            <a:xfrm flipH="1" flipV="1">
              <a:off x="7545846" y="5285310"/>
              <a:ext cx="740030" cy="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39" name="Line 16"/>
            <p:cNvSpPr>
              <a:spLocks noChangeShapeType="1"/>
            </p:cNvSpPr>
            <p:nvPr/>
          </p:nvSpPr>
          <p:spPr bwMode="auto">
            <a:xfrm flipH="1">
              <a:off x="7559087" y="5126083"/>
              <a:ext cx="59290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40" name="Line 17"/>
            <p:cNvSpPr>
              <a:spLocks noChangeAspect="1" noChangeShapeType="1"/>
            </p:cNvSpPr>
            <p:nvPr/>
          </p:nvSpPr>
          <p:spPr bwMode="auto">
            <a:xfrm>
              <a:off x="8225555" y="2528372"/>
              <a:ext cx="0" cy="27094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41" name="Line 18"/>
            <p:cNvSpPr>
              <a:spLocks noChangeAspect="1" noChangeShapeType="1"/>
            </p:cNvSpPr>
            <p:nvPr/>
          </p:nvSpPr>
          <p:spPr bwMode="auto">
            <a:xfrm>
              <a:off x="8365322" y="2597713"/>
              <a:ext cx="0" cy="26965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42" name="Line 19"/>
            <p:cNvSpPr>
              <a:spLocks noChangeAspect="1" noChangeShapeType="1"/>
            </p:cNvSpPr>
            <p:nvPr/>
          </p:nvSpPr>
          <p:spPr bwMode="auto">
            <a:xfrm>
              <a:off x="7350172" y="2506543"/>
              <a:ext cx="0" cy="29790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43" name="Line 20"/>
            <p:cNvSpPr>
              <a:spLocks noChangeAspect="1" noChangeShapeType="1"/>
            </p:cNvSpPr>
            <p:nvPr/>
          </p:nvSpPr>
          <p:spPr bwMode="auto">
            <a:xfrm>
              <a:off x="7242772" y="2596429"/>
              <a:ext cx="0" cy="27094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44" name="Line 21"/>
            <p:cNvSpPr>
              <a:spLocks noChangeAspect="1" noChangeShapeType="1"/>
            </p:cNvSpPr>
            <p:nvPr/>
          </p:nvSpPr>
          <p:spPr bwMode="auto">
            <a:xfrm>
              <a:off x="6504213" y="2506543"/>
              <a:ext cx="0" cy="29790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45" name="Line 22"/>
            <p:cNvSpPr>
              <a:spLocks noChangeAspect="1" noChangeShapeType="1"/>
            </p:cNvSpPr>
            <p:nvPr/>
          </p:nvSpPr>
          <p:spPr bwMode="auto">
            <a:xfrm>
              <a:off x="6608671" y="2596429"/>
              <a:ext cx="0" cy="27094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46" name="Line 23"/>
            <p:cNvSpPr>
              <a:spLocks noChangeAspect="1" noChangeShapeType="1"/>
            </p:cNvSpPr>
            <p:nvPr/>
          </p:nvSpPr>
          <p:spPr bwMode="auto">
            <a:xfrm rot="16200000">
              <a:off x="6940528" y="1498130"/>
              <a:ext cx="1284" cy="2580541"/>
            </a:xfrm>
            <a:prstGeom prst="line">
              <a:avLst/>
            </a:prstGeom>
            <a:noFill/>
            <a:ln w="317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47" name="Line 24"/>
            <p:cNvSpPr>
              <a:spLocks noChangeAspect="1" noChangeShapeType="1"/>
            </p:cNvSpPr>
            <p:nvPr/>
          </p:nvSpPr>
          <p:spPr bwMode="auto">
            <a:xfrm>
              <a:off x="3585290" y="2358873"/>
              <a:ext cx="0" cy="42246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48" name="Line 25"/>
            <p:cNvSpPr>
              <a:spLocks noChangeAspect="1" noChangeShapeType="1"/>
            </p:cNvSpPr>
            <p:nvPr/>
          </p:nvSpPr>
          <p:spPr bwMode="auto">
            <a:xfrm>
              <a:off x="3691218" y="2439771"/>
              <a:ext cx="0" cy="42246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50" name="Line 26"/>
            <p:cNvSpPr>
              <a:spLocks noChangeAspect="1" noChangeShapeType="1"/>
            </p:cNvSpPr>
            <p:nvPr/>
          </p:nvSpPr>
          <p:spPr bwMode="auto">
            <a:xfrm>
              <a:off x="2739332" y="2358873"/>
              <a:ext cx="0" cy="42246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51" name="Line 27"/>
            <p:cNvSpPr>
              <a:spLocks noChangeAspect="1" noChangeShapeType="1"/>
            </p:cNvSpPr>
            <p:nvPr/>
          </p:nvSpPr>
          <p:spPr bwMode="auto">
            <a:xfrm>
              <a:off x="2845260" y="2442339"/>
              <a:ext cx="0" cy="42246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52" name="Line 28"/>
            <p:cNvSpPr>
              <a:spLocks noChangeAspect="1" noChangeShapeType="1"/>
            </p:cNvSpPr>
            <p:nvPr/>
          </p:nvSpPr>
          <p:spPr bwMode="auto">
            <a:xfrm>
              <a:off x="2021371" y="2355021"/>
              <a:ext cx="0" cy="42374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53" name="Line 29"/>
            <p:cNvSpPr>
              <a:spLocks noChangeAspect="1" noChangeShapeType="1"/>
            </p:cNvSpPr>
            <p:nvPr/>
          </p:nvSpPr>
          <p:spPr bwMode="auto">
            <a:xfrm>
              <a:off x="2125828" y="2430782"/>
              <a:ext cx="0" cy="42246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grpSp>
          <p:nvGrpSpPr>
            <p:cNvPr id="54" name="Group 30"/>
            <p:cNvGrpSpPr>
              <a:grpSpLocks/>
            </p:cNvGrpSpPr>
            <p:nvPr/>
          </p:nvGrpSpPr>
          <p:grpSpPr bwMode="auto">
            <a:xfrm>
              <a:off x="1429935" y="2355021"/>
              <a:ext cx="141238" cy="498226"/>
              <a:chOff x="2235" y="2832"/>
              <a:chExt cx="240" cy="995"/>
            </a:xfrm>
          </p:grpSpPr>
          <p:sp>
            <p:nvSpPr>
              <p:cNvPr id="2078" name="Line 31"/>
              <p:cNvSpPr>
                <a:spLocks noChangeAspect="1" noChangeShapeType="1"/>
              </p:cNvSpPr>
              <p:nvPr/>
            </p:nvSpPr>
            <p:spPr bwMode="auto">
              <a:xfrm>
                <a:off x="2235" y="2832"/>
                <a:ext cx="0" cy="84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2079" name="Line 32"/>
              <p:cNvSpPr>
                <a:spLocks noChangeAspect="1" noChangeShapeType="1"/>
              </p:cNvSpPr>
              <p:nvPr/>
            </p:nvSpPr>
            <p:spPr bwMode="auto">
              <a:xfrm>
                <a:off x="2475" y="2982"/>
                <a:ext cx="0" cy="84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grpSp>
        <p:sp>
          <p:nvSpPr>
            <p:cNvPr id="55" name="Line 33"/>
            <p:cNvSpPr>
              <a:spLocks noChangeAspect="1" noChangeShapeType="1"/>
            </p:cNvSpPr>
            <p:nvPr/>
          </p:nvSpPr>
          <p:spPr bwMode="auto">
            <a:xfrm>
              <a:off x="2225871" y="2620827"/>
              <a:ext cx="0" cy="33257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56" name="Line 34"/>
            <p:cNvSpPr>
              <a:spLocks noChangeAspect="1" noChangeShapeType="1"/>
            </p:cNvSpPr>
            <p:nvPr/>
          </p:nvSpPr>
          <p:spPr bwMode="auto">
            <a:xfrm>
              <a:off x="2349455" y="2610554"/>
              <a:ext cx="0" cy="42246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57" name="Line 35"/>
            <p:cNvSpPr>
              <a:spLocks noChangeAspect="1" noChangeShapeType="1"/>
            </p:cNvSpPr>
            <p:nvPr/>
          </p:nvSpPr>
          <p:spPr bwMode="auto">
            <a:xfrm>
              <a:off x="1425521" y="2774917"/>
              <a:ext cx="4169471" cy="1284"/>
            </a:xfrm>
            <a:prstGeom prst="line">
              <a:avLst/>
            </a:prstGeom>
            <a:noFill/>
            <a:ln w="317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58" name="Line 36"/>
            <p:cNvSpPr>
              <a:spLocks noChangeAspect="1" noChangeShapeType="1"/>
            </p:cNvSpPr>
            <p:nvPr/>
          </p:nvSpPr>
          <p:spPr bwMode="auto">
            <a:xfrm>
              <a:off x="1035645" y="2944417"/>
              <a:ext cx="1491829" cy="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59" name="Line 37"/>
            <p:cNvSpPr>
              <a:spLocks noChangeAspect="1" noChangeShapeType="1"/>
            </p:cNvSpPr>
            <p:nvPr/>
          </p:nvSpPr>
          <p:spPr bwMode="auto">
            <a:xfrm>
              <a:off x="1015048" y="3030451"/>
              <a:ext cx="1591873" cy="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60" name="Line 38"/>
            <p:cNvSpPr>
              <a:spLocks noChangeAspect="1" noChangeShapeType="1"/>
            </p:cNvSpPr>
            <p:nvPr/>
          </p:nvSpPr>
          <p:spPr bwMode="auto">
            <a:xfrm>
              <a:off x="1669746" y="2620827"/>
              <a:ext cx="0" cy="32744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61" name="Line 39"/>
            <p:cNvSpPr>
              <a:spLocks noChangeAspect="1" noChangeShapeType="1"/>
            </p:cNvSpPr>
            <p:nvPr/>
          </p:nvSpPr>
          <p:spPr bwMode="auto">
            <a:xfrm>
              <a:off x="1777146" y="2614407"/>
              <a:ext cx="0" cy="40962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pic>
          <p:nvPicPr>
            <p:cNvPr id="62" name="Picture 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165" y="2980371"/>
              <a:ext cx="634101" cy="11685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0984" y="2245873"/>
              <a:ext cx="634101" cy="43145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4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5412" y="2245873"/>
              <a:ext cx="635572" cy="43145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Line 43"/>
            <p:cNvSpPr>
              <a:spLocks noChangeShapeType="1"/>
            </p:cNvSpPr>
            <p:nvPr/>
          </p:nvSpPr>
          <p:spPr bwMode="auto">
            <a:xfrm flipH="1">
              <a:off x="3055646" y="2494986"/>
              <a:ext cx="423715"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grpSp>
          <p:nvGrpSpPr>
            <p:cNvPr id="66" name="Group 44"/>
            <p:cNvGrpSpPr>
              <a:grpSpLocks/>
            </p:cNvGrpSpPr>
            <p:nvPr/>
          </p:nvGrpSpPr>
          <p:grpSpPr bwMode="auto">
            <a:xfrm>
              <a:off x="3196884" y="2434634"/>
              <a:ext cx="211857" cy="251681"/>
              <a:chOff x="1015" y="2494"/>
              <a:chExt cx="275" cy="327"/>
            </a:xfrm>
          </p:grpSpPr>
          <p:sp>
            <p:nvSpPr>
              <p:cNvPr id="2026" name="Freeform 45"/>
              <p:cNvSpPr>
                <a:spLocks noChangeAspect="1"/>
              </p:cNvSpPr>
              <p:nvPr/>
            </p:nvSpPr>
            <p:spPr bwMode="auto">
              <a:xfrm>
                <a:off x="1021" y="2498"/>
                <a:ext cx="269" cy="323"/>
              </a:xfrm>
              <a:custGeom>
                <a:avLst/>
                <a:gdLst>
                  <a:gd name="T0" fmla="*/ 10 w 198"/>
                  <a:gd name="T1" fmla="*/ 0 h 508"/>
                  <a:gd name="T2" fmla="*/ 901 w 198"/>
                  <a:gd name="T3" fmla="*/ 0 h 508"/>
                  <a:gd name="T4" fmla="*/ 905 w 198"/>
                  <a:gd name="T5" fmla="*/ 0 h 508"/>
                  <a:gd name="T6" fmla="*/ 916 w 198"/>
                  <a:gd name="T7" fmla="*/ 0 h 508"/>
                  <a:gd name="T8" fmla="*/ 916 w 198"/>
                  <a:gd name="T9" fmla="*/ 0 h 508"/>
                  <a:gd name="T10" fmla="*/ 916 w 198"/>
                  <a:gd name="T11" fmla="*/ 1 h 508"/>
                  <a:gd name="T12" fmla="*/ 916 w 198"/>
                  <a:gd name="T13" fmla="*/ 53 h 508"/>
                  <a:gd name="T14" fmla="*/ 916 w 198"/>
                  <a:gd name="T15" fmla="*/ 53 h 508"/>
                  <a:gd name="T16" fmla="*/ 916 w 198"/>
                  <a:gd name="T17" fmla="*/ 53 h 508"/>
                  <a:gd name="T18" fmla="*/ 905 w 198"/>
                  <a:gd name="T19" fmla="*/ 53 h 508"/>
                  <a:gd name="T20" fmla="*/ 901 w 198"/>
                  <a:gd name="T21" fmla="*/ 53 h 508"/>
                  <a:gd name="T22" fmla="*/ 10 w 198"/>
                  <a:gd name="T23" fmla="*/ 53 h 508"/>
                  <a:gd name="T24" fmla="*/ 10 w 198"/>
                  <a:gd name="T25" fmla="*/ 53 h 508"/>
                  <a:gd name="T26" fmla="*/ 0 w 198"/>
                  <a:gd name="T27" fmla="*/ 53 h 508"/>
                  <a:gd name="T28" fmla="*/ 0 w 198"/>
                  <a:gd name="T29" fmla="*/ 53 h 508"/>
                  <a:gd name="T30" fmla="*/ 0 w 198"/>
                  <a:gd name="T31" fmla="*/ 53 h 508"/>
                  <a:gd name="T32" fmla="*/ 0 w 198"/>
                  <a:gd name="T33" fmla="*/ 1 h 508"/>
                  <a:gd name="T34" fmla="*/ 0 w 198"/>
                  <a:gd name="T35" fmla="*/ 0 h 508"/>
                  <a:gd name="T36" fmla="*/ 0 w 198"/>
                  <a:gd name="T37" fmla="*/ 0 h 508"/>
                  <a:gd name="T38" fmla="*/ 10 w 198"/>
                  <a:gd name="T39" fmla="*/ 0 h 508"/>
                  <a:gd name="T40" fmla="*/ 10 w 198"/>
                  <a:gd name="T41" fmla="*/ 0 h 5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8" h="508">
                    <a:moveTo>
                      <a:pt x="2" y="0"/>
                    </a:moveTo>
                    <a:lnTo>
                      <a:pt x="194" y="0"/>
                    </a:lnTo>
                    <a:lnTo>
                      <a:pt x="196" y="0"/>
                    </a:lnTo>
                    <a:lnTo>
                      <a:pt x="198" y="0"/>
                    </a:lnTo>
                    <a:lnTo>
                      <a:pt x="198" y="2"/>
                    </a:lnTo>
                    <a:lnTo>
                      <a:pt x="198" y="506"/>
                    </a:lnTo>
                    <a:lnTo>
                      <a:pt x="198" y="508"/>
                    </a:lnTo>
                    <a:lnTo>
                      <a:pt x="196" y="508"/>
                    </a:lnTo>
                    <a:lnTo>
                      <a:pt x="194" y="508"/>
                    </a:lnTo>
                    <a:lnTo>
                      <a:pt x="2" y="508"/>
                    </a:lnTo>
                    <a:lnTo>
                      <a:pt x="0" y="508"/>
                    </a:lnTo>
                    <a:lnTo>
                      <a:pt x="0" y="506"/>
                    </a:lnTo>
                    <a:lnTo>
                      <a:pt x="0" y="2"/>
                    </a:lnTo>
                    <a:lnTo>
                      <a:pt x="0"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7" name="Freeform 46"/>
              <p:cNvSpPr>
                <a:spLocks noChangeAspect="1"/>
              </p:cNvSpPr>
              <p:nvPr/>
            </p:nvSpPr>
            <p:spPr bwMode="auto">
              <a:xfrm>
                <a:off x="1021" y="2494"/>
                <a:ext cx="49" cy="324"/>
              </a:xfrm>
              <a:custGeom>
                <a:avLst/>
                <a:gdLst>
                  <a:gd name="T0" fmla="*/ 169 w 36"/>
                  <a:gd name="T1" fmla="*/ 0 h 510"/>
                  <a:gd name="T2" fmla="*/ 10 w 36"/>
                  <a:gd name="T3" fmla="*/ 0 h 510"/>
                  <a:gd name="T4" fmla="*/ 10 w 36"/>
                  <a:gd name="T5" fmla="*/ 1 h 510"/>
                  <a:gd name="T6" fmla="*/ 0 w 36"/>
                  <a:gd name="T7" fmla="*/ 1 h 510"/>
                  <a:gd name="T8" fmla="*/ 0 w 36"/>
                  <a:gd name="T9" fmla="*/ 1 h 510"/>
                  <a:gd name="T10" fmla="*/ 0 w 36"/>
                  <a:gd name="T11" fmla="*/ 1 h 510"/>
                  <a:gd name="T12" fmla="*/ 0 w 36"/>
                  <a:gd name="T13" fmla="*/ 53 h 510"/>
                  <a:gd name="T14" fmla="*/ 0 w 36"/>
                  <a:gd name="T15" fmla="*/ 53 h 510"/>
                  <a:gd name="T16" fmla="*/ 0 w 36"/>
                  <a:gd name="T17" fmla="*/ 53 h 510"/>
                  <a:gd name="T18" fmla="*/ 10 w 36"/>
                  <a:gd name="T19" fmla="*/ 53 h 510"/>
                  <a:gd name="T20" fmla="*/ 10 w 36"/>
                  <a:gd name="T21" fmla="*/ 53 h 510"/>
                  <a:gd name="T22" fmla="*/ 169 w 36"/>
                  <a:gd name="T23" fmla="*/ 53 h 510"/>
                  <a:gd name="T24" fmla="*/ 169 w 36"/>
                  <a:gd name="T25" fmla="*/ 0 h 5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10">
                    <a:moveTo>
                      <a:pt x="36" y="0"/>
                    </a:moveTo>
                    <a:lnTo>
                      <a:pt x="2" y="0"/>
                    </a:lnTo>
                    <a:lnTo>
                      <a:pt x="2" y="2"/>
                    </a:lnTo>
                    <a:lnTo>
                      <a:pt x="0" y="2"/>
                    </a:lnTo>
                    <a:lnTo>
                      <a:pt x="0" y="4"/>
                    </a:lnTo>
                    <a:lnTo>
                      <a:pt x="0" y="508"/>
                    </a:lnTo>
                    <a:lnTo>
                      <a:pt x="0" y="510"/>
                    </a:lnTo>
                    <a:lnTo>
                      <a:pt x="2" y="510"/>
                    </a:lnTo>
                    <a:lnTo>
                      <a:pt x="36" y="510"/>
                    </a:lnTo>
                    <a:lnTo>
                      <a:pt x="36" y="0"/>
                    </a:lnTo>
                    <a:close/>
                  </a:path>
                </a:pathLst>
              </a:custGeom>
              <a:solidFill>
                <a:srgbClr val="868D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8" name="Rectangle 47"/>
              <p:cNvSpPr>
                <a:spLocks noChangeAspect="1" noChangeArrowheads="1"/>
              </p:cNvSpPr>
              <p:nvPr/>
            </p:nvSpPr>
            <p:spPr bwMode="auto">
              <a:xfrm>
                <a:off x="1070" y="2494"/>
                <a:ext cx="9" cy="324"/>
              </a:xfrm>
              <a:prstGeom prst="rect">
                <a:avLst/>
              </a:prstGeom>
              <a:solidFill>
                <a:srgbClr val="8B92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2029" name="Rectangle 48"/>
              <p:cNvSpPr>
                <a:spLocks noChangeAspect="1" noChangeArrowheads="1"/>
              </p:cNvSpPr>
              <p:nvPr/>
            </p:nvSpPr>
            <p:spPr bwMode="auto">
              <a:xfrm>
                <a:off x="1079" y="2494"/>
                <a:ext cx="10" cy="324"/>
              </a:xfrm>
              <a:prstGeom prst="rect">
                <a:avLst/>
              </a:prstGeom>
              <a:solidFill>
                <a:srgbClr val="8D97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2030" name="Rectangle 49"/>
              <p:cNvSpPr>
                <a:spLocks noChangeAspect="1" noChangeArrowheads="1"/>
              </p:cNvSpPr>
              <p:nvPr/>
            </p:nvSpPr>
            <p:spPr bwMode="auto">
              <a:xfrm>
                <a:off x="1089" y="2494"/>
                <a:ext cx="8" cy="324"/>
              </a:xfrm>
              <a:prstGeom prst="rect">
                <a:avLst/>
              </a:prstGeom>
              <a:solidFill>
                <a:srgbClr val="92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2031" name="Freeform 50"/>
              <p:cNvSpPr>
                <a:spLocks noChangeAspect="1"/>
              </p:cNvSpPr>
              <p:nvPr/>
            </p:nvSpPr>
            <p:spPr bwMode="auto">
              <a:xfrm>
                <a:off x="1097" y="2494"/>
                <a:ext cx="11" cy="324"/>
              </a:xfrm>
              <a:custGeom>
                <a:avLst/>
                <a:gdLst>
                  <a:gd name="T0" fmla="*/ 0 w 8"/>
                  <a:gd name="T1" fmla="*/ 0 h 510"/>
                  <a:gd name="T2" fmla="*/ 40 w 8"/>
                  <a:gd name="T3" fmla="*/ 0 h 510"/>
                  <a:gd name="T4" fmla="*/ 40 w 8"/>
                  <a:gd name="T5" fmla="*/ 53 h 510"/>
                  <a:gd name="T6" fmla="*/ 0 w 8"/>
                  <a:gd name="T7" fmla="*/ 53 h 510"/>
                  <a:gd name="T8" fmla="*/ 0 w 8"/>
                  <a:gd name="T9" fmla="*/ 0 h 510"/>
                  <a:gd name="T10" fmla="*/ 0 w 8"/>
                  <a:gd name="T11" fmla="*/ 0 h 5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10">
                    <a:moveTo>
                      <a:pt x="0" y="0"/>
                    </a:moveTo>
                    <a:lnTo>
                      <a:pt x="8" y="0"/>
                    </a:lnTo>
                    <a:lnTo>
                      <a:pt x="8" y="510"/>
                    </a:lnTo>
                    <a:lnTo>
                      <a:pt x="0" y="510"/>
                    </a:lnTo>
                    <a:lnTo>
                      <a:pt x="0" y="0"/>
                    </a:lnTo>
                    <a:close/>
                  </a:path>
                </a:pathLst>
              </a:custGeom>
              <a:solidFill>
                <a:srgbClr val="98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2" name="Freeform 51"/>
              <p:cNvSpPr>
                <a:spLocks noChangeAspect="1"/>
              </p:cNvSpPr>
              <p:nvPr/>
            </p:nvSpPr>
            <p:spPr bwMode="auto">
              <a:xfrm>
                <a:off x="1117" y="2494"/>
                <a:ext cx="10" cy="324"/>
              </a:xfrm>
              <a:custGeom>
                <a:avLst/>
                <a:gdLst>
                  <a:gd name="T0" fmla="*/ 0 w 8"/>
                  <a:gd name="T1" fmla="*/ 0 h 510"/>
                  <a:gd name="T2" fmla="*/ 25 w 8"/>
                  <a:gd name="T3" fmla="*/ 0 h 510"/>
                  <a:gd name="T4" fmla="*/ 25 w 8"/>
                  <a:gd name="T5" fmla="*/ 53 h 510"/>
                  <a:gd name="T6" fmla="*/ 0 w 8"/>
                  <a:gd name="T7" fmla="*/ 53 h 510"/>
                  <a:gd name="T8" fmla="*/ 0 w 8"/>
                  <a:gd name="T9" fmla="*/ 0 h 510"/>
                  <a:gd name="T10" fmla="*/ 0 w 8"/>
                  <a:gd name="T11" fmla="*/ 0 h 5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10">
                    <a:moveTo>
                      <a:pt x="0" y="0"/>
                    </a:moveTo>
                    <a:lnTo>
                      <a:pt x="8" y="0"/>
                    </a:lnTo>
                    <a:lnTo>
                      <a:pt x="8" y="510"/>
                    </a:lnTo>
                    <a:lnTo>
                      <a:pt x="0" y="510"/>
                    </a:lnTo>
                    <a:lnTo>
                      <a:pt x="0" y="0"/>
                    </a:lnTo>
                    <a:close/>
                  </a:path>
                </a:pathLst>
              </a:custGeom>
              <a:solidFill>
                <a:srgbClr val="9F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3" name="Rectangle 52"/>
              <p:cNvSpPr>
                <a:spLocks noChangeAspect="1" noChangeArrowheads="1"/>
              </p:cNvSpPr>
              <p:nvPr/>
            </p:nvSpPr>
            <p:spPr bwMode="auto">
              <a:xfrm>
                <a:off x="1127" y="2494"/>
                <a:ext cx="8" cy="324"/>
              </a:xfrm>
              <a:prstGeom prst="rect">
                <a:avLst/>
              </a:prstGeom>
              <a:solidFill>
                <a:srgbClr val="A2A9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2034" name="Rectangle 53"/>
              <p:cNvSpPr>
                <a:spLocks noChangeAspect="1" noChangeArrowheads="1"/>
              </p:cNvSpPr>
              <p:nvPr/>
            </p:nvSpPr>
            <p:spPr bwMode="auto">
              <a:xfrm>
                <a:off x="1135" y="2494"/>
                <a:ext cx="11" cy="324"/>
              </a:xfrm>
              <a:prstGeom prst="rect">
                <a:avLst/>
              </a:prstGeom>
              <a:solidFill>
                <a:srgbClr val="A7AE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2035" name="Rectangle 54"/>
              <p:cNvSpPr>
                <a:spLocks noChangeAspect="1" noChangeArrowheads="1"/>
              </p:cNvSpPr>
              <p:nvPr/>
            </p:nvSpPr>
            <p:spPr bwMode="auto">
              <a:xfrm>
                <a:off x="1146" y="2494"/>
                <a:ext cx="9" cy="324"/>
              </a:xfrm>
              <a:prstGeom prst="rect">
                <a:avLst/>
              </a:prstGeom>
              <a:solidFill>
                <a:srgbClr val="A9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2036" name="Rectangle 55"/>
              <p:cNvSpPr>
                <a:spLocks noChangeAspect="1" noChangeArrowheads="1"/>
              </p:cNvSpPr>
              <p:nvPr/>
            </p:nvSpPr>
            <p:spPr bwMode="auto">
              <a:xfrm>
                <a:off x="1155" y="2494"/>
                <a:ext cx="10" cy="324"/>
              </a:xfrm>
              <a:prstGeom prst="rect">
                <a:avLst/>
              </a:prstGeom>
              <a:solidFill>
                <a:srgbClr val="AF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2037" name="Rectangle 56"/>
              <p:cNvSpPr>
                <a:spLocks noChangeAspect="1" noChangeArrowheads="1"/>
              </p:cNvSpPr>
              <p:nvPr/>
            </p:nvSpPr>
            <p:spPr bwMode="auto">
              <a:xfrm>
                <a:off x="1165" y="2494"/>
                <a:ext cx="8" cy="324"/>
              </a:xfrm>
              <a:prstGeom prst="rect">
                <a:avLst/>
              </a:prstGeom>
              <a:solidFill>
                <a:srgbClr val="B4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2038" name="Rectangle 57"/>
              <p:cNvSpPr>
                <a:spLocks noChangeAspect="1" noChangeArrowheads="1"/>
              </p:cNvSpPr>
              <p:nvPr/>
            </p:nvSpPr>
            <p:spPr bwMode="auto">
              <a:xfrm>
                <a:off x="1173" y="2494"/>
                <a:ext cx="11" cy="324"/>
              </a:xfrm>
              <a:prstGeom prst="rect">
                <a:avLst/>
              </a:prstGeom>
              <a:solidFill>
                <a:srgbClr val="B6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2039" name="Rectangle 58"/>
              <p:cNvSpPr>
                <a:spLocks noChangeAspect="1" noChangeArrowheads="1"/>
              </p:cNvSpPr>
              <p:nvPr/>
            </p:nvSpPr>
            <p:spPr bwMode="auto">
              <a:xfrm>
                <a:off x="1184" y="2494"/>
                <a:ext cx="9" cy="324"/>
              </a:xfrm>
              <a:prstGeom prst="rect">
                <a:avLst/>
              </a:prstGeom>
              <a:solidFill>
                <a:srgbClr val="BB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2040" name="Freeform 59"/>
              <p:cNvSpPr>
                <a:spLocks noChangeAspect="1"/>
              </p:cNvSpPr>
              <p:nvPr/>
            </p:nvSpPr>
            <p:spPr bwMode="auto">
              <a:xfrm>
                <a:off x="1193" y="2494"/>
                <a:ext cx="10" cy="324"/>
              </a:xfrm>
              <a:custGeom>
                <a:avLst/>
                <a:gdLst>
                  <a:gd name="T0" fmla="*/ 0 w 8"/>
                  <a:gd name="T1" fmla="*/ 0 h 510"/>
                  <a:gd name="T2" fmla="*/ 25 w 8"/>
                  <a:gd name="T3" fmla="*/ 0 h 510"/>
                  <a:gd name="T4" fmla="*/ 25 w 8"/>
                  <a:gd name="T5" fmla="*/ 53 h 510"/>
                  <a:gd name="T6" fmla="*/ 0 w 8"/>
                  <a:gd name="T7" fmla="*/ 53 h 510"/>
                  <a:gd name="T8" fmla="*/ 0 w 8"/>
                  <a:gd name="T9" fmla="*/ 0 h 510"/>
                  <a:gd name="T10" fmla="*/ 0 w 8"/>
                  <a:gd name="T11" fmla="*/ 0 h 5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10">
                    <a:moveTo>
                      <a:pt x="0" y="0"/>
                    </a:moveTo>
                    <a:lnTo>
                      <a:pt x="8" y="0"/>
                    </a:lnTo>
                    <a:lnTo>
                      <a:pt x="8" y="510"/>
                    </a:lnTo>
                    <a:lnTo>
                      <a:pt x="0" y="510"/>
                    </a:lnTo>
                    <a:lnTo>
                      <a:pt x="0" y="0"/>
                    </a:lnTo>
                    <a:close/>
                  </a:path>
                </a:pathLst>
              </a:custGeom>
              <a:solidFill>
                <a:srgbClr val="BE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1" name="Rectangle 60"/>
              <p:cNvSpPr>
                <a:spLocks noChangeAspect="1" noChangeArrowheads="1"/>
              </p:cNvSpPr>
              <p:nvPr/>
            </p:nvSpPr>
            <p:spPr bwMode="auto">
              <a:xfrm>
                <a:off x="1203" y="2494"/>
                <a:ext cx="8" cy="324"/>
              </a:xfrm>
              <a:prstGeom prst="rect">
                <a:avLst/>
              </a:prstGeom>
              <a:solidFill>
                <a:srgbClr val="C3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2042" name="Freeform 61"/>
              <p:cNvSpPr>
                <a:spLocks noChangeAspect="1"/>
              </p:cNvSpPr>
              <p:nvPr/>
            </p:nvSpPr>
            <p:spPr bwMode="auto">
              <a:xfrm>
                <a:off x="1211" y="2494"/>
                <a:ext cx="11" cy="324"/>
              </a:xfrm>
              <a:custGeom>
                <a:avLst/>
                <a:gdLst>
                  <a:gd name="T0" fmla="*/ 0 w 8"/>
                  <a:gd name="T1" fmla="*/ 0 h 510"/>
                  <a:gd name="T2" fmla="*/ 40 w 8"/>
                  <a:gd name="T3" fmla="*/ 0 h 510"/>
                  <a:gd name="T4" fmla="*/ 40 w 8"/>
                  <a:gd name="T5" fmla="*/ 53 h 510"/>
                  <a:gd name="T6" fmla="*/ 0 w 8"/>
                  <a:gd name="T7" fmla="*/ 53 h 510"/>
                  <a:gd name="T8" fmla="*/ 0 w 8"/>
                  <a:gd name="T9" fmla="*/ 0 h 510"/>
                  <a:gd name="T10" fmla="*/ 0 w 8"/>
                  <a:gd name="T11" fmla="*/ 0 h 5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10">
                    <a:moveTo>
                      <a:pt x="0" y="0"/>
                    </a:moveTo>
                    <a:lnTo>
                      <a:pt x="8" y="0"/>
                    </a:lnTo>
                    <a:lnTo>
                      <a:pt x="8" y="510"/>
                    </a:lnTo>
                    <a:lnTo>
                      <a:pt x="0" y="510"/>
                    </a:lnTo>
                    <a:lnTo>
                      <a:pt x="0" y="0"/>
                    </a:lnTo>
                    <a:close/>
                  </a:path>
                </a:pathLst>
              </a:custGeom>
              <a:solidFill>
                <a:srgbClr val="C5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3" name="Freeform 62"/>
              <p:cNvSpPr>
                <a:spLocks noChangeAspect="1"/>
              </p:cNvSpPr>
              <p:nvPr/>
            </p:nvSpPr>
            <p:spPr bwMode="auto">
              <a:xfrm>
                <a:off x="1231" y="2494"/>
                <a:ext cx="10" cy="324"/>
              </a:xfrm>
              <a:custGeom>
                <a:avLst/>
                <a:gdLst>
                  <a:gd name="T0" fmla="*/ 0 w 8"/>
                  <a:gd name="T1" fmla="*/ 0 h 510"/>
                  <a:gd name="T2" fmla="*/ 25 w 8"/>
                  <a:gd name="T3" fmla="*/ 0 h 510"/>
                  <a:gd name="T4" fmla="*/ 25 w 8"/>
                  <a:gd name="T5" fmla="*/ 53 h 510"/>
                  <a:gd name="T6" fmla="*/ 0 w 8"/>
                  <a:gd name="T7" fmla="*/ 53 h 510"/>
                  <a:gd name="T8" fmla="*/ 0 w 8"/>
                  <a:gd name="T9" fmla="*/ 0 h 510"/>
                  <a:gd name="T10" fmla="*/ 0 w 8"/>
                  <a:gd name="T11" fmla="*/ 0 h 5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10">
                    <a:moveTo>
                      <a:pt x="0" y="0"/>
                    </a:moveTo>
                    <a:lnTo>
                      <a:pt x="8" y="0"/>
                    </a:lnTo>
                    <a:lnTo>
                      <a:pt x="8" y="510"/>
                    </a:lnTo>
                    <a:lnTo>
                      <a:pt x="0" y="510"/>
                    </a:lnTo>
                    <a:lnTo>
                      <a:pt x="0" y="0"/>
                    </a:lnTo>
                    <a:close/>
                  </a:path>
                </a:pathLst>
              </a:custGeom>
              <a:solidFill>
                <a:srgbClr val="CD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4" name="Freeform 63"/>
              <p:cNvSpPr>
                <a:spLocks noChangeAspect="1"/>
              </p:cNvSpPr>
              <p:nvPr/>
            </p:nvSpPr>
            <p:spPr bwMode="auto">
              <a:xfrm>
                <a:off x="1241" y="2494"/>
                <a:ext cx="49" cy="324"/>
              </a:xfrm>
              <a:custGeom>
                <a:avLst/>
                <a:gdLst>
                  <a:gd name="T0" fmla="*/ 0 w 36"/>
                  <a:gd name="T1" fmla="*/ 0 h 510"/>
                  <a:gd name="T2" fmla="*/ 152 w 36"/>
                  <a:gd name="T3" fmla="*/ 0 h 510"/>
                  <a:gd name="T4" fmla="*/ 159 w 36"/>
                  <a:gd name="T5" fmla="*/ 1 h 510"/>
                  <a:gd name="T6" fmla="*/ 169 w 36"/>
                  <a:gd name="T7" fmla="*/ 1 h 510"/>
                  <a:gd name="T8" fmla="*/ 169 w 36"/>
                  <a:gd name="T9" fmla="*/ 1 h 510"/>
                  <a:gd name="T10" fmla="*/ 169 w 36"/>
                  <a:gd name="T11" fmla="*/ 1 h 510"/>
                  <a:gd name="T12" fmla="*/ 169 w 36"/>
                  <a:gd name="T13" fmla="*/ 53 h 510"/>
                  <a:gd name="T14" fmla="*/ 169 w 36"/>
                  <a:gd name="T15" fmla="*/ 53 h 510"/>
                  <a:gd name="T16" fmla="*/ 169 w 36"/>
                  <a:gd name="T17" fmla="*/ 53 h 510"/>
                  <a:gd name="T18" fmla="*/ 159 w 36"/>
                  <a:gd name="T19" fmla="*/ 53 h 510"/>
                  <a:gd name="T20" fmla="*/ 152 w 36"/>
                  <a:gd name="T21" fmla="*/ 53 h 510"/>
                  <a:gd name="T22" fmla="*/ 0 w 36"/>
                  <a:gd name="T23" fmla="*/ 53 h 510"/>
                  <a:gd name="T24" fmla="*/ 0 w 36"/>
                  <a:gd name="T25" fmla="*/ 0 h 5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10">
                    <a:moveTo>
                      <a:pt x="0" y="0"/>
                    </a:moveTo>
                    <a:lnTo>
                      <a:pt x="32" y="0"/>
                    </a:lnTo>
                    <a:lnTo>
                      <a:pt x="34" y="2"/>
                    </a:lnTo>
                    <a:lnTo>
                      <a:pt x="36" y="2"/>
                    </a:lnTo>
                    <a:lnTo>
                      <a:pt x="36" y="4"/>
                    </a:lnTo>
                    <a:lnTo>
                      <a:pt x="36" y="508"/>
                    </a:lnTo>
                    <a:lnTo>
                      <a:pt x="36" y="510"/>
                    </a:lnTo>
                    <a:lnTo>
                      <a:pt x="34" y="510"/>
                    </a:lnTo>
                    <a:lnTo>
                      <a:pt x="32" y="510"/>
                    </a:lnTo>
                    <a:lnTo>
                      <a:pt x="0" y="510"/>
                    </a:lnTo>
                    <a:lnTo>
                      <a:pt x="0" y="0"/>
                    </a:lnTo>
                    <a:close/>
                  </a:path>
                </a:pathLst>
              </a:custGeom>
              <a:solidFill>
                <a:srgbClr val="D2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5" name="Freeform 64"/>
              <p:cNvSpPr>
                <a:spLocks noChangeAspect="1"/>
              </p:cNvSpPr>
              <p:nvPr/>
            </p:nvSpPr>
            <p:spPr bwMode="auto">
              <a:xfrm>
                <a:off x="1015" y="2509"/>
                <a:ext cx="234" cy="203"/>
              </a:xfrm>
              <a:custGeom>
                <a:avLst/>
                <a:gdLst>
                  <a:gd name="T0" fmla="*/ 10 w 172"/>
                  <a:gd name="T1" fmla="*/ 0 h 214"/>
                  <a:gd name="T2" fmla="*/ 790 w 172"/>
                  <a:gd name="T3" fmla="*/ 0 h 214"/>
                  <a:gd name="T4" fmla="*/ 790 w 172"/>
                  <a:gd name="T5" fmla="*/ 0 h 214"/>
                  <a:gd name="T6" fmla="*/ 790 w 172"/>
                  <a:gd name="T7" fmla="*/ 0 h 214"/>
                  <a:gd name="T8" fmla="*/ 790 w 172"/>
                  <a:gd name="T9" fmla="*/ 0 h 214"/>
                  <a:gd name="T10" fmla="*/ 801 w 172"/>
                  <a:gd name="T11" fmla="*/ 0 h 214"/>
                  <a:gd name="T12" fmla="*/ 801 w 172"/>
                  <a:gd name="T13" fmla="*/ 163 h 214"/>
                  <a:gd name="T14" fmla="*/ 790 w 172"/>
                  <a:gd name="T15" fmla="*/ 163 h 214"/>
                  <a:gd name="T16" fmla="*/ 790 w 172"/>
                  <a:gd name="T17" fmla="*/ 163 h 214"/>
                  <a:gd name="T18" fmla="*/ 790 w 172"/>
                  <a:gd name="T19" fmla="*/ 163 h 214"/>
                  <a:gd name="T20" fmla="*/ 790 w 172"/>
                  <a:gd name="T21" fmla="*/ 165 h 214"/>
                  <a:gd name="T22" fmla="*/ 10 w 172"/>
                  <a:gd name="T23" fmla="*/ 165 h 214"/>
                  <a:gd name="T24" fmla="*/ 0 w 172"/>
                  <a:gd name="T25" fmla="*/ 163 h 214"/>
                  <a:gd name="T26" fmla="*/ 0 w 172"/>
                  <a:gd name="T27" fmla="*/ 163 h 214"/>
                  <a:gd name="T28" fmla="*/ 0 w 172"/>
                  <a:gd name="T29" fmla="*/ 163 h 214"/>
                  <a:gd name="T30" fmla="*/ 0 w 172"/>
                  <a:gd name="T31" fmla="*/ 163 h 214"/>
                  <a:gd name="T32" fmla="*/ 0 w 172"/>
                  <a:gd name="T33" fmla="*/ 0 h 214"/>
                  <a:gd name="T34" fmla="*/ 0 w 172"/>
                  <a:gd name="T35" fmla="*/ 0 h 214"/>
                  <a:gd name="T36" fmla="*/ 0 w 172"/>
                  <a:gd name="T37" fmla="*/ 0 h 214"/>
                  <a:gd name="T38" fmla="*/ 0 w 172"/>
                  <a:gd name="T39" fmla="*/ 0 h 214"/>
                  <a:gd name="T40" fmla="*/ 10 w 172"/>
                  <a:gd name="T41" fmla="*/ 0 h 2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2" h="214">
                    <a:moveTo>
                      <a:pt x="2" y="0"/>
                    </a:moveTo>
                    <a:lnTo>
                      <a:pt x="170" y="0"/>
                    </a:lnTo>
                    <a:lnTo>
                      <a:pt x="172" y="0"/>
                    </a:lnTo>
                    <a:lnTo>
                      <a:pt x="172" y="212"/>
                    </a:lnTo>
                    <a:lnTo>
                      <a:pt x="170" y="212"/>
                    </a:lnTo>
                    <a:lnTo>
                      <a:pt x="170" y="214"/>
                    </a:lnTo>
                    <a:lnTo>
                      <a:pt x="2" y="214"/>
                    </a:lnTo>
                    <a:lnTo>
                      <a:pt x="0" y="212"/>
                    </a:lnTo>
                    <a:lnTo>
                      <a:pt x="0" y="0"/>
                    </a:lnTo>
                    <a:lnTo>
                      <a:pt x="2"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6" name="Freeform 65"/>
              <p:cNvSpPr>
                <a:spLocks noChangeAspect="1"/>
              </p:cNvSpPr>
              <p:nvPr/>
            </p:nvSpPr>
            <p:spPr bwMode="auto">
              <a:xfrm>
                <a:off x="1015" y="2509"/>
                <a:ext cx="231" cy="135"/>
              </a:xfrm>
              <a:custGeom>
                <a:avLst/>
                <a:gdLst>
                  <a:gd name="T0" fmla="*/ 0 w 170"/>
                  <a:gd name="T1" fmla="*/ 0 h 212"/>
                  <a:gd name="T2" fmla="*/ 777 w 170"/>
                  <a:gd name="T3" fmla="*/ 0 h 212"/>
                  <a:gd name="T4" fmla="*/ 777 w 170"/>
                  <a:gd name="T5" fmla="*/ 0 h 212"/>
                  <a:gd name="T6" fmla="*/ 777 w 170"/>
                  <a:gd name="T7" fmla="*/ 0 h 212"/>
                  <a:gd name="T8" fmla="*/ 777 w 170"/>
                  <a:gd name="T9" fmla="*/ 0 h 212"/>
                  <a:gd name="T10" fmla="*/ 788 w 170"/>
                  <a:gd name="T11" fmla="*/ 0 h 212"/>
                  <a:gd name="T12" fmla="*/ 788 w 170"/>
                  <a:gd name="T13" fmla="*/ 22 h 212"/>
                  <a:gd name="T14" fmla="*/ 750 w 170"/>
                  <a:gd name="T15" fmla="*/ 22 h 212"/>
                  <a:gd name="T16" fmla="*/ 19 w 170"/>
                  <a:gd name="T17" fmla="*/ 1 h 212"/>
                  <a:gd name="T18" fmla="*/ 0 w 170"/>
                  <a:gd name="T19" fmla="*/ 0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 h="212">
                    <a:moveTo>
                      <a:pt x="0" y="0"/>
                    </a:moveTo>
                    <a:lnTo>
                      <a:pt x="168" y="0"/>
                    </a:lnTo>
                    <a:lnTo>
                      <a:pt x="170" y="0"/>
                    </a:lnTo>
                    <a:lnTo>
                      <a:pt x="170" y="212"/>
                    </a:lnTo>
                    <a:lnTo>
                      <a:pt x="162" y="208"/>
                    </a:lnTo>
                    <a:lnTo>
                      <a:pt x="4" y="4"/>
                    </a:lnTo>
                    <a:lnTo>
                      <a:pt x="0" y="0"/>
                    </a:lnTo>
                    <a:close/>
                  </a:path>
                </a:pathLst>
              </a:custGeom>
              <a:solidFill>
                <a:srgbClr val="53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7" name="Freeform 66"/>
              <p:cNvSpPr>
                <a:spLocks noChangeAspect="1"/>
              </p:cNvSpPr>
              <p:nvPr/>
            </p:nvSpPr>
            <p:spPr bwMode="auto">
              <a:xfrm>
                <a:off x="1018" y="2517"/>
                <a:ext cx="272" cy="188"/>
              </a:xfrm>
              <a:custGeom>
                <a:avLst/>
                <a:gdLst>
                  <a:gd name="T0" fmla="*/ 26 w 158"/>
                  <a:gd name="T1" fmla="*/ 0 h 208"/>
                  <a:gd name="T2" fmla="*/ 2362 w 158"/>
                  <a:gd name="T3" fmla="*/ 0 h 208"/>
                  <a:gd name="T4" fmla="*/ 2362 w 158"/>
                  <a:gd name="T5" fmla="*/ 0 h 208"/>
                  <a:gd name="T6" fmla="*/ 2389 w 158"/>
                  <a:gd name="T7" fmla="*/ 0 h 208"/>
                  <a:gd name="T8" fmla="*/ 2389 w 158"/>
                  <a:gd name="T9" fmla="*/ 2 h 208"/>
                  <a:gd name="T10" fmla="*/ 2389 w 158"/>
                  <a:gd name="T11" fmla="*/ 2 h 208"/>
                  <a:gd name="T12" fmla="*/ 2389 w 158"/>
                  <a:gd name="T13" fmla="*/ 124 h 208"/>
                  <a:gd name="T14" fmla="*/ 2389 w 158"/>
                  <a:gd name="T15" fmla="*/ 126 h 208"/>
                  <a:gd name="T16" fmla="*/ 2389 w 158"/>
                  <a:gd name="T17" fmla="*/ 126 h 208"/>
                  <a:gd name="T18" fmla="*/ 2362 w 158"/>
                  <a:gd name="T19" fmla="*/ 126 h 208"/>
                  <a:gd name="T20" fmla="*/ 2362 w 158"/>
                  <a:gd name="T21" fmla="*/ 126 h 208"/>
                  <a:gd name="T22" fmla="*/ 26 w 158"/>
                  <a:gd name="T23" fmla="*/ 126 h 208"/>
                  <a:gd name="T24" fmla="*/ 26 w 158"/>
                  <a:gd name="T25" fmla="*/ 126 h 208"/>
                  <a:gd name="T26" fmla="*/ 26 w 158"/>
                  <a:gd name="T27" fmla="*/ 126 h 208"/>
                  <a:gd name="T28" fmla="*/ 0 w 158"/>
                  <a:gd name="T29" fmla="*/ 126 h 208"/>
                  <a:gd name="T30" fmla="*/ 0 w 158"/>
                  <a:gd name="T31" fmla="*/ 124 h 208"/>
                  <a:gd name="T32" fmla="*/ 0 w 158"/>
                  <a:gd name="T33" fmla="*/ 2 h 208"/>
                  <a:gd name="T34" fmla="*/ 0 w 158"/>
                  <a:gd name="T35" fmla="*/ 2 h 208"/>
                  <a:gd name="T36" fmla="*/ 26 w 158"/>
                  <a:gd name="T37" fmla="*/ 0 h 208"/>
                  <a:gd name="T38" fmla="*/ 26 w 158"/>
                  <a:gd name="T39" fmla="*/ 0 h 208"/>
                  <a:gd name="T40" fmla="*/ 26 w 158"/>
                  <a:gd name="T41" fmla="*/ 0 h 208"/>
                  <a:gd name="T42" fmla="*/ 26 w 158"/>
                  <a:gd name="T43" fmla="*/ 0 h 2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8" h="208">
                    <a:moveTo>
                      <a:pt x="2" y="0"/>
                    </a:moveTo>
                    <a:lnTo>
                      <a:pt x="156" y="0"/>
                    </a:lnTo>
                    <a:lnTo>
                      <a:pt x="158" y="0"/>
                    </a:lnTo>
                    <a:lnTo>
                      <a:pt x="158" y="2"/>
                    </a:lnTo>
                    <a:lnTo>
                      <a:pt x="158" y="206"/>
                    </a:lnTo>
                    <a:lnTo>
                      <a:pt x="158" y="208"/>
                    </a:lnTo>
                    <a:lnTo>
                      <a:pt x="156" y="208"/>
                    </a:lnTo>
                    <a:lnTo>
                      <a:pt x="2" y="208"/>
                    </a:lnTo>
                    <a:lnTo>
                      <a:pt x="0" y="208"/>
                    </a:lnTo>
                    <a:lnTo>
                      <a:pt x="0" y="206"/>
                    </a:lnTo>
                    <a:lnTo>
                      <a:pt x="0" y="2"/>
                    </a:lnTo>
                    <a:lnTo>
                      <a:pt x="2" y="0"/>
                    </a:lnTo>
                    <a:close/>
                  </a:path>
                </a:pathLst>
              </a:custGeom>
              <a:solidFill>
                <a:srgbClr val="C5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 name="Freeform 67"/>
              <p:cNvSpPr>
                <a:spLocks noChangeAspect="1"/>
              </p:cNvSpPr>
              <p:nvPr/>
            </p:nvSpPr>
            <p:spPr bwMode="auto">
              <a:xfrm>
                <a:off x="1015" y="2518"/>
                <a:ext cx="3" cy="129"/>
              </a:xfrm>
              <a:custGeom>
                <a:avLst/>
                <a:gdLst>
                  <a:gd name="T0" fmla="*/ 0 w 2"/>
                  <a:gd name="T1" fmla="*/ 0 h 204"/>
                  <a:gd name="T2" fmla="*/ 0 w 2"/>
                  <a:gd name="T3" fmla="*/ 21 h 204"/>
                  <a:gd name="T4" fmla="*/ 18 w 2"/>
                  <a:gd name="T5" fmla="*/ 21 h 204"/>
                  <a:gd name="T6" fmla="*/ 18 w 2"/>
                  <a:gd name="T7" fmla="*/ 0 h 204"/>
                  <a:gd name="T8" fmla="*/ 0 w 2"/>
                  <a:gd name="T9" fmla="*/ 0 h 204"/>
                  <a:gd name="T10" fmla="*/ 0 w 2"/>
                  <a:gd name="T11" fmla="*/ 0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04">
                    <a:moveTo>
                      <a:pt x="0" y="0"/>
                    </a:moveTo>
                    <a:lnTo>
                      <a:pt x="0" y="204"/>
                    </a:lnTo>
                    <a:lnTo>
                      <a:pt x="2" y="204"/>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 name="Freeform 68"/>
              <p:cNvSpPr>
                <a:spLocks noChangeAspect="1"/>
              </p:cNvSpPr>
              <p:nvPr/>
            </p:nvSpPr>
            <p:spPr bwMode="auto">
              <a:xfrm>
                <a:off x="1156" y="2807"/>
                <a:ext cx="96" cy="4"/>
              </a:xfrm>
              <a:custGeom>
                <a:avLst/>
                <a:gdLst>
                  <a:gd name="T0" fmla="*/ 0 w 70"/>
                  <a:gd name="T1" fmla="*/ 0 h 6"/>
                  <a:gd name="T2" fmla="*/ 340 w 70"/>
                  <a:gd name="T3" fmla="*/ 0 h 6"/>
                  <a:gd name="T4" fmla="*/ 340 w 70"/>
                  <a:gd name="T5" fmla="*/ 1 h 6"/>
                  <a:gd name="T6" fmla="*/ 0 w 70"/>
                  <a:gd name="T7" fmla="*/ 1 h 6"/>
                  <a:gd name="T8" fmla="*/ 0 w 70"/>
                  <a:gd name="T9" fmla="*/ 0 h 6"/>
                  <a:gd name="T10" fmla="*/ 0 w 70"/>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6">
                    <a:moveTo>
                      <a:pt x="0" y="0"/>
                    </a:moveTo>
                    <a:lnTo>
                      <a:pt x="70" y="0"/>
                    </a:lnTo>
                    <a:lnTo>
                      <a:pt x="70"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 name="Freeform 69"/>
              <p:cNvSpPr>
                <a:spLocks noChangeAspect="1"/>
              </p:cNvSpPr>
              <p:nvPr/>
            </p:nvSpPr>
            <p:spPr bwMode="auto">
              <a:xfrm>
                <a:off x="1156" y="2807"/>
                <a:ext cx="99" cy="4"/>
              </a:xfrm>
              <a:custGeom>
                <a:avLst/>
                <a:gdLst>
                  <a:gd name="T0" fmla="*/ 0 w 72"/>
                  <a:gd name="T1" fmla="*/ 0 h 6"/>
                  <a:gd name="T2" fmla="*/ 353 w 72"/>
                  <a:gd name="T3" fmla="*/ 0 h 6"/>
                  <a:gd name="T4" fmla="*/ 353 w 72"/>
                  <a:gd name="T5" fmla="*/ 1 h 6"/>
                  <a:gd name="T6" fmla="*/ 334 w 72"/>
                  <a:gd name="T7" fmla="*/ 1 h 6"/>
                  <a:gd name="T8" fmla="*/ 21 w 72"/>
                  <a:gd name="T9" fmla="*/ 1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 name="Freeform 70"/>
              <p:cNvSpPr>
                <a:spLocks noChangeAspect="1"/>
              </p:cNvSpPr>
              <p:nvPr/>
            </p:nvSpPr>
            <p:spPr bwMode="auto">
              <a:xfrm>
                <a:off x="1065" y="2807"/>
                <a:ext cx="87" cy="4"/>
              </a:xfrm>
              <a:custGeom>
                <a:avLst/>
                <a:gdLst>
                  <a:gd name="T0" fmla="*/ 0 w 64"/>
                  <a:gd name="T1" fmla="*/ 0 h 6"/>
                  <a:gd name="T2" fmla="*/ 296 w 64"/>
                  <a:gd name="T3" fmla="*/ 0 h 6"/>
                  <a:gd name="T4" fmla="*/ 296 w 64"/>
                  <a:gd name="T5" fmla="*/ 1 h 6"/>
                  <a:gd name="T6" fmla="*/ 0 w 64"/>
                  <a:gd name="T7" fmla="*/ 1 h 6"/>
                  <a:gd name="T8" fmla="*/ 0 w 64"/>
                  <a:gd name="T9" fmla="*/ 0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 name="Freeform 71"/>
              <p:cNvSpPr>
                <a:spLocks noChangeAspect="1"/>
              </p:cNvSpPr>
              <p:nvPr/>
            </p:nvSpPr>
            <p:spPr bwMode="auto">
              <a:xfrm>
                <a:off x="1065" y="2807"/>
                <a:ext cx="87" cy="4"/>
              </a:xfrm>
              <a:custGeom>
                <a:avLst/>
                <a:gdLst>
                  <a:gd name="T0" fmla="*/ 0 w 64"/>
                  <a:gd name="T1" fmla="*/ 0 h 6"/>
                  <a:gd name="T2" fmla="*/ 296 w 64"/>
                  <a:gd name="T3" fmla="*/ 0 h 6"/>
                  <a:gd name="T4" fmla="*/ 296 w 64"/>
                  <a:gd name="T5" fmla="*/ 1 h 6"/>
                  <a:gd name="T6" fmla="*/ 287 w 64"/>
                  <a:gd name="T7" fmla="*/ 1 h 6"/>
                  <a:gd name="T8" fmla="*/ 19 w 64"/>
                  <a:gd name="T9" fmla="*/ 1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 name="Freeform 72"/>
              <p:cNvSpPr>
                <a:spLocks noChangeAspect="1"/>
              </p:cNvSpPr>
              <p:nvPr/>
            </p:nvSpPr>
            <p:spPr bwMode="auto">
              <a:xfrm>
                <a:off x="1156" y="2800"/>
                <a:ext cx="96" cy="4"/>
              </a:xfrm>
              <a:custGeom>
                <a:avLst/>
                <a:gdLst>
                  <a:gd name="T0" fmla="*/ 0 w 70"/>
                  <a:gd name="T1" fmla="*/ 0 h 8"/>
                  <a:gd name="T2" fmla="*/ 340 w 70"/>
                  <a:gd name="T3" fmla="*/ 1 h 8"/>
                  <a:gd name="T4" fmla="*/ 340 w 70"/>
                  <a:gd name="T5" fmla="*/ 1 h 8"/>
                  <a:gd name="T6" fmla="*/ 0 w 70"/>
                  <a:gd name="T7" fmla="*/ 1 h 8"/>
                  <a:gd name="T8" fmla="*/ 0 w 70"/>
                  <a:gd name="T9" fmla="*/ 1 h 8"/>
                  <a:gd name="T10" fmla="*/ 0 w 70"/>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8">
                    <a:moveTo>
                      <a:pt x="0" y="0"/>
                    </a:moveTo>
                    <a:lnTo>
                      <a:pt x="70" y="2"/>
                    </a:lnTo>
                    <a:lnTo>
                      <a:pt x="70" y="8"/>
                    </a:lnTo>
                    <a:lnTo>
                      <a:pt x="0" y="8"/>
                    </a:lnTo>
                    <a:lnTo>
                      <a:pt x="0" y="2"/>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 name="Freeform 73"/>
              <p:cNvSpPr>
                <a:spLocks noChangeAspect="1"/>
              </p:cNvSpPr>
              <p:nvPr/>
            </p:nvSpPr>
            <p:spPr bwMode="auto">
              <a:xfrm>
                <a:off x="1156" y="2800"/>
                <a:ext cx="99" cy="4"/>
              </a:xfrm>
              <a:custGeom>
                <a:avLst/>
                <a:gdLst>
                  <a:gd name="T0" fmla="*/ 0 w 72"/>
                  <a:gd name="T1" fmla="*/ 0 h 6"/>
                  <a:gd name="T2" fmla="*/ 353 w 72"/>
                  <a:gd name="T3" fmla="*/ 0 h 6"/>
                  <a:gd name="T4" fmla="*/ 353 w 72"/>
                  <a:gd name="T5" fmla="*/ 1 h 6"/>
                  <a:gd name="T6" fmla="*/ 334 w 72"/>
                  <a:gd name="T7" fmla="*/ 1 h 6"/>
                  <a:gd name="T8" fmla="*/ 21 w 72"/>
                  <a:gd name="T9" fmla="*/ 1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5" name="Freeform 74"/>
              <p:cNvSpPr>
                <a:spLocks noChangeAspect="1"/>
              </p:cNvSpPr>
              <p:nvPr/>
            </p:nvSpPr>
            <p:spPr bwMode="auto">
              <a:xfrm>
                <a:off x="1065" y="2800"/>
                <a:ext cx="87" cy="4"/>
              </a:xfrm>
              <a:custGeom>
                <a:avLst/>
                <a:gdLst>
                  <a:gd name="T0" fmla="*/ 0 w 64"/>
                  <a:gd name="T1" fmla="*/ 0 h 8"/>
                  <a:gd name="T2" fmla="*/ 296 w 64"/>
                  <a:gd name="T3" fmla="*/ 1 h 8"/>
                  <a:gd name="T4" fmla="*/ 296 w 64"/>
                  <a:gd name="T5" fmla="*/ 1 h 8"/>
                  <a:gd name="T6" fmla="*/ 0 w 64"/>
                  <a:gd name="T7" fmla="*/ 1 h 8"/>
                  <a:gd name="T8" fmla="*/ 0 w 64"/>
                  <a:gd name="T9" fmla="*/ 1 h 8"/>
                  <a:gd name="T10" fmla="*/ 0 w 64"/>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
                    <a:moveTo>
                      <a:pt x="0" y="0"/>
                    </a:moveTo>
                    <a:lnTo>
                      <a:pt x="64" y="2"/>
                    </a:lnTo>
                    <a:lnTo>
                      <a:pt x="64" y="8"/>
                    </a:lnTo>
                    <a:lnTo>
                      <a:pt x="0" y="8"/>
                    </a:lnTo>
                    <a:lnTo>
                      <a:pt x="0" y="2"/>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 name="Freeform 75"/>
              <p:cNvSpPr>
                <a:spLocks noChangeAspect="1"/>
              </p:cNvSpPr>
              <p:nvPr/>
            </p:nvSpPr>
            <p:spPr bwMode="auto">
              <a:xfrm>
                <a:off x="1065" y="2800"/>
                <a:ext cx="87" cy="4"/>
              </a:xfrm>
              <a:custGeom>
                <a:avLst/>
                <a:gdLst>
                  <a:gd name="T0" fmla="*/ 0 w 64"/>
                  <a:gd name="T1" fmla="*/ 0 h 6"/>
                  <a:gd name="T2" fmla="*/ 296 w 64"/>
                  <a:gd name="T3" fmla="*/ 0 h 6"/>
                  <a:gd name="T4" fmla="*/ 296 w 64"/>
                  <a:gd name="T5" fmla="*/ 1 h 6"/>
                  <a:gd name="T6" fmla="*/ 287 w 64"/>
                  <a:gd name="T7" fmla="*/ 1 h 6"/>
                  <a:gd name="T8" fmla="*/ 19 w 64"/>
                  <a:gd name="T9" fmla="*/ 1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 name="Freeform 76"/>
              <p:cNvSpPr>
                <a:spLocks noChangeAspect="1"/>
              </p:cNvSpPr>
              <p:nvPr/>
            </p:nvSpPr>
            <p:spPr bwMode="auto">
              <a:xfrm>
                <a:off x="1156" y="2794"/>
                <a:ext cx="99" cy="4"/>
              </a:xfrm>
              <a:custGeom>
                <a:avLst/>
                <a:gdLst>
                  <a:gd name="T0" fmla="*/ 0 w 72"/>
                  <a:gd name="T1" fmla="*/ 0 h 6"/>
                  <a:gd name="T2" fmla="*/ 353 w 72"/>
                  <a:gd name="T3" fmla="*/ 0 h 6"/>
                  <a:gd name="T4" fmla="*/ 353 w 72"/>
                  <a:gd name="T5" fmla="*/ 1 h 6"/>
                  <a:gd name="T6" fmla="*/ 334 w 72"/>
                  <a:gd name="T7" fmla="*/ 1 h 6"/>
                  <a:gd name="T8" fmla="*/ 21 w 72"/>
                  <a:gd name="T9" fmla="*/ 1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 name="Freeform 77"/>
              <p:cNvSpPr>
                <a:spLocks noChangeAspect="1"/>
              </p:cNvSpPr>
              <p:nvPr/>
            </p:nvSpPr>
            <p:spPr bwMode="auto">
              <a:xfrm>
                <a:off x="1065" y="2794"/>
                <a:ext cx="87" cy="4"/>
              </a:xfrm>
              <a:custGeom>
                <a:avLst/>
                <a:gdLst>
                  <a:gd name="T0" fmla="*/ 0 w 64"/>
                  <a:gd name="T1" fmla="*/ 0 h 6"/>
                  <a:gd name="T2" fmla="*/ 296 w 64"/>
                  <a:gd name="T3" fmla="*/ 0 h 6"/>
                  <a:gd name="T4" fmla="*/ 296 w 64"/>
                  <a:gd name="T5" fmla="*/ 1 h 6"/>
                  <a:gd name="T6" fmla="*/ 287 w 64"/>
                  <a:gd name="T7" fmla="*/ 1 h 6"/>
                  <a:gd name="T8" fmla="*/ 19 w 64"/>
                  <a:gd name="T9" fmla="*/ 1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9" name="Rectangle 78"/>
              <p:cNvSpPr>
                <a:spLocks noChangeAspect="1" noChangeArrowheads="1"/>
              </p:cNvSpPr>
              <p:nvPr/>
            </p:nvSpPr>
            <p:spPr bwMode="auto">
              <a:xfrm>
                <a:off x="1156" y="2787"/>
                <a:ext cx="96" cy="3"/>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2060" name="Freeform 79"/>
              <p:cNvSpPr>
                <a:spLocks noChangeAspect="1"/>
              </p:cNvSpPr>
              <p:nvPr/>
            </p:nvSpPr>
            <p:spPr bwMode="auto">
              <a:xfrm>
                <a:off x="1156" y="2787"/>
                <a:ext cx="99" cy="5"/>
              </a:xfrm>
              <a:custGeom>
                <a:avLst/>
                <a:gdLst>
                  <a:gd name="T0" fmla="*/ 0 w 72"/>
                  <a:gd name="T1" fmla="*/ 0 h 8"/>
                  <a:gd name="T2" fmla="*/ 353 w 72"/>
                  <a:gd name="T3" fmla="*/ 1 h 8"/>
                  <a:gd name="T4" fmla="*/ 353 w 72"/>
                  <a:gd name="T5" fmla="*/ 1 h 8"/>
                  <a:gd name="T6" fmla="*/ 334 w 72"/>
                  <a:gd name="T7" fmla="*/ 1 h 8"/>
                  <a:gd name="T8" fmla="*/ 21 w 72"/>
                  <a:gd name="T9" fmla="*/ 1 h 8"/>
                  <a:gd name="T10" fmla="*/ 0 w 72"/>
                  <a:gd name="T11" fmla="*/ 1 h 8"/>
                  <a:gd name="T12" fmla="*/ 0 w 72"/>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
                    <a:moveTo>
                      <a:pt x="0" y="0"/>
                    </a:moveTo>
                    <a:lnTo>
                      <a:pt x="72" y="2"/>
                    </a:lnTo>
                    <a:lnTo>
                      <a:pt x="72" y="8"/>
                    </a:lnTo>
                    <a:lnTo>
                      <a:pt x="68" y="4"/>
                    </a:lnTo>
                    <a:lnTo>
                      <a:pt x="4" y="4"/>
                    </a:lnTo>
                    <a:lnTo>
                      <a:pt x="0"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 name="Rectangle 80"/>
              <p:cNvSpPr>
                <a:spLocks noChangeAspect="1" noChangeArrowheads="1"/>
              </p:cNvSpPr>
              <p:nvPr/>
            </p:nvSpPr>
            <p:spPr bwMode="auto">
              <a:xfrm>
                <a:off x="1065" y="2787"/>
                <a:ext cx="87" cy="3"/>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2062" name="Freeform 81"/>
              <p:cNvSpPr>
                <a:spLocks noChangeAspect="1"/>
              </p:cNvSpPr>
              <p:nvPr/>
            </p:nvSpPr>
            <p:spPr bwMode="auto">
              <a:xfrm>
                <a:off x="1065" y="2787"/>
                <a:ext cx="87" cy="5"/>
              </a:xfrm>
              <a:custGeom>
                <a:avLst/>
                <a:gdLst>
                  <a:gd name="T0" fmla="*/ 0 w 64"/>
                  <a:gd name="T1" fmla="*/ 0 h 8"/>
                  <a:gd name="T2" fmla="*/ 296 w 64"/>
                  <a:gd name="T3" fmla="*/ 1 h 8"/>
                  <a:gd name="T4" fmla="*/ 296 w 64"/>
                  <a:gd name="T5" fmla="*/ 1 h 8"/>
                  <a:gd name="T6" fmla="*/ 287 w 64"/>
                  <a:gd name="T7" fmla="*/ 1 h 8"/>
                  <a:gd name="T8" fmla="*/ 19 w 64"/>
                  <a:gd name="T9" fmla="*/ 1 h 8"/>
                  <a:gd name="T10" fmla="*/ 0 w 64"/>
                  <a:gd name="T11" fmla="*/ 1 h 8"/>
                  <a:gd name="T12" fmla="*/ 0 w 64"/>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8">
                    <a:moveTo>
                      <a:pt x="0" y="0"/>
                    </a:moveTo>
                    <a:lnTo>
                      <a:pt x="64" y="2"/>
                    </a:lnTo>
                    <a:lnTo>
                      <a:pt x="64" y="8"/>
                    </a:lnTo>
                    <a:lnTo>
                      <a:pt x="62" y="4"/>
                    </a:lnTo>
                    <a:lnTo>
                      <a:pt x="4" y="4"/>
                    </a:lnTo>
                    <a:lnTo>
                      <a:pt x="0"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 name="Freeform 82"/>
              <p:cNvSpPr>
                <a:spLocks noChangeAspect="1"/>
              </p:cNvSpPr>
              <p:nvPr/>
            </p:nvSpPr>
            <p:spPr bwMode="auto">
              <a:xfrm>
                <a:off x="1156" y="2780"/>
                <a:ext cx="99" cy="4"/>
              </a:xfrm>
              <a:custGeom>
                <a:avLst/>
                <a:gdLst>
                  <a:gd name="T0" fmla="*/ 0 w 72"/>
                  <a:gd name="T1" fmla="*/ 0 h 6"/>
                  <a:gd name="T2" fmla="*/ 353 w 72"/>
                  <a:gd name="T3" fmla="*/ 0 h 6"/>
                  <a:gd name="T4" fmla="*/ 353 w 72"/>
                  <a:gd name="T5" fmla="*/ 1 h 6"/>
                  <a:gd name="T6" fmla="*/ 334 w 72"/>
                  <a:gd name="T7" fmla="*/ 1 h 6"/>
                  <a:gd name="T8" fmla="*/ 21 w 72"/>
                  <a:gd name="T9" fmla="*/ 1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83"/>
              <p:cNvSpPr>
                <a:spLocks noChangeAspect="1"/>
              </p:cNvSpPr>
              <p:nvPr/>
            </p:nvSpPr>
            <p:spPr bwMode="auto">
              <a:xfrm>
                <a:off x="1065" y="2780"/>
                <a:ext cx="87" cy="4"/>
              </a:xfrm>
              <a:custGeom>
                <a:avLst/>
                <a:gdLst>
                  <a:gd name="T0" fmla="*/ 0 w 64"/>
                  <a:gd name="T1" fmla="*/ 0 h 6"/>
                  <a:gd name="T2" fmla="*/ 296 w 64"/>
                  <a:gd name="T3" fmla="*/ 0 h 6"/>
                  <a:gd name="T4" fmla="*/ 296 w 64"/>
                  <a:gd name="T5" fmla="*/ 1 h 6"/>
                  <a:gd name="T6" fmla="*/ 287 w 64"/>
                  <a:gd name="T7" fmla="*/ 1 h 6"/>
                  <a:gd name="T8" fmla="*/ 19 w 64"/>
                  <a:gd name="T9" fmla="*/ 1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 name="Freeform 84"/>
              <p:cNvSpPr>
                <a:spLocks noChangeAspect="1"/>
              </p:cNvSpPr>
              <p:nvPr/>
            </p:nvSpPr>
            <p:spPr bwMode="auto">
              <a:xfrm>
                <a:off x="1015" y="2561"/>
                <a:ext cx="1" cy="34"/>
              </a:xfrm>
              <a:custGeom>
                <a:avLst/>
                <a:gdLst>
                  <a:gd name="T0" fmla="*/ 0 w 1"/>
                  <a:gd name="T1" fmla="*/ 5 h 54"/>
                  <a:gd name="T2" fmla="*/ 0 w 1"/>
                  <a:gd name="T3" fmla="*/ 5 h 54"/>
                  <a:gd name="T4" fmla="*/ 0 w 1"/>
                  <a:gd name="T5" fmla="*/ 0 h 54"/>
                  <a:gd name="T6" fmla="*/ 0 w 1"/>
                  <a:gd name="T7" fmla="*/ 0 h 54"/>
                  <a:gd name="T8" fmla="*/ 0 w 1"/>
                  <a:gd name="T9" fmla="*/ 5 h 54"/>
                  <a:gd name="T10" fmla="*/ 0 w 1"/>
                  <a:gd name="T11" fmla="*/ 5 h 54"/>
                  <a:gd name="T12" fmla="*/ 0 w 1"/>
                  <a:gd name="T13" fmla="*/ 5 h 54"/>
                  <a:gd name="T14" fmla="*/ 0 w 1"/>
                  <a:gd name="T15" fmla="*/ 5 h 54"/>
                  <a:gd name="T16" fmla="*/ 0 w 1"/>
                  <a:gd name="T17" fmla="*/ 5 h 54"/>
                  <a:gd name="T18" fmla="*/ 0 w 1"/>
                  <a:gd name="T19" fmla="*/ 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54">
                    <a:moveTo>
                      <a:pt x="0" y="54"/>
                    </a:moveTo>
                    <a:lnTo>
                      <a:pt x="0" y="54"/>
                    </a:lnTo>
                    <a:lnTo>
                      <a:pt x="0" y="0"/>
                    </a:lnTo>
                    <a:lnTo>
                      <a:pt x="0" y="54"/>
                    </a:lnTo>
                    <a:lnTo>
                      <a:pt x="0" y="52"/>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6" name="Freeform 85"/>
              <p:cNvSpPr>
                <a:spLocks noChangeAspect="1"/>
              </p:cNvSpPr>
              <p:nvPr/>
            </p:nvSpPr>
            <p:spPr bwMode="auto">
              <a:xfrm>
                <a:off x="1015" y="2594"/>
                <a:ext cx="215" cy="1"/>
              </a:xfrm>
              <a:custGeom>
                <a:avLst/>
                <a:gdLst>
                  <a:gd name="T0" fmla="*/ 0 w 158"/>
                  <a:gd name="T1" fmla="*/ 1 h 2"/>
                  <a:gd name="T2" fmla="*/ 0 w 158"/>
                  <a:gd name="T3" fmla="*/ 1 h 2"/>
                  <a:gd name="T4" fmla="*/ 739 w 158"/>
                  <a:gd name="T5" fmla="*/ 1 h 2"/>
                  <a:gd name="T6" fmla="*/ 739 w 158"/>
                  <a:gd name="T7" fmla="*/ 0 h 2"/>
                  <a:gd name="T8" fmla="*/ 0 w 158"/>
                  <a:gd name="T9" fmla="*/ 0 h 2"/>
                  <a:gd name="T10" fmla="*/ 10 w 158"/>
                  <a:gd name="T11" fmla="*/ 1 h 2"/>
                  <a:gd name="T12" fmla="*/ 0 w 158"/>
                  <a:gd name="T13" fmla="*/ 1 h 2"/>
                  <a:gd name="T14" fmla="*/ 0 w 158"/>
                  <a:gd name="T15" fmla="*/ 1 h 2"/>
                  <a:gd name="T16" fmla="*/ 0 w 158"/>
                  <a:gd name="T17" fmla="*/ 1 h 2"/>
                  <a:gd name="T18" fmla="*/ 0 w 158"/>
                  <a:gd name="T19" fmla="*/ 1 h 2"/>
                  <a:gd name="T20" fmla="*/ 0 w 158"/>
                  <a:gd name="T21" fmla="*/ 1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8" h="2">
                    <a:moveTo>
                      <a:pt x="0" y="2"/>
                    </a:moveTo>
                    <a:lnTo>
                      <a:pt x="0" y="2"/>
                    </a:lnTo>
                    <a:lnTo>
                      <a:pt x="158" y="2"/>
                    </a:lnTo>
                    <a:lnTo>
                      <a:pt x="158" y="0"/>
                    </a:lnTo>
                    <a:lnTo>
                      <a:pt x="0" y="0"/>
                    </a:lnTo>
                    <a:lnTo>
                      <a:pt x="2"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86"/>
              <p:cNvSpPr>
                <a:spLocks noChangeAspect="1"/>
              </p:cNvSpPr>
              <p:nvPr/>
            </p:nvSpPr>
            <p:spPr bwMode="auto">
              <a:xfrm>
                <a:off x="1015" y="2561"/>
                <a:ext cx="2" cy="34"/>
              </a:xfrm>
              <a:custGeom>
                <a:avLst/>
                <a:gdLst>
                  <a:gd name="T0" fmla="*/ 0 w 2"/>
                  <a:gd name="T1" fmla="*/ 0 h 54"/>
                  <a:gd name="T2" fmla="*/ 0 w 2"/>
                  <a:gd name="T3" fmla="*/ 0 h 54"/>
                  <a:gd name="T4" fmla="*/ 0 w 2"/>
                  <a:gd name="T5" fmla="*/ 5 h 54"/>
                  <a:gd name="T6" fmla="*/ 2 w 2"/>
                  <a:gd name="T7" fmla="*/ 5 h 54"/>
                  <a:gd name="T8" fmla="*/ 2 w 2"/>
                  <a:gd name="T9" fmla="*/ 0 h 54"/>
                  <a:gd name="T10" fmla="*/ 0 w 2"/>
                  <a:gd name="T11" fmla="*/ 1 h 54"/>
                  <a:gd name="T12" fmla="*/ 0 w 2"/>
                  <a:gd name="T13" fmla="*/ 0 h 54"/>
                  <a:gd name="T14" fmla="*/ 0 w 2"/>
                  <a:gd name="T15" fmla="*/ 0 h 54"/>
                  <a:gd name="T16" fmla="*/ 0 w 2"/>
                  <a:gd name="T17" fmla="*/ 0 h 54"/>
                  <a:gd name="T18" fmla="*/ 0 w 2"/>
                  <a:gd name="T19" fmla="*/ 0 h 54"/>
                  <a:gd name="T20" fmla="*/ 0 w 2"/>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54">
                    <a:moveTo>
                      <a:pt x="0" y="0"/>
                    </a:moveTo>
                    <a:lnTo>
                      <a:pt x="0" y="0"/>
                    </a:lnTo>
                    <a:lnTo>
                      <a:pt x="0" y="54"/>
                    </a:lnTo>
                    <a:lnTo>
                      <a:pt x="2" y="54"/>
                    </a:lnTo>
                    <a:lnTo>
                      <a:pt x="2" y="0"/>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Freeform 87"/>
              <p:cNvSpPr>
                <a:spLocks noChangeAspect="1"/>
              </p:cNvSpPr>
              <p:nvPr/>
            </p:nvSpPr>
            <p:spPr bwMode="auto">
              <a:xfrm>
                <a:off x="1015" y="2584"/>
                <a:ext cx="14" cy="7"/>
              </a:xfrm>
              <a:custGeom>
                <a:avLst/>
                <a:gdLst>
                  <a:gd name="T0" fmla="*/ 41 w 10"/>
                  <a:gd name="T1" fmla="*/ 1 h 12"/>
                  <a:gd name="T2" fmla="*/ 41 w 10"/>
                  <a:gd name="T3" fmla="*/ 1 h 12"/>
                  <a:gd name="T4" fmla="*/ 29 w 10"/>
                  <a:gd name="T5" fmla="*/ 0 h 12"/>
                  <a:gd name="T6" fmla="*/ 29 w 10"/>
                  <a:gd name="T7" fmla="*/ 0 h 12"/>
                  <a:gd name="T8" fmla="*/ 29 w 10"/>
                  <a:gd name="T9" fmla="*/ 0 h 12"/>
                  <a:gd name="T10" fmla="*/ 21 w 10"/>
                  <a:gd name="T11" fmla="*/ 0 h 12"/>
                  <a:gd name="T12" fmla="*/ 11 w 10"/>
                  <a:gd name="T13" fmla="*/ 1 h 12"/>
                  <a:gd name="T14" fmla="*/ 11 w 10"/>
                  <a:gd name="T15" fmla="*/ 1 h 12"/>
                  <a:gd name="T16" fmla="*/ 11 w 10"/>
                  <a:gd name="T17" fmla="*/ 1 h 12"/>
                  <a:gd name="T18" fmla="*/ 0 w 10"/>
                  <a:gd name="T19" fmla="*/ 1 h 12"/>
                  <a:gd name="T20" fmla="*/ 0 w 10"/>
                  <a:gd name="T21" fmla="*/ 1 h 12"/>
                  <a:gd name="T22" fmla="*/ 0 w 10"/>
                  <a:gd name="T23" fmla="*/ 1 h 12"/>
                  <a:gd name="T24" fmla="*/ 0 w 10"/>
                  <a:gd name="T25" fmla="*/ 1 h 12"/>
                  <a:gd name="T26" fmla="*/ 0 w 10"/>
                  <a:gd name="T27" fmla="*/ 1 h 12"/>
                  <a:gd name="T28" fmla="*/ 0 w 10"/>
                  <a:gd name="T29" fmla="*/ 1 h 12"/>
                  <a:gd name="T30" fmla="*/ 0 w 10"/>
                  <a:gd name="T31" fmla="*/ 1 h 12"/>
                  <a:gd name="T32" fmla="*/ 11 w 10"/>
                  <a:gd name="T33" fmla="*/ 1 h 12"/>
                  <a:gd name="T34" fmla="*/ 11 w 10"/>
                  <a:gd name="T35" fmla="*/ 1 h 12"/>
                  <a:gd name="T36" fmla="*/ 11 w 10"/>
                  <a:gd name="T37" fmla="*/ 1 h 12"/>
                  <a:gd name="T38" fmla="*/ 21 w 10"/>
                  <a:gd name="T39" fmla="*/ 1 h 12"/>
                  <a:gd name="T40" fmla="*/ 21 w 10"/>
                  <a:gd name="T41" fmla="*/ 1 h 12"/>
                  <a:gd name="T42" fmla="*/ 29 w 10"/>
                  <a:gd name="T43" fmla="*/ 1 h 12"/>
                  <a:gd name="T44" fmla="*/ 29 w 10"/>
                  <a:gd name="T45" fmla="*/ 1 h 12"/>
                  <a:gd name="T46" fmla="*/ 29 w 10"/>
                  <a:gd name="T47" fmla="*/ 1 h 12"/>
                  <a:gd name="T48" fmla="*/ 41 w 10"/>
                  <a:gd name="T49" fmla="*/ 1 h 12"/>
                  <a:gd name="T50" fmla="*/ 41 w 10"/>
                  <a:gd name="T51" fmla="*/ 1 h 12"/>
                  <a:gd name="T52" fmla="*/ 41 w 10"/>
                  <a:gd name="T53" fmla="*/ 1 h 12"/>
                  <a:gd name="T54" fmla="*/ 55 w 10"/>
                  <a:gd name="T55" fmla="*/ 1 h 12"/>
                  <a:gd name="T56" fmla="*/ 55 w 10"/>
                  <a:gd name="T57" fmla="*/ 1 h 12"/>
                  <a:gd name="T58" fmla="*/ 55 w 10"/>
                  <a:gd name="T59" fmla="*/ 1 h 12"/>
                  <a:gd name="T60" fmla="*/ 55 w 10"/>
                  <a:gd name="T61" fmla="*/ 1 h 12"/>
                  <a:gd name="T62" fmla="*/ 55 w 10"/>
                  <a:gd name="T63" fmla="*/ 1 h 12"/>
                  <a:gd name="T64" fmla="*/ 55 w 10"/>
                  <a:gd name="T65" fmla="*/ 1 h 12"/>
                  <a:gd name="T66" fmla="*/ 41 w 10"/>
                  <a:gd name="T67" fmla="*/ 1 h 12"/>
                  <a:gd name="T68" fmla="*/ 41 w 10"/>
                  <a:gd name="T69" fmla="*/ 1 h 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 h="12">
                    <a:moveTo>
                      <a:pt x="8" y="2"/>
                    </a:moveTo>
                    <a:lnTo>
                      <a:pt x="8" y="2"/>
                    </a:lnTo>
                    <a:lnTo>
                      <a:pt x="6" y="2"/>
                    </a:lnTo>
                    <a:lnTo>
                      <a:pt x="6" y="0"/>
                    </a:lnTo>
                    <a:lnTo>
                      <a:pt x="4" y="0"/>
                    </a:lnTo>
                    <a:lnTo>
                      <a:pt x="4" y="2"/>
                    </a:lnTo>
                    <a:lnTo>
                      <a:pt x="2" y="2"/>
                    </a:lnTo>
                    <a:lnTo>
                      <a:pt x="0" y="4"/>
                    </a:lnTo>
                    <a:lnTo>
                      <a:pt x="0" y="6"/>
                    </a:lnTo>
                    <a:lnTo>
                      <a:pt x="0" y="8"/>
                    </a:lnTo>
                    <a:lnTo>
                      <a:pt x="2" y="10"/>
                    </a:lnTo>
                    <a:lnTo>
                      <a:pt x="4" y="10"/>
                    </a:lnTo>
                    <a:lnTo>
                      <a:pt x="4" y="12"/>
                    </a:lnTo>
                    <a:lnTo>
                      <a:pt x="6" y="12"/>
                    </a:lnTo>
                    <a:lnTo>
                      <a:pt x="6" y="10"/>
                    </a:lnTo>
                    <a:lnTo>
                      <a:pt x="8" y="10"/>
                    </a:lnTo>
                    <a:lnTo>
                      <a:pt x="8" y="8"/>
                    </a:lnTo>
                    <a:lnTo>
                      <a:pt x="10" y="8"/>
                    </a:lnTo>
                    <a:lnTo>
                      <a:pt x="10" y="6"/>
                    </a:lnTo>
                    <a:lnTo>
                      <a:pt x="10" y="4"/>
                    </a:lnTo>
                    <a:lnTo>
                      <a:pt x="8" y="2"/>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9" name="Freeform 88"/>
              <p:cNvSpPr>
                <a:spLocks noChangeAspect="1"/>
              </p:cNvSpPr>
              <p:nvPr/>
            </p:nvSpPr>
            <p:spPr bwMode="auto">
              <a:xfrm>
                <a:off x="1015" y="2583"/>
                <a:ext cx="8" cy="6"/>
              </a:xfrm>
              <a:custGeom>
                <a:avLst/>
                <a:gdLst>
                  <a:gd name="T0" fmla="*/ 16 w 6"/>
                  <a:gd name="T1" fmla="*/ 1 h 10"/>
                  <a:gd name="T2" fmla="*/ 27 w 6"/>
                  <a:gd name="T3" fmla="*/ 1 h 10"/>
                  <a:gd name="T4" fmla="*/ 27 w 6"/>
                  <a:gd name="T5" fmla="*/ 1 h 10"/>
                  <a:gd name="T6" fmla="*/ 27 w 6"/>
                  <a:gd name="T7" fmla="*/ 1 h 10"/>
                  <a:gd name="T8" fmla="*/ 27 w 6"/>
                  <a:gd name="T9" fmla="*/ 1 h 10"/>
                  <a:gd name="T10" fmla="*/ 27 w 6"/>
                  <a:gd name="T11" fmla="*/ 1 h 10"/>
                  <a:gd name="T12" fmla="*/ 27 w 6"/>
                  <a:gd name="T13" fmla="*/ 1 h 10"/>
                  <a:gd name="T14" fmla="*/ 27 w 6"/>
                  <a:gd name="T15" fmla="*/ 1 h 10"/>
                  <a:gd name="T16" fmla="*/ 27 w 6"/>
                  <a:gd name="T17" fmla="*/ 1 h 10"/>
                  <a:gd name="T18" fmla="*/ 27 w 6"/>
                  <a:gd name="T19" fmla="*/ 1 h 10"/>
                  <a:gd name="T20" fmla="*/ 27 w 6"/>
                  <a:gd name="T21" fmla="*/ 1 h 10"/>
                  <a:gd name="T22" fmla="*/ 27 w 6"/>
                  <a:gd name="T23" fmla="*/ 1 h 10"/>
                  <a:gd name="T24" fmla="*/ 27 w 6"/>
                  <a:gd name="T25" fmla="*/ 1 h 10"/>
                  <a:gd name="T26" fmla="*/ 27 w 6"/>
                  <a:gd name="T27" fmla="*/ 1 h 10"/>
                  <a:gd name="T28" fmla="*/ 27 w 6"/>
                  <a:gd name="T29" fmla="*/ 1 h 10"/>
                  <a:gd name="T30" fmla="*/ 27 w 6"/>
                  <a:gd name="T31" fmla="*/ 1 h 10"/>
                  <a:gd name="T32" fmla="*/ 27 w 6"/>
                  <a:gd name="T33" fmla="*/ 1 h 10"/>
                  <a:gd name="T34" fmla="*/ 16 w 6"/>
                  <a:gd name="T35" fmla="*/ 1 h 10"/>
                  <a:gd name="T36" fmla="*/ 16 w 6"/>
                  <a:gd name="T37" fmla="*/ 1 h 10"/>
                  <a:gd name="T38" fmla="*/ 16 w 6"/>
                  <a:gd name="T39" fmla="*/ 1 h 10"/>
                  <a:gd name="T40" fmla="*/ 16 w 6"/>
                  <a:gd name="T41" fmla="*/ 1 h 10"/>
                  <a:gd name="T42" fmla="*/ 16 w 6"/>
                  <a:gd name="T43" fmla="*/ 1 h 10"/>
                  <a:gd name="T44" fmla="*/ 9 w 6"/>
                  <a:gd name="T45" fmla="*/ 0 h 10"/>
                  <a:gd name="T46" fmla="*/ 9 w 6"/>
                  <a:gd name="T47" fmla="*/ 0 h 10"/>
                  <a:gd name="T48" fmla="*/ 9 w 6"/>
                  <a:gd name="T49" fmla="*/ 1 h 10"/>
                  <a:gd name="T50" fmla="*/ 0 w 6"/>
                  <a:gd name="T51" fmla="*/ 1 h 10"/>
                  <a:gd name="T52" fmla="*/ 0 w 6"/>
                  <a:gd name="T53" fmla="*/ 1 h 10"/>
                  <a:gd name="T54" fmla="*/ 0 w 6"/>
                  <a:gd name="T55" fmla="*/ 1 h 10"/>
                  <a:gd name="T56" fmla="*/ 9 w 6"/>
                  <a:gd name="T57" fmla="*/ 1 h 10"/>
                  <a:gd name="T58" fmla="*/ 16 w 6"/>
                  <a:gd name="T59" fmla="*/ 1 h 10"/>
                  <a:gd name="T60" fmla="*/ 16 w 6"/>
                  <a:gd name="T61" fmla="*/ 1 h 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 h="10">
                    <a:moveTo>
                      <a:pt x="4" y="10"/>
                    </a:moveTo>
                    <a:lnTo>
                      <a:pt x="6" y="10"/>
                    </a:lnTo>
                    <a:lnTo>
                      <a:pt x="6" y="8"/>
                    </a:lnTo>
                    <a:lnTo>
                      <a:pt x="6" y="6"/>
                    </a:lnTo>
                    <a:lnTo>
                      <a:pt x="6" y="4"/>
                    </a:lnTo>
                    <a:lnTo>
                      <a:pt x="6" y="2"/>
                    </a:lnTo>
                    <a:lnTo>
                      <a:pt x="4" y="2"/>
                    </a:lnTo>
                    <a:lnTo>
                      <a:pt x="2" y="0"/>
                    </a:lnTo>
                    <a:lnTo>
                      <a:pt x="2" y="2"/>
                    </a:lnTo>
                    <a:lnTo>
                      <a:pt x="0" y="2"/>
                    </a:lnTo>
                    <a:lnTo>
                      <a:pt x="2" y="6"/>
                    </a:lnTo>
                    <a:lnTo>
                      <a:pt x="4" y="1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0" name="Freeform 89"/>
              <p:cNvSpPr>
                <a:spLocks noChangeAspect="1"/>
              </p:cNvSpPr>
              <p:nvPr/>
            </p:nvSpPr>
            <p:spPr bwMode="auto">
              <a:xfrm>
                <a:off x="1015" y="2585"/>
                <a:ext cx="8" cy="4"/>
              </a:xfrm>
              <a:custGeom>
                <a:avLst/>
                <a:gdLst>
                  <a:gd name="T0" fmla="*/ 27 w 6"/>
                  <a:gd name="T1" fmla="*/ 1 h 6"/>
                  <a:gd name="T2" fmla="*/ 27 w 6"/>
                  <a:gd name="T3" fmla="*/ 1 h 6"/>
                  <a:gd name="T4" fmla="*/ 27 w 6"/>
                  <a:gd name="T5" fmla="*/ 1 h 6"/>
                  <a:gd name="T6" fmla="*/ 27 w 6"/>
                  <a:gd name="T7" fmla="*/ 1 h 6"/>
                  <a:gd name="T8" fmla="*/ 27 w 6"/>
                  <a:gd name="T9" fmla="*/ 1 h 6"/>
                  <a:gd name="T10" fmla="*/ 16 w 6"/>
                  <a:gd name="T11" fmla="*/ 1 h 6"/>
                  <a:gd name="T12" fmla="*/ 16 w 6"/>
                  <a:gd name="T13" fmla="*/ 1 h 6"/>
                  <a:gd name="T14" fmla="*/ 16 w 6"/>
                  <a:gd name="T15" fmla="*/ 1 h 6"/>
                  <a:gd name="T16" fmla="*/ 16 w 6"/>
                  <a:gd name="T17" fmla="*/ 1 h 6"/>
                  <a:gd name="T18" fmla="*/ 16 w 6"/>
                  <a:gd name="T19" fmla="*/ 1 h 6"/>
                  <a:gd name="T20" fmla="*/ 16 w 6"/>
                  <a:gd name="T21" fmla="*/ 1 h 6"/>
                  <a:gd name="T22" fmla="*/ 16 w 6"/>
                  <a:gd name="T23" fmla="*/ 1 h 6"/>
                  <a:gd name="T24" fmla="*/ 16 w 6"/>
                  <a:gd name="T25" fmla="*/ 0 h 6"/>
                  <a:gd name="T26" fmla="*/ 9 w 6"/>
                  <a:gd name="T27" fmla="*/ 1 h 6"/>
                  <a:gd name="T28" fmla="*/ 9 w 6"/>
                  <a:gd name="T29" fmla="*/ 1 h 6"/>
                  <a:gd name="T30" fmla="*/ 9 w 6"/>
                  <a:gd name="T31" fmla="*/ 1 h 6"/>
                  <a:gd name="T32" fmla="*/ 9 w 6"/>
                  <a:gd name="T33" fmla="*/ 1 h 6"/>
                  <a:gd name="T34" fmla="*/ 9 w 6"/>
                  <a:gd name="T35" fmla="*/ 1 h 6"/>
                  <a:gd name="T36" fmla="*/ 9 w 6"/>
                  <a:gd name="T37" fmla="*/ 1 h 6"/>
                  <a:gd name="T38" fmla="*/ 0 w 6"/>
                  <a:gd name="T39" fmla="*/ 1 h 6"/>
                  <a:gd name="T40" fmla="*/ 0 w 6"/>
                  <a:gd name="T41" fmla="*/ 1 h 6"/>
                  <a:gd name="T42" fmla="*/ 0 w 6"/>
                  <a:gd name="T43" fmla="*/ 1 h 6"/>
                  <a:gd name="T44" fmla="*/ 0 w 6"/>
                  <a:gd name="T45" fmla="*/ 1 h 6"/>
                  <a:gd name="T46" fmla="*/ 0 w 6"/>
                  <a:gd name="T47" fmla="*/ 1 h 6"/>
                  <a:gd name="T48" fmla="*/ 0 w 6"/>
                  <a:gd name="T49" fmla="*/ 1 h 6"/>
                  <a:gd name="T50" fmla="*/ 0 w 6"/>
                  <a:gd name="T51" fmla="*/ 1 h 6"/>
                  <a:gd name="T52" fmla="*/ 0 w 6"/>
                  <a:gd name="T53" fmla="*/ 1 h 6"/>
                  <a:gd name="T54" fmla="*/ 0 w 6"/>
                  <a:gd name="T55" fmla="*/ 1 h 6"/>
                  <a:gd name="T56" fmla="*/ 0 w 6"/>
                  <a:gd name="T57" fmla="*/ 1 h 6"/>
                  <a:gd name="T58" fmla="*/ 0 w 6"/>
                  <a:gd name="T59" fmla="*/ 1 h 6"/>
                  <a:gd name="T60" fmla="*/ 9 w 6"/>
                  <a:gd name="T61" fmla="*/ 1 h 6"/>
                  <a:gd name="T62" fmla="*/ 9 w 6"/>
                  <a:gd name="T63" fmla="*/ 1 h 6"/>
                  <a:gd name="T64" fmla="*/ 9 w 6"/>
                  <a:gd name="T65" fmla="*/ 1 h 6"/>
                  <a:gd name="T66" fmla="*/ 9 w 6"/>
                  <a:gd name="T67" fmla="*/ 1 h 6"/>
                  <a:gd name="T68" fmla="*/ 9 w 6"/>
                  <a:gd name="T69" fmla="*/ 1 h 6"/>
                  <a:gd name="T70" fmla="*/ 16 w 6"/>
                  <a:gd name="T71" fmla="*/ 1 h 6"/>
                  <a:gd name="T72" fmla="*/ 16 w 6"/>
                  <a:gd name="T73" fmla="*/ 1 h 6"/>
                  <a:gd name="T74" fmla="*/ 16 w 6"/>
                  <a:gd name="T75" fmla="*/ 1 h 6"/>
                  <a:gd name="T76" fmla="*/ 16 w 6"/>
                  <a:gd name="T77" fmla="*/ 1 h 6"/>
                  <a:gd name="T78" fmla="*/ 16 w 6"/>
                  <a:gd name="T79" fmla="*/ 1 h 6"/>
                  <a:gd name="T80" fmla="*/ 16 w 6"/>
                  <a:gd name="T81" fmla="*/ 1 h 6"/>
                  <a:gd name="T82" fmla="*/ 27 w 6"/>
                  <a:gd name="T83" fmla="*/ 1 h 6"/>
                  <a:gd name="T84" fmla="*/ 27 w 6"/>
                  <a:gd name="T85" fmla="*/ 1 h 6"/>
                  <a:gd name="T86" fmla="*/ 27 w 6"/>
                  <a:gd name="T87" fmla="*/ 1 h 6"/>
                  <a:gd name="T88" fmla="*/ 27 w 6"/>
                  <a:gd name="T89" fmla="*/ 1 h 6"/>
                  <a:gd name="T90" fmla="*/ 27 w 6"/>
                  <a:gd name="T91" fmla="*/ 1 h 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 h="6">
                    <a:moveTo>
                      <a:pt x="6" y="4"/>
                    </a:moveTo>
                    <a:lnTo>
                      <a:pt x="6" y="4"/>
                    </a:lnTo>
                    <a:lnTo>
                      <a:pt x="6" y="2"/>
                    </a:lnTo>
                    <a:lnTo>
                      <a:pt x="4" y="2"/>
                    </a:lnTo>
                    <a:lnTo>
                      <a:pt x="4" y="0"/>
                    </a:lnTo>
                    <a:lnTo>
                      <a:pt x="2" y="2"/>
                    </a:lnTo>
                    <a:lnTo>
                      <a:pt x="0" y="2"/>
                    </a:lnTo>
                    <a:lnTo>
                      <a:pt x="0" y="4"/>
                    </a:lnTo>
                    <a:lnTo>
                      <a:pt x="2" y="6"/>
                    </a:lnTo>
                    <a:lnTo>
                      <a:pt x="4" y="6"/>
                    </a:lnTo>
                    <a:lnTo>
                      <a:pt x="4" y="4"/>
                    </a:lnTo>
                    <a:lnTo>
                      <a:pt x="6" y="4"/>
                    </a:lnTo>
                    <a:close/>
                  </a:path>
                </a:pathLst>
              </a:custGeom>
              <a:solidFill>
                <a:srgbClr val="CAF5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Freeform 90"/>
              <p:cNvSpPr>
                <a:spLocks noChangeAspect="1"/>
              </p:cNvSpPr>
              <p:nvPr/>
            </p:nvSpPr>
            <p:spPr bwMode="auto">
              <a:xfrm>
                <a:off x="1015" y="2585"/>
                <a:ext cx="8" cy="4"/>
              </a:xfrm>
              <a:custGeom>
                <a:avLst/>
                <a:gdLst>
                  <a:gd name="T0" fmla="*/ 27 w 6"/>
                  <a:gd name="T1" fmla="*/ 1 h 6"/>
                  <a:gd name="T2" fmla="*/ 27 w 6"/>
                  <a:gd name="T3" fmla="*/ 1 h 6"/>
                  <a:gd name="T4" fmla="*/ 27 w 6"/>
                  <a:gd name="T5" fmla="*/ 1 h 6"/>
                  <a:gd name="T6" fmla="*/ 27 w 6"/>
                  <a:gd name="T7" fmla="*/ 1 h 6"/>
                  <a:gd name="T8" fmla="*/ 27 w 6"/>
                  <a:gd name="T9" fmla="*/ 1 h 6"/>
                  <a:gd name="T10" fmla="*/ 16 w 6"/>
                  <a:gd name="T11" fmla="*/ 1 h 6"/>
                  <a:gd name="T12" fmla="*/ 16 w 6"/>
                  <a:gd name="T13" fmla="*/ 1 h 6"/>
                  <a:gd name="T14" fmla="*/ 16 w 6"/>
                  <a:gd name="T15" fmla="*/ 1 h 6"/>
                  <a:gd name="T16" fmla="*/ 16 w 6"/>
                  <a:gd name="T17" fmla="*/ 1 h 6"/>
                  <a:gd name="T18" fmla="*/ 16 w 6"/>
                  <a:gd name="T19" fmla="*/ 1 h 6"/>
                  <a:gd name="T20" fmla="*/ 16 w 6"/>
                  <a:gd name="T21" fmla="*/ 1 h 6"/>
                  <a:gd name="T22" fmla="*/ 16 w 6"/>
                  <a:gd name="T23" fmla="*/ 1 h 6"/>
                  <a:gd name="T24" fmla="*/ 16 w 6"/>
                  <a:gd name="T25" fmla="*/ 0 h 6"/>
                  <a:gd name="T26" fmla="*/ 9 w 6"/>
                  <a:gd name="T27" fmla="*/ 1 h 6"/>
                  <a:gd name="T28" fmla="*/ 9 w 6"/>
                  <a:gd name="T29" fmla="*/ 1 h 6"/>
                  <a:gd name="T30" fmla="*/ 9 w 6"/>
                  <a:gd name="T31" fmla="*/ 1 h 6"/>
                  <a:gd name="T32" fmla="*/ 9 w 6"/>
                  <a:gd name="T33" fmla="*/ 1 h 6"/>
                  <a:gd name="T34" fmla="*/ 9 w 6"/>
                  <a:gd name="T35" fmla="*/ 1 h 6"/>
                  <a:gd name="T36" fmla="*/ 9 w 6"/>
                  <a:gd name="T37" fmla="*/ 1 h 6"/>
                  <a:gd name="T38" fmla="*/ 0 w 6"/>
                  <a:gd name="T39" fmla="*/ 1 h 6"/>
                  <a:gd name="T40" fmla="*/ 0 w 6"/>
                  <a:gd name="T41" fmla="*/ 1 h 6"/>
                  <a:gd name="T42" fmla="*/ 0 w 6"/>
                  <a:gd name="T43" fmla="*/ 1 h 6"/>
                  <a:gd name="T44" fmla="*/ 0 w 6"/>
                  <a:gd name="T45" fmla="*/ 1 h 6"/>
                  <a:gd name="T46" fmla="*/ 0 w 6"/>
                  <a:gd name="T47" fmla="*/ 1 h 6"/>
                  <a:gd name="T48" fmla="*/ 0 w 6"/>
                  <a:gd name="T49" fmla="*/ 1 h 6"/>
                  <a:gd name="T50" fmla="*/ 0 w 6"/>
                  <a:gd name="T51" fmla="*/ 1 h 6"/>
                  <a:gd name="T52" fmla="*/ 0 w 6"/>
                  <a:gd name="T53" fmla="*/ 1 h 6"/>
                  <a:gd name="T54" fmla="*/ 0 w 6"/>
                  <a:gd name="T55" fmla="*/ 1 h 6"/>
                  <a:gd name="T56" fmla="*/ 0 w 6"/>
                  <a:gd name="T57" fmla="*/ 1 h 6"/>
                  <a:gd name="T58" fmla="*/ 0 w 6"/>
                  <a:gd name="T59" fmla="*/ 1 h 6"/>
                  <a:gd name="T60" fmla="*/ 9 w 6"/>
                  <a:gd name="T61" fmla="*/ 1 h 6"/>
                  <a:gd name="T62" fmla="*/ 9 w 6"/>
                  <a:gd name="T63" fmla="*/ 1 h 6"/>
                  <a:gd name="T64" fmla="*/ 9 w 6"/>
                  <a:gd name="T65" fmla="*/ 1 h 6"/>
                  <a:gd name="T66" fmla="*/ 9 w 6"/>
                  <a:gd name="T67" fmla="*/ 1 h 6"/>
                  <a:gd name="T68" fmla="*/ 9 w 6"/>
                  <a:gd name="T69" fmla="*/ 1 h 6"/>
                  <a:gd name="T70" fmla="*/ 9 w 6"/>
                  <a:gd name="T71" fmla="*/ 1 h 6"/>
                  <a:gd name="T72" fmla="*/ 16 w 6"/>
                  <a:gd name="T73" fmla="*/ 1 h 6"/>
                  <a:gd name="T74" fmla="*/ 16 w 6"/>
                  <a:gd name="T75" fmla="*/ 1 h 6"/>
                  <a:gd name="T76" fmla="*/ 16 w 6"/>
                  <a:gd name="T77" fmla="*/ 1 h 6"/>
                  <a:gd name="T78" fmla="*/ 16 w 6"/>
                  <a:gd name="T79" fmla="*/ 1 h 6"/>
                  <a:gd name="T80" fmla="*/ 16 w 6"/>
                  <a:gd name="T81" fmla="*/ 1 h 6"/>
                  <a:gd name="T82" fmla="*/ 16 w 6"/>
                  <a:gd name="T83" fmla="*/ 1 h 6"/>
                  <a:gd name="T84" fmla="*/ 16 w 6"/>
                  <a:gd name="T85" fmla="*/ 1 h 6"/>
                  <a:gd name="T86" fmla="*/ 16 w 6"/>
                  <a:gd name="T87" fmla="*/ 1 h 6"/>
                  <a:gd name="T88" fmla="*/ 27 w 6"/>
                  <a:gd name="T89" fmla="*/ 1 h 6"/>
                  <a:gd name="T90" fmla="*/ 27 w 6"/>
                  <a:gd name="T91" fmla="*/ 1 h 6"/>
                  <a:gd name="T92" fmla="*/ 27 w 6"/>
                  <a:gd name="T93" fmla="*/ 1 h 6"/>
                  <a:gd name="T94" fmla="*/ 27 w 6"/>
                  <a:gd name="T95" fmla="*/ 1 h 6"/>
                  <a:gd name="T96" fmla="*/ 27 w 6"/>
                  <a:gd name="T97" fmla="*/ 1 h 6"/>
                  <a:gd name="T98" fmla="*/ 27 w 6"/>
                  <a:gd name="T99" fmla="*/ 1 h 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 h="6">
                    <a:moveTo>
                      <a:pt x="6" y="4"/>
                    </a:moveTo>
                    <a:lnTo>
                      <a:pt x="6" y="4"/>
                    </a:lnTo>
                    <a:lnTo>
                      <a:pt x="6" y="2"/>
                    </a:lnTo>
                    <a:lnTo>
                      <a:pt x="4" y="2"/>
                    </a:lnTo>
                    <a:lnTo>
                      <a:pt x="4" y="0"/>
                    </a:lnTo>
                    <a:lnTo>
                      <a:pt x="2" y="2"/>
                    </a:lnTo>
                    <a:lnTo>
                      <a:pt x="0" y="2"/>
                    </a:lnTo>
                    <a:lnTo>
                      <a:pt x="0" y="4"/>
                    </a:lnTo>
                    <a:lnTo>
                      <a:pt x="2" y="6"/>
                    </a:lnTo>
                    <a:lnTo>
                      <a:pt x="4" y="6"/>
                    </a:lnTo>
                    <a:lnTo>
                      <a:pt x="4" y="4"/>
                    </a:lnTo>
                    <a:lnTo>
                      <a:pt x="6"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072" name="Group 91"/>
              <p:cNvGrpSpPr>
                <a:grpSpLocks/>
              </p:cNvGrpSpPr>
              <p:nvPr/>
            </p:nvGrpSpPr>
            <p:grpSpPr bwMode="auto">
              <a:xfrm>
                <a:off x="1065" y="2518"/>
                <a:ext cx="157" cy="181"/>
                <a:chOff x="664" y="2548"/>
                <a:chExt cx="157" cy="181"/>
              </a:xfrm>
            </p:grpSpPr>
            <p:sp>
              <p:nvSpPr>
                <p:cNvPr id="2073" name="Freeform 92"/>
                <p:cNvSpPr>
                  <a:spLocks noChangeAspect="1"/>
                </p:cNvSpPr>
                <p:nvPr/>
              </p:nvSpPr>
              <p:spPr bwMode="auto">
                <a:xfrm>
                  <a:off x="664" y="2584"/>
                  <a:ext cx="157" cy="30"/>
                </a:xfrm>
                <a:custGeom>
                  <a:avLst/>
                  <a:gdLst>
                    <a:gd name="T0" fmla="*/ 0 w 152"/>
                    <a:gd name="T1" fmla="*/ 0 h 46"/>
                    <a:gd name="T2" fmla="*/ 178 w 152"/>
                    <a:gd name="T3" fmla="*/ 0 h 46"/>
                    <a:gd name="T4" fmla="*/ 178 w 152"/>
                    <a:gd name="T5" fmla="*/ 5 h 46"/>
                    <a:gd name="T6" fmla="*/ 0 w 152"/>
                    <a:gd name="T7" fmla="*/ 5 h 46"/>
                    <a:gd name="T8" fmla="*/ 0 w 152"/>
                    <a:gd name="T9" fmla="*/ 0 h 46"/>
                    <a:gd name="T10" fmla="*/ 0 w 152"/>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46">
                      <a:moveTo>
                        <a:pt x="0" y="0"/>
                      </a:moveTo>
                      <a:lnTo>
                        <a:pt x="152" y="0"/>
                      </a:lnTo>
                      <a:lnTo>
                        <a:pt x="152" y="46"/>
                      </a:lnTo>
                      <a:lnTo>
                        <a:pt x="0" y="46"/>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4" name="Freeform 93"/>
                <p:cNvSpPr>
                  <a:spLocks noChangeAspect="1"/>
                </p:cNvSpPr>
                <p:nvPr/>
              </p:nvSpPr>
              <p:spPr bwMode="auto">
                <a:xfrm>
                  <a:off x="664" y="2628"/>
                  <a:ext cx="157" cy="29"/>
                </a:xfrm>
                <a:custGeom>
                  <a:avLst/>
                  <a:gdLst>
                    <a:gd name="T0" fmla="*/ 0 w 152"/>
                    <a:gd name="T1" fmla="*/ 0 h 46"/>
                    <a:gd name="T2" fmla="*/ 178 w 152"/>
                    <a:gd name="T3" fmla="*/ 0 h 46"/>
                    <a:gd name="T4" fmla="*/ 178 w 152"/>
                    <a:gd name="T5" fmla="*/ 4 h 46"/>
                    <a:gd name="T6" fmla="*/ 0 w 152"/>
                    <a:gd name="T7" fmla="*/ 4 h 46"/>
                    <a:gd name="T8" fmla="*/ 0 w 152"/>
                    <a:gd name="T9" fmla="*/ 0 h 46"/>
                    <a:gd name="T10" fmla="*/ 0 w 152"/>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46">
                      <a:moveTo>
                        <a:pt x="0" y="0"/>
                      </a:moveTo>
                      <a:lnTo>
                        <a:pt x="152" y="0"/>
                      </a:lnTo>
                      <a:lnTo>
                        <a:pt x="152" y="46"/>
                      </a:lnTo>
                      <a:lnTo>
                        <a:pt x="0" y="46"/>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5" name="Freeform 94"/>
                <p:cNvSpPr>
                  <a:spLocks noChangeAspect="1"/>
                </p:cNvSpPr>
                <p:nvPr/>
              </p:nvSpPr>
              <p:spPr bwMode="auto">
                <a:xfrm>
                  <a:off x="664" y="2548"/>
                  <a:ext cx="157" cy="29"/>
                </a:xfrm>
                <a:custGeom>
                  <a:avLst/>
                  <a:gdLst>
                    <a:gd name="T0" fmla="*/ 0 w 152"/>
                    <a:gd name="T1" fmla="*/ 0 h 46"/>
                    <a:gd name="T2" fmla="*/ 178 w 152"/>
                    <a:gd name="T3" fmla="*/ 0 h 46"/>
                    <a:gd name="T4" fmla="*/ 178 w 152"/>
                    <a:gd name="T5" fmla="*/ 4 h 46"/>
                    <a:gd name="T6" fmla="*/ 0 w 152"/>
                    <a:gd name="T7" fmla="*/ 4 h 46"/>
                    <a:gd name="T8" fmla="*/ 0 w 152"/>
                    <a:gd name="T9" fmla="*/ 0 h 46"/>
                    <a:gd name="T10" fmla="*/ 0 w 152"/>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46">
                      <a:moveTo>
                        <a:pt x="0" y="0"/>
                      </a:moveTo>
                      <a:lnTo>
                        <a:pt x="152" y="0"/>
                      </a:lnTo>
                      <a:lnTo>
                        <a:pt x="152" y="46"/>
                      </a:lnTo>
                      <a:lnTo>
                        <a:pt x="0" y="46"/>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6" name="Freeform 95"/>
                <p:cNvSpPr>
                  <a:spLocks noChangeAspect="1"/>
                </p:cNvSpPr>
                <p:nvPr/>
              </p:nvSpPr>
              <p:spPr bwMode="auto">
                <a:xfrm>
                  <a:off x="664" y="2664"/>
                  <a:ext cx="157" cy="29"/>
                </a:xfrm>
                <a:custGeom>
                  <a:avLst/>
                  <a:gdLst>
                    <a:gd name="T0" fmla="*/ 0 w 152"/>
                    <a:gd name="T1" fmla="*/ 0 h 46"/>
                    <a:gd name="T2" fmla="*/ 178 w 152"/>
                    <a:gd name="T3" fmla="*/ 0 h 46"/>
                    <a:gd name="T4" fmla="*/ 178 w 152"/>
                    <a:gd name="T5" fmla="*/ 4 h 46"/>
                    <a:gd name="T6" fmla="*/ 0 w 152"/>
                    <a:gd name="T7" fmla="*/ 4 h 46"/>
                    <a:gd name="T8" fmla="*/ 0 w 152"/>
                    <a:gd name="T9" fmla="*/ 0 h 46"/>
                    <a:gd name="T10" fmla="*/ 0 w 152"/>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46">
                      <a:moveTo>
                        <a:pt x="0" y="0"/>
                      </a:moveTo>
                      <a:lnTo>
                        <a:pt x="152" y="0"/>
                      </a:lnTo>
                      <a:lnTo>
                        <a:pt x="152" y="46"/>
                      </a:lnTo>
                      <a:lnTo>
                        <a:pt x="0" y="46"/>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7" name="Freeform 96"/>
                <p:cNvSpPr>
                  <a:spLocks noChangeAspect="1"/>
                </p:cNvSpPr>
                <p:nvPr/>
              </p:nvSpPr>
              <p:spPr bwMode="auto">
                <a:xfrm>
                  <a:off x="664" y="2700"/>
                  <a:ext cx="157" cy="29"/>
                </a:xfrm>
                <a:custGeom>
                  <a:avLst/>
                  <a:gdLst>
                    <a:gd name="T0" fmla="*/ 0 w 152"/>
                    <a:gd name="T1" fmla="*/ 0 h 46"/>
                    <a:gd name="T2" fmla="*/ 178 w 152"/>
                    <a:gd name="T3" fmla="*/ 0 h 46"/>
                    <a:gd name="T4" fmla="*/ 178 w 152"/>
                    <a:gd name="T5" fmla="*/ 4 h 46"/>
                    <a:gd name="T6" fmla="*/ 0 w 152"/>
                    <a:gd name="T7" fmla="*/ 4 h 46"/>
                    <a:gd name="T8" fmla="*/ 0 w 152"/>
                    <a:gd name="T9" fmla="*/ 0 h 46"/>
                    <a:gd name="T10" fmla="*/ 0 w 152"/>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46">
                      <a:moveTo>
                        <a:pt x="0" y="0"/>
                      </a:moveTo>
                      <a:lnTo>
                        <a:pt x="152" y="0"/>
                      </a:lnTo>
                      <a:lnTo>
                        <a:pt x="152" y="46"/>
                      </a:lnTo>
                      <a:lnTo>
                        <a:pt x="0" y="46"/>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7" name="Text Box 97"/>
            <p:cNvSpPr txBox="1">
              <a:spLocks noChangeArrowheads="1"/>
            </p:cNvSpPr>
            <p:nvPr/>
          </p:nvSpPr>
          <p:spPr bwMode="auto">
            <a:xfrm>
              <a:off x="1151872" y="1739942"/>
              <a:ext cx="1139990" cy="44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pPr algn="ctr"/>
              <a:r>
                <a:rPr lang="en-US" altLang="zh-TW" sz="1200" b="1" dirty="0">
                  <a:ea typeface="新細明體" pitchFamily="18" charset="-120"/>
                </a:rPr>
                <a:t>Server groups of system data</a:t>
              </a:r>
              <a:endParaRPr lang="zh-TW" altLang="en-US" dirty="0">
                <a:latin typeface="Arial" charset="0"/>
                <a:ea typeface="新細明體" pitchFamily="18" charset="-120"/>
              </a:endParaRPr>
            </a:p>
          </p:txBody>
        </p:sp>
        <p:sp>
          <p:nvSpPr>
            <p:cNvPr id="68" name="Text Box 98"/>
            <p:cNvSpPr txBox="1">
              <a:spLocks noChangeArrowheads="1"/>
            </p:cNvSpPr>
            <p:nvPr/>
          </p:nvSpPr>
          <p:spPr bwMode="auto">
            <a:xfrm>
              <a:off x="2577496" y="1752537"/>
              <a:ext cx="1263052" cy="45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pPr algn="ctr"/>
              <a:r>
                <a:rPr lang="en-US" altLang="zh-TW" sz="1200" b="1" dirty="0">
                  <a:ea typeface="新細明體" pitchFamily="18" charset="-120"/>
                </a:rPr>
                <a:t>Server group of application</a:t>
              </a:r>
              <a:endParaRPr lang="zh-TW" altLang="en-US" dirty="0">
                <a:latin typeface="Arial" charset="0"/>
                <a:ea typeface="新細明體" pitchFamily="18" charset="-120"/>
              </a:endParaRPr>
            </a:p>
          </p:txBody>
        </p:sp>
        <p:sp>
          <p:nvSpPr>
            <p:cNvPr id="69" name="Text Box 99"/>
            <p:cNvSpPr txBox="1">
              <a:spLocks noChangeArrowheads="1"/>
            </p:cNvSpPr>
            <p:nvPr/>
          </p:nvSpPr>
          <p:spPr bwMode="auto">
            <a:xfrm>
              <a:off x="3020239" y="2161273"/>
              <a:ext cx="482950" cy="469976"/>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9525"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pPr algn="ctr"/>
              <a:r>
                <a:rPr lang="en-US" altLang="zh-TW" sz="800" b="1" dirty="0">
                  <a:solidFill>
                    <a:srgbClr val="000000"/>
                  </a:solidFill>
                  <a:latin typeface="Arial" charset="0"/>
                  <a:ea typeface="新細明體" pitchFamily="18" charset="-120"/>
                </a:rPr>
                <a:t>RAID</a:t>
              </a:r>
              <a:endParaRPr lang="en-US" altLang="zh-TW" dirty="0">
                <a:latin typeface="Arial" charset="0"/>
                <a:ea typeface="新細明體" pitchFamily="18" charset="-120"/>
              </a:endParaRPr>
            </a:p>
          </p:txBody>
        </p:sp>
        <p:sp>
          <p:nvSpPr>
            <p:cNvPr id="70" name="Line 100"/>
            <p:cNvSpPr>
              <a:spLocks noChangeAspect="1" noChangeShapeType="1"/>
            </p:cNvSpPr>
            <p:nvPr/>
          </p:nvSpPr>
          <p:spPr bwMode="auto">
            <a:xfrm rot="16200000">
              <a:off x="7029537" y="1519095"/>
              <a:ext cx="1284" cy="2684998"/>
            </a:xfrm>
            <a:prstGeom prst="line">
              <a:avLst/>
            </a:prstGeom>
            <a:noFill/>
            <a:ln w="317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71" name="Line 101"/>
            <p:cNvSpPr>
              <a:spLocks noChangeAspect="1" noChangeShapeType="1"/>
            </p:cNvSpPr>
            <p:nvPr/>
          </p:nvSpPr>
          <p:spPr bwMode="auto">
            <a:xfrm>
              <a:off x="1999302" y="2936712"/>
              <a:ext cx="0" cy="34542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72" name="Line 102"/>
            <p:cNvSpPr>
              <a:spLocks noChangeAspect="1" noChangeShapeType="1"/>
            </p:cNvSpPr>
            <p:nvPr/>
          </p:nvSpPr>
          <p:spPr bwMode="auto">
            <a:xfrm>
              <a:off x="2526003" y="2940565"/>
              <a:ext cx="0" cy="34413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73" name="Line 103"/>
            <p:cNvSpPr>
              <a:spLocks noChangeAspect="1" noChangeShapeType="1"/>
            </p:cNvSpPr>
            <p:nvPr/>
          </p:nvSpPr>
          <p:spPr bwMode="auto">
            <a:xfrm>
              <a:off x="2103760" y="3022747"/>
              <a:ext cx="0" cy="25553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74" name="Text Box 104"/>
            <p:cNvSpPr txBox="1">
              <a:spLocks noChangeArrowheads="1"/>
            </p:cNvSpPr>
            <p:nvPr/>
          </p:nvSpPr>
          <p:spPr bwMode="auto">
            <a:xfrm>
              <a:off x="1213664" y="4937321"/>
              <a:ext cx="529643" cy="36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2200" b="1">
                  <a:ea typeface="新細明體" pitchFamily="18" charset="-120"/>
                </a:rPr>
                <a:t>…</a:t>
              </a:r>
              <a:endParaRPr lang="en-US" altLang="zh-TW">
                <a:latin typeface="Arial" charset="0"/>
                <a:ea typeface="新細明體" pitchFamily="18" charset="-120"/>
              </a:endParaRPr>
            </a:p>
          </p:txBody>
        </p:sp>
        <p:sp>
          <p:nvSpPr>
            <p:cNvPr id="75" name="Line 105"/>
            <p:cNvSpPr>
              <a:spLocks noChangeShapeType="1"/>
            </p:cNvSpPr>
            <p:nvPr/>
          </p:nvSpPr>
          <p:spPr bwMode="auto">
            <a:xfrm>
              <a:off x="2209688" y="3458052"/>
              <a:ext cx="0" cy="44943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106"/>
            <p:cNvSpPr>
              <a:spLocks noChangeShapeType="1"/>
            </p:cNvSpPr>
            <p:nvPr/>
          </p:nvSpPr>
          <p:spPr bwMode="auto">
            <a:xfrm>
              <a:off x="2845260" y="3458052"/>
              <a:ext cx="0" cy="44943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107"/>
            <p:cNvSpPr>
              <a:spLocks noChangeShapeType="1"/>
            </p:cNvSpPr>
            <p:nvPr/>
          </p:nvSpPr>
          <p:spPr bwMode="auto">
            <a:xfrm>
              <a:off x="2209688" y="3907483"/>
              <a:ext cx="31778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108"/>
            <p:cNvSpPr>
              <a:spLocks noChangeShapeType="1"/>
            </p:cNvSpPr>
            <p:nvPr/>
          </p:nvSpPr>
          <p:spPr bwMode="auto">
            <a:xfrm>
              <a:off x="2633403" y="3907483"/>
              <a:ext cx="21185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9" name="Picture 10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21546" y="3727711"/>
              <a:ext cx="269235" cy="26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Line 110"/>
            <p:cNvSpPr>
              <a:spLocks noChangeShapeType="1"/>
            </p:cNvSpPr>
            <p:nvPr/>
          </p:nvSpPr>
          <p:spPr bwMode="auto">
            <a:xfrm flipH="1" flipV="1">
              <a:off x="938544" y="3651950"/>
              <a:ext cx="0" cy="2054541"/>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Text Box 111"/>
            <p:cNvSpPr txBox="1">
              <a:spLocks noChangeArrowheads="1"/>
            </p:cNvSpPr>
            <p:nvPr/>
          </p:nvSpPr>
          <p:spPr bwMode="auto">
            <a:xfrm>
              <a:off x="2292077" y="3497859"/>
              <a:ext cx="635572" cy="27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200" b="1">
                  <a:ea typeface="新細明體" pitchFamily="18" charset="-120"/>
                </a:rPr>
                <a:t>GPS</a:t>
              </a:r>
              <a:endParaRPr lang="en-US" altLang="zh-TW">
                <a:latin typeface="Arial" charset="0"/>
                <a:ea typeface="新細明體" pitchFamily="18" charset="-120"/>
              </a:endParaRPr>
            </a:p>
          </p:txBody>
        </p:sp>
        <p:sp>
          <p:nvSpPr>
            <p:cNvPr id="82" name="Text Box 112"/>
            <p:cNvSpPr txBox="1">
              <a:spLocks noChangeArrowheads="1"/>
            </p:cNvSpPr>
            <p:nvPr/>
          </p:nvSpPr>
          <p:spPr bwMode="auto">
            <a:xfrm>
              <a:off x="2949717" y="3188394"/>
              <a:ext cx="1375602" cy="44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pPr algn="ctr"/>
              <a:r>
                <a:rPr lang="en-US" altLang="zh-TW" sz="1200" b="1">
                  <a:ea typeface="新細明體" pitchFamily="18" charset="-120"/>
                </a:rPr>
                <a:t>Server group of communication</a:t>
              </a:r>
              <a:endParaRPr lang="zh-TW" altLang="en-US">
                <a:latin typeface="Arial" charset="0"/>
                <a:ea typeface="新細明體" pitchFamily="18" charset="-120"/>
              </a:endParaRPr>
            </a:p>
          </p:txBody>
        </p:sp>
        <p:pic>
          <p:nvPicPr>
            <p:cNvPr id="83" name="Picture 1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018" y="2859667"/>
              <a:ext cx="634100" cy="11813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ectangle 117"/>
            <p:cNvSpPr>
              <a:spLocks noChangeArrowheads="1"/>
            </p:cNvSpPr>
            <p:nvPr/>
          </p:nvSpPr>
          <p:spPr bwMode="auto">
            <a:xfrm>
              <a:off x="1047415" y="5214685"/>
              <a:ext cx="2008231" cy="81026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6" name="Line 118"/>
            <p:cNvSpPr>
              <a:spLocks noChangeAspect="1" noChangeShapeType="1"/>
            </p:cNvSpPr>
            <p:nvPr/>
          </p:nvSpPr>
          <p:spPr bwMode="auto">
            <a:xfrm>
              <a:off x="2036083" y="5525434"/>
              <a:ext cx="0" cy="181057"/>
            </a:xfrm>
            <a:prstGeom prst="line">
              <a:avLst/>
            </a:prstGeom>
            <a:noFill/>
            <a:ln w="317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pic>
          <p:nvPicPr>
            <p:cNvPr id="87" name="Picture 1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725" y="5436832"/>
              <a:ext cx="634100" cy="11685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Line 120"/>
            <p:cNvSpPr>
              <a:spLocks noChangeShapeType="1"/>
            </p:cNvSpPr>
            <p:nvPr/>
          </p:nvSpPr>
          <p:spPr bwMode="auto">
            <a:xfrm>
              <a:off x="1716825" y="5525434"/>
              <a:ext cx="332498"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124"/>
            <p:cNvSpPr>
              <a:spLocks noChangeShapeType="1"/>
            </p:cNvSpPr>
            <p:nvPr/>
          </p:nvSpPr>
          <p:spPr bwMode="auto">
            <a:xfrm flipH="1">
              <a:off x="938544" y="5687229"/>
              <a:ext cx="216271"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125"/>
            <p:cNvSpPr>
              <a:spLocks noChangeShapeType="1"/>
            </p:cNvSpPr>
            <p:nvPr/>
          </p:nvSpPr>
          <p:spPr bwMode="auto">
            <a:xfrm flipV="1">
              <a:off x="1163642" y="5525434"/>
              <a:ext cx="0" cy="181057"/>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2" name="Picture 1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9151" y="3978108"/>
              <a:ext cx="634101" cy="11685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1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4948" y="4097528"/>
              <a:ext cx="634101" cy="11813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Line 128"/>
            <p:cNvSpPr>
              <a:spLocks noChangeShapeType="1"/>
            </p:cNvSpPr>
            <p:nvPr/>
          </p:nvSpPr>
          <p:spPr bwMode="auto">
            <a:xfrm flipV="1">
              <a:off x="5752414" y="2105908"/>
              <a:ext cx="0" cy="58682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 name="Rectangle 129"/>
            <p:cNvSpPr>
              <a:spLocks noChangeAspect="1" noChangeArrowheads="1"/>
            </p:cNvSpPr>
            <p:nvPr/>
          </p:nvSpPr>
          <p:spPr bwMode="auto">
            <a:xfrm>
              <a:off x="8031352" y="4026903"/>
              <a:ext cx="216272" cy="273510"/>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9525"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en-US" altLang="zh-TW" sz="800" b="1">
                  <a:solidFill>
                    <a:srgbClr val="000000"/>
                  </a:solidFill>
                  <a:latin typeface="Arial" charset="0"/>
                  <a:ea typeface="新細明體" pitchFamily="18" charset="-120"/>
                </a:rPr>
                <a:t> </a:t>
              </a:r>
              <a:endParaRPr lang="en-US" altLang="zh-TW">
                <a:latin typeface="Arial" charset="0"/>
                <a:ea typeface="新細明體" pitchFamily="18" charset="-120"/>
              </a:endParaRPr>
            </a:p>
          </p:txBody>
        </p:sp>
        <p:sp>
          <p:nvSpPr>
            <p:cNvPr id="96" name="Line 130"/>
            <p:cNvSpPr>
              <a:spLocks noChangeShapeType="1"/>
            </p:cNvSpPr>
            <p:nvPr/>
          </p:nvSpPr>
          <p:spPr bwMode="auto">
            <a:xfrm rot="16200000" flipV="1">
              <a:off x="7835679" y="3219983"/>
              <a:ext cx="0" cy="55318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97" name="Line 131"/>
            <p:cNvSpPr>
              <a:spLocks noChangeAspect="1" noChangeShapeType="1"/>
            </p:cNvSpPr>
            <p:nvPr/>
          </p:nvSpPr>
          <p:spPr bwMode="auto">
            <a:xfrm>
              <a:off x="7350172" y="2867371"/>
              <a:ext cx="1471" cy="2358870"/>
            </a:xfrm>
            <a:prstGeom prst="line">
              <a:avLst/>
            </a:prstGeom>
            <a:noFill/>
            <a:ln w="317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98" name="Line 132"/>
            <p:cNvSpPr>
              <a:spLocks noChangeShapeType="1"/>
            </p:cNvSpPr>
            <p:nvPr/>
          </p:nvSpPr>
          <p:spPr bwMode="auto">
            <a:xfrm flipH="1">
              <a:off x="7350172" y="4127062"/>
              <a:ext cx="89303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pic>
          <p:nvPicPr>
            <p:cNvPr id="99" name="Picture 1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3222" y="2807020"/>
              <a:ext cx="634101" cy="11685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2802" y="4037176"/>
              <a:ext cx="634100" cy="43145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2603" y="2686315"/>
              <a:ext cx="634101" cy="11813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 name="Group 136"/>
            <p:cNvGrpSpPr>
              <a:grpSpLocks/>
            </p:cNvGrpSpPr>
            <p:nvPr/>
          </p:nvGrpSpPr>
          <p:grpSpPr bwMode="auto">
            <a:xfrm>
              <a:off x="8088731" y="3137030"/>
              <a:ext cx="409002" cy="193898"/>
              <a:chOff x="8661" y="5683"/>
              <a:chExt cx="696" cy="389"/>
            </a:xfrm>
          </p:grpSpPr>
          <p:sp>
            <p:nvSpPr>
              <p:cNvPr id="1966" name="Rectangle 137"/>
              <p:cNvSpPr>
                <a:spLocks noChangeArrowheads="1"/>
              </p:cNvSpPr>
              <p:nvPr/>
            </p:nvSpPr>
            <p:spPr bwMode="auto">
              <a:xfrm>
                <a:off x="8686" y="5683"/>
                <a:ext cx="646" cy="17"/>
              </a:xfrm>
              <a:prstGeom prst="rect">
                <a:avLst/>
              </a:prstGeom>
              <a:solidFill>
                <a:srgbClr val="C0C0C0"/>
              </a:solidFill>
              <a:ln w="10795">
                <a:solidFill>
                  <a:srgbClr val="808080"/>
                </a:solidFill>
                <a:miter lim="800000"/>
                <a:headEnd/>
                <a:tailEnd/>
              </a:ln>
            </p:spPr>
            <p:txBody>
              <a:bodyPr/>
              <a:lstStyle/>
              <a:p>
                <a:endParaRPr lang="zh-TW" altLang="en-US">
                  <a:ea typeface="新細明體" pitchFamily="18" charset="-120"/>
                </a:endParaRPr>
              </a:p>
            </p:txBody>
          </p:sp>
          <p:sp>
            <p:nvSpPr>
              <p:cNvPr id="1967" name="Freeform 138"/>
              <p:cNvSpPr>
                <a:spLocks/>
              </p:cNvSpPr>
              <p:nvPr/>
            </p:nvSpPr>
            <p:spPr bwMode="auto">
              <a:xfrm>
                <a:off x="8661" y="6027"/>
                <a:ext cx="692" cy="45"/>
              </a:xfrm>
              <a:custGeom>
                <a:avLst/>
                <a:gdLst>
                  <a:gd name="T0" fmla="*/ 0 w 692"/>
                  <a:gd name="T1" fmla="*/ 0 h 45"/>
                  <a:gd name="T2" fmla="*/ 692 w 692"/>
                  <a:gd name="T3" fmla="*/ 0 h 45"/>
                  <a:gd name="T4" fmla="*/ 671 w 692"/>
                  <a:gd name="T5" fmla="*/ 25 h 45"/>
                  <a:gd name="T6" fmla="*/ 671 w 692"/>
                  <a:gd name="T7" fmla="*/ 45 h 45"/>
                  <a:gd name="T8" fmla="*/ 21 w 692"/>
                  <a:gd name="T9" fmla="*/ 45 h 45"/>
                  <a:gd name="T10" fmla="*/ 21 w 692"/>
                  <a:gd name="T11" fmla="*/ 25 h 45"/>
                  <a:gd name="T12" fmla="*/ 0 w 692"/>
                  <a:gd name="T13" fmla="*/ 0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2" h="45">
                    <a:moveTo>
                      <a:pt x="0" y="0"/>
                    </a:moveTo>
                    <a:lnTo>
                      <a:pt x="692" y="0"/>
                    </a:lnTo>
                    <a:lnTo>
                      <a:pt x="671" y="25"/>
                    </a:lnTo>
                    <a:lnTo>
                      <a:pt x="671" y="45"/>
                    </a:lnTo>
                    <a:lnTo>
                      <a:pt x="21" y="45"/>
                    </a:lnTo>
                    <a:lnTo>
                      <a:pt x="21" y="25"/>
                    </a:lnTo>
                    <a:lnTo>
                      <a:pt x="0" y="0"/>
                    </a:lnTo>
                    <a:close/>
                  </a:path>
                </a:pathLst>
              </a:custGeom>
              <a:solidFill>
                <a:srgbClr val="A0A0A0"/>
              </a:solidFill>
              <a:ln w="10795">
                <a:solidFill>
                  <a:srgbClr val="808080"/>
                </a:solidFill>
                <a:prstDash val="solid"/>
                <a:round/>
                <a:headEnd/>
                <a:tailEnd/>
              </a:ln>
            </p:spPr>
            <p:txBody>
              <a:bodyPr/>
              <a:lstStyle/>
              <a:p>
                <a:endParaRPr lang="en-US"/>
              </a:p>
            </p:txBody>
          </p:sp>
          <p:sp>
            <p:nvSpPr>
              <p:cNvPr id="1968" name="Rectangle 139"/>
              <p:cNvSpPr>
                <a:spLocks noChangeArrowheads="1"/>
              </p:cNvSpPr>
              <p:nvPr/>
            </p:nvSpPr>
            <p:spPr bwMode="auto">
              <a:xfrm>
                <a:off x="8668" y="5704"/>
                <a:ext cx="682" cy="212"/>
              </a:xfrm>
              <a:prstGeom prst="rect">
                <a:avLst/>
              </a:prstGeom>
              <a:solidFill>
                <a:srgbClr val="A0A0A0"/>
              </a:solidFill>
              <a:ln w="10795">
                <a:solidFill>
                  <a:srgbClr val="808080"/>
                </a:solidFill>
                <a:miter lim="800000"/>
                <a:headEnd/>
                <a:tailEnd/>
              </a:ln>
            </p:spPr>
            <p:txBody>
              <a:bodyPr/>
              <a:lstStyle/>
              <a:p>
                <a:endParaRPr lang="zh-TW" altLang="en-US">
                  <a:ea typeface="新細明體" pitchFamily="18" charset="-120"/>
                </a:endParaRPr>
              </a:p>
            </p:txBody>
          </p:sp>
          <p:sp>
            <p:nvSpPr>
              <p:cNvPr id="1969" name="Rectangle 140"/>
              <p:cNvSpPr>
                <a:spLocks noChangeArrowheads="1"/>
              </p:cNvSpPr>
              <p:nvPr/>
            </p:nvSpPr>
            <p:spPr bwMode="auto">
              <a:xfrm>
                <a:off x="8665" y="5913"/>
                <a:ext cx="692" cy="118"/>
              </a:xfrm>
              <a:prstGeom prst="rect">
                <a:avLst/>
              </a:prstGeom>
              <a:solidFill>
                <a:srgbClr val="C0C0C0"/>
              </a:solidFill>
              <a:ln w="10795">
                <a:solidFill>
                  <a:srgbClr val="808080"/>
                </a:solidFill>
                <a:miter lim="800000"/>
                <a:headEnd/>
                <a:tailEnd/>
              </a:ln>
            </p:spPr>
            <p:txBody>
              <a:bodyPr/>
              <a:lstStyle/>
              <a:p>
                <a:endParaRPr lang="zh-TW" altLang="en-US">
                  <a:ea typeface="新細明體" pitchFamily="18" charset="-120"/>
                </a:endParaRPr>
              </a:p>
            </p:txBody>
          </p:sp>
          <p:sp>
            <p:nvSpPr>
              <p:cNvPr id="1970" name="Rectangle 141"/>
              <p:cNvSpPr>
                <a:spLocks noChangeArrowheads="1"/>
              </p:cNvSpPr>
              <p:nvPr/>
            </p:nvSpPr>
            <p:spPr bwMode="auto">
              <a:xfrm>
                <a:off x="8665" y="5718"/>
                <a:ext cx="692" cy="177"/>
              </a:xfrm>
              <a:prstGeom prst="rect">
                <a:avLst/>
              </a:prstGeom>
              <a:solidFill>
                <a:srgbClr val="C0C0C0"/>
              </a:solidFill>
              <a:ln w="10795">
                <a:solidFill>
                  <a:srgbClr val="808080"/>
                </a:solidFill>
                <a:miter lim="800000"/>
                <a:headEnd/>
                <a:tailEnd/>
              </a:ln>
            </p:spPr>
            <p:txBody>
              <a:bodyPr/>
              <a:lstStyle/>
              <a:p>
                <a:endParaRPr lang="zh-TW" altLang="en-US">
                  <a:ea typeface="新細明體" pitchFamily="18" charset="-120"/>
                </a:endParaRPr>
              </a:p>
            </p:txBody>
          </p:sp>
          <p:sp>
            <p:nvSpPr>
              <p:cNvPr id="1971" name="Rectangle 142"/>
              <p:cNvSpPr>
                <a:spLocks noChangeArrowheads="1"/>
              </p:cNvSpPr>
              <p:nvPr/>
            </p:nvSpPr>
            <p:spPr bwMode="auto">
              <a:xfrm>
                <a:off x="8665" y="5700"/>
                <a:ext cx="692" cy="4"/>
              </a:xfrm>
              <a:prstGeom prst="rect">
                <a:avLst/>
              </a:prstGeom>
              <a:solidFill>
                <a:srgbClr val="C0C0C0"/>
              </a:solidFill>
              <a:ln w="10795">
                <a:solidFill>
                  <a:srgbClr val="808080"/>
                </a:solidFill>
                <a:miter lim="800000"/>
                <a:headEnd/>
                <a:tailEnd/>
              </a:ln>
            </p:spPr>
            <p:txBody>
              <a:bodyPr/>
              <a:lstStyle/>
              <a:p>
                <a:endParaRPr lang="zh-TW" altLang="en-US">
                  <a:ea typeface="新細明體" pitchFamily="18" charset="-120"/>
                </a:endParaRPr>
              </a:p>
            </p:txBody>
          </p:sp>
          <p:sp>
            <p:nvSpPr>
              <p:cNvPr id="1972" name="Freeform 143"/>
              <p:cNvSpPr>
                <a:spLocks/>
              </p:cNvSpPr>
              <p:nvPr/>
            </p:nvSpPr>
            <p:spPr bwMode="auto">
              <a:xfrm>
                <a:off x="8800" y="5895"/>
                <a:ext cx="432" cy="122"/>
              </a:xfrm>
              <a:custGeom>
                <a:avLst/>
                <a:gdLst>
                  <a:gd name="T0" fmla="*/ 432 w 432"/>
                  <a:gd name="T1" fmla="*/ 18 h 122"/>
                  <a:gd name="T2" fmla="*/ 411 w 432"/>
                  <a:gd name="T3" fmla="*/ 18 h 122"/>
                  <a:gd name="T4" fmla="*/ 411 w 432"/>
                  <a:gd name="T5" fmla="*/ 0 h 122"/>
                  <a:gd name="T6" fmla="*/ 21 w 432"/>
                  <a:gd name="T7" fmla="*/ 0 h 122"/>
                  <a:gd name="T8" fmla="*/ 21 w 432"/>
                  <a:gd name="T9" fmla="*/ 18 h 122"/>
                  <a:gd name="T10" fmla="*/ 0 w 432"/>
                  <a:gd name="T11" fmla="*/ 18 h 122"/>
                  <a:gd name="T12" fmla="*/ 0 w 432"/>
                  <a:gd name="T13" fmla="*/ 122 h 122"/>
                  <a:gd name="T14" fmla="*/ 432 w 432"/>
                  <a:gd name="T15" fmla="*/ 122 h 122"/>
                  <a:gd name="T16" fmla="*/ 432 w 432"/>
                  <a:gd name="T17" fmla="*/ 18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2" h="122">
                    <a:moveTo>
                      <a:pt x="432" y="18"/>
                    </a:moveTo>
                    <a:lnTo>
                      <a:pt x="411" y="18"/>
                    </a:lnTo>
                    <a:lnTo>
                      <a:pt x="411" y="0"/>
                    </a:lnTo>
                    <a:lnTo>
                      <a:pt x="21" y="0"/>
                    </a:lnTo>
                    <a:lnTo>
                      <a:pt x="21" y="18"/>
                    </a:lnTo>
                    <a:lnTo>
                      <a:pt x="0" y="18"/>
                    </a:lnTo>
                    <a:lnTo>
                      <a:pt x="0" y="122"/>
                    </a:lnTo>
                    <a:lnTo>
                      <a:pt x="432" y="122"/>
                    </a:lnTo>
                    <a:lnTo>
                      <a:pt x="432" y="18"/>
                    </a:lnTo>
                    <a:close/>
                  </a:path>
                </a:pathLst>
              </a:custGeom>
              <a:solidFill>
                <a:srgbClr val="606060"/>
              </a:solidFill>
              <a:ln w="10795">
                <a:solidFill>
                  <a:srgbClr val="A0A0A0"/>
                </a:solidFill>
                <a:prstDash val="solid"/>
                <a:round/>
                <a:headEnd/>
                <a:tailEnd/>
              </a:ln>
            </p:spPr>
            <p:txBody>
              <a:bodyPr/>
              <a:lstStyle/>
              <a:p>
                <a:endParaRPr lang="en-US"/>
              </a:p>
            </p:txBody>
          </p:sp>
          <p:sp>
            <p:nvSpPr>
              <p:cNvPr id="1973" name="Rectangle 144"/>
              <p:cNvSpPr>
                <a:spLocks noChangeArrowheads="1"/>
              </p:cNvSpPr>
              <p:nvPr/>
            </p:nvSpPr>
            <p:spPr bwMode="auto">
              <a:xfrm>
                <a:off x="8807" y="5822"/>
                <a:ext cx="421" cy="70"/>
              </a:xfrm>
              <a:prstGeom prst="rect">
                <a:avLst/>
              </a:prstGeom>
              <a:solidFill>
                <a:srgbClr val="C0C0C0"/>
              </a:solidFill>
              <a:ln w="10795">
                <a:solidFill>
                  <a:srgbClr val="A0A0A0"/>
                </a:solidFill>
                <a:miter lim="800000"/>
                <a:headEnd/>
                <a:tailEnd/>
              </a:ln>
            </p:spPr>
            <p:txBody>
              <a:bodyPr/>
              <a:lstStyle/>
              <a:p>
                <a:endParaRPr lang="zh-TW" altLang="en-US">
                  <a:ea typeface="新細明體" pitchFamily="18" charset="-120"/>
                </a:endParaRPr>
              </a:p>
            </p:txBody>
          </p:sp>
          <p:sp>
            <p:nvSpPr>
              <p:cNvPr id="1974" name="Rectangle 145"/>
              <p:cNvSpPr>
                <a:spLocks noChangeArrowheads="1"/>
              </p:cNvSpPr>
              <p:nvPr/>
            </p:nvSpPr>
            <p:spPr bwMode="auto">
              <a:xfrm>
                <a:off x="8804" y="5979"/>
                <a:ext cx="14" cy="2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grpSp>
            <p:nvGrpSpPr>
              <p:cNvPr id="1975" name="Group 146"/>
              <p:cNvGrpSpPr>
                <a:grpSpLocks/>
              </p:cNvGrpSpPr>
              <p:nvPr/>
            </p:nvGrpSpPr>
            <p:grpSpPr bwMode="auto">
              <a:xfrm>
                <a:off x="8807" y="5926"/>
                <a:ext cx="425" cy="70"/>
                <a:chOff x="8807" y="5926"/>
                <a:chExt cx="425" cy="70"/>
              </a:xfrm>
            </p:grpSpPr>
            <p:grpSp>
              <p:nvGrpSpPr>
                <p:cNvPr id="2015" name="Group 147"/>
                <p:cNvGrpSpPr>
                  <a:grpSpLocks/>
                </p:cNvGrpSpPr>
                <p:nvPr/>
              </p:nvGrpSpPr>
              <p:grpSpPr bwMode="auto">
                <a:xfrm>
                  <a:off x="8825" y="5954"/>
                  <a:ext cx="382" cy="42"/>
                  <a:chOff x="8825" y="5954"/>
                  <a:chExt cx="382" cy="42"/>
                </a:xfrm>
              </p:grpSpPr>
              <p:sp>
                <p:nvSpPr>
                  <p:cNvPr id="2020" name="Rectangle 148"/>
                  <p:cNvSpPr>
                    <a:spLocks noChangeArrowheads="1"/>
                  </p:cNvSpPr>
                  <p:nvPr/>
                </p:nvSpPr>
                <p:spPr bwMode="auto">
                  <a:xfrm>
                    <a:off x="8825" y="5954"/>
                    <a:ext cx="382" cy="4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2021" name="Rectangle 149"/>
                  <p:cNvSpPr>
                    <a:spLocks noChangeArrowheads="1"/>
                  </p:cNvSpPr>
                  <p:nvPr/>
                </p:nvSpPr>
                <p:spPr bwMode="auto">
                  <a:xfrm>
                    <a:off x="8859" y="5972"/>
                    <a:ext cx="157" cy="14"/>
                  </a:xfrm>
                  <a:prstGeom prst="rect">
                    <a:avLst/>
                  </a:prstGeom>
                  <a:solidFill>
                    <a:srgbClr val="808080"/>
                  </a:solidFill>
                  <a:ln w="10795">
                    <a:solidFill>
                      <a:srgbClr val="606060"/>
                    </a:solidFill>
                    <a:miter lim="800000"/>
                    <a:headEnd/>
                    <a:tailEnd/>
                  </a:ln>
                </p:spPr>
                <p:txBody>
                  <a:bodyPr/>
                  <a:lstStyle/>
                  <a:p>
                    <a:endParaRPr lang="zh-TW" altLang="en-US">
                      <a:ea typeface="新細明體" pitchFamily="18" charset="-120"/>
                    </a:endParaRPr>
                  </a:p>
                </p:txBody>
              </p:sp>
            </p:grpSp>
            <p:grpSp>
              <p:nvGrpSpPr>
                <p:cNvPr id="2016" name="Group 150"/>
                <p:cNvGrpSpPr>
                  <a:grpSpLocks/>
                </p:cNvGrpSpPr>
                <p:nvPr/>
              </p:nvGrpSpPr>
              <p:grpSpPr bwMode="auto">
                <a:xfrm>
                  <a:off x="8807" y="5926"/>
                  <a:ext cx="425" cy="49"/>
                  <a:chOff x="8807" y="5926"/>
                  <a:chExt cx="425" cy="49"/>
                </a:xfrm>
              </p:grpSpPr>
              <p:sp>
                <p:nvSpPr>
                  <p:cNvPr id="2017" name="Rectangle 151"/>
                  <p:cNvSpPr>
                    <a:spLocks noChangeArrowheads="1"/>
                  </p:cNvSpPr>
                  <p:nvPr/>
                </p:nvSpPr>
                <p:spPr bwMode="auto">
                  <a:xfrm>
                    <a:off x="8807" y="5926"/>
                    <a:ext cx="425" cy="4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2018" name="Rectangle 152"/>
                  <p:cNvSpPr>
                    <a:spLocks noChangeArrowheads="1"/>
                  </p:cNvSpPr>
                  <p:nvPr/>
                </p:nvSpPr>
                <p:spPr bwMode="auto">
                  <a:xfrm>
                    <a:off x="8814" y="5958"/>
                    <a:ext cx="11" cy="1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2019" name="Rectangle 153"/>
                  <p:cNvSpPr>
                    <a:spLocks noChangeArrowheads="1"/>
                  </p:cNvSpPr>
                  <p:nvPr/>
                </p:nvSpPr>
                <p:spPr bwMode="auto">
                  <a:xfrm>
                    <a:off x="9214" y="5958"/>
                    <a:ext cx="11" cy="1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grpSp>
          </p:grpSp>
          <p:sp>
            <p:nvSpPr>
              <p:cNvPr id="1976" name="Rectangle 154"/>
              <p:cNvSpPr>
                <a:spLocks noChangeArrowheads="1"/>
              </p:cNvSpPr>
              <p:nvPr/>
            </p:nvSpPr>
            <p:spPr bwMode="auto">
              <a:xfrm>
                <a:off x="8825" y="5902"/>
                <a:ext cx="386"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77" name="Rectangle 155"/>
              <p:cNvSpPr>
                <a:spLocks noChangeArrowheads="1"/>
              </p:cNvSpPr>
              <p:nvPr/>
            </p:nvSpPr>
            <p:spPr bwMode="auto">
              <a:xfrm>
                <a:off x="8811" y="5923"/>
                <a:ext cx="414" cy="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78" name="Rectangle 156"/>
              <p:cNvSpPr>
                <a:spLocks noChangeArrowheads="1"/>
              </p:cNvSpPr>
              <p:nvPr/>
            </p:nvSpPr>
            <p:spPr bwMode="auto">
              <a:xfrm>
                <a:off x="8852" y="5857"/>
                <a:ext cx="334" cy="21"/>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79" name="Rectangle 157"/>
              <p:cNvSpPr>
                <a:spLocks noChangeArrowheads="1"/>
              </p:cNvSpPr>
              <p:nvPr/>
            </p:nvSpPr>
            <p:spPr bwMode="auto">
              <a:xfrm>
                <a:off x="8814" y="5822"/>
                <a:ext cx="25" cy="31"/>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80" name="Rectangle 158"/>
              <p:cNvSpPr>
                <a:spLocks noChangeArrowheads="1"/>
              </p:cNvSpPr>
              <p:nvPr/>
            </p:nvSpPr>
            <p:spPr bwMode="auto">
              <a:xfrm>
                <a:off x="9204" y="5822"/>
                <a:ext cx="21" cy="31"/>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grpSp>
            <p:nvGrpSpPr>
              <p:cNvPr id="1981" name="Group 159"/>
              <p:cNvGrpSpPr>
                <a:grpSpLocks/>
              </p:cNvGrpSpPr>
              <p:nvPr/>
            </p:nvGrpSpPr>
            <p:grpSpPr bwMode="auto">
              <a:xfrm>
                <a:off x="8842" y="5826"/>
                <a:ext cx="355" cy="31"/>
                <a:chOff x="8842" y="5826"/>
                <a:chExt cx="355" cy="31"/>
              </a:xfrm>
            </p:grpSpPr>
            <p:sp>
              <p:nvSpPr>
                <p:cNvPr id="2013" name="Rectangle 160"/>
                <p:cNvSpPr>
                  <a:spLocks noChangeArrowheads="1"/>
                </p:cNvSpPr>
                <p:nvPr/>
              </p:nvSpPr>
              <p:spPr bwMode="auto">
                <a:xfrm>
                  <a:off x="8842" y="5826"/>
                  <a:ext cx="355" cy="24"/>
                </a:xfrm>
                <a:prstGeom prst="rect">
                  <a:avLst/>
                </a:prstGeom>
                <a:solidFill>
                  <a:srgbClr val="C0C0C0"/>
                </a:solidFill>
                <a:ln w="10795">
                  <a:solidFill>
                    <a:srgbClr val="A0A0A0"/>
                  </a:solidFill>
                  <a:miter lim="800000"/>
                  <a:headEnd/>
                  <a:tailEnd/>
                </a:ln>
              </p:spPr>
              <p:txBody>
                <a:bodyPr/>
                <a:lstStyle/>
                <a:p>
                  <a:endParaRPr lang="zh-TW" altLang="en-US">
                    <a:ea typeface="新細明體" pitchFamily="18" charset="-120"/>
                  </a:endParaRPr>
                </a:p>
              </p:txBody>
            </p:sp>
            <p:sp>
              <p:nvSpPr>
                <p:cNvPr id="2014" name="Rectangle 161"/>
                <p:cNvSpPr>
                  <a:spLocks noChangeArrowheads="1"/>
                </p:cNvSpPr>
                <p:nvPr/>
              </p:nvSpPr>
              <p:spPr bwMode="auto">
                <a:xfrm>
                  <a:off x="8842" y="5853"/>
                  <a:ext cx="355" cy="4"/>
                </a:xfrm>
                <a:prstGeom prst="rect">
                  <a:avLst/>
                </a:prstGeom>
                <a:solidFill>
                  <a:srgbClr val="A0A0A0"/>
                </a:solidFill>
                <a:ln w="10795">
                  <a:solidFill>
                    <a:srgbClr val="A0A0A0"/>
                  </a:solidFill>
                  <a:miter lim="800000"/>
                  <a:headEnd/>
                  <a:tailEnd/>
                </a:ln>
              </p:spPr>
              <p:txBody>
                <a:bodyPr/>
                <a:lstStyle/>
                <a:p>
                  <a:endParaRPr lang="zh-TW" altLang="en-US">
                    <a:ea typeface="新細明體" pitchFamily="18" charset="-120"/>
                  </a:endParaRPr>
                </a:p>
              </p:txBody>
            </p:sp>
          </p:grpSp>
          <p:grpSp>
            <p:nvGrpSpPr>
              <p:cNvPr id="1982" name="Group 162"/>
              <p:cNvGrpSpPr>
                <a:grpSpLocks/>
              </p:cNvGrpSpPr>
              <p:nvPr/>
            </p:nvGrpSpPr>
            <p:grpSpPr bwMode="auto">
              <a:xfrm>
                <a:off x="8811" y="5853"/>
                <a:ext cx="21" cy="21"/>
                <a:chOff x="8811" y="5853"/>
                <a:chExt cx="21" cy="21"/>
              </a:xfrm>
            </p:grpSpPr>
            <p:sp>
              <p:nvSpPr>
                <p:cNvPr id="2011" name="Rectangle 163"/>
                <p:cNvSpPr>
                  <a:spLocks noChangeArrowheads="1"/>
                </p:cNvSpPr>
                <p:nvPr/>
              </p:nvSpPr>
              <p:spPr bwMode="auto">
                <a:xfrm>
                  <a:off x="8814" y="5857"/>
                  <a:ext cx="18" cy="17"/>
                </a:xfrm>
                <a:prstGeom prst="rect">
                  <a:avLst/>
                </a:prstGeom>
                <a:solidFill>
                  <a:srgbClr val="A0A0A0"/>
                </a:solidFill>
                <a:ln w="10795">
                  <a:solidFill>
                    <a:srgbClr val="A0A0A0"/>
                  </a:solidFill>
                  <a:miter lim="800000"/>
                  <a:headEnd/>
                  <a:tailEnd/>
                </a:ln>
              </p:spPr>
              <p:txBody>
                <a:bodyPr/>
                <a:lstStyle/>
                <a:p>
                  <a:endParaRPr lang="zh-TW" altLang="en-US">
                    <a:ea typeface="新細明體" pitchFamily="18" charset="-120"/>
                  </a:endParaRPr>
                </a:p>
              </p:txBody>
            </p:sp>
            <p:sp>
              <p:nvSpPr>
                <p:cNvPr id="2012" name="Rectangle 164"/>
                <p:cNvSpPr>
                  <a:spLocks noChangeArrowheads="1"/>
                </p:cNvSpPr>
                <p:nvPr/>
              </p:nvSpPr>
              <p:spPr bwMode="auto">
                <a:xfrm>
                  <a:off x="8811" y="5853"/>
                  <a:ext cx="17" cy="18"/>
                </a:xfrm>
                <a:prstGeom prst="rect">
                  <a:avLst/>
                </a:prstGeom>
                <a:solidFill>
                  <a:srgbClr val="C0C0C0"/>
                </a:solidFill>
                <a:ln w="10795">
                  <a:solidFill>
                    <a:srgbClr val="A0A0A0"/>
                  </a:solidFill>
                  <a:miter lim="800000"/>
                  <a:headEnd/>
                  <a:tailEnd/>
                </a:ln>
              </p:spPr>
              <p:txBody>
                <a:bodyPr/>
                <a:lstStyle/>
                <a:p>
                  <a:endParaRPr lang="zh-TW" altLang="en-US">
                    <a:ea typeface="新細明體" pitchFamily="18" charset="-120"/>
                  </a:endParaRPr>
                </a:p>
              </p:txBody>
            </p:sp>
          </p:grpSp>
          <p:grpSp>
            <p:nvGrpSpPr>
              <p:cNvPr id="1983" name="Group 165"/>
              <p:cNvGrpSpPr>
                <a:grpSpLocks/>
              </p:cNvGrpSpPr>
              <p:nvPr/>
            </p:nvGrpSpPr>
            <p:grpSpPr bwMode="auto">
              <a:xfrm>
                <a:off x="9204" y="5853"/>
                <a:ext cx="21" cy="21"/>
                <a:chOff x="9204" y="5853"/>
                <a:chExt cx="21" cy="21"/>
              </a:xfrm>
            </p:grpSpPr>
            <p:sp>
              <p:nvSpPr>
                <p:cNvPr id="2009" name="Rectangle 166"/>
                <p:cNvSpPr>
                  <a:spLocks noChangeArrowheads="1"/>
                </p:cNvSpPr>
                <p:nvPr/>
              </p:nvSpPr>
              <p:spPr bwMode="auto">
                <a:xfrm>
                  <a:off x="9207" y="5857"/>
                  <a:ext cx="18" cy="17"/>
                </a:xfrm>
                <a:prstGeom prst="rect">
                  <a:avLst/>
                </a:prstGeom>
                <a:solidFill>
                  <a:srgbClr val="A0A0A0"/>
                </a:solidFill>
                <a:ln w="10795">
                  <a:solidFill>
                    <a:srgbClr val="A0A0A0"/>
                  </a:solidFill>
                  <a:miter lim="800000"/>
                  <a:headEnd/>
                  <a:tailEnd/>
                </a:ln>
              </p:spPr>
              <p:txBody>
                <a:bodyPr/>
                <a:lstStyle/>
                <a:p>
                  <a:endParaRPr lang="zh-TW" altLang="en-US">
                    <a:ea typeface="新細明體" pitchFamily="18" charset="-120"/>
                  </a:endParaRPr>
                </a:p>
              </p:txBody>
            </p:sp>
            <p:sp>
              <p:nvSpPr>
                <p:cNvPr id="2010" name="Rectangle 167"/>
                <p:cNvSpPr>
                  <a:spLocks noChangeArrowheads="1"/>
                </p:cNvSpPr>
                <p:nvPr/>
              </p:nvSpPr>
              <p:spPr bwMode="auto">
                <a:xfrm>
                  <a:off x="9204" y="5853"/>
                  <a:ext cx="17" cy="18"/>
                </a:xfrm>
                <a:prstGeom prst="rect">
                  <a:avLst/>
                </a:prstGeom>
                <a:solidFill>
                  <a:srgbClr val="C0C0C0"/>
                </a:solidFill>
                <a:ln w="10795">
                  <a:solidFill>
                    <a:srgbClr val="A0A0A0"/>
                  </a:solidFill>
                  <a:miter lim="800000"/>
                  <a:headEnd/>
                  <a:tailEnd/>
                </a:ln>
              </p:spPr>
              <p:txBody>
                <a:bodyPr/>
                <a:lstStyle/>
                <a:p>
                  <a:endParaRPr lang="zh-TW" altLang="en-US">
                    <a:ea typeface="新細明體" pitchFamily="18" charset="-120"/>
                  </a:endParaRPr>
                </a:p>
              </p:txBody>
            </p:sp>
          </p:grpSp>
          <p:grpSp>
            <p:nvGrpSpPr>
              <p:cNvPr id="1984" name="Group 168"/>
              <p:cNvGrpSpPr>
                <a:grpSpLocks/>
              </p:cNvGrpSpPr>
              <p:nvPr/>
            </p:nvGrpSpPr>
            <p:grpSpPr bwMode="auto">
              <a:xfrm>
                <a:off x="8696" y="5728"/>
                <a:ext cx="643" cy="87"/>
                <a:chOff x="8696" y="5728"/>
                <a:chExt cx="643" cy="87"/>
              </a:xfrm>
            </p:grpSpPr>
            <p:sp>
              <p:nvSpPr>
                <p:cNvPr id="2006" name="Freeform 169"/>
                <p:cNvSpPr>
                  <a:spLocks/>
                </p:cNvSpPr>
                <p:nvPr/>
              </p:nvSpPr>
              <p:spPr bwMode="auto">
                <a:xfrm>
                  <a:off x="8696" y="5791"/>
                  <a:ext cx="626" cy="24"/>
                </a:xfrm>
                <a:custGeom>
                  <a:avLst/>
                  <a:gdLst>
                    <a:gd name="T0" fmla="*/ 0 w 626"/>
                    <a:gd name="T1" fmla="*/ 0 h 24"/>
                    <a:gd name="T2" fmla="*/ 14 w 626"/>
                    <a:gd name="T3" fmla="*/ 24 h 24"/>
                    <a:gd name="T4" fmla="*/ 626 w 626"/>
                    <a:gd name="T5" fmla="*/ 24 h 24"/>
                    <a:gd name="T6" fmla="*/ 619 w 626"/>
                    <a:gd name="T7" fmla="*/ 0 h 24"/>
                    <a:gd name="T8" fmla="*/ 0 w 62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6" h="24">
                      <a:moveTo>
                        <a:pt x="0" y="0"/>
                      </a:moveTo>
                      <a:lnTo>
                        <a:pt x="14" y="24"/>
                      </a:lnTo>
                      <a:lnTo>
                        <a:pt x="626" y="24"/>
                      </a:lnTo>
                      <a:lnTo>
                        <a:pt x="619" y="0"/>
                      </a:lnTo>
                      <a:lnTo>
                        <a:pt x="0" y="0"/>
                      </a:lnTo>
                      <a:close/>
                    </a:path>
                  </a:pathLst>
                </a:custGeom>
                <a:solidFill>
                  <a:srgbClr val="A0A0A0"/>
                </a:solidFill>
                <a:ln w="10795">
                  <a:solidFill>
                    <a:srgbClr val="808080"/>
                  </a:solidFill>
                  <a:prstDash val="solid"/>
                  <a:round/>
                  <a:headEnd/>
                  <a:tailEnd/>
                </a:ln>
              </p:spPr>
              <p:txBody>
                <a:bodyPr/>
                <a:lstStyle/>
                <a:p>
                  <a:endParaRPr lang="en-US"/>
                </a:p>
              </p:txBody>
            </p:sp>
            <p:sp>
              <p:nvSpPr>
                <p:cNvPr id="2007" name="Freeform 170"/>
                <p:cNvSpPr>
                  <a:spLocks/>
                </p:cNvSpPr>
                <p:nvPr/>
              </p:nvSpPr>
              <p:spPr bwMode="auto">
                <a:xfrm>
                  <a:off x="9315" y="5728"/>
                  <a:ext cx="24" cy="73"/>
                </a:xfrm>
                <a:custGeom>
                  <a:avLst/>
                  <a:gdLst>
                    <a:gd name="T0" fmla="*/ 0 w 24"/>
                    <a:gd name="T1" fmla="*/ 0 h 73"/>
                    <a:gd name="T2" fmla="*/ 0 w 24"/>
                    <a:gd name="T3" fmla="*/ 63 h 73"/>
                    <a:gd name="T4" fmla="*/ 24 w 24"/>
                    <a:gd name="T5" fmla="*/ 73 h 73"/>
                    <a:gd name="T6" fmla="*/ 0 w 24"/>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73">
                      <a:moveTo>
                        <a:pt x="0" y="0"/>
                      </a:moveTo>
                      <a:lnTo>
                        <a:pt x="0" y="63"/>
                      </a:lnTo>
                      <a:lnTo>
                        <a:pt x="24" y="73"/>
                      </a:lnTo>
                      <a:lnTo>
                        <a:pt x="0" y="0"/>
                      </a:lnTo>
                      <a:close/>
                    </a:path>
                  </a:pathLst>
                </a:custGeom>
                <a:solidFill>
                  <a:srgbClr val="A0A0A0"/>
                </a:solidFill>
                <a:ln w="10795">
                  <a:solidFill>
                    <a:srgbClr val="808080"/>
                  </a:solidFill>
                  <a:prstDash val="solid"/>
                  <a:round/>
                  <a:headEnd/>
                  <a:tailEnd/>
                </a:ln>
              </p:spPr>
              <p:txBody>
                <a:bodyPr/>
                <a:lstStyle/>
                <a:p>
                  <a:endParaRPr lang="en-US"/>
                </a:p>
              </p:txBody>
            </p:sp>
            <p:sp>
              <p:nvSpPr>
                <p:cNvPr id="2008" name="Rectangle 171"/>
                <p:cNvSpPr>
                  <a:spLocks noChangeArrowheads="1"/>
                </p:cNvSpPr>
                <p:nvPr/>
              </p:nvSpPr>
              <p:spPr bwMode="auto">
                <a:xfrm>
                  <a:off x="8699" y="5732"/>
                  <a:ext cx="616" cy="62"/>
                </a:xfrm>
                <a:prstGeom prst="rect">
                  <a:avLst/>
                </a:prstGeom>
                <a:solidFill>
                  <a:srgbClr val="C0C0C0"/>
                </a:solidFill>
                <a:ln w="10795">
                  <a:solidFill>
                    <a:srgbClr val="808080"/>
                  </a:solidFill>
                  <a:miter lim="800000"/>
                  <a:headEnd/>
                  <a:tailEnd/>
                </a:ln>
              </p:spPr>
              <p:txBody>
                <a:bodyPr/>
                <a:lstStyle/>
                <a:p>
                  <a:endParaRPr lang="zh-TW" altLang="en-US">
                    <a:ea typeface="新細明體" pitchFamily="18" charset="-120"/>
                  </a:endParaRPr>
                </a:p>
              </p:txBody>
            </p:sp>
          </p:grpSp>
          <p:grpSp>
            <p:nvGrpSpPr>
              <p:cNvPr id="1985" name="Group 172"/>
              <p:cNvGrpSpPr>
                <a:grpSpLocks/>
              </p:cNvGrpSpPr>
              <p:nvPr/>
            </p:nvGrpSpPr>
            <p:grpSpPr bwMode="auto">
              <a:xfrm>
                <a:off x="8713" y="6052"/>
                <a:ext cx="28" cy="20"/>
                <a:chOff x="8713" y="6052"/>
                <a:chExt cx="28" cy="20"/>
              </a:xfrm>
            </p:grpSpPr>
            <p:sp>
              <p:nvSpPr>
                <p:cNvPr id="2004" name="Oval 173"/>
                <p:cNvSpPr>
                  <a:spLocks noChangeArrowheads="1"/>
                </p:cNvSpPr>
                <p:nvPr/>
              </p:nvSpPr>
              <p:spPr bwMode="auto">
                <a:xfrm>
                  <a:off x="8713" y="6052"/>
                  <a:ext cx="28" cy="20"/>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ea typeface="新細明體" pitchFamily="18" charset="-120"/>
                  </a:endParaRPr>
                </a:p>
              </p:txBody>
            </p:sp>
            <p:sp>
              <p:nvSpPr>
                <p:cNvPr id="2005" name="Oval 174"/>
                <p:cNvSpPr>
                  <a:spLocks noChangeArrowheads="1"/>
                </p:cNvSpPr>
                <p:nvPr/>
              </p:nvSpPr>
              <p:spPr bwMode="auto">
                <a:xfrm>
                  <a:off x="8717" y="6055"/>
                  <a:ext cx="21" cy="1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ea typeface="新細明體" pitchFamily="18" charset="-120"/>
                  </a:endParaRPr>
                </a:p>
              </p:txBody>
            </p:sp>
          </p:grpSp>
          <p:grpSp>
            <p:nvGrpSpPr>
              <p:cNvPr id="1986" name="Group 175"/>
              <p:cNvGrpSpPr>
                <a:grpSpLocks/>
              </p:cNvGrpSpPr>
              <p:nvPr/>
            </p:nvGrpSpPr>
            <p:grpSpPr bwMode="auto">
              <a:xfrm>
                <a:off x="9284" y="6052"/>
                <a:ext cx="28" cy="20"/>
                <a:chOff x="9284" y="6052"/>
                <a:chExt cx="28" cy="20"/>
              </a:xfrm>
            </p:grpSpPr>
            <p:sp>
              <p:nvSpPr>
                <p:cNvPr id="2002" name="Oval 176"/>
                <p:cNvSpPr>
                  <a:spLocks noChangeArrowheads="1"/>
                </p:cNvSpPr>
                <p:nvPr/>
              </p:nvSpPr>
              <p:spPr bwMode="auto">
                <a:xfrm>
                  <a:off x="9284" y="6052"/>
                  <a:ext cx="28" cy="20"/>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ea typeface="新細明體" pitchFamily="18" charset="-120"/>
                  </a:endParaRPr>
                </a:p>
              </p:txBody>
            </p:sp>
            <p:sp>
              <p:nvSpPr>
                <p:cNvPr id="2003" name="Oval 177"/>
                <p:cNvSpPr>
                  <a:spLocks noChangeArrowheads="1"/>
                </p:cNvSpPr>
                <p:nvPr/>
              </p:nvSpPr>
              <p:spPr bwMode="auto">
                <a:xfrm>
                  <a:off x="9287" y="6055"/>
                  <a:ext cx="21" cy="1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ea typeface="新細明體" pitchFamily="18" charset="-120"/>
                  </a:endParaRPr>
                </a:p>
              </p:txBody>
            </p:sp>
          </p:grpSp>
          <p:sp>
            <p:nvSpPr>
              <p:cNvPr id="1987" name="Rectangle 178"/>
              <p:cNvSpPr>
                <a:spLocks noChangeArrowheads="1"/>
              </p:cNvSpPr>
              <p:nvPr/>
            </p:nvSpPr>
            <p:spPr bwMode="auto">
              <a:xfrm>
                <a:off x="8717" y="5739"/>
                <a:ext cx="581" cy="41"/>
              </a:xfrm>
              <a:prstGeom prst="rect">
                <a:avLst/>
              </a:prstGeom>
              <a:solidFill>
                <a:srgbClr val="A0A0A0"/>
              </a:solidFill>
              <a:ln w="10795">
                <a:solidFill>
                  <a:srgbClr val="808080"/>
                </a:solidFill>
                <a:miter lim="800000"/>
                <a:headEnd/>
                <a:tailEnd/>
              </a:ln>
            </p:spPr>
            <p:txBody>
              <a:bodyPr/>
              <a:lstStyle/>
              <a:p>
                <a:endParaRPr lang="zh-TW" altLang="en-US">
                  <a:ea typeface="新細明體" pitchFamily="18" charset="-120"/>
                </a:endParaRPr>
              </a:p>
            </p:txBody>
          </p:sp>
          <p:sp>
            <p:nvSpPr>
              <p:cNvPr id="1988" name="Rectangle 179"/>
              <p:cNvSpPr>
                <a:spLocks noChangeArrowheads="1"/>
              </p:cNvSpPr>
              <p:nvPr/>
            </p:nvSpPr>
            <p:spPr bwMode="auto">
              <a:xfrm>
                <a:off x="8943" y="5756"/>
                <a:ext cx="142" cy="1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89" name="Line 180"/>
              <p:cNvSpPr>
                <a:spLocks noChangeShapeType="1"/>
              </p:cNvSpPr>
              <p:nvPr/>
            </p:nvSpPr>
            <p:spPr bwMode="auto">
              <a:xfrm>
                <a:off x="8908" y="5725"/>
                <a:ext cx="1" cy="97"/>
              </a:xfrm>
              <a:prstGeom prst="line">
                <a:avLst/>
              </a:prstGeom>
              <a:noFill/>
              <a:ln w="10795">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0" name="Rectangle 181"/>
              <p:cNvSpPr>
                <a:spLocks noChangeArrowheads="1"/>
              </p:cNvSpPr>
              <p:nvPr/>
            </p:nvSpPr>
            <p:spPr bwMode="auto">
              <a:xfrm>
                <a:off x="8713" y="5735"/>
                <a:ext cx="588"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91" name="Rectangle 182"/>
              <p:cNvSpPr>
                <a:spLocks noChangeArrowheads="1"/>
              </p:cNvSpPr>
              <p:nvPr/>
            </p:nvSpPr>
            <p:spPr bwMode="auto">
              <a:xfrm>
                <a:off x="8720" y="5746"/>
                <a:ext cx="52" cy="34"/>
              </a:xfrm>
              <a:prstGeom prst="rect">
                <a:avLst/>
              </a:prstGeom>
              <a:solidFill>
                <a:srgbClr val="404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grpSp>
            <p:nvGrpSpPr>
              <p:cNvPr id="1992" name="Group 183"/>
              <p:cNvGrpSpPr>
                <a:grpSpLocks/>
              </p:cNvGrpSpPr>
              <p:nvPr/>
            </p:nvGrpSpPr>
            <p:grpSpPr bwMode="auto">
              <a:xfrm>
                <a:off x="9131" y="5749"/>
                <a:ext cx="149" cy="17"/>
                <a:chOff x="9131" y="5749"/>
                <a:chExt cx="149" cy="17"/>
              </a:xfrm>
            </p:grpSpPr>
            <p:sp>
              <p:nvSpPr>
                <p:cNvPr id="1998" name="Rectangle 184"/>
                <p:cNvSpPr>
                  <a:spLocks noChangeArrowheads="1"/>
                </p:cNvSpPr>
                <p:nvPr/>
              </p:nvSpPr>
              <p:spPr bwMode="auto">
                <a:xfrm>
                  <a:off x="9131" y="5749"/>
                  <a:ext cx="34" cy="1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99" name="Rectangle 185"/>
                <p:cNvSpPr>
                  <a:spLocks noChangeArrowheads="1"/>
                </p:cNvSpPr>
                <p:nvPr/>
              </p:nvSpPr>
              <p:spPr bwMode="auto">
                <a:xfrm>
                  <a:off x="9165" y="5749"/>
                  <a:ext cx="35" cy="1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2000" name="Rectangle 186"/>
                <p:cNvSpPr>
                  <a:spLocks noChangeArrowheads="1"/>
                </p:cNvSpPr>
                <p:nvPr/>
              </p:nvSpPr>
              <p:spPr bwMode="auto">
                <a:xfrm>
                  <a:off x="9214" y="5749"/>
                  <a:ext cx="35" cy="1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2001" name="Rectangle 187"/>
                <p:cNvSpPr>
                  <a:spLocks noChangeArrowheads="1"/>
                </p:cNvSpPr>
                <p:nvPr/>
              </p:nvSpPr>
              <p:spPr bwMode="auto">
                <a:xfrm>
                  <a:off x="9245" y="5749"/>
                  <a:ext cx="35" cy="17"/>
                </a:xfrm>
                <a:prstGeom prst="rect">
                  <a:avLst/>
                </a:prstGeom>
                <a:solidFill>
                  <a:srgbClr val="0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grpSp>
          <p:grpSp>
            <p:nvGrpSpPr>
              <p:cNvPr id="1993" name="Group 188"/>
              <p:cNvGrpSpPr>
                <a:grpSpLocks/>
              </p:cNvGrpSpPr>
              <p:nvPr/>
            </p:nvGrpSpPr>
            <p:grpSpPr bwMode="auto">
              <a:xfrm>
                <a:off x="9131" y="5766"/>
                <a:ext cx="149" cy="18"/>
                <a:chOff x="9131" y="5766"/>
                <a:chExt cx="149" cy="18"/>
              </a:xfrm>
            </p:grpSpPr>
            <p:sp>
              <p:nvSpPr>
                <p:cNvPr id="1994" name="Rectangle 189"/>
                <p:cNvSpPr>
                  <a:spLocks noChangeArrowheads="1"/>
                </p:cNvSpPr>
                <p:nvPr/>
              </p:nvSpPr>
              <p:spPr bwMode="auto">
                <a:xfrm>
                  <a:off x="9131" y="5766"/>
                  <a:ext cx="34" cy="1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95" name="Rectangle 190"/>
                <p:cNvSpPr>
                  <a:spLocks noChangeArrowheads="1"/>
                </p:cNvSpPr>
                <p:nvPr/>
              </p:nvSpPr>
              <p:spPr bwMode="auto">
                <a:xfrm>
                  <a:off x="9165" y="5766"/>
                  <a:ext cx="35" cy="1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96" name="Rectangle 191"/>
                <p:cNvSpPr>
                  <a:spLocks noChangeArrowheads="1"/>
                </p:cNvSpPr>
                <p:nvPr/>
              </p:nvSpPr>
              <p:spPr bwMode="auto">
                <a:xfrm>
                  <a:off x="9214" y="5766"/>
                  <a:ext cx="35" cy="1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97" name="Rectangle 192"/>
                <p:cNvSpPr>
                  <a:spLocks noChangeArrowheads="1"/>
                </p:cNvSpPr>
                <p:nvPr/>
              </p:nvSpPr>
              <p:spPr bwMode="auto">
                <a:xfrm>
                  <a:off x="9245" y="5766"/>
                  <a:ext cx="35" cy="18"/>
                </a:xfrm>
                <a:prstGeom prst="rect">
                  <a:avLst/>
                </a:prstGeom>
                <a:solidFill>
                  <a:srgbClr val="0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grpSp>
        </p:grpSp>
        <p:sp>
          <p:nvSpPr>
            <p:cNvPr id="103" name="Line 193"/>
            <p:cNvSpPr>
              <a:spLocks noChangeAspect="1" noChangeShapeType="1"/>
            </p:cNvSpPr>
            <p:nvPr/>
          </p:nvSpPr>
          <p:spPr bwMode="auto">
            <a:xfrm rot="16200000" flipV="1">
              <a:off x="7718716" y="2856901"/>
              <a:ext cx="0" cy="74003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grpSp>
          <p:nvGrpSpPr>
            <p:cNvPr id="104" name="Group 194"/>
            <p:cNvGrpSpPr>
              <a:grpSpLocks/>
            </p:cNvGrpSpPr>
            <p:nvPr/>
          </p:nvGrpSpPr>
          <p:grpSpPr bwMode="auto">
            <a:xfrm>
              <a:off x="8088731" y="3406688"/>
              <a:ext cx="409002" cy="195181"/>
              <a:chOff x="8661" y="5683"/>
              <a:chExt cx="696" cy="389"/>
            </a:xfrm>
          </p:grpSpPr>
          <p:sp>
            <p:nvSpPr>
              <p:cNvPr id="1910" name="Rectangle 195"/>
              <p:cNvSpPr>
                <a:spLocks noChangeArrowheads="1"/>
              </p:cNvSpPr>
              <p:nvPr/>
            </p:nvSpPr>
            <p:spPr bwMode="auto">
              <a:xfrm>
                <a:off x="8686" y="5683"/>
                <a:ext cx="646" cy="17"/>
              </a:xfrm>
              <a:prstGeom prst="rect">
                <a:avLst/>
              </a:prstGeom>
              <a:solidFill>
                <a:srgbClr val="C0C0C0"/>
              </a:solidFill>
              <a:ln w="10795">
                <a:solidFill>
                  <a:srgbClr val="808080"/>
                </a:solidFill>
                <a:miter lim="800000"/>
                <a:headEnd/>
                <a:tailEnd/>
              </a:ln>
            </p:spPr>
            <p:txBody>
              <a:bodyPr/>
              <a:lstStyle/>
              <a:p>
                <a:endParaRPr lang="zh-TW" altLang="en-US">
                  <a:ea typeface="新細明體" pitchFamily="18" charset="-120"/>
                </a:endParaRPr>
              </a:p>
            </p:txBody>
          </p:sp>
          <p:sp>
            <p:nvSpPr>
              <p:cNvPr id="1911" name="Freeform 196"/>
              <p:cNvSpPr>
                <a:spLocks/>
              </p:cNvSpPr>
              <p:nvPr/>
            </p:nvSpPr>
            <p:spPr bwMode="auto">
              <a:xfrm>
                <a:off x="8661" y="6027"/>
                <a:ext cx="692" cy="45"/>
              </a:xfrm>
              <a:custGeom>
                <a:avLst/>
                <a:gdLst>
                  <a:gd name="T0" fmla="*/ 0 w 692"/>
                  <a:gd name="T1" fmla="*/ 0 h 45"/>
                  <a:gd name="T2" fmla="*/ 692 w 692"/>
                  <a:gd name="T3" fmla="*/ 0 h 45"/>
                  <a:gd name="T4" fmla="*/ 671 w 692"/>
                  <a:gd name="T5" fmla="*/ 25 h 45"/>
                  <a:gd name="T6" fmla="*/ 671 w 692"/>
                  <a:gd name="T7" fmla="*/ 45 h 45"/>
                  <a:gd name="T8" fmla="*/ 21 w 692"/>
                  <a:gd name="T9" fmla="*/ 45 h 45"/>
                  <a:gd name="T10" fmla="*/ 21 w 692"/>
                  <a:gd name="T11" fmla="*/ 25 h 45"/>
                  <a:gd name="T12" fmla="*/ 0 w 692"/>
                  <a:gd name="T13" fmla="*/ 0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2" h="45">
                    <a:moveTo>
                      <a:pt x="0" y="0"/>
                    </a:moveTo>
                    <a:lnTo>
                      <a:pt x="692" y="0"/>
                    </a:lnTo>
                    <a:lnTo>
                      <a:pt x="671" y="25"/>
                    </a:lnTo>
                    <a:lnTo>
                      <a:pt x="671" y="45"/>
                    </a:lnTo>
                    <a:lnTo>
                      <a:pt x="21" y="45"/>
                    </a:lnTo>
                    <a:lnTo>
                      <a:pt x="21" y="25"/>
                    </a:lnTo>
                    <a:lnTo>
                      <a:pt x="0" y="0"/>
                    </a:lnTo>
                    <a:close/>
                  </a:path>
                </a:pathLst>
              </a:custGeom>
              <a:solidFill>
                <a:srgbClr val="A0A0A0"/>
              </a:solidFill>
              <a:ln w="10795">
                <a:solidFill>
                  <a:srgbClr val="808080"/>
                </a:solidFill>
                <a:prstDash val="solid"/>
                <a:round/>
                <a:headEnd/>
                <a:tailEnd/>
              </a:ln>
            </p:spPr>
            <p:txBody>
              <a:bodyPr/>
              <a:lstStyle/>
              <a:p>
                <a:endParaRPr lang="en-US"/>
              </a:p>
            </p:txBody>
          </p:sp>
          <p:sp>
            <p:nvSpPr>
              <p:cNvPr id="1912" name="Rectangle 197"/>
              <p:cNvSpPr>
                <a:spLocks noChangeArrowheads="1"/>
              </p:cNvSpPr>
              <p:nvPr/>
            </p:nvSpPr>
            <p:spPr bwMode="auto">
              <a:xfrm>
                <a:off x="8668" y="5704"/>
                <a:ext cx="682" cy="212"/>
              </a:xfrm>
              <a:prstGeom prst="rect">
                <a:avLst/>
              </a:prstGeom>
              <a:solidFill>
                <a:srgbClr val="A0A0A0"/>
              </a:solidFill>
              <a:ln w="10795">
                <a:solidFill>
                  <a:srgbClr val="808080"/>
                </a:solidFill>
                <a:miter lim="800000"/>
                <a:headEnd/>
                <a:tailEnd/>
              </a:ln>
            </p:spPr>
            <p:txBody>
              <a:bodyPr/>
              <a:lstStyle/>
              <a:p>
                <a:endParaRPr lang="zh-TW" altLang="en-US">
                  <a:ea typeface="新細明體" pitchFamily="18" charset="-120"/>
                </a:endParaRPr>
              </a:p>
            </p:txBody>
          </p:sp>
          <p:sp>
            <p:nvSpPr>
              <p:cNvPr id="1913" name="Rectangle 198"/>
              <p:cNvSpPr>
                <a:spLocks noChangeArrowheads="1"/>
              </p:cNvSpPr>
              <p:nvPr/>
            </p:nvSpPr>
            <p:spPr bwMode="auto">
              <a:xfrm>
                <a:off x="8665" y="5913"/>
                <a:ext cx="692" cy="118"/>
              </a:xfrm>
              <a:prstGeom prst="rect">
                <a:avLst/>
              </a:prstGeom>
              <a:solidFill>
                <a:srgbClr val="C0C0C0"/>
              </a:solidFill>
              <a:ln w="10795">
                <a:solidFill>
                  <a:srgbClr val="808080"/>
                </a:solidFill>
                <a:miter lim="800000"/>
                <a:headEnd/>
                <a:tailEnd/>
              </a:ln>
            </p:spPr>
            <p:txBody>
              <a:bodyPr/>
              <a:lstStyle/>
              <a:p>
                <a:endParaRPr lang="zh-TW" altLang="en-US">
                  <a:ea typeface="新細明體" pitchFamily="18" charset="-120"/>
                </a:endParaRPr>
              </a:p>
            </p:txBody>
          </p:sp>
          <p:sp>
            <p:nvSpPr>
              <p:cNvPr id="1914" name="Rectangle 199"/>
              <p:cNvSpPr>
                <a:spLocks noChangeArrowheads="1"/>
              </p:cNvSpPr>
              <p:nvPr/>
            </p:nvSpPr>
            <p:spPr bwMode="auto">
              <a:xfrm>
                <a:off x="8665" y="5718"/>
                <a:ext cx="692" cy="177"/>
              </a:xfrm>
              <a:prstGeom prst="rect">
                <a:avLst/>
              </a:prstGeom>
              <a:solidFill>
                <a:srgbClr val="C0C0C0"/>
              </a:solidFill>
              <a:ln w="10795">
                <a:solidFill>
                  <a:srgbClr val="808080"/>
                </a:solidFill>
                <a:miter lim="800000"/>
                <a:headEnd/>
                <a:tailEnd/>
              </a:ln>
            </p:spPr>
            <p:txBody>
              <a:bodyPr/>
              <a:lstStyle/>
              <a:p>
                <a:endParaRPr lang="zh-TW" altLang="en-US">
                  <a:ea typeface="新細明體" pitchFamily="18" charset="-120"/>
                </a:endParaRPr>
              </a:p>
            </p:txBody>
          </p:sp>
          <p:sp>
            <p:nvSpPr>
              <p:cNvPr id="1915" name="Rectangle 200"/>
              <p:cNvSpPr>
                <a:spLocks noChangeArrowheads="1"/>
              </p:cNvSpPr>
              <p:nvPr/>
            </p:nvSpPr>
            <p:spPr bwMode="auto">
              <a:xfrm>
                <a:off x="8665" y="5700"/>
                <a:ext cx="692" cy="4"/>
              </a:xfrm>
              <a:prstGeom prst="rect">
                <a:avLst/>
              </a:prstGeom>
              <a:solidFill>
                <a:srgbClr val="C0C0C0"/>
              </a:solidFill>
              <a:ln w="10795">
                <a:solidFill>
                  <a:srgbClr val="808080"/>
                </a:solidFill>
                <a:miter lim="800000"/>
                <a:headEnd/>
                <a:tailEnd/>
              </a:ln>
            </p:spPr>
            <p:txBody>
              <a:bodyPr/>
              <a:lstStyle/>
              <a:p>
                <a:endParaRPr lang="zh-TW" altLang="en-US">
                  <a:ea typeface="新細明體" pitchFamily="18" charset="-120"/>
                </a:endParaRPr>
              </a:p>
            </p:txBody>
          </p:sp>
          <p:sp>
            <p:nvSpPr>
              <p:cNvPr id="1916" name="Freeform 201"/>
              <p:cNvSpPr>
                <a:spLocks/>
              </p:cNvSpPr>
              <p:nvPr/>
            </p:nvSpPr>
            <p:spPr bwMode="auto">
              <a:xfrm>
                <a:off x="8800" y="5895"/>
                <a:ext cx="432" cy="122"/>
              </a:xfrm>
              <a:custGeom>
                <a:avLst/>
                <a:gdLst>
                  <a:gd name="T0" fmla="*/ 432 w 432"/>
                  <a:gd name="T1" fmla="*/ 18 h 122"/>
                  <a:gd name="T2" fmla="*/ 411 w 432"/>
                  <a:gd name="T3" fmla="*/ 18 h 122"/>
                  <a:gd name="T4" fmla="*/ 411 w 432"/>
                  <a:gd name="T5" fmla="*/ 0 h 122"/>
                  <a:gd name="T6" fmla="*/ 21 w 432"/>
                  <a:gd name="T7" fmla="*/ 0 h 122"/>
                  <a:gd name="T8" fmla="*/ 21 w 432"/>
                  <a:gd name="T9" fmla="*/ 18 h 122"/>
                  <a:gd name="T10" fmla="*/ 0 w 432"/>
                  <a:gd name="T11" fmla="*/ 18 h 122"/>
                  <a:gd name="T12" fmla="*/ 0 w 432"/>
                  <a:gd name="T13" fmla="*/ 122 h 122"/>
                  <a:gd name="T14" fmla="*/ 432 w 432"/>
                  <a:gd name="T15" fmla="*/ 122 h 122"/>
                  <a:gd name="T16" fmla="*/ 432 w 432"/>
                  <a:gd name="T17" fmla="*/ 18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2" h="122">
                    <a:moveTo>
                      <a:pt x="432" y="18"/>
                    </a:moveTo>
                    <a:lnTo>
                      <a:pt x="411" y="18"/>
                    </a:lnTo>
                    <a:lnTo>
                      <a:pt x="411" y="0"/>
                    </a:lnTo>
                    <a:lnTo>
                      <a:pt x="21" y="0"/>
                    </a:lnTo>
                    <a:lnTo>
                      <a:pt x="21" y="18"/>
                    </a:lnTo>
                    <a:lnTo>
                      <a:pt x="0" y="18"/>
                    </a:lnTo>
                    <a:lnTo>
                      <a:pt x="0" y="122"/>
                    </a:lnTo>
                    <a:lnTo>
                      <a:pt x="432" y="122"/>
                    </a:lnTo>
                    <a:lnTo>
                      <a:pt x="432" y="18"/>
                    </a:lnTo>
                    <a:close/>
                  </a:path>
                </a:pathLst>
              </a:custGeom>
              <a:solidFill>
                <a:srgbClr val="606060"/>
              </a:solidFill>
              <a:ln w="10795">
                <a:solidFill>
                  <a:srgbClr val="A0A0A0"/>
                </a:solidFill>
                <a:prstDash val="solid"/>
                <a:round/>
                <a:headEnd/>
                <a:tailEnd/>
              </a:ln>
            </p:spPr>
            <p:txBody>
              <a:bodyPr/>
              <a:lstStyle/>
              <a:p>
                <a:endParaRPr lang="en-US"/>
              </a:p>
            </p:txBody>
          </p:sp>
          <p:sp>
            <p:nvSpPr>
              <p:cNvPr id="1917" name="Rectangle 202"/>
              <p:cNvSpPr>
                <a:spLocks noChangeArrowheads="1"/>
              </p:cNvSpPr>
              <p:nvPr/>
            </p:nvSpPr>
            <p:spPr bwMode="auto">
              <a:xfrm>
                <a:off x="8807" y="5822"/>
                <a:ext cx="421" cy="70"/>
              </a:xfrm>
              <a:prstGeom prst="rect">
                <a:avLst/>
              </a:prstGeom>
              <a:solidFill>
                <a:srgbClr val="C0C0C0"/>
              </a:solidFill>
              <a:ln w="10795">
                <a:solidFill>
                  <a:srgbClr val="A0A0A0"/>
                </a:solidFill>
                <a:miter lim="800000"/>
                <a:headEnd/>
                <a:tailEnd/>
              </a:ln>
            </p:spPr>
            <p:txBody>
              <a:bodyPr/>
              <a:lstStyle/>
              <a:p>
                <a:endParaRPr lang="zh-TW" altLang="en-US">
                  <a:ea typeface="新細明體" pitchFamily="18" charset="-120"/>
                </a:endParaRPr>
              </a:p>
            </p:txBody>
          </p:sp>
          <p:sp>
            <p:nvSpPr>
              <p:cNvPr id="1918" name="Rectangle 203"/>
              <p:cNvSpPr>
                <a:spLocks noChangeArrowheads="1"/>
              </p:cNvSpPr>
              <p:nvPr/>
            </p:nvSpPr>
            <p:spPr bwMode="auto">
              <a:xfrm>
                <a:off x="8804" y="5979"/>
                <a:ext cx="14" cy="2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grpSp>
            <p:nvGrpSpPr>
              <p:cNvPr id="1919" name="Group 204"/>
              <p:cNvGrpSpPr>
                <a:grpSpLocks/>
              </p:cNvGrpSpPr>
              <p:nvPr/>
            </p:nvGrpSpPr>
            <p:grpSpPr bwMode="auto">
              <a:xfrm>
                <a:off x="8807" y="5926"/>
                <a:ext cx="425" cy="70"/>
                <a:chOff x="8807" y="5926"/>
                <a:chExt cx="425" cy="70"/>
              </a:xfrm>
            </p:grpSpPr>
            <p:grpSp>
              <p:nvGrpSpPr>
                <p:cNvPr id="1959" name="Group 205"/>
                <p:cNvGrpSpPr>
                  <a:grpSpLocks/>
                </p:cNvGrpSpPr>
                <p:nvPr/>
              </p:nvGrpSpPr>
              <p:grpSpPr bwMode="auto">
                <a:xfrm>
                  <a:off x="8825" y="5954"/>
                  <a:ext cx="382" cy="42"/>
                  <a:chOff x="8825" y="5954"/>
                  <a:chExt cx="382" cy="42"/>
                </a:xfrm>
              </p:grpSpPr>
              <p:sp>
                <p:nvSpPr>
                  <p:cNvPr id="1964" name="Rectangle 206"/>
                  <p:cNvSpPr>
                    <a:spLocks noChangeArrowheads="1"/>
                  </p:cNvSpPr>
                  <p:nvPr/>
                </p:nvSpPr>
                <p:spPr bwMode="auto">
                  <a:xfrm>
                    <a:off x="8825" y="5954"/>
                    <a:ext cx="382" cy="4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65" name="Rectangle 207"/>
                  <p:cNvSpPr>
                    <a:spLocks noChangeArrowheads="1"/>
                  </p:cNvSpPr>
                  <p:nvPr/>
                </p:nvSpPr>
                <p:spPr bwMode="auto">
                  <a:xfrm>
                    <a:off x="8859" y="5972"/>
                    <a:ext cx="157" cy="14"/>
                  </a:xfrm>
                  <a:prstGeom prst="rect">
                    <a:avLst/>
                  </a:prstGeom>
                  <a:solidFill>
                    <a:srgbClr val="808080"/>
                  </a:solidFill>
                  <a:ln w="10795">
                    <a:solidFill>
                      <a:srgbClr val="606060"/>
                    </a:solidFill>
                    <a:miter lim="800000"/>
                    <a:headEnd/>
                    <a:tailEnd/>
                  </a:ln>
                </p:spPr>
                <p:txBody>
                  <a:bodyPr/>
                  <a:lstStyle/>
                  <a:p>
                    <a:endParaRPr lang="zh-TW" altLang="en-US">
                      <a:ea typeface="新細明體" pitchFamily="18" charset="-120"/>
                    </a:endParaRPr>
                  </a:p>
                </p:txBody>
              </p:sp>
            </p:grpSp>
            <p:grpSp>
              <p:nvGrpSpPr>
                <p:cNvPr id="1960" name="Group 208"/>
                <p:cNvGrpSpPr>
                  <a:grpSpLocks/>
                </p:cNvGrpSpPr>
                <p:nvPr/>
              </p:nvGrpSpPr>
              <p:grpSpPr bwMode="auto">
                <a:xfrm>
                  <a:off x="8807" y="5926"/>
                  <a:ext cx="425" cy="49"/>
                  <a:chOff x="8807" y="5926"/>
                  <a:chExt cx="425" cy="49"/>
                </a:xfrm>
              </p:grpSpPr>
              <p:sp>
                <p:nvSpPr>
                  <p:cNvPr id="1961" name="Rectangle 209"/>
                  <p:cNvSpPr>
                    <a:spLocks noChangeArrowheads="1"/>
                  </p:cNvSpPr>
                  <p:nvPr/>
                </p:nvSpPr>
                <p:spPr bwMode="auto">
                  <a:xfrm>
                    <a:off x="8807" y="5926"/>
                    <a:ext cx="425" cy="4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62" name="Rectangle 210"/>
                  <p:cNvSpPr>
                    <a:spLocks noChangeArrowheads="1"/>
                  </p:cNvSpPr>
                  <p:nvPr/>
                </p:nvSpPr>
                <p:spPr bwMode="auto">
                  <a:xfrm>
                    <a:off x="8814" y="5958"/>
                    <a:ext cx="11" cy="1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63" name="Rectangle 211"/>
                  <p:cNvSpPr>
                    <a:spLocks noChangeArrowheads="1"/>
                  </p:cNvSpPr>
                  <p:nvPr/>
                </p:nvSpPr>
                <p:spPr bwMode="auto">
                  <a:xfrm>
                    <a:off x="9214" y="5958"/>
                    <a:ext cx="11" cy="1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grpSp>
          </p:grpSp>
          <p:sp>
            <p:nvSpPr>
              <p:cNvPr id="1920" name="Rectangle 212"/>
              <p:cNvSpPr>
                <a:spLocks noChangeArrowheads="1"/>
              </p:cNvSpPr>
              <p:nvPr/>
            </p:nvSpPr>
            <p:spPr bwMode="auto">
              <a:xfrm>
                <a:off x="8825" y="5902"/>
                <a:ext cx="386" cy="2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21" name="Rectangle 213"/>
              <p:cNvSpPr>
                <a:spLocks noChangeArrowheads="1"/>
              </p:cNvSpPr>
              <p:nvPr/>
            </p:nvSpPr>
            <p:spPr bwMode="auto">
              <a:xfrm>
                <a:off x="8811" y="5923"/>
                <a:ext cx="414" cy="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22" name="Rectangle 214"/>
              <p:cNvSpPr>
                <a:spLocks noChangeArrowheads="1"/>
              </p:cNvSpPr>
              <p:nvPr/>
            </p:nvSpPr>
            <p:spPr bwMode="auto">
              <a:xfrm>
                <a:off x="8852" y="5857"/>
                <a:ext cx="334" cy="21"/>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23" name="Rectangle 215"/>
              <p:cNvSpPr>
                <a:spLocks noChangeArrowheads="1"/>
              </p:cNvSpPr>
              <p:nvPr/>
            </p:nvSpPr>
            <p:spPr bwMode="auto">
              <a:xfrm>
                <a:off x="8814" y="5822"/>
                <a:ext cx="25" cy="31"/>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24" name="Rectangle 216"/>
              <p:cNvSpPr>
                <a:spLocks noChangeArrowheads="1"/>
              </p:cNvSpPr>
              <p:nvPr/>
            </p:nvSpPr>
            <p:spPr bwMode="auto">
              <a:xfrm>
                <a:off x="9204" y="5822"/>
                <a:ext cx="21" cy="31"/>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grpSp>
            <p:nvGrpSpPr>
              <p:cNvPr id="1925" name="Group 217"/>
              <p:cNvGrpSpPr>
                <a:grpSpLocks/>
              </p:cNvGrpSpPr>
              <p:nvPr/>
            </p:nvGrpSpPr>
            <p:grpSpPr bwMode="auto">
              <a:xfrm>
                <a:off x="8842" y="5826"/>
                <a:ext cx="355" cy="31"/>
                <a:chOff x="8842" y="5826"/>
                <a:chExt cx="355" cy="31"/>
              </a:xfrm>
            </p:grpSpPr>
            <p:sp>
              <p:nvSpPr>
                <p:cNvPr id="1957" name="Rectangle 218"/>
                <p:cNvSpPr>
                  <a:spLocks noChangeArrowheads="1"/>
                </p:cNvSpPr>
                <p:nvPr/>
              </p:nvSpPr>
              <p:spPr bwMode="auto">
                <a:xfrm>
                  <a:off x="8842" y="5826"/>
                  <a:ext cx="355" cy="24"/>
                </a:xfrm>
                <a:prstGeom prst="rect">
                  <a:avLst/>
                </a:prstGeom>
                <a:solidFill>
                  <a:srgbClr val="C0C0C0"/>
                </a:solidFill>
                <a:ln w="10795">
                  <a:solidFill>
                    <a:srgbClr val="A0A0A0"/>
                  </a:solidFill>
                  <a:miter lim="800000"/>
                  <a:headEnd/>
                  <a:tailEnd/>
                </a:ln>
              </p:spPr>
              <p:txBody>
                <a:bodyPr/>
                <a:lstStyle/>
                <a:p>
                  <a:endParaRPr lang="zh-TW" altLang="en-US">
                    <a:ea typeface="新細明體" pitchFamily="18" charset="-120"/>
                  </a:endParaRPr>
                </a:p>
              </p:txBody>
            </p:sp>
            <p:sp>
              <p:nvSpPr>
                <p:cNvPr id="1958" name="Rectangle 219"/>
                <p:cNvSpPr>
                  <a:spLocks noChangeArrowheads="1"/>
                </p:cNvSpPr>
                <p:nvPr/>
              </p:nvSpPr>
              <p:spPr bwMode="auto">
                <a:xfrm>
                  <a:off x="8842" y="5853"/>
                  <a:ext cx="355" cy="4"/>
                </a:xfrm>
                <a:prstGeom prst="rect">
                  <a:avLst/>
                </a:prstGeom>
                <a:solidFill>
                  <a:srgbClr val="A0A0A0"/>
                </a:solidFill>
                <a:ln w="10795">
                  <a:solidFill>
                    <a:srgbClr val="A0A0A0"/>
                  </a:solidFill>
                  <a:miter lim="800000"/>
                  <a:headEnd/>
                  <a:tailEnd/>
                </a:ln>
              </p:spPr>
              <p:txBody>
                <a:bodyPr/>
                <a:lstStyle/>
                <a:p>
                  <a:endParaRPr lang="zh-TW" altLang="en-US">
                    <a:ea typeface="新細明體" pitchFamily="18" charset="-120"/>
                  </a:endParaRPr>
                </a:p>
              </p:txBody>
            </p:sp>
          </p:grpSp>
          <p:grpSp>
            <p:nvGrpSpPr>
              <p:cNvPr id="1926" name="Group 220"/>
              <p:cNvGrpSpPr>
                <a:grpSpLocks/>
              </p:cNvGrpSpPr>
              <p:nvPr/>
            </p:nvGrpSpPr>
            <p:grpSpPr bwMode="auto">
              <a:xfrm>
                <a:off x="8811" y="5853"/>
                <a:ext cx="21" cy="21"/>
                <a:chOff x="8811" y="5853"/>
                <a:chExt cx="21" cy="21"/>
              </a:xfrm>
            </p:grpSpPr>
            <p:sp>
              <p:nvSpPr>
                <p:cNvPr id="1955" name="Rectangle 221"/>
                <p:cNvSpPr>
                  <a:spLocks noChangeArrowheads="1"/>
                </p:cNvSpPr>
                <p:nvPr/>
              </p:nvSpPr>
              <p:spPr bwMode="auto">
                <a:xfrm>
                  <a:off x="8814" y="5857"/>
                  <a:ext cx="18" cy="17"/>
                </a:xfrm>
                <a:prstGeom prst="rect">
                  <a:avLst/>
                </a:prstGeom>
                <a:solidFill>
                  <a:srgbClr val="A0A0A0"/>
                </a:solidFill>
                <a:ln w="10795">
                  <a:solidFill>
                    <a:srgbClr val="A0A0A0"/>
                  </a:solidFill>
                  <a:miter lim="800000"/>
                  <a:headEnd/>
                  <a:tailEnd/>
                </a:ln>
              </p:spPr>
              <p:txBody>
                <a:bodyPr/>
                <a:lstStyle/>
                <a:p>
                  <a:endParaRPr lang="zh-TW" altLang="en-US">
                    <a:ea typeface="新細明體" pitchFamily="18" charset="-120"/>
                  </a:endParaRPr>
                </a:p>
              </p:txBody>
            </p:sp>
            <p:sp>
              <p:nvSpPr>
                <p:cNvPr id="1956" name="Rectangle 222"/>
                <p:cNvSpPr>
                  <a:spLocks noChangeArrowheads="1"/>
                </p:cNvSpPr>
                <p:nvPr/>
              </p:nvSpPr>
              <p:spPr bwMode="auto">
                <a:xfrm>
                  <a:off x="8811" y="5853"/>
                  <a:ext cx="17" cy="18"/>
                </a:xfrm>
                <a:prstGeom prst="rect">
                  <a:avLst/>
                </a:prstGeom>
                <a:solidFill>
                  <a:srgbClr val="C0C0C0"/>
                </a:solidFill>
                <a:ln w="10795">
                  <a:solidFill>
                    <a:srgbClr val="A0A0A0"/>
                  </a:solidFill>
                  <a:miter lim="800000"/>
                  <a:headEnd/>
                  <a:tailEnd/>
                </a:ln>
              </p:spPr>
              <p:txBody>
                <a:bodyPr/>
                <a:lstStyle/>
                <a:p>
                  <a:endParaRPr lang="zh-TW" altLang="en-US">
                    <a:ea typeface="新細明體" pitchFamily="18" charset="-120"/>
                  </a:endParaRPr>
                </a:p>
              </p:txBody>
            </p:sp>
          </p:grpSp>
          <p:grpSp>
            <p:nvGrpSpPr>
              <p:cNvPr id="1927" name="Group 223"/>
              <p:cNvGrpSpPr>
                <a:grpSpLocks/>
              </p:cNvGrpSpPr>
              <p:nvPr/>
            </p:nvGrpSpPr>
            <p:grpSpPr bwMode="auto">
              <a:xfrm>
                <a:off x="9204" y="5853"/>
                <a:ext cx="21" cy="21"/>
                <a:chOff x="9204" y="5853"/>
                <a:chExt cx="21" cy="21"/>
              </a:xfrm>
            </p:grpSpPr>
            <p:sp>
              <p:nvSpPr>
                <p:cNvPr id="1953" name="Rectangle 224"/>
                <p:cNvSpPr>
                  <a:spLocks noChangeArrowheads="1"/>
                </p:cNvSpPr>
                <p:nvPr/>
              </p:nvSpPr>
              <p:spPr bwMode="auto">
                <a:xfrm>
                  <a:off x="9207" y="5857"/>
                  <a:ext cx="18" cy="17"/>
                </a:xfrm>
                <a:prstGeom prst="rect">
                  <a:avLst/>
                </a:prstGeom>
                <a:solidFill>
                  <a:srgbClr val="A0A0A0"/>
                </a:solidFill>
                <a:ln w="10795">
                  <a:solidFill>
                    <a:srgbClr val="A0A0A0"/>
                  </a:solidFill>
                  <a:miter lim="800000"/>
                  <a:headEnd/>
                  <a:tailEnd/>
                </a:ln>
              </p:spPr>
              <p:txBody>
                <a:bodyPr/>
                <a:lstStyle/>
                <a:p>
                  <a:endParaRPr lang="zh-TW" altLang="en-US">
                    <a:ea typeface="新細明體" pitchFamily="18" charset="-120"/>
                  </a:endParaRPr>
                </a:p>
              </p:txBody>
            </p:sp>
            <p:sp>
              <p:nvSpPr>
                <p:cNvPr id="1954" name="Rectangle 225"/>
                <p:cNvSpPr>
                  <a:spLocks noChangeArrowheads="1"/>
                </p:cNvSpPr>
                <p:nvPr/>
              </p:nvSpPr>
              <p:spPr bwMode="auto">
                <a:xfrm>
                  <a:off x="9204" y="5853"/>
                  <a:ext cx="17" cy="18"/>
                </a:xfrm>
                <a:prstGeom prst="rect">
                  <a:avLst/>
                </a:prstGeom>
                <a:solidFill>
                  <a:srgbClr val="C0C0C0"/>
                </a:solidFill>
                <a:ln w="10795">
                  <a:solidFill>
                    <a:srgbClr val="A0A0A0"/>
                  </a:solidFill>
                  <a:miter lim="800000"/>
                  <a:headEnd/>
                  <a:tailEnd/>
                </a:ln>
              </p:spPr>
              <p:txBody>
                <a:bodyPr/>
                <a:lstStyle/>
                <a:p>
                  <a:endParaRPr lang="zh-TW" altLang="en-US">
                    <a:ea typeface="新細明體" pitchFamily="18" charset="-120"/>
                  </a:endParaRPr>
                </a:p>
              </p:txBody>
            </p:sp>
          </p:grpSp>
          <p:grpSp>
            <p:nvGrpSpPr>
              <p:cNvPr id="1928" name="Group 226"/>
              <p:cNvGrpSpPr>
                <a:grpSpLocks/>
              </p:cNvGrpSpPr>
              <p:nvPr/>
            </p:nvGrpSpPr>
            <p:grpSpPr bwMode="auto">
              <a:xfrm>
                <a:off x="8696" y="5728"/>
                <a:ext cx="643" cy="87"/>
                <a:chOff x="8696" y="5728"/>
                <a:chExt cx="643" cy="87"/>
              </a:xfrm>
            </p:grpSpPr>
            <p:sp>
              <p:nvSpPr>
                <p:cNvPr id="1950" name="Freeform 227"/>
                <p:cNvSpPr>
                  <a:spLocks/>
                </p:cNvSpPr>
                <p:nvPr/>
              </p:nvSpPr>
              <p:spPr bwMode="auto">
                <a:xfrm>
                  <a:off x="8696" y="5791"/>
                  <a:ext cx="626" cy="24"/>
                </a:xfrm>
                <a:custGeom>
                  <a:avLst/>
                  <a:gdLst>
                    <a:gd name="T0" fmla="*/ 0 w 626"/>
                    <a:gd name="T1" fmla="*/ 0 h 24"/>
                    <a:gd name="T2" fmla="*/ 14 w 626"/>
                    <a:gd name="T3" fmla="*/ 24 h 24"/>
                    <a:gd name="T4" fmla="*/ 626 w 626"/>
                    <a:gd name="T5" fmla="*/ 24 h 24"/>
                    <a:gd name="T6" fmla="*/ 619 w 626"/>
                    <a:gd name="T7" fmla="*/ 0 h 24"/>
                    <a:gd name="T8" fmla="*/ 0 w 62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6" h="24">
                      <a:moveTo>
                        <a:pt x="0" y="0"/>
                      </a:moveTo>
                      <a:lnTo>
                        <a:pt x="14" y="24"/>
                      </a:lnTo>
                      <a:lnTo>
                        <a:pt x="626" y="24"/>
                      </a:lnTo>
                      <a:lnTo>
                        <a:pt x="619" y="0"/>
                      </a:lnTo>
                      <a:lnTo>
                        <a:pt x="0" y="0"/>
                      </a:lnTo>
                      <a:close/>
                    </a:path>
                  </a:pathLst>
                </a:custGeom>
                <a:solidFill>
                  <a:srgbClr val="A0A0A0"/>
                </a:solidFill>
                <a:ln w="10795">
                  <a:solidFill>
                    <a:srgbClr val="808080"/>
                  </a:solidFill>
                  <a:prstDash val="solid"/>
                  <a:round/>
                  <a:headEnd/>
                  <a:tailEnd/>
                </a:ln>
              </p:spPr>
              <p:txBody>
                <a:bodyPr/>
                <a:lstStyle/>
                <a:p>
                  <a:endParaRPr lang="en-US"/>
                </a:p>
              </p:txBody>
            </p:sp>
            <p:sp>
              <p:nvSpPr>
                <p:cNvPr id="1951" name="Freeform 228"/>
                <p:cNvSpPr>
                  <a:spLocks/>
                </p:cNvSpPr>
                <p:nvPr/>
              </p:nvSpPr>
              <p:spPr bwMode="auto">
                <a:xfrm>
                  <a:off x="9315" y="5728"/>
                  <a:ext cx="24" cy="73"/>
                </a:xfrm>
                <a:custGeom>
                  <a:avLst/>
                  <a:gdLst>
                    <a:gd name="T0" fmla="*/ 0 w 24"/>
                    <a:gd name="T1" fmla="*/ 0 h 73"/>
                    <a:gd name="T2" fmla="*/ 0 w 24"/>
                    <a:gd name="T3" fmla="*/ 63 h 73"/>
                    <a:gd name="T4" fmla="*/ 24 w 24"/>
                    <a:gd name="T5" fmla="*/ 73 h 73"/>
                    <a:gd name="T6" fmla="*/ 0 w 24"/>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73">
                      <a:moveTo>
                        <a:pt x="0" y="0"/>
                      </a:moveTo>
                      <a:lnTo>
                        <a:pt x="0" y="63"/>
                      </a:lnTo>
                      <a:lnTo>
                        <a:pt x="24" y="73"/>
                      </a:lnTo>
                      <a:lnTo>
                        <a:pt x="0" y="0"/>
                      </a:lnTo>
                      <a:close/>
                    </a:path>
                  </a:pathLst>
                </a:custGeom>
                <a:solidFill>
                  <a:srgbClr val="A0A0A0"/>
                </a:solidFill>
                <a:ln w="10795">
                  <a:solidFill>
                    <a:srgbClr val="808080"/>
                  </a:solidFill>
                  <a:prstDash val="solid"/>
                  <a:round/>
                  <a:headEnd/>
                  <a:tailEnd/>
                </a:ln>
              </p:spPr>
              <p:txBody>
                <a:bodyPr/>
                <a:lstStyle/>
                <a:p>
                  <a:endParaRPr lang="en-US"/>
                </a:p>
              </p:txBody>
            </p:sp>
            <p:sp>
              <p:nvSpPr>
                <p:cNvPr id="1952" name="Rectangle 229"/>
                <p:cNvSpPr>
                  <a:spLocks noChangeArrowheads="1"/>
                </p:cNvSpPr>
                <p:nvPr/>
              </p:nvSpPr>
              <p:spPr bwMode="auto">
                <a:xfrm>
                  <a:off x="8699" y="5732"/>
                  <a:ext cx="616" cy="62"/>
                </a:xfrm>
                <a:prstGeom prst="rect">
                  <a:avLst/>
                </a:prstGeom>
                <a:solidFill>
                  <a:srgbClr val="C0C0C0"/>
                </a:solidFill>
                <a:ln w="10795">
                  <a:solidFill>
                    <a:srgbClr val="808080"/>
                  </a:solidFill>
                  <a:miter lim="800000"/>
                  <a:headEnd/>
                  <a:tailEnd/>
                </a:ln>
              </p:spPr>
              <p:txBody>
                <a:bodyPr/>
                <a:lstStyle/>
                <a:p>
                  <a:endParaRPr lang="zh-TW" altLang="en-US">
                    <a:ea typeface="新細明體" pitchFamily="18" charset="-120"/>
                  </a:endParaRPr>
                </a:p>
              </p:txBody>
            </p:sp>
          </p:grpSp>
          <p:grpSp>
            <p:nvGrpSpPr>
              <p:cNvPr id="1929" name="Group 230"/>
              <p:cNvGrpSpPr>
                <a:grpSpLocks/>
              </p:cNvGrpSpPr>
              <p:nvPr/>
            </p:nvGrpSpPr>
            <p:grpSpPr bwMode="auto">
              <a:xfrm>
                <a:off x="8713" y="6052"/>
                <a:ext cx="28" cy="20"/>
                <a:chOff x="8713" y="6052"/>
                <a:chExt cx="28" cy="20"/>
              </a:xfrm>
            </p:grpSpPr>
            <p:sp>
              <p:nvSpPr>
                <p:cNvPr id="1948" name="Oval 231"/>
                <p:cNvSpPr>
                  <a:spLocks noChangeArrowheads="1"/>
                </p:cNvSpPr>
                <p:nvPr/>
              </p:nvSpPr>
              <p:spPr bwMode="auto">
                <a:xfrm>
                  <a:off x="8713" y="6052"/>
                  <a:ext cx="28" cy="20"/>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ea typeface="新細明體" pitchFamily="18" charset="-120"/>
                  </a:endParaRPr>
                </a:p>
              </p:txBody>
            </p:sp>
            <p:sp>
              <p:nvSpPr>
                <p:cNvPr id="1949" name="Oval 232"/>
                <p:cNvSpPr>
                  <a:spLocks noChangeArrowheads="1"/>
                </p:cNvSpPr>
                <p:nvPr/>
              </p:nvSpPr>
              <p:spPr bwMode="auto">
                <a:xfrm>
                  <a:off x="8717" y="6055"/>
                  <a:ext cx="21" cy="1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ea typeface="新細明體" pitchFamily="18" charset="-120"/>
                  </a:endParaRPr>
                </a:p>
              </p:txBody>
            </p:sp>
          </p:grpSp>
          <p:grpSp>
            <p:nvGrpSpPr>
              <p:cNvPr id="1930" name="Group 233"/>
              <p:cNvGrpSpPr>
                <a:grpSpLocks/>
              </p:cNvGrpSpPr>
              <p:nvPr/>
            </p:nvGrpSpPr>
            <p:grpSpPr bwMode="auto">
              <a:xfrm>
                <a:off x="9284" y="6052"/>
                <a:ext cx="28" cy="20"/>
                <a:chOff x="9284" y="6052"/>
                <a:chExt cx="28" cy="20"/>
              </a:xfrm>
            </p:grpSpPr>
            <p:sp>
              <p:nvSpPr>
                <p:cNvPr id="1946" name="Oval 234"/>
                <p:cNvSpPr>
                  <a:spLocks noChangeArrowheads="1"/>
                </p:cNvSpPr>
                <p:nvPr/>
              </p:nvSpPr>
              <p:spPr bwMode="auto">
                <a:xfrm>
                  <a:off x="9284" y="6052"/>
                  <a:ext cx="28" cy="20"/>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ea typeface="新細明體" pitchFamily="18" charset="-120"/>
                  </a:endParaRPr>
                </a:p>
              </p:txBody>
            </p:sp>
            <p:sp>
              <p:nvSpPr>
                <p:cNvPr id="1947" name="Oval 235"/>
                <p:cNvSpPr>
                  <a:spLocks noChangeArrowheads="1"/>
                </p:cNvSpPr>
                <p:nvPr/>
              </p:nvSpPr>
              <p:spPr bwMode="auto">
                <a:xfrm>
                  <a:off x="9287" y="6055"/>
                  <a:ext cx="21" cy="1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ea typeface="新細明體" pitchFamily="18" charset="-120"/>
                  </a:endParaRPr>
                </a:p>
              </p:txBody>
            </p:sp>
          </p:grpSp>
          <p:sp>
            <p:nvSpPr>
              <p:cNvPr id="1931" name="Rectangle 236"/>
              <p:cNvSpPr>
                <a:spLocks noChangeArrowheads="1"/>
              </p:cNvSpPr>
              <p:nvPr/>
            </p:nvSpPr>
            <p:spPr bwMode="auto">
              <a:xfrm>
                <a:off x="8717" y="5739"/>
                <a:ext cx="581" cy="41"/>
              </a:xfrm>
              <a:prstGeom prst="rect">
                <a:avLst/>
              </a:prstGeom>
              <a:solidFill>
                <a:srgbClr val="A0A0A0"/>
              </a:solidFill>
              <a:ln w="10795">
                <a:solidFill>
                  <a:srgbClr val="808080"/>
                </a:solidFill>
                <a:miter lim="800000"/>
                <a:headEnd/>
                <a:tailEnd/>
              </a:ln>
            </p:spPr>
            <p:txBody>
              <a:bodyPr/>
              <a:lstStyle/>
              <a:p>
                <a:endParaRPr lang="zh-TW" altLang="en-US">
                  <a:ea typeface="新細明體" pitchFamily="18" charset="-120"/>
                </a:endParaRPr>
              </a:p>
            </p:txBody>
          </p:sp>
          <p:sp>
            <p:nvSpPr>
              <p:cNvPr id="1932" name="Rectangle 237"/>
              <p:cNvSpPr>
                <a:spLocks noChangeArrowheads="1"/>
              </p:cNvSpPr>
              <p:nvPr/>
            </p:nvSpPr>
            <p:spPr bwMode="auto">
              <a:xfrm>
                <a:off x="8943" y="5756"/>
                <a:ext cx="142" cy="1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33" name="Line 238"/>
              <p:cNvSpPr>
                <a:spLocks noChangeShapeType="1"/>
              </p:cNvSpPr>
              <p:nvPr/>
            </p:nvSpPr>
            <p:spPr bwMode="auto">
              <a:xfrm>
                <a:off x="8908" y="5725"/>
                <a:ext cx="1" cy="97"/>
              </a:xfrm>
              <a:prstGeom prst="line">
                <a:avLst/>
              </a:prstGeom>
              <a:noFill/>
              <a:ln w="10795">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4" name="Rectangle 239"/>
              <p:cNvSpPr>
                <a:spLocks noChangeArrowheads="1"/>
              </p:cNvSpPr>
              <p:nvPr/>
            </p:nvSpPr>
            <p:spPr bwMode="auto">
              <a:xfrm>
                <a:off x="8713" y="5735"/>
                <a:ext cx="588"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35" name="Rectangle 240"/>
              <p:cNvSpPr>
                <a:spLocks noChangeArrowheads="1"/>
              </p:cNvSpPr>
              <p:nvPr/>
            </p:nvSpPr>
            <p:spPr bwMode="auto">
              <a:xfrm>
                <a:off x="8720" y="5746"/>
                <a:ext cx="52" cy="34"/>
              </a:xfrm>
              <a:prstGeom prst="rect">
                <a:avLst/>
              </a:prstGeom>
              <a:solidFill>
                <a:srgbClr val="404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grpSp>
            <p:nvGrpSpPr>
              <p:cNvPr id="1936" name="Group 241"/>
              <p:cNvGrpSpPr>
                <a:grpSpLocks/>
              </p:cNvGrpSpPr>
              <p:nvPr/>
            </p:nvGrpSpPr>
            <p:grpSpPr bwMode="auto">
              <a:xfrm>
                <a:off x="9131" y="5749"/>
                <a:ext cx="149" cy="17"/>
                <a:chOff x="9131" y="5749"/>
                <a:chExt cx="149" cy="17"/>
              </a:xfrm>
            </p:grpSpPr>
            <p:sp>
              <p:nvSpPr>
                <p:cNvPr id="1942" name="Rectangle 242"/>
                <p:cNvSpPr>
                  <a:spLocks noChangeArrowheads="1"/>
                </p:cNvSpPr>
                <p:nvPr/>
              </p:nvSpPr>
              <p:spPr bwMode="auto">
                <a:xfrm>
                  <a:off x="9131" y="5749"/>
                  <a:ext cx="34" cy="1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43" name="Rectangle 243"/>
                <p:cNvSpPr>
                  <a:spLocks noChangeArrowheads="1"/>
                </p:cNvSpPr>
                <p:nvPr/>
              </p:nvSpPr>
              <p:spPr bwMode="auto">
                <a:xfrm>
                  <a:off x="9165" y="5749"/>
                  <a:ext cx="35" cy="1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44" name="Rectangle 244"/>
                <p:cNvSpPr>
                  <a:spLocks noChangeArrowheads="1"/>
                </p:cNvSpPr>
                <p:nvPr/>
              </p:nvSpPr>
              <p:spPr bwMode="auto">
                <a:xfrm>
                  <a:off x="9214" y="5749"/>
                  <a:ext cx="35" cy="1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45" name="Rectangle 245"/>
                <p:cNvSpPr>
                  <a:spLocks noChangeArrowheads="1"/>
                </p:cNvSpPr>
                <p:nvPr/>
              </p:nvSpPr>
              <p:spPr bwMode="auto">
                <a:xfrm>
                  <a:off x="9245" y="5749"/>
                  <a:ext cx="35" cy="17"/>
                </a:xfrm>
                <a:prstGeom prst="rect">
                  <a:avLst/>
                </a:prstGeom>
                <a:solidFill>
                  <a:srgbClr val="0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grpSp>
          <p:grpSp>
            <p:nvGrpSpPr>
              <p:cNvPr id="1937" name="Group 246"/>
              <p:cNvGrpSpPr>
                <a:grpSpLocks/>
              </p:cNvGrpSpPr>
              <p:nvPr/>
            </p:nvGrpSpPr>
            <p:grpSpPr bwMode="auto">
              <a:xfrm>
                <a:off x="9131" y="5766"/>
                <a:ext cx="149" cy="18"/>
                <a:chOff x="9131" y="5766"/>
                <a:chExt cx="149" cy="18"/>
              </a:xfrm>
            </p:grpSpPr>
            <p:sp>
              <p:nvSpPr>
                <p:cNvPr id="1938" name="Rectangle 247"/>
                <p:cNvSpPr>
                  <a:spLocks noChangeArrowheads="1"/>
                </p:cNvSpPr>
                <p:nvPr/>
              </p:nvSpPr>
              <p:spPr bwMode="auto">
                <a:xfrm>
                  <a:off x="9131" y="5766"/>
                  <a:ext cx="34" cy="1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39" name="Rectangle 248"/>
                <p:cNvSpPr>
                  <a:spLocks noChangeArrowheads="1"/>
                </p:cNvSpPr>
                <p:nvPr/>
              </p:nvSpPr>
              <p:spPr bwMode="auto">
                <a:xfrm>
                  <a:off x="9165" y="5766"/>
                  <a:ext cx="35" cy="1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40" name="Rectangle 249"/>
                <p:cNvSpPr>
                  <a:spLocks noChangeArrowheads="1"/>
                </p:cNvSpPr>
                <p:nvPr/>
              </p:nvSpPr>
              <p:spPr bwMode="auto">
                <a:xfrm>
                  <a:off x="9214" y="5766"/>
                  <a:ext cx="35" cy="1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941" name="Rectangle 250"/>
                <p:cNvSpPr>
                  <a:spLocks noChangeArrowheads="1"/>
                </p:cNvSpPr>
                <p:nvPr/>
              </p:nvSpPr>
              <p:spPr bwMode="auto">
                <a:xfrm>
                  <a:off x="9245" y="5766"/>
                  <a:ext cx="35" cy="18"/>
                </a:xfrm>
                <a:prstGeom prst="rect">
                  <a:avLst/>
                </a:prstGeom>
                <a:solidFill>
                  <a:srgbClr val="0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grpSp>
        </p:grpSp>
        <p:sp>
          <p:nvSpPr>
            <p:cNvPr id="105" name="Text Box 251"/>
            <p:cNvSpPr txBox="1">
              <a:spLocks noChangeArrowheads="1"/>
            </p:cNvSpPr>
            <p:nvPr/>
          </p:nvSpPr>
          <p:spPr bwMode="auto">
            <a:xfrm>
              <a:off x="6346894" y="1895863"/>
              <a:ext cx="1419002" cy="45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pPr algn="ctr"/>
              <a:r>
                <a:rPr lang="en-US" altLang="zh-TW" sz="1200" b="1" dirty="0">
                  <a:ea typeface="新細明體" pitchFamily="18" charset="-120"/>
                </a:rPr>
                <a:t>Workstation of dispatcher</a:t>
              </a:r>
              <a:endParaRPr lang="zh-TW" altLang="en-US" dirty="0">
                <a:latin typeface="Arial" charset="0"/>
                <a:ea typeface="新細明體" pitchFamily="18" charset="-120"/>
              </a:endParaRPr>
            </a:p>
          </p:txBody>
        </p:sp>
        <p:grpSp>
          <p:nvGrpSpPr>
            <p:cNvPr id="106" name="Group 252"/>
            <p:cNvGrpSpPr>
              <a:grpSpLocks/>
            </p:cNvGrpSpPr>
            <p:nvPr/>
          </p:nvGrpSpPr>
          <p:grpSpPr bwMode="auto">
            <a:xfrm>
              <a:off x="6184957" y="2416657"/>
              <a:ext cx="634100" cy="243977"/>
              <a:chOff x="5580" y="2697"/>
              <a:chExt cx="1080" cy="488"/>
            </a:xfrm>
          </p:grpSpPr>
          <p:grpSp>
            <p:nvGrpSpPr>
              <p:cNvPr id="1580" name="Group 253"/>
              <p:cNvGrpSpPr>
                <a:grpSpLocks noChangeAspect="1"/>
              </p:cNvGrpSpPr>
              <p:nvPr/>
            </p:nvGrpSpPr>
            <p:grpSpPr bwMode="auto">
              <a:xfrm>
                <a:off x="5580" y="2697"/>
                <a:ext cx="360" cy="325"/>
                <a:chOff x="4944" y="1104"/>
                <a:chExt cx="282" cy="254"/>
              </a:xfrm>
            </p:grpSpPr>
            <p:grpSp>
              <p:nvGrpSpPr>
                <p:cNvPr id="1839" name="Group 254"/>
                <p:cNvGrpSpPr>
                  <a:grpSpLocks noChangeAspect="1"/>
                </p:cNvGrpSpPr>
                <p:nvPr/>
              </p:nvGrpSpPr>
              <p:grpSpPr bwMode="auto">
                <a:xfrm>
                  <a:off x="4944" y="1104"/>
                  <a:ext cx="282" cy="254"/>
                  <a:chOff x="4944" y="1104"/>
                  <a:chExt cx="282" cy="254"/>
                </a:xfrm>
              </p:grpSpPr>
              <p:sp>
                <p:nvSpPr>
                  <p:cNvPr id="1843" name="Freeform 255"/>
                  <p:cNvSpPr>
                    <a:spLocks noChangeAspect="1"/>
                  </p:cNvSpPr>
                  <p:nvPr/>
                </p:nvSpPr>
                <p:spPr bwMode="auto">
                  <a:xfrm>
                    <a:off x="4980" y="1303"/>
                    <a:ext cx="166" cy="43"/>
                  </a:xfrm>
                  <a:custGeom>
                    <a:avLst/>
                    <a:gdLst>
                      <a:gd name="T0" fmla="*/ 0 w 166"/>
                      <a:gd name="T1" fmla="*/ 42 h 43"/>
                      <a:gd name="T2" fmla="*/ 165 w 166"/>
                      <a:gd name="T3" fmla="*/ 42 h 43"/>
                      <a:gd name="T4" fmla="*/ 153 w 166"/>
                      <a:gd name="T5" fmla="*/ 0 h 43"/>
                      <a:gd name="T6" fmla="*/ 14 w 166"/>
                      <a:gd name="T7" fmla="*/ 0 h 43"/>
                      <a:gd name="T8" fmla="*/ 0 w 166"/>
                      <a:gd name="T9" fmla="*/ 4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43">
                        <a:moveTo>
                          <a:pt x="0" y="42"/>
                        </a:moveTo>
                        <a:lnTo>
                          <a:pt x="165" y="42"/>
                        </a:lnTo>
                        <a:lnTo>
                          <a:pt x="153" y="0"/>
                        </a:lnTo>
                        <a:lnTo>
                          <a:pt x="14" y="0"/>
                        </a:lnTo>
                        <a:lnTo>
                          <a:pt x="0" y="42"/>
                        </a:lnTo>
                      </a:path>
                    </a:pathLst>
                  </a:custGeom>
                  <a:solidFill>
                    <a:srgbClr val="6C737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4" name="Freeform 256"/>
                  <p:cNvSpPr>
                    <a:spLocks noChangeAspect="1"/>
                  </p:cNvSpPr>
                  <p:nvPr/>
                </p:nvSpPr>
                <p:spPr bwMode="auto">
                  <a:xfrm>
                    <a:off x="4980" y="1329"/>
                    <a:ext cx="166" cy="17"/>
                  </a:xfrm>
                  <a:custGeom>
                    <a:avLst/>
                    <a:gdLst>
                      <a:gd name="T0" fmla="*/ 0 w 166"/>
                      <a:gd name="T1" fmla="*/ 16 h 17"/>
                      <a:gd name="T2" fmla="*/ 165 w 166"/>
                      <a:gd name="T3" fmla="*/ 16 h 17"/>
                      <a:gd name="T4" fmla="*/ 161 w 166"/>
                      <a:gd name="T5" fmla="*/ 0 h 17"/>
                      <a:gd name="T6" fmla="*/ 5 w 166"/>
                      <a:gd name="T7" fmla="*/ 0 h 17"/>
                      <a:gd name="T8" fmla="*/ 0 w 16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7">
                        <a:moveTo>
                          <a:pt x="0" y="16"/>
                        </a:moveTo>
                        <a:lnTo>
                          <a:pt x="165" y="16"/>
                        </a:lnTo>
                        <a:lnTo>
                          <a:pt x="161" y="0"/>
                        </a:lnTo>
                        <a:lnTo>
                          <a:pt x="5" y="0"/>
                        </a:lnTo>
                        <a:lnTo>
                          <a:pt x="0" y="16"/>
                        </a:lnTo>
                      </a:path>
                    </a:pathLst>
                  </a:custGeom>
                  <a:solidFill>
                    <a:srgbClr val="D2D9D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5" name="Rectangle 257"/>
                  <p:cNvSpPr>
                    <a:spLocks noChangeAspect="1" noChangeArrowheads="1"/>
                  </p:cNvSpPr>
                  <p:nvPr/>
                </p:nvSpPr>
                <p:spPr bwMode="auto">
                  <a:xfrm>
                    <a:off x="4980" y="1347"/>
                    <a:ext cx="165" cy="11"/>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846" name="Rectangle 258"/>
                  <p:cNvSpPr>
                    <a:spLocks noChangeAspect="1" noChangeArrowheads="1"/>
                  </p:cNvSpPr>
                  <p:nvPr/>
                </p:nvSpPr>
                <p:spPr bwMode="auto">
                  <a:xfrm>
                    <a:off x="4980" y="1345"/>
                    <a:ext cx="165" cy="10"/>
                  </a:xfrm>
                  <a:prstGeom prst="rect">
                    <a:avLst/>
                  </a:prstGeom>
                  <a:solidFill>
                    <a:srgbClr val="92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847" name="Freeform 259"/>
                  <p:cNvSpPr>
                    <a:spLocks noChangeAspect="1"/>
                  </p:cNvSpPr>
                  <p:nvPr/>
                </p:nvSpPr>
                <p:spPr bwMode="auto">
                  <a:xfrm>
                    <a:off x="5014" y="1319"/>
                    <a:ext cx="99" cy="21"/>
                  </a:xfrm>
                  <a:custGeom>
                    <a:avLst/>
                    <a:gdLst>
                      <a:gd name="T0" fmla="*/ 0 w 99"/>
                      <a:gd name="T1" fmla="*/ 0 h 21"/>
                      <a:gd name="T2" fmla="*/ 98 w 99"/>
                      <a:gd name="T3" fmla="*/ 0 h 21"/>
                      <a:gd name="T4" fmla="*/ 98 w 99"/>
                      <a:gd name="T5" fmla="*/ 5 h 21"/>
                      <a:gd name="T6" fmla="*/ 98 w 99"/>
                      <a:gd name="T7" fmla="*/ 7 h 21"/>
                      <a:gd name="T8" fmla="*/ 96 w 99"/>
                      <a:gd name="T9" fmla="*/ 8 h 21"/>
                      <a:gd name="T10" fmla="*/ 96 w 99"/>
                      <a:gd name="T11" fmla="*/ 10 h 21"/>
                      <a:gd name="T12" fmla="*/ 94 w 99"/>
                      <a:gd name="T13" fmla="*/ 10 h 21"/>
                      <a:gd name="T14" fmla="*/ 93 w 99"/>
                      <a:gd name="T15" fmla="*/ 12 h 21"/>
                      <a:gd name="T16" fmla="*/ 90 w 99"/>
                      <a:gd name="T17" fmla="*/ 13 h 21"/>
                      <a:gd name="T18" fmla="*/ 87 w 99"/>
                      <a:gd name="T19" fmla="*/ 15 h 21"/>
                      <a:gd name="T20" fmla="*/ 84 w 99"/>
                      <a:gd name="T21" fmla="*/ 16 h 21"/>
                      <a:gd name="T22" fmla="*/ 80 w 99"/>
                      <a:gd name="T23" fmla="*/ 16 h 21"/>
                      <a:gd name="T24" fmla="*/ 76 w 99"/>
                      <a:gd name="T25" fmla="*/ 17 h 21"/>
                      <a:gd name="T26" fmla="*/ 73 w 99"/>
                      <a:gd name="T27" fmla="*/ 17 h 21"/>
                      <a:gd name="T28" fmla="*/ 68 w 99"/>
                      <a:gd name="T29" fmla="*/ 18 h 21"/>
                      <a:gd name="T30" fmla="*/ 64 w 99"/>
                      <a:gd name="T31" fmla="*/ 18 h 21"/>
                      <a:gd name="T32" fmla="*/ 60 w 99"/>
                      <a:gd name="T33" fmla="*/ 18 h 21"/>
                      <a:gd name="T34" fmla="*/ 55 w 99"/>
                      <a:gd name="T35" fmla="*/ 18 h 21"/>
                      <a:gd name="T36" fmla="*/ 49 w 99"/>
                      <a:gd name="T37" fmla="*/ 20 h 21"/>
                      <a:gd name="T38" fmla="*/ 45 w 99"/>
                      <a:gd name="T39" fmla="*/ 18 h 21"/>
                      <a:gd name="T40" fmla="*/ 39 w 99"/>
                      <a:gd name="T41" fmla="*/ 18 h 21"/>
                      <a:gd name="T42" fmla="*/ 36 w 99"/>
                      <a:gd name="T43" fmla="*/ 18 h 21"/>
                      <a:gd name="T44" fmla="*/ 30 w 99"/>
                      <a:gd name="T45" fmla="*/ 18 h 21"/>
                      <a:gd name="T46" fmla="*/ 26 w 99"/>
                      <a:gd name="T47" fmla="*/ 17 h 21"/>
                      <a:gd name="T48" fmla="*/ 22 w 99"/>
                      <a:gd name="T49" fmla="*/ 17 h 21"/>
                      <a:gd name="T50" fmla="*/ 19 w 99"/>
                      <a:gd name="T51" fmla="*/ 16 h 21"/>
                      <a:gd name="T52" fmla="*/ 15 w 99"/>
                      <a:gd name="T53" fmla="*/ 16 h 21"/>
                      <a:gd name="T54" fmla="*/ 12 w 99"/>
                      <a:gd name="T55" fmla="*/ 15 h 21"/>
                      <a:gd name="T56" fmla="*/ 9 w 99"/>
                      <a:gd name="T57" fmla="*/ 13 h 21"/>
                      <a:gd name="T58" fmla="*/ 7 w 99"/>
                      <a:gd name="T59" fmla="*/ 12 h 21"/>
                      <a:gd name="T60" fmla="*/ 4 w 99"/>
                      <a:gd name="T61" fmla="*/ 10 h 21"/>
                      <a:gd name="T62" fmla="*/ 3 w 99"/>
                      <a:gd name="T63" fmla="*/ 10 h 21"/>
                      <a:gd name="T64" fmla="*/ 2 w 99"/>
                      <a:gd name="T65" fmla="*/ 8 h 21"/>
                      <a:gd name="T66" fmla="*/ 2 w 99"/>
                      <a:gd name="T67" fmla="*/ 7 h 21"/>
                      <a:gd name="T68" fmla="*/ 2 w 99"/>
                      <a:gd name="T69" fmla="*/ 5 h 21"/>
                      <a:gd name="T70" fmla="*/ 2 w 99"/>
                      <a:gd name="T71" fmla="*/ 0 h 21"/>
                      <a:gd name="T72" fmla="*/ 0 w 99"/>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21">
                        <a:moveTo>
                          <a:pt x="0" y="0"/>
                        </a:moveTo>
                        <a:lnTo>
                          <a:pt x="98" y="0"/>
                        </a:lnTo>
                        <a:lnTo>
                          <a:pt x="98" y="5"/>
                        </a:lnTo>
                        <a:lnTo>
                          <a:pt x="98" y="7"/>
                        </a:lnTo>
                        <a:lnTo>
                          <a:pt x="96" y="8"/>
                        </a:lnTo>
                        <a:lnTo>
                          <a:pt x="96" y="10"/>
                        </a:lnTo>
                        <a:lnTo>
                          <a:pt x="94" y="10"/>
                        </a:lnTo>
                        <a:lnTo>
                          <a:pt x="93" y="12"/>
                        </a:lnTo>
                        <a:lnTo>
                          <a:pt x="90" y="13"/>
                        </a:lnTo>
                        <a:lnTo>
                          <a:pt x="87" y="15"/>
                        </a:lnTo>
                        <a:lnTo>
                          <a:pt x="84" y="16"/>
                        </a:lnTo>
                        <a:lnTo>
                          <a:pt x="80" y="16"/>
                        </a:lnTo>
                        <a:lnTo>
                          <a:pt x="76" y="17"/>
                        </a:lnTo>
                        <a:lnTo>
                          <a:pt x="73" y="17"/>
                        </a:lnTo>
                        <a:lnTo>
                          <a:pt x="68" y="18"/>
                        </a:lnTo>
                        <a:lnTo>
                          <a:pt x="64" y="18"/>
                        </a:lnTo>
                        <a:lnTo>
                          <a:pt x="60" y="18"/>
                        </a:lnTo>
                        <a:lnTo>
                          <a:pt x="55" y="18"/>
                        </a:lnTo>
                        <a:lnTo>
                          <a:pt x="49" y="20"/>
                        </a:lnTo>
                        <a:lnTo>
                          <a:pt x="45" y="18"/>
                        </a:lnTo>
                        <a:lnTo>
                          <a:pt x="39" y="18"/>
                        </a:lnTo>
                        <a:lnTo>
                          <a:pt x="36" y="18"/>
                        </a:lnTo>
                        <a:lnTo>
                          <a:pt x="30" y="18"/>
                        </a:lnTo>
                        <a:lnTo>
                          <a:pt x="26" y="17"/>
                        </a:lnTo>
                        <a:lnTo>
                          <a:pt x="22" y="17"/>
                        </a:lnTo>
                        <a:lnTo>
                          <a:pt x="19" y="16"/>
                        </a:lnTo>
                        <a:lnTo>
                          <a:pt x="15" y="16"/>
                        </a:lnTo>
                        <a:lnTo>
                          <a:pt x="12" y="15"/>
                        </a:lnTo>
                        <a:lnTo>
                          <a:pt x="9" y="13"/>
                        </a:lnTo>
                        <a:lnTo>
                          <a:pt x="7" y="12"/>
                        </a:lnTo>
                        <a:lnTo>
                          <a:pt x="4" y="10"/>
                        </a:lnTo>
                        <a:lnTo>
                          <a:pt x="3" y="10"/>
                        </a:lnTo>
                        <a:lnTo>
                          <a:pt x="2" y="8"/>
                        </a:lnTo>
                        <a:lnTo>
                          <a:pt x="2" y="7"/>
                        </a:lnTo>
                        <a:lnTo>
                          <a:pt x="2" y="5"/>
                        </a:lnTo>
                        <a:lnTo>
                          <a:pt x="2" y="0"/>
                        </a:lnTo>
                        <a:lnTo>
                          <a:pt x="0" y="0"/>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8" name="Freeform 260"/>
                  <p:cNvSpPr>
                    <a:spLocks noChangeAspect="1"/>
                  </p:cNvSpPr>
                  <p:nvPr/>
                </p:nvSpPr>
                <p:spPr bwMode="auto">
                  <a:xfrm>
                    <a:off x="5016" y="1318"/>
                    <a:ext cx="18" cy="17"/>
                  </a:xfrm>
                  <a:custGeom>
                    <a:avLst/>
                    <a:gdLst>
                      <a:gd name="T0" fmla="*/ 17 w 18"/>
                      <a:gd name="T1" fmla="*/ 0 h 17"/>
                      <a:gd name="T2" fmla="*/ 0 w 18"/>
                      <a:gd name="T3" fmla="*/ 0 h 17"/>
                      <a:gd name="T4" fmla="*/ 0 w 18"/>
                      <a:gd name="T5" fmla="*/ 5 h 17"/>
                      <a:gd name="T6" fmla="*/ 0 w 18"/>
                      <a:gd name="T7" fmla="*/ 6 h 17"/>
                      <a:gd name="T8" fmla="*/ 0 w 18"/>
                      <a:gd name="T9" fmla="*/ 8 h 17"/>
                      <a:gd name="T10" fmla="*/ 3 w 18"/>
                      <a:gd name="T11" fmla="*/ 9 h 17"/>
                      <a:gd name="T12" fmla="*/ 4 w 18"/>
                      <a:gd name="T13" fmla="*/ 11 h 17"/>
                      <a:gd name="T14" fmla="*/ 7 w 18"/>
                      <a:gd name="T15" fmla="*/ 13 h 17"/>
                      <a:gd name="T16" fmla="*/ 9 w 18"/>
                      <a:gd name="T17" fmla="*/ 13 h 17"/>
                      <a:gd name="T18" fmla="*/ 13 w 18"/>
                      <a:gd name="T19" fmla="*/ 14 h 17"/>
                      <a:gd name="T20" fmla="*/ 17 w 18"/>
                      <a:gd name="T21" fmla="*/ 16 h 17"/>
                      <a:gd name="T22" fmla="*/ 17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17" y="0"/>
                        </a:moveTo>
                        <a:lnTo>
                          <a:pt x="0" y="0"/>
                        </a:lnTo>
                        <a:lnTo>
                          <a:pt x="0" y="5"/>
                        </a:lnTo>
                        <a:lnTo>
                          <a:pt x="0" y="6"/>
                        </a:lnTo>
                        <a:lnTo>
                          <a:pt x="0" y="8"/>
                        </a:lnTo>
                        <a:lnTo>
                          <a:pt x="3" y="9"/>
                        </a:lnTo>
                        <a:lnTo>
                          <a:pt x="4" y="11"/>
                        </a:lnTo>
                        <a:lnTo>
                          <a:pt x="7" y="13"/>
                        </a:lnTo>
                        <a:lnTo>
                          <a:pt x="9" y="13"/>
                        </a:lnTo>
                        <a:lnTo>
                          <a:pt x="13" y="14"/>
                        </a:lnTo>
                        <a:lnTo>
                          <a:pt x="17" y="16"/>
                        </a:lnTo>
                        <a:lnTo>
                          <a:pt x="17" y="0"/>
                        </a:lnTo>
                      </a:path>
                    </a:pathLst>
                  </a:custGeom>
                  <a:solidFill>
                    <a:srgbClr val="464D4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9" name="Freeform 261"/>
                  <p:cNvSpPr>
                    <a:spLocks noChangeAspect="1"/>
                  </p:cNvSpPr>
                  <p:nvPr/>
                </p:nvSpPr>
                <p:spPr bwMode="auto">
                  <a:xfrm>
                    <a:off x="5033" y="1318"/>
                    <a:ext cx="4" cy="17"/>
                  </a:xfrm>
                  <a:custGeom>
                    <a:avLst/>
                    <a:gdLst>
                      <a:gd name="T0" fmla="*/ 0 w 4"/>
                      <a:gd name="T1" fmla="*/ 0 h 17"/>
                      <a:gd name="T2" fmla="*/ 3 w 4"/>
                      <a:gd name="T3" fmla="*/ 0 h 17"/>
                      <a:gd name="T4" fmla="*/ 3 w 4"/>
                      <a:gd name="T5" fmla="*/ 16 h 17"/>
                      <a:gd name="T6" fmla="*/ 2 w 4"/>
                      <a:gd name="T7" fmla="*/ 16 h 17"/>
                      <a:gd name="T8" fmla="*/ 0 w 4"/>
                      <a:gd name="T9" fmla="*/ 16 h 17"/>
                      <a:gd name="T10" fmla="*/ 0 w 4"/>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7">
                        <a:moveTo>
                          <a:pt x="0" y="0"/>
                        </a:moveTo>
                        <a:lnTo>
                          <a:pt x="3" y="0"/>
                        </a:lnTo>
                        <a:lnTo>
                          <a:pt x="3" y="16"/>
                        </a:lnTo>
                        <a:lnTo>
                          <a:pt x="2" y="16"/>
                        </a:lnTo>
                        <a:lnTo>
                          <a:pt x="0" y="16"/>
                        </a:lnTo>
                        <a:lnTo>
                          <a:pt x="0" y="0"/>
                        </a:lnTo>
                      </a:path>
                    </a:pathLst>
                  </a:custGeom>
                  <a:solidFill>
                    <a:srgbClr val="4E555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50" name="Freeform 262"/>
                  <p:cNvSpPr>
                    <a:spLocks noChangeAspect="1"/>
                  </p:cNvSpPr>
                  <p:nvPr/>
                </p:nvSpPr>
                <p:spPr bwMode="auto">
                  <a:xfrm>
                    <a:off x="5037" y="1318"/>
                    <a:ext cx="4" cy="17"/>
                  </a:xfrm>
                  <a:custGeom>
                    <a:avLst/>
                    <a:gdLst>
                      <a:gd name="T0" fmla="*/ 0 w 4"/>
                      <a:gd name="T1" fmla="*/ 0 h 17"/>
                      <a:gd name="T2" fmla="*/ 3 w 4"/>
                      <a:gd name="T3" fmla="*/ 0 h 17"/>
                      <a:gd name="T4" fmla="*/ 3 w 4"/>
                      <a:gd name="T5" fmla="*/ 16 h 17"/>
                      <a:gd name="T6" fmla="*/ 2 w 4"/>
                      <a:gd name="T7" fmla="*/ 16 h 17"/>
                      <a:gd name="T8" fmla="*/ 1 w 4"/>
                      <a:gd name="T9" fmla="*/ 16 h 17"/>
                      <a:gd name="T10" fmla="*/ 0 w 4"/>
                      <a:gd name="T11" fmla="*/ 15 h 17"/>
                      <a:gd name="T12" fmla="*/ 0 w 4"/>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7">
                        <a:moveTo>
                          <a:pt x="0" y="0"/>
                        </a:moveTo>
                        <a:lnTo>
                          <a:pt x="3" y="0"/>
                        </a:lnTo>
                        <a:lnTo>
                          <a:pt x="3" y="16"/>
                        </a:lnTo>
                        <a:lnTo>
                          <a:pt x="2" y="16"/>
                        </a:lnTo>
                        <a:lnTo>
                          <a:pt x="1" y="16"/>
                        </a:lnTo>
                        <a:lnTo>
                          <a:pt x="0" y="15"/>
                        </a:lnTo>
                        <a:lnTo>
                          <a:pt x="0" y="0"/>
                        </a:lnTo>
                      </a:path>
                    </a:pathLst>
                  </a:custGeom>
                  <a:solidFill>
                    <a:srgbClr val="555F5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51" name="Freeform 263"/>
                  <p:cNvSpPr>
                    <a:spLocks noChangeAspect="1"/>
                  </p:cNvSpPr>
                  <p:nvPr/>
                </p:nvSpPr>
                <p:spPr bwMode="auto">
                  <a:xfrm>
                    <a:off x="5040" y="1318"/>
                    <a:ext cx="3" cy="17"/>
                  </a:xfrm>
                  <a:custGeom>
                    <a:avLst/>
                    <a:gdLst>
                      <a:gd name="T0" fmla="*/ 0 w 3"/>
                      <a:gd name="T1" fmla="*/ 0 h 17"/>
                      <a:gd name="T2" fmla="*/ 2 w 3"/>
                      <a:gd name="T3" fmla="*/ 0 h 17"/>
                      <a:gd name="T4" fmla="*/ 2 w 3"/>
                      <a:gd name="T5" fmla="*/ 16 h 17"/>
                      <a:gd name="T6" fmla="*/ 1 w 3"/>
                      <a:gd name="T7" fmla="*/ 16 h 17"/>
                      <a:gd name="T8" fmla="*/ 0 w 3"/>
                      <a:gd name="T9" fmla="*/ 16 h 17"/>
                      <a:gd name="T10" fmla="*/ 0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0" y="0"/>
                        </a:moveTo>
                        <a:lnTo>
                          <a:pt x="2" y="0"/>
                        </a:lnTo>
                        <a:lnTo>
                          <a:pt x="2" y="16"/>
                        </a:lnTo>
                        <a:lnTo>
                          <a:pt x="1" y="16"/>
                        </a:lnTo>
                        <a:lnTo>
                          <a:pt x="0" y="16"/>
                        </a:lnTo>
                        <a:lnTo>
                          <a:pt x="0" y="0"/>
                        </a:lnTo>
                      </a:path>
                    </a:pathLst>
                  </a:custGeom>
                  <a:solidFill>
                    <a:srgbClr val="5F666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52" name="Freeform 264"/>
                  <p:cNvSpPr>
                    <a:spLocks noChangeAspect="1"/>
                  </p:cNvSpPr>
                  <p:nvPr/>
                </p:nvSpPr>
                <p:spPr bwMode="auto">
                  <a:xfrm>
                    <a:off x="5043" y="1318"/>
                    <a:ext cx="5" cy="19"/>
                  </a:xfrm>
                  <a:custGeom>
                    <a:avLst/>
                    <a:gdLst>
                      <a:gd name="T0" fmla="*/ 0 w 5"/>
                      <a:gd name="T1" fmla="*/ 0 h 19"/>
                      <a:gd name="T2" fmla="*/ 4 w 5"/>
                      <a:gd name="T3" fmla="*/ 0 h 19"/>
                      <a:gd name="T4" fmla="*/ 4 w 5"/>
                      <a:gd name="T5" fmla="*/ 18 h 19"/>
                      <a:gd name="T6" fmla="*/ 2 w 5"/>
                      <a:gd name="T7" fmla="*/ 18 h 19"/>
                      <a:gd name="T8" fmla="*/ 2 w 5"/>
                      <a:gd name="T9" fmla="*/ 16 h 19"/>
                      <a:gd name="T10" fmla="*/ 0 w 5"/>
                      <a:gd name="T11" fmla="*/ 16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2" y="16"/>
                        </a:lnTo>
                        <a:lnTo>
                          <a:pt x="0" y="16"/>
                        </a:lnTo>
                        <a:lnTo>
                          <a:pt x="0" y="0"/>
                        </a:lnTo>
                      </a:path>
                    </a:pathLst>
                  </a:custGeom>
                  <a:solidFill>
                    <a:srgbClr val="676E6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53" name="Freeform 265"/>
                  <p:cNvSpPr>
                    <a:spLocks noChangeAspect="1"/>
                  </p:cNvSpPr>
                  <p:nvPr/>
                </p:nvSpPr>
                <p:spPr bwMode="auto">
                  <a:xfrm>
                    <a:off x="5047" y="1318"/>
                    <a:ext cx="3" cy="19"/>
                  </a:xfrm>
                  <a:custGeom>
                    <a:avLst/>
                    <a:gdLst>
                      <a:gd name="T0" fmla="*/ 0 w 3"/>
                      <a:gd name="T1" fmla="*/ 0 h 19"/>
                      <a:gd name="T2" fmla="*/ 2 w 3"/>
                      <a:gd name="T3" fmla="*/ 0 h 19"/>
                      <a:gd name="T4" fmla="*/ 2 w 3"/>
                      <a:gd name="T5" fmla="*/ 18 h 19"/>
                      <a:gd name="T6" fmla="*/ 1 w 3"/>
                      <a:gd name="T7" fmla="*/ 18 h 19"/>
                      <a:gd name="T8" fmla="*/ 0 w 3"/>
                      <a:gd name="T9" fmla="*/ 18 h 19"/>
                      <a:gd name="T10" fmla="*/ 0 w 3"/>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9">
                        <a:moveTo>
                          <a:pt x="0" y="0"/>
                        </a:moveTo>
                        <a:lnTo>
                          <a:pt x="2" y="0"/>
                        </a:lnTo>
                        <a:lnTo>
                          <a:pt x="2" y="18"/>
                        </a:lnTo>
                        <a:lnTo>
                          <a:pt x="1" y="18"/>
                        </a:lnTo>
                        <a:lnTo>
                          <a:pt x="0" y="18"/>
                        </a:lnTo>
                        <a:lnTo>
                          <a:pt x="0" y="0"/>
                        </a:lnTo>
                      </a:path>
                    </a:pathLst>
                  </a:custGeom>
                  <a:solidFill>
                    <a:srgbClr val="6F767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54" name="Freeform 266"/>
                  <p:cNvSpPr>
                    <a:spLocks noChangeAspect="1"/>
                  </p:cNvSpPr>
                  <p:nvPr/>
                </p:nvSpPr>
                <p:spPr bwMode="auto">
                  <a:xfrm>
                    <a:off x="5049" y="1318"/>
                    <a:ext cx="6" cy="19"/>
                  </a:xfrm>
                  <a:custGeom>
                    <a:avLst/>
                    <a:gdLst>
                      <a:gd name="T0" fmla="*/ 0 w 6"/>
                      <a:gd name="T1" fmla="*/ 0 h 19"/>
                      <a:gd name="T2" fmla="*/ 5 w 6"/>
                      <a:gd name="T3" fmla="*/ 0 h 19"/>
                      <a:gd name="T4" fmla="*/ 5 w 6"/>
                      <a:gd name="T5" fmla="*/ 18 h 19"/>
                      <a:gd name="T6" fmla="*/ 3 w 6"/>
                      <a:gd name="T7" fmla="*/ 18 h 19"/>
                      <a:gd name="T8" fmla="*/ 2 w 6"/>
                      <a:gd name="T9" fmla="*/ 18 h 19"/>
                      <a:gd name="T10" fmla="*/ 0 w 6"/>
                      <a:gd name="T11" fmla="*/ 18 h 19"/>
                      <a:gd name="T12" fmla="*/ 0 w 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9">
                        <a:moveTo>
                          <a:pt x="0" y="0"/>
                        </a:moveTo>
                        <a:lnTo>
                          <a:pt x="5" y="0"/>
                        </a:lnTo>
                        <a:lnTo>
                          <a:pt x="5" y="18"/>
                        </a:lnTo>
                        <a:lnTo>
                          <a:pt x="3" y="18"/>
                        </a:lnTo>
                        <a:lnTo>
                          <a:pt x="2" y="18"/>
                        </a:lnTo>
                        <a:lnTo>
                          <a:pt x="0" y="18"/>
                        </a:lnTo>
                        <a:lnTo>
                          <a:pt x="0" y="0"/>
                        </a:lnTo>
                      </a:path>
                    </a:pathLst>
                  </a:custGeom>
                  <a:solidFill>
                    <a:srgbClr val="767D7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55" name="Freeform 267"/>
                  <p:cNvSpPr>
                    <a:spLocks noChangeAspect="1"/>
                  </p:cNvSpPr>
                  <p:nvPr/>
                </p:nvSpPr>
                <p:spPr bwMode="auto">
                  <a:xfrm>
                    <a:off x="5054" y="1318"/>
                    <a:ext cx="3" cy="19"/>
                  </a:xfrm>
                  <a:custGeom>
                    <a:avLst/>
                    <a:gdLst>
                      <a:gd name="T0" fmla="*/ 0 w 3"/>
                      <a:gd name="T1" fmla="*/ 0 h 19"/>
                      <a:gd name="T2" fmla="*/ 2 w 3"/>
                      <a:gd name="T3" fmla="*/ 0 h 19"/>
                      <a:gd name="T4" fmla="*/ 2 w 3"/>
                      <a:gd name="T5" fmla="*/ 18 h 19"/>
                      <a:gd name="T6" fmla="*/ 1 w 3"/>
                      <a:gd name="T7" fmla="*/ 18 h 19"/>
                      <a:gd name="T8" fmla="*/ 0 w 3"/>
                      <a:gd name="T9" fmla="*/ 18 h 19"/>
                      <a:gd name="T10" fmla="*/ 0 w 3"/>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9">
                        <a:moveTo>
                          <a:pt x="0" y="0"/>
                        </a:moveTo>
                        <a:lnTo>
                          <a:pt x="2" y="0"/>
                        </a:lnTo>
                        <a:lnTo>
                          <a:pt x="2" y="18"/>
                        </a:lnTo>
                        <a:lnTo>
                          <a:pt x="1" y="18"/>
                        </a:lnTo>
                        <a:lnTo>
                          <a:pt x="0" y="18"/>
                        </a:lnTo>
                        <a:lnTo>
                          <a:pt x="0" y="0"/>
                        </a:lnTo>
                      </a:path>
                    </a:pathLst>
                  </a:custGeom>
                  <a:solidFill>
                    <a:srgbClr val="7E858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56" name="Freeform 268"/>
                  <p:cNvSpPr>
                    <a:spLocks noChangeAspect="1"/>
                  </p:cNvSpPr>
                  <p:nvPr/>
                </p:nvSpPr>
                <p:spPr bwMode="auto">
                  <a:xfrm>
                    <a:off x="5056"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868D8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57" name="Freeform 269"/>
                  <p:cNvSpPr>
                    <a:spLocks noChangeAspect="1"/>
                  </p:cNvSpPr>
                  <p:nvPr/>
                </p:nvSpPr>
                <p:spPr bwMode="auto">
                  <a:xfrm>
                    <a:off x="5060"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8D979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58" name="Freeform 270"/>
                  <p:cNvSpPr>
                    <a:spLocks noChangeAspect="1"/>
                  </p:cNvSpPr>
                  <p:nvPr/>
                </p:nvSpPr>
                <p:spPr bwMode="auto">
                  <a:xfrm>
                    <a:off x="5063"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989F9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59" name="Freeform 271"/>
                  <p:cNvSpPr>
                    <a:spLocks noChangeAspect="1"/>
                  </p:cNvSpPr>
                  <p:nvPr/>
                </p:nvSpPr>
                <p:spPr bwMode="auto">
                  <a:xfrm>
                    <a:off x="5067"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9FA6A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60" name="Freeform 272"/>
                  <p:cNvSpPr>
                    <a:spLocks noChangeAspect="1"/>
                  </p:cNvSpPr>
                  <p:nvPr/>
                </p:nvSpPr>
                <p:spPr bwMode="auto">
                  <a:xfrm>
                    <a:off x="5070"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A7AEA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61" name="Freeform 273"/>
                  <p:cNvSpPr>
                    <a:spLocks noChangeAspect="1"/>
                  </p:cNvSpPr>
                  <p:nvPr/>
                </p:nvSpPr>
                <p:spPr bwMode="auto">
                  <a:xfrm>
                    <a:off x="5074"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AFB6B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62" name="Freeform 274"/>
                  <p:cNvSpPr>
                    <a:spLocks noChangeAspect="1"/>
                  </p:cNvSpPr>
                  <p:nvPr/>
                </p:nvSpPr>
                <p:spPr bwMode="auto">
                  <a:xfrm>
                    <a:off x="5077"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B6BDB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63" name="Freeform 275"/>
                  <p:cNvSpPr>
                    <a:spLocks noChangeAspect="1"/>
                  </p:cNvSpPr>
                  <p:nvPr/>
                </p:nvSpPr>
                <p:spPr bwMode="auto">
                  <a:xfrm>
                    <a:off x="5081" y="1318"/>
                    <a:ext cx="3" cy="19"/>
                  </a:xfrm>
                  <a:custGeom>
                    <a:avLst/>
                    <a:gdLst>
                      <a:gd name="T0" fmla="*/ 0 w 3"/>
                      <a:gd name="T1" fmla="*/ 0 h 19"/>
                      <a:gd name="T2" fmla="*/ 2 w 3"/>
                      <a:gd name="T3" fmla="*/ 0 h 19"/>
                      <a:gd name="T4" fmla="*/ 2 w 3"/>
                      <a:gd name="T5" fmla="*/ 16 h 19"/>
                      <a:gd name="T6" fmla="*/ 1 w 3"/>
                      <a:gd name="T7" fmla="*/ 16 h 19"/>
                      <a:gd name="T8" fmla="*/ 1 w 3"/>
                      <a:gd name="T9" fmla="*/ 18 h 19"/>
                      <a:gd name="T10" fmla="*/ 0 w 3"/>
                      <a:gd name="T11" fmla="*/ 18 h 19"/>
                      <a:gd name="T12" fmla="*/ 0 w 3"/>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9">
                        <a:moveTo>
                          <a:pt x="0" y="0"/>
                        </a:moveTo>
                        <a:lnTo>
                          <a:pt x="2" y="0"/>
                        </a:lnTo>
                        <a:lnTo>
                          <a:pt x="2" y="16"/>
                        </a:lnTo>
                        <a:lnTo>
                          <a:pt x="1" y="16"/>
                        </a:lnTo>
                        <a:lnTo>
                          <a:pt x="1" y="18"/>
                        </a:lnTo>
                        <a:lnTo>
                          <a:pt x="0" y="18"/>
                        </a:lnTo>
                        <a:lnTo>
                          <a:pt x="0" y="0"/>
                        </a:lnTo>
                      </a:path>
                    </a:pathLst>
                  </a:custGeom>
                  <a:solidFill>
                    <a:srgbClr val="BEC5C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64" name="Freeform 276"/>
                  <p:cNvSpPr>
                    <a:spLocks noChangeAspect="1"/>
                  </p:cNvSpPr>
                  <p:nvPr/>
                </p:nvSpPr>
                <p:spPr bwMode="auto">
                  <a:xfrm>
                    <a:off x="5084" y="1318"/>
                    <a:ext cx="5" cy="17"/>
                  </a:xfrm>
                  <a:custGeom>
                    <a:avLst/>
                    <a:gdLst>
                      <a:gd name="T0" fmla="*/ 0 w 5"/>
                      <a:gd name="T1" fmla="*/ 0 h 17"/>
                      <a:gd name="T2" fmla="*/ 4 w 5"/>
                      <a:gd name="T3" fmla="*/ 0 h 17"/>
                      <a:gd name="T4" fmla="*/ 4 w 5"/>
                      <a:gd name="T5" fmla="*/ 16 h 17"/>
                      <a:gd name="T6" fmla="*/ 2 w 5"/>
                      <a:gd name="T7" fmla="*/ 16 h 17"/>
                      <a:gd name="T8" fmla="*/ 2 w 5"/>
                      <a:gd name="T9" fmla="*/ 16 h 17"/>
                      <a:gd name="T10" fmla="*/ 0 w 5"/>
                      <a:gd name="T11" fmla="*/ 16 h 17"/>
                      <a:gd name="T12" fmla="*/ 0 w 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7">
                        <a:moveTo>
                          <a:pt x="0" y="0"/>
                        </a:moveTo>
                        <a:lnTo>
                          <a:pt x="4" y="0"/>
                        </a:lnTo>
                        <a:lnTo>
                          <a:pt x="4" y="16"/>
                        </a:lnTo>
                        <a:lnTo>
                          <a:pt x="2" y="16"/>
                        </a:lnTo>
                        <a:lnTo>
                          <a:pt x="0" y="16"/>
                        </a:lnTo>
                        <a:lnTo>
                          <a:pt x="0" y="0"/>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65" name="Freeform 277"/>
                  <p:cNvSpPr>
                    <a:spLocks noChangeAspect="1"/>
                  </p:cNvSpPr>
                  <p:nvPr/>
                </p:nvSpPr>
                <p:spPr bwMode="auto">
                  <a:xfrm>
                    <a:off x="5088" y="1318"/>
                    <a:ext cx="3" cy="17"/>
                  </a:xfrm>
                  <a:custGeom>
                    <a:avLst/>
                    <a:gdLst>
                      <a:gd name="T0" fmla="*/ 0 w 3"/>
                      <a:gd name="T1" fmla="*/ 0 h 17"/>
                      <a:gd name="T2" fmla="*/ 2 w 3"/>
                      <a:gd name="T3" fmla="*/ 0 h 17"/>
                      <a:gd name="T4" fmla="*/ 2 w 3"/>
                      <a:gd name="T5" fmla="*/ 16 h 17"/>
                      <a:gd name="T6" fmla="*/ 1 w 3"/>
                      <a:gd name="T7" fmla="*/ 16 h 17"/>
                      <a:gd name="T8" fmla="*/ 0 w 3"/>
                      <a:gd name="T9" fmla="*/ 16 h 17"/>
                      <a:gd name="T10" fmla="*/ 0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0" y="0"/>
                        </a:moveTo>
                        <a:lnTo>
                          <a:pt x="2" y="0"/>
                        </a:lnTo>
                        <a:lnTo>
                          <a:pt x="2" y="16"/>
                        </a:lnTo>
                        <a:lnTo>
                          <a:pt x="1" y="16"/>
                        </a:lnTo>
                        <a:lnTo>
                          <a:pt x="0" y="16"/>
                        </a:lnTo>
                        <a:lnTo>
                          <a:pt x="0" y="0"/>
                        </a:lnTo>
                      </a:path>
                    </a:pathLst>
                  </a:custGeom>
                  <a:solidFill>
                    <a:srgbClr val="CDD7D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66" name="Freeform 278"/>
                  <p:cNvSpPr>
                    <a:spLocks noChangeAspect="1"/>
                  </p:cNvSpPr>
                  <p:nvPr/>
                </p:nvSpPr>
                <p:spPr bwMode="auto">
                  <a:xfrm>
                    <a:off x="5090" y="1318"/>
                    <a:ext cx="5" cy="17"/>
                  </a:xfrm>
                  <a:custGeom>
                    <a:avLst/>
                    <a:gdLst>
                      <a:gd name="T0" fmla="*/ 0 w 5"/>
                      <a:gd name="T1" fmla="*/ 0 h 17"/>
                      <a:gd name="T2" fmla="*/ 4 w 5"/>
                      <a:gd name="T3" fmla="*/ 0 h 17"/>
                      <a:gd name="T4" fmla="*/ 4 w 5"/>
                      <a:gd name="T5" fmla="*/ 15 h 17"/>
                      <a:gd name="T6" fmla="*/ 2 w 5"/>
                      <a:gd name="T7" fmla="*/ 15 h 17"/>
                      <a:gd name="T8" fmla="*/ 2 w 5"/>
                      <a:gd name="T9" fmla="*/ 15 h 17"/>
                      <a:gd name="T10" fmla="*/ 0 w 5"/>
                      <a:gd name="T11" fmla="*/ 16 h 17"/>
                      <a:gd name="T12" fmla="*/ 0 w 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7">
                        <a:moveTo>
                          <a:pt x="0" y="0"/>
                        </a:moveTo>
                        <a:lnTo>
                          <a:pt x="4" y="0"/>
                        </a:lnTo>
                        <a:lnTo>
                          <a:pt x="4" y="15"/>
                        </a:lnTo>
                        <a:lnTo>
                          <a:pt x="2" y="15"/>
                        </a:lnTo>
                        <a:lnTo>
                          <a:pt x="0" y="16"/>
                        </a:lnTo>
                        <a:lnTo>
                          <a:pt x="0" y="0"/>
                        </a:lnTo>
                      </a:path>
                    </a:pathLst>
                  </a:custGeom>
                  <a:solidFill>
                    <a:srgbClr val="D7DED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67" name="Freeform 279"/>
                  <p:cNvSpPr>
                    <a:spLocks noChangeAspect="1"/>
                  </p:cNvSpPr>
                  <p:nvPr/>
                </p:nvSpPr>
                <p:spPr bwMode="auto">
                  <a:xfrm>
                    <a:off x="5095" y="1318"/>
                    <a:ext cx="18" cy="17"/>
                  </a:xfrm>
                  <a:custGeom>
                    <a:avLst/>
                    <a:gdLst>
                      <a:gd name="T0" fmla="*/ 0 w 18"/>
                      <a:gd name="T1" fmla="*/ 0 h 17"/>
                      <a:gd name="T2" fmla="*/ 17 w 18"/>
                      <a:gd name="T3" fmla="*/ 0 h 17"/>
                      <a:gd name="T4" fmla="*/ 17 w 18"/>
                      <a:gd name="T5" fmla="*/ 5 h 17"/>
                      <a:gd name="T6" fmla="*/ 17 w 18"/>
                      <a:gd name="T7" fmla="*/ 6 h 17"/>
                      <a:gd name="T8" fmla="*/ 16 w 18"/>
                      <a:gd name="T9" fmla="*/ 8 h 17"/>
                      <a:gd name="T10" fmla="*/ 15 w 18"/>
                      <a:gd name="T11" fmla="*/ 9 h 17"/>
                      <a:gd name="T12" fmla="*/ 13 w 18"/>
                      <a:gd name="T13" fmla="*/ 11 h 17"/>
                      <a:gd name="T14" fmla="*/ 11 w 18"/>
                      <a:gd name="T15" fmla="*/ 13 h 17"/>
                      <a:gd name="T16" fmla="*/ 8 w 18"/>
                      <a:gd name="T17" fmla="*/ 13 h 17"/>
                      <a:gd name="T18" fmla="*/ 4 w 18"/>
                      <a:gd name="T19" fmla="*/ 14 h 17"/>
                      <a:gd name="T20" fmla="*/ 0 w 18"/>
                      <a:gd name="T21" fmla="*/ 16 h 17"/>
                      <a:gd name="T22" fmla="*/ 0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0" y="0"/>
                        </a:moveTo>
                        <a:lnTo>
                          <a:pt x="17" y="0"/>
                        </a:lnTo>
                        <a:lnTo>
                          <a:pt x="17" y="5"/>
                        </a:lnTo>
                        <a:lnTo>
                          <a:pt x="17" y="6"/>
                        </a:lnTo>
                        <a:lnTo>
                          <a:pt x="16" y="8"/>
                        </a:lnTo>
                        <a:lnTo>
                          <a:pt x="15" y="9"/>
                        </a:lnTo>
                        <a:lnTo>
                          <a:pt x="13" y="11"/>
                        </a:lnTo>
                        <a:lnTo>
                          <a:pt x="11" y="13"/>
                        </a:lnTo>
                        <a:lnTo>
                          <a:pt x="8" y="13"/>
                        </a:lnTo>
                        <a:lnTo>
                          <a:pt x="4" y="14"/>
                        </a:lnTo>
                        <a:lnTo>
                          <a:pt x="0" y="16"/>
                        </a:lnTo>
                        <a:lnTo>
                          <a:pt x="0" y="0"/>
                        </a:lnTo>
                      </a:path>
                    </a:pathLst>
                  </a:custGeom>
                  <a:solidFill>
                    <a:srgbClr val="DFE6E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68" name="Freeform 280"/>
                  <p:cNvSpPr>
                    <a:spLocks noChangeAspect="1"/>
                  </p:cNvSpPr>
                  <p:nvPr/>
                </p:nvSpPr>
                <p:spPr bwMode="auto">
                  <a:xfrm>
                    <a:off x="5016" y="1318"/>
                    <a:ext cx="97" cy="14"/>
                  </a:xfrm>
                  <a:custGeom>
                    <a:avLst/>
                    <a:gdLst>
                      <a:gd name="T0" fmla="*/ 48 w 97"/>
                      <a:gd name="T1" fmla="*/ 0 h 14"/>
                      <a:gd name="T2" fmla="*/ 96 w 97"/>
                      <a:gd name="T3" fmla="*/ 0 h 14"/>
                      <a:gd name="T4" fmla="*/ 96 w 97"/>
                      <a:gd name="T5" fmla="*/ 1 h 14"/>
                      <a:gd name="T6" fmla="*/ 94 w 97"/>
                      <a:gd name="T7" fmla="*/ 3 h 14"/>
                      <a:gd name="T8" fmla="*/ 94 w 97"/>
                      <a:gd name="T9" fmla="*/ 3 h 14"/>
                      <a:gd name="T10" fmla="*/ 92 w 97"/>
                      <a:gd name="T11" fmla="*/ 5 h 14"/>
                      <a:gd name="T12" fmla="*/ 91 w 97"/>
                      <a:gd name="T13" fmla="*/ 5 h 14"/>
                      <a:gd name="T14" fmla="*/ 88 w 97"/>
                      <a:gd name="T15" fmla="*/ 6 h 14"/>
                      <a:gd name="T16" fmla="*/ 85 w 97"/>
                      <a:gd name="T17" fmla="*/ 8 h 14"/>
                      <a:gd name="T18" fmla="*/ 83 w 97"/>
                      <a:gd name="T19" fmla="*/ 9 h 14"/>
                      <a:gd name="T20" fmla="*/ 78 w 97"/>
                      <a:gd name="T21" fmla="*/ 9 h 14"/>
                      <a:gd name="T22" fmla="*/ 75 w 97"/>
                      <a:gd name="T23" fmla="*/ 10 h 14"/>
                      <a:gd name="T24" fmla="*/ 71 w 97"/>
                      <a:gd name="T25" fmla="*/ 11 h 14"/>
                      <a:gd name="T26" fmla="*/ 66 w 97"/>
                      <a:gd name="T27" fmla="*/ 11 h 14"/>
                      <a:gd name="T28" fmla="*/ 62 w 97"/>
                      <a:gd name="T29" fmla="*/ 11 h 14"/>
                      <a:gd name="T30" fmla="*/ 58 w 97"/>
                      <a:gd name="T31" fmla="*/ 13 h 14"/>
                      <a:gd name="T32" fmla="*/ 53 w 97"/>
                      <a:gd name="T33" fmla="*/ 13 h 14"/>
                      <a:gd name="T34" fmla="*/ 48 w 97"/>
                      <a:gd name="T35" fmla="*/ 13 h 14"/>
                      <a:gd name="T36" fmla="*/ 43 w 97"/>
                      <a:gd name="T37" fmla="*/ 13 h 14"/>
                      <a:gd name="T38" fmla="*/ 38 w 97"/>
                      <a:gd name="T39" fmla="*/ 13 h 14"/>
                      <a:gd name="T40" fmla="*/ 34 w 97"/>
                      <a:gd name="T41" fmla="*/ 11 h 14"/>
                      <a:gd name="T42" fmla="*/ 28 w 97"/>
                      <a:gd name="T43" fmla="*/ 11 h 14"/>
                      <a:gd name="T44" fmla="*/ 25 w 97"/>
                      <a:gd name="T45" fmla="*/ 11 h 14"/>
                      <a:gd name="T46" fmla="*/ 20 w 97"/>
                      <a:gd name="T47" fmla="*/ 10 h 14"/>
                      <a:gd name="T48" fmla="*/ 18 w 97"/>
                      <a:gd name="T49" fmla="*/ 9 h 14"/>
                      <a:gd name="T50" fmla="*/ 14 w 97"/>
                      <a:gd name="T51" fmla="*/ 9 h 14"/>
                      <a:gd name="T52" fmla="*/ 11 w 97"/>
                      <a:gd name="T53" fmla="*/ 8 h 14"/>
                      <a:gd name="T54" fmla="*/ 9 w 97"/>
                      <a:gd name="T55" fmla="*/ 6 h 14"/>
                      <a:gd name="T56" fmla="*/ 5 w 97"/>
                      <a:gd name="T57" fmla="*/ 5 h 14"/>
                      <a:gd name="T58" fmla="*/ 3 w 97"/>
                      <a:gd name="T59" fmla="*/ 5 h 14"/>
                      <a:gd name="T60" fmla="*/ 2 w 97"/>
                      <a:gd name="T61" fmla="*/ 3 h 14"/>
                      <a:gd name="T62" fmla="*/ 0 w 97"/>
                      <a:gd name="T63" fmla="*/ 3 h 14"/>
                      <a:gd name="T64" fmla="*/ 0 w 97"/>
                      <a:gd name="T65" fmla="*/ 1 h 14"/>
                      <a:gd name="T66" fmla="*/ 0 w 97"/>
                      <a:gd name="T67" fmla="*/ 0 h 14"/>
                      <a:gd name="T68" fmla="*/ 48 w 97"/>
                      <a:gd name="T69" fmla="*/ 0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7" h="14">
                        <a:moveTo>
                          <a:pt x="48" y="0"/>
                        </a:moveTo>
                        <a:lnTo>
                          <a:pt x="96" y="0"/>
                        </a:lnTo>
                        <a:lnTo>
                          <a:pt x="96" y="1"/>
                        </a:lnTo>
                        <a:lnTo>
                          <a:pt x="94" y="3"/>
                        </a:lnTo>
                        <a:lnTo>
                          <a:pt x="92" y="5"/>
                        </a:lnTo>
                        <a:lnTo>
                          <a:pt x="91" y="5"/>
                        </a:lnTo>
                        <a:lnTo>
                          <a:pt x="88" y="6"/>
                        </a:lnTo>
                        <a:lnTo>
                          <a:pt x="85" y="8"/>
                        </a:lnTo>
                        <a:lnTo>
                          <a:pt x="83" y="9"/>
                        </a:lnTo>
                        <a:lnTo>
                          <a:pt x="78" y="9"/>
                        </a:lnTo>
                        <a:lnTo>
                          <a:pt x="75" y="10"/>
                        </a:lnTo>
                        <a:lnTo>
                          <a:pt x="71" y="11"/>
                        </a:lnTo>
                        <a:lnTo>
                          <a:pt x="66" y="11"/>
                        </a:lnTo>
                        <a:lnTo>
                          <a:pt x="62" y="11"/>
                        </a:lnTo>
                        <a:lnTo>
                          <a:pt x="58" y="13"/>
                        </a:lnTo>
                        <a:lnTo>
                          <a:pt x="53" y="13"/>
                        </a:lnTo>
                        <a:lnTo>
                          <a:pt x="48" y="13"/>
                        </a:lnTo>
                        <a:lnTo>
                          <a:pt x="43" y="13"/>
                        </a:lnTo>
                        <a:lnTo>
                          <a:pt x="38" y="13"/>
                        </a:lnTo>
                        <a:lnTo>
                          <a:pt x="34" y="11"/>
                        </a:lnTo>
                        <a:lnTo>
                          <a:pt x="28" y="11"/>
                        </a:lnTo>
                        <a:lnTo>
                          <a:pt x="25" y="11"/>
                        </a:lnTo>
                        <a:lnTo>
                          <a:pt x="20" y="10"/>
                        </a:lnTo>
                        <a:lnTo>
                          <a:pt x="18" y="9"/>
                        </a:lnTo>
                        <a:lnTo>
                          <a:pt x="14" y="9"/>
                        </a:lnTo>
                        <a:lnTo>
                          <a:pt x="11" y="8"/>
                        </a:lnTo>
                        <a:lnTo>
                          <a:pt x="9" y="6"/>
                        </a:lnTo>
                        <a:lnTo>
                          <a:pt x="5" y="5"/>
                        </a:lnTo>
                        <a:lnTo>
                          <a:pt x="3" y="5"/>
                        </a:lnTo>
                        <a:lnTo>
                          <a:pt x="2" y="3"/>
                        </a:lnTo>
                        <a:lnTo>
                          <a:pt x="0" y="3"/>
                        </a:lnTo>
                        <a:lnTo>
                          <a:pt x="0" y="1"/>
                        </a:lnTo>
                        <a:lnTo>
                          <a:pt x="0" y="0"/>
                        </a:lnTo>
                        <a:lnTo>
                          <a:pt x="48" y="0"/>
                        </a:lnTo>
                      </a:path>
                    </a:pathLst>
                  </a:custGeom>
                  <a:solidFill>
                    <a:srgbClr val="6C737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69" name="Freeform 281"/>
                  <p:cNvSpPr>
                    <a:spLocks noChangeAspect="1"/>
                  </p:cNvSpPr>
                  <p:nvPr/>
                </p:nvSpPr>
                <p:spPr bwMode="auto">
                  <a:xfrm>
                    <a:off x="5021" y="1318"/>
                    <a:ext cx="91" cy="14"/>
                  </a:xfrm>
                  <a:custGeom>
                    <a:avLst/>
                    <a:gdLst>
                      <a:gd name="T0" fmla="*/ 46 w 91"/>
                      <a:gd name="T1" fmla="*/ 0 h 14"/>
                      <a:gd name="T2" fmla="*/ 51 w 91"/>
                      <a:gd name="T3" fmla="*/ 0 h 14"/>
                      <a:gd name="T4" fmla="*/ 53 w 91"/>
                      <a:gd name="T5" fmla="*/ 0 h 14"/>
                      <a:gd name="T6" fmla="*/ 58 w 91"/>
                      <a:gd name="T7" fmla="*/ 0 h 14"/>
                      <a:gd name="T8" fmla="*/ 62 w 91"/>
                      <a:gd name="T9" fmla="*/ 0 h 14"/>
                      <a:gd name="T10" fmla="*/ 67 w 91"/>
                      <a:gd name="T11" fmla="*/ 0 h 14"/>
                      <a:gd name="T12" fmla="*/ 74 w 91"/>
                      <a:gd name="T13" fmla="*/ 0 h 14"/>
                      <a:gd name="T14" fmla="*/ 83 w 91"/>
                      <a:gd name="T15" fmla="*/ 0 h 14"/>
                      <a:gd name="T16" fmla="*/ 90 w 91"/>
                      <a:gd name="T17" fmla="*/ 1 h 14"/>
                      <a:gd name="T18" fmla="*/ 88 w 91"/>
                      <a:gd name="T19" fmla="*/ 3 h 14"/>
                      <a:gd name="T20" fmla="*/ 85 w 91"/>
                      <a:gd name="T21" fmla="*/ 6 h 14"/>
                      <a:gd name="T22" fmla="*/ 79 w 91"/>
                      <a:gd name="T23" fmla="*/ 8 h 14"/>
                      <a:gd name="T24" fmla="*/ 74 w 91"/>
                      <a:gd name="T25" fmla="*/ 9 h 14"/>
                      <a:gd name="T26" fmla="*/ 67 w 91"/>
                      <a:gd name="T27" fmla="*/ 10 h 14"/>
                      <a:gd name="T28" fmla="*/ 58 w 91"/>
                      <a:gd name="T29" fmla="*/ 11 h 14"/>
                      <a:gd name="T30" fmla="*/ 49 w 91"/>
                      <a:gd name="T31" fmla="*/ 13 h 14"/>
                      <a:gd name="T32" fmla="*/ 41 w 91"/>
                      <a:gd name="T33" fmla="*/ 13 h 14"/>
                      <a:gd name="T34" fmla="*/ 32 w 91"/>
                      <a:gd name="T35" fmla="*/ 11 h 14"/>
                      <a:gd name="T36" fmla="*/ 23 w 91"/>
                      <a:gd name="T37" fmla="*/ 11 h 14"/>
                      <a:gd name="T38" fmla="*/ 16 w 91"/>
                      <a:gd name="T39" fmla="*/ 9 h 14"/>
                      <a:gd name="T40" fmla="*/ 11 w 91"/>
                      <a:gd name="T41" fmla="*/ 8 h 14"/>
                      <a:gd name="T42" fmla="*/ 5 w 91"/>
                      <a:gd name="T43" fmla="*/ 6 h 14"/>
                      <a:gd name="T44" fmla="*/ 3 w 91"/>
                      <a:gd name="T45" fmla="*/ 3 h 14"/>
                      <a:gd name="T46" fmla="*/ 0 w 91"/>
                      <a:gd name="T47" fmla="*/ 1 h 14"/>
                      <a:gd name="T48" fmla="*/ 3 w 91"/>
                      <a:gd name="T49" fmla="*/ 0 h 14"/>
                      <a:gd name="T50" fmla="*/ 7 w 91"/>
                      <a:gd name="T51" fmla="*/ 0 h 14"/>
                      <a:gd name="T52" fmla="*/ 9 w 91"/>
                      <a:gd name="T53" fmla="*/ 0 h 14"/>
                      <a:gd name="T54" fmla="*/ 14 w 91"/>
                      <a:gd name="T55" fmla="*/ 0 h 14"/>
                      <a:gd name="T56" fmla="*/ 16 w 91"/>
                      <a:gd name="T57" fmla="*/ 0 h 14"/>
                      <a:gd name="T58" fmla="*/ 21 w 91"/>
                      <a:gd name="T59" fmla="*/ 0 h 14"/>
                      <a:gd name="T60" fmla="*/ 28 w 91"/>
                      <a:gd name="T61" fmla="*/ 0 h 14"/>
                      <a:gd name="T62" fmla="*/ 37 w 91"/>
                      <a:gd name="T63" fmla="*/ 0 h 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1" h="14">
                        <a:moveTo>
                          <a:pt x="44" y="0"/>
                        </a:moveTo>
                        <a:lnTo>
                          <a:pt x="46" y="0"/>
                        </a:lnTo>
                        <a:lnTo>
                          <a:pt x="48" y="0"/>
                        </a:lnTo>
                        <a:lnTo>
                          <a:pt x="51" y="0"/>
                        </a:lnTo>
                        <a:lnTo>
                          <a:pt x="52" y="0"/>
                        </a:lnTo>
                        <a:lnTo>
                          <a:pt x="53" y="0"/>
                        </a:lnTo>
                        <a:lnTo>
                          <a:pt x="55" y="0"/>
                        </a:lnTo>
                        <a:lnTo>
                          <a:pt x="58" y="0"/>
                        </a:lnTo>
                        <a:lnTo>
                          <a:pt x="62" y="0"/>
                        </a:lnTo>
                        <a:lnTo>
                          <a:pt x="63" y="0"/>
                        </a:lnTo>
                        <a:lnTo>
                          <a:pt x="67" y="0"/>
                        </a:lnTo>
                        <a:lnTo>
                          <a:pt x="70" y="0"/>
                        </a:lnTo>
                        <a:lnTo>
                          <a:pt x="74" y="0"/>
                        </a:lnTo>
                        <a:lnTo>
                          <a:pt x="78" y="0"/>
                        </a:lnTo>
                        <a:lnTo>
                          <a:pt x="83" y="0"/>
                        </a:lnTo>
                        <a:lnTo>
                          <a:pt x="90" y="0"/>
                        </a:lnTo>
                        <a:lnTo>
                          <a:pt x="90" y="1"/>
                        </a:lnTo>
                        <a:lnTo>
                          <a:pt x="88" y="3"/>
                        </a:lnTo>
                        <a:lnTo>
                          <a:pt x="86" y="5"/>
                        </a:lnTo>
                        <a:lnTo>
                          <a:pt x="85" y="6"/>
                        </a:lnTo>
                        <a:lnTo>
                          <a:pt x="82" y="6"/>
                        </a:lnTo>
                        <a:lnTo>
                          <a:pt x="79" y="8"/>
                        </a:lnTo>
                        <a:lnTo>
                          <a:pt x="76" y="9"/>
                        </a:lnTo>
                        <a:lnTo>
                          <a:pt x="74" y="9"/>
                        </a:lnTo>
                        <a:lnTo>
                          <a:pt x="70" y="10"/>
                        </a:lnTo>
                        <a:lnTo>
                          <a:pt x="67" y="10"/>
                        </a:lnTo>
                        <a:lnTo>
                          <a:pt x="63" y="11"/>
                        </a:lnTo>
                        <a:lnTo>
                          <a:pt x="58" y="11"/>
                        </a:lnTo>
                        <a:lnTo>
                          <a:pt x="55" y="13"/>
                        </a:lnTo>
                        <a:lnTo>
                          <a:pt x="49" y="13"/>
                        </a:lnTo>
                        <a:lnTo>
                          <a:pt x="45" y="13"/>
                        </a:lnTo>
                        <a:lnTo>
                          <a:pt x="41" y="13"/>
                        </a:lnTo>
                        <a:lnTo>
                          <a:pt x="35" y="13"/>
                        </a:lnTo>
                        <a:lnTo>
                          <a:pt x="32" y="11"/>
                        </a:lnTo>
                        <a:lnTo>
                          <a:pt x="27" y="11"/>
                        </a:lnTo>
                        <a:lnTo>
                          <a:pt x="23" y="11"/>
                        </a:lnTo>
                        <a:lnTo>
                          <a:pt x="21" y="10"/>
                        </a:lnTo>
                        <a:lnTo>
                          <a:pt x="16" y="9"/>
                        </a:lnTo>
                        <a:lnTo>
                          <a:pt x="14" y="9"/>
                        </a:lnTo>
                        <a:lnTo>
                          <a:pt x="11" y="8"/>
                        </a:lnTo>
                        <a:lnTo>
                          <a:pt x="9" y="8"/>
                        </a:lnTo>
                        <a:lnTo>
                          <a:pt x="5" y="6"/>
                        </a:lnTo>
                        <a:lnTo>
                          <a:pt x="4" y="5"/>
                        </a:lnTo>
                        <a:lnTo>
                          <a:pt x="3" y="3"/>
                        </a:lnTo>
                        <a:lnTo>
                          <a:pt x="2" y="3"/>
                        </a:lnTo>
                        <a:lnTo>
                          <a:pt x="0" y="1"/>
                        </a:lnTo>
                        <a:lnTo>
                          <a:pt x="0" y="0"/>
                        </a:lnTo>
                        <a:lnTo>
                          <a:pt x="3" y="0"/>
                        </a:lnTo>
                        <a:lnTo>
                          <a:pt x="5" y="0"/>
                        </a:lnTo>
                        <a:lnTo>
                          <a:pt x="7" y="0"/>
                        </a:lnTo>
                        <a:lnTo>
                          <a:pt x="9" y="0"/>
                        </a:lnTo>
                        <a:lnTo>
                          <a:pt x="11" y="0"/>
                        </a:lnTo>
                        <a:lnTo>
                          <a:pt x="14" y="0"/>
                        </a:lnTo>
                        <a:lnTo>
                          <a:pt x="15" y="0"/>
                        </a:lnTo>
                        <a:lnTo>
                          <a:pt x="16" y="0"/>
                        </a:lnTo>
                        <a:lnTo>
                          <a:pt x="19" y="0"/>
                        </a:lnTo>
                        <a:lnTo>
                          <a:pt x="21" y="0"/>
                        </a:lnTo>
                        <a:lnTo>
                          <a:pt x="25" y="0"/>
                        </a:lnTo>
                        <a:lnTo>
                          <a:pt x="28" y="0"/>
                        </a:lnTo>
                        <a:lnTo>
                          <a:pt x="33" y="0"/>
                        </a:lnTo>
                        <a:lnTo>
                          <a:pt x="37" y="0"/>
                        </a:lnTo>
                        <a:lnTo>
                          <a:pt x="44" y="0"/>
                        </a:lnTo>
                      </a:path>
                    </a:pathLst>
                  </a:custGeom>
                  <a:solidFill>
                    <a:srgbClr val="79808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70" name="Freeform 282"/>
                  <p:cNvSpPr>
                    <a:spLocks noChangeAspect="1"/>
                  </p:cNvSpPr>
                  <p:nvPr/>
                </p:nvSpPr>
                <p:spPr bwMode="auto">
                  <a:xfrm>
                    <a:off x="5028" y="1318"/>
                    <a:ext cx="83" cy="14"/>
                  </a:xfrm>
                  <a:custGeom>
                    <a:avLst/>
                    <a:gdLst>
                      <a:gd name="T0" fmla="*/ 39 w 83"/>
                      <a:gd name="T1" fmla="*/ 0 h 14"/>
                      <a:gd name="T2" fmla="*/ 44 w 83"/>
                      <a:gd name="T3" fmla="*/ 0 h 14"/>
                      <a:gd name="T4" fmla="*/ 46 w 83"/>
                      <a:gd name="T5" fmla="*/ 0 h 14"/>
                      <a:gd name="T6" fmla="*/ 50 w 83"/>
                      <a:gd name="T7" fmla="*/ 0 h 14"/>
                      <a:gd name="T8" fmla="*/ 55 w 83"/>
                      <a:gd name="T9" fmla="*/ 0 h 14"/>
                      <a:gd name="T10" fmla="*/ 59 w 83"/>
                      <a:gd name="T11" fmla="*/ 0 h 14"/>
                      <a:gd name="T12" fmla="*/ 66 w 83"/>
                      <a:gd name="T13" fmla="*/ 0 h 14"/>
                      <a:gd name="T14" fmla="*/ 77 w 83"/>
                      <a:gd name="T15" fmla="*/ 1 h 14"/>
                      <a:gd name="T16" fmla="*/ 82 w 83"/>
                      <a:gd name="T17" fmla="*/ 3 h 14"/>
                      <a:gd name="T18" fmla="*/ 80 w 83"/>
                      <a:gd name="T19" fmla="*/ 3 h 14"/>
                      <a:gd name="T20" fmla="*/ 77 w 83"/>
                      <a:gd name="T21" fmla="*/ 6 h 14"/>
                      <a:gd name="T22" fmla="*/ 73 w 83"/>
                      <a:gd name="T23" fmla="*/ 8 h 14"/>
                      <a:gd name="T24" fmla="*/ 67 w 83"/>
                      <a:gd name="T25" fmla="*/ 9 h 14"/>
                      <a:gd name="T26" fmla="*/ 60 w 83"/>
                      <a:gd name="T27" fmla="*/ 10 h 14"/>
                      <a:gd name="T28" fmla="*/ 53 w 83"/>
                      <a:gd name="T29" fmla="*/ 11 h 14"/>
                      <a:gd name="T30" fmla="*/ 45 w 83"/>
                      <a:gd name="T31" fmla="*/ 13 h 14"/>
                      <a:gd name="T32" fmla="*/ 37 w 83"/>
                      <a:gd name="T33" fmla="*/ 13 h 14"/>
                      <a:gd name="T34" fmla="*/ 29 w 83"/>
                      <a:gd name="T35" fmla="*/ 11 h 14"/>
                      <a:gd name="T36" fmla="*/ 22 w 83"/>
                      <a:gd name="T37" fmla="*/ 10 h 14"/>
                      <a:gd name="T38" fmla="*/ 15 w 83"/>
                      <a:gd name="T39" fmla="*/ 9 h 14"/>
                      <a:gd name="T40" fmla="*/ 9 w 83"/>
                      <a:gd name="T41" fmla="*/ 8 h 14"/>
                      <a:gd name="T42" fmla="*/ 5 w 83"/>
                      <a:gd name="T43" fmla="*/ 6 h 14"/>
                      <a:gd name="T44" fmla="*/ 2 w 83"/>
                      <a:gd name="T45" fmla="*/ 5 h 14"/>
                      <a:gd name="T46" fmla="*/ 0 w 83"/>
                      <a:gd name="T47" fmla="*/ 3 h 14"/>
                      <a:gd name="T48" fmla="*/ 3 w 83"/>
                      <a:gd name="T49" fmla="*/ 1 h 14"/>
                      <a:gd name="T50" fmla="*/ 5 w 83"/>
                      <a:gd name="T51" fmla="*/ 1 h 14"/>
                      <a:gd name="T52" fmla="*/ 9 w 83"/>
                      <a:gd name="T53" fmla="*/ 1 h 14"/>
                      <a:gd name="T54" fmla="*/ 11 w 83"/>
                      <a:gd name="T55" fmla="*/ 1 h 14"/>
                      <a:gd name="T56" fmla="*/ 14 w 83"/>
                      <a:gd name="T57" fmla="*/ 1 h 14"/>
                      <a:gd name="T58" fmla="*/ 18 w 83"/>
                      <a:gd name="T59" fmla="*/ 0 h 14"/>
                      <a:gd name="T60" fmla="*/ 23 w 83"/>
                      <a:gd name="T61" fmla="*/ 0 h 14"/>
                      <a:gd name="T62" fmla="*/ 32 w 83"/>
                      <a:gd name="T63" fmla="*/ 0 h 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3" h="14">
                        <a:moveTo>
                          <a:pt x="37" y="0"/>
                        </a:moveTo>
                        <a:lnTo>
                          <a:pt x="39" y="0"/>
                        </a:lnTo>
                        <a:lnTo>
                          <a:pt x="41" y="0"/>
                        </a:lnTo>
                        <a:lnTo>
                          <a:pt x="44" y="0"/>
                        </a:lnTo>
                        <a:lnTo>
                          <a:pt x="45" y="0"/>
                        </a:lnTo>
                        <a:lnTo>
                          <a:pt x="46" y="0"/>
                        </a:lnTo>
                        <a:lnTo>
                          <a:pt x="48" y="0"/>
                        </a:lnTo>
                        <a:lnTo>
                          <a:pt x="50" y="0"/>
                        </a:lnTo>
                        <a:lnTo>
                          <a:pt x="52" y="0"/>
                        </a:lnTo>
                        <a:lnTo>
                          <a:pt x="55" y="0"/>
                        </a:lnTo>
                        <a:lnTo>
                          <a:pt x="56" y="0"/>
                        </a:lnTo>
                        <a:lnTo>
                          <a:pt x="59" y="0"/>
                        </a:lnTo>
                        <a:lnTo>
                          <a:pt x="63" y="0"/>
                        </a:lnTo>
                        <a:lnTo>
                          <a:pt x="66" y="0"/>
                        </a:lnTo>
                        <a:lnTo>
                          <a:pt x="71" y="1"/>
                        </a:lnTo>
                        <a:lnTo>
                          <a:pt x="77" y="1"/>
                        </a:lnTo>
                        <a:lnTo>
                          <a:pt x="82" y="1"/>
                        </a:lnTo>
                        <a:lnTo>
                          <a:pt x="82" y="3"/>
                        </a:lnTo>
                        <a:lnTo>
                          <a:pt x="80" y="3"/>
                        </a:lnTo>
                        <a:lnTo>
                          <a:pt x="80" y="5"/>
                        </a:lnTo>
                        <a:lnTo>
                          <a:pt x="77" y="6"/>
                        </a:lnTo>
                        <a:lnTo>
                          <a:pt x="75" y="8"/>
                        </a:lnTo>
                        <a:lnTo>
                          <a:pt x="73" y="8"/>
                        </a:lnTo>
                        <a:lnTo>
                          <a:pt x="70" y="9"/>
                        </a:lnTo>
                        <a:lnTo>
                          <a:pt x="67" y="9"/>
                        </a:lnTo>
                        <a:lnTo>
                          <a:pt x="63" y="10"/>
                        </a:lnTo>
                        <a:lnTo>
                          <a:pt x="60" y="10"/>
                        </a:lnTo>
                        <a:lnTo>
                          <a:pt x="56" y="11"/>
                        </a:lnTo>
                        <a:lnTo>
                          <a:pt x="53" y="11"/>
                        </a:lnTo>
                        <a:lnTo>
                          <a:pt x="50" y="11"/>
                        </a:lnTo>
                        <a:lnTo>
                          <a:pt x="45" y="13"/>
                        </a:lnTo>
                        <a:lnTo>
                          <a:pt x="41" y="13"/>
                        </a:lnTo>
                        <a:lnTo>
                          <a:pt x="37" y="13"/>
                        </a:lnTo>
                        <a:lnTo>
                          <a:pt x="33" y="11"/>
                        </a:lnTo>
                        <a:lnTo>
                          <a:pt x="29" y="11"/>
                        </a:lnTo>
                        <a:lnTo>
                          <a:pt x="25" y="11"/>
                        </a:lnTo>
                        <a:lnTo>
                          <a:pt x="22" y="10"/>
                        </a:lnTo>
                        <a:lnTo>
                          <a:pt x="18" y="10"/>
                        </a:lnTo>
                        <a:lnTo>
                          <a:pt x="15" y="9"/>
                        </a:lnTo>
                        <a:lnTo>
                          <a:pt x="12" y="9"/>
                        </a:lnTo>
                        <a:lnTo>
                          <a:pt x="9" y="8"/>
                        </a:lnTo>
                        <a:lnTo>
                          <a:pt x="7" y="8"/>
                        </a:lnTo>
                        <a:lnTo>
                          <a:pt x="5" y="6"/>
                        </a:lnTo>
                        <a:lnTo>
                          <a:pt x="3" y="5"/>
                        </a:lnTo>
                        <a:lnTo>
                          <a:pt x="2" y="5"/>
                        </a:lnTo>
                        <a:lnTo>
                          <a:pt x="2" y="3"/>
                        </a:lnTo>
                        <a:lnTo>
                          <a:pt x="0" y="3"/>
                        </a:lnTo>
                        <a:lnTo>
                          <a:pt x="0" y="1"/>
                        </a:lnTo>
                        <a:lnTo>
                          <a:pt x="3" y="1"/>
                        </a:lnTo>
                        <a:lnTo>
                          <a:pt x="4" y="1"/>
                        </a:lnTo>
                        <a:lnTo>
                          <a:pt x="5" y="1"/>
                        </a:lnTo>
                        <a:lnTo>
                          <a:pt x="7" y="1"/>
                        </a:lnTo>
                        <a:lnTo>
                          <a:pt x="9" y="1"/>
                        </a:lnTo>
                        <a:lnTo>
                          <a:pt x="11" y="1"/>
                        </a:lnTo>
                        <a:lnTo>
                          <a:pt x="12" y="1"/>
                        </a:lnTo>
                        <a:lnTo>
                          <a:pt x="14" y="1"/>
                        </a:lnTo>
                        <a:lnTo>
                          <a:pt x="16" y="1"/>
                        </a:lnTo>
                        <a:lnTo>
                          <a:pt x="18" y="0"/>
                        </a:lnTo>
                        <a:lnTo>
                          <a:pt x="21" y="0"/>
                        </a:lnTo>
                        <a:lnTo>
                          <a:pt x="23" y="0"/>
                        </a:lnTo>
                        <a:lnTo>
                          <a:pt x="27" y="0"/>
                        </a:lnTo>
                        <a:lnTo>
                          <a:pt x="32" y="0"/>
                        </a:lnTo>
                        <a:lnTo>
                          <a:pt x="37" y="0"/>
                        </a:lnTo>
                      </a:path>
                    </a:pathLst>
                  </a:custGeom>
                  <a:solidFill>
                    <a:srgbClr val="838A8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71" name="Freeform 283"/>
                  <p:cNvSpPr>
                    <a:spLocks noChangeAspect="1"/>
                  </p:cNvSpPr>
                  <p:nvPr/>
                </p:nvSpPr>
                <p:spPr bwMode="auto">
                  <a:xfrm>
                    <a:off x="5035" y="1318"/>
                    <a:ext cx="74" cy="12"/>
                  </a:xfrm>
                  <a:custGeom>
                    <a:avLst/>
                    <a:gdLst>
                      <a:gd name="T0" fmla="*/ 30 w 74"/>
                      <a:gd name="T1" fmla="*/ 0 h 12"/>
                      <a:gd name="T2" fmla="*/ 32 w 74"/>
                      <a:gd name="T3" fmla="*/ 0 h 12"/>
                      <a:gd name="T4" fmla="*/ 35 w 74"/>
                      <a:gd name="T5" fmla="*/ 0 h 12"/>
                      <a:gd name="T6" fmla="*/ 37 w 74"/>
                      <a:gd name="T7" fmla="*/ 0 h 12"/>
                      <a:gd name="T8" fmla="*/ 38 w 74"/>
                      <a:gd name="T9" fmla="*/ 0 h 12"/>
                      <a:gd name="T10" fmla="*/ 39 w 74"/>
                      <a:gd name="T11" fmla="*/ 0 h 12"/>
                      <a:gd name="T12" fmla="*/ 41 w 74"/>
                      <a:gd name="T13" fmla="*/ 0 h 12"/>
                      <a:gd name="T14" fmla="*/ 43 w 74"/>
                      <a:gd name="T15" fmla="*/ 0 h 12"/>
                      <a:gd name="T16" fmla="*/ 45 w 74"/>
                      <a:gd name="T17" fmla="*/ 0 h 12"/>
                      <a:gd name="T18" fmla="*/ 46 w 74"/>
                      <a:gd name="T19" fmla="*/ 1 h 12"/>
                      <a:gd name="T20" fmla="*/ 48 w 74"/>
                      <a:gd name="T21" fmla="*/ 1 h 12"/>
                      <a:gd name="T22" fmla="*/ 52 w 74"/>
                      <a:gd name="T23" fmla="*/ 1 h 12"/>
                      <a:gd name="T24" fmla="*/ 54 w 74"/>
                      <a:gd name="T25" fmla="*/ 1 h 12"/>
                      <a:gd name="T26" fmla="*/ 58 w 74"/>
                      <a:gd name="T27" fmla="*/ 1 h 12"/>
                      <a:gd name="T28" fmla="*/ 62 w 74"/>
                      <a:gd name="T29" fmla="*/ 1 h 12"/>
                      <a:gd name="T30" fmla="*/ 68 w 74"/>
                      <a:gd name="T31" fmla="*/ 1 h 12"/>
                      <a:gd name="T32" fmla="*/ 73 w 74"/>
                      <a:gd name="T33" fmla="*/ 1 h 12"/>
                      <a:gd name="T34" fmla="*/ 73 w 74"/>
                      <a:gd name="T35" fmla="*/ 3 h 12"/>
                      <a:gd name="T36" fmla="*/ 73 w 74"/>
                      <a:gd name="T37" fmla="*/ 3 h 12"/>
                      <a:gd name="T38" fmla="*/ 71 w 74"/>
                      <a:gd name="T39" fmla="*/ 5 h 12"/>
                      <a:gd name="T40" fmla="*/ 71 w 74"/>
                      <a:gd name="T41" fmla="*/ 5 h 12"/>
                      <a:gd name="T42" fmla="*/ 69 w 74"/>
                      <a:gd name="T43" fmla="*/ 6 h 12"/>
                      <a:gd name="T44" fmla="*/ 66 w 74"/>
                      <a:gd name="T45" fmla="*/ 8 h 12"/>
                      <a:gd name="T46" fmla="*/ 65 w 74"/>
                      <a:gd name="T47" fmla="*/ 8 h 12"/>
                      <a:gd name="T48" fmla="*/ 62 w 74"/>
                      <a:gd name="T49" fmla="*/ 9 h 12"/>
                      <a:gd name="T50" fmla="*/ 60 w 74"/>
                      <a:gd name="T51" fmla="*/ 9 h 12"/>
                      <a:gd name="T52" fmla="*/ 57 w 74"/>
                      <a:gd name="T53" fmla="*/ 10 h 12"/>
                      <a:gd name="T54" fmla="*/ 53 w 74"/>
                      <a:gd name="T55" fmla="*/ 10 h 12"/>
                      <a:gd name="T56" fmla="*/ 50 w 74"/>
                      <a:gd name="T57" fmla="*/ 11 h 12"/>
                      <a:gd name="T58" fmla="*/ 46 w 74"/>
                      <a:gd name="T59" fmla="*/ 11 h 12"/>
                      <a:gd name="T60" fmla="*/ 43 w 74"/>
                      <a:gd name="T61" fmla="*/ 11 h 12"/>
                      <a:gd name="T62" fmla="*/ 39 w 74"/>
                      <a:gd name="T63" fmla="*/ 11 h 12"/>
                      <a:gd name="T64" fmla="*/ 35 w 74"/>
                      <a:gd name="T65" fmla="*/ 11 h 12"/>
                      <a:gd name="T66" fmla="*/ 31 w 74"/>
                      <a:gd name="T67" fmla="*/ 11 h 12"/>
                      <a:gd name="T68" fmla="*/ 28 w 74"/>
                      <a:gd name="T69" fmla="*/ 11 h 12"/>
                      <a:gd name="T70" fmla="*/ 25 w 74"/>
                      <a:gd name="T71" fmla="*/ 11 h 12"/>
                      <a:gd name="T72" fmla="*/ 21 w 74"/>
                      <a:gd name="T73" fmla="*/ 11 h 12"/>
                      <a:gd name="T74" fmla="*/ 19 w 74"/>
                      <a:gd name="T75" fmla="*/ 10 h 12"/>
                      <a:gd name="T76" fmla="*/ 16 w 74"/>
                      <a:gd name="T77" fmla="*/ 10 h 12"/>
                      <a:gd name="T78" fmla="*/ 14 w 74"/>
                      <a:gd name="T79" fmla="*/ 10 h 12"/>
                      <a:gd name="T80" fmla="*/ 11 w 74"/>
                      <a:gd name="T81" fmla="*/ 9 h 12"/>
                      <a:gd name="T82" fmla="*/ 9 w 74"/>
                      <a:gd name="T83" fmla="*/ 9 h 12"/>
                      <a:gd name="T84" fmla="*/ 7 w 74"/>
                      <a:gd name="T85" fmla="*/ 8 h 12"/>
                      <a:gd name="T86" fmla="*/ 4 w 74"/>
                      <a:gd name="T87" fmla="*/ 6 h 12"/>
                      <a:gd name="T88" fmla="*/ 3 w 74"/>
                      <a:gd name="T89" fmla="*/ 6 h 12"/>
                      <a:gd name="T90" fmla="*/ 2 w 74"/>
                      <a:gd name="T91" fmla="*/ 5 h 12"/>
                      <a:gd name="T92" fmla="*/ 0 w 74"/>
                      <a:gd name="T93" fmla="*/ 3 h 12"/>
                      <a:gd name="T94" fmla="*/ 0 w 74"/>
                      <a:gd name="T95" fmla="*/ 3 h 12"/>
                      <a:gd name="T96" fmla="*/ 2 w 74"/>
                      <a:gd name="T97" fmla="*/ 3 h 12"/>
                      <a:gd name="T98" fmla="*/ 3 w 74"/>
                      <a:gd name="T99" fmla="*/ 3 h 12"/>
                      <a:gd name="T100" fmla="*/ 4 w 74"/>
                      <a:gd name="T101" fmla="*/ 1 h 12"/>
                      <a:gd name="T102" fmla="*/ 5 w 74"/>
                      <a:gd name="T103" fmla="*/ 1 h 12"/>
                      <a:gd name="T104" fmla="*/ 7 w 74"/>
                      <a:gd name="T105" fmla="*/ 1 h 12"/>
                      <a:gd name="T106" fmla="*/ 9 w 74"/>
                      <a:gd name="T107" fmla="*/ 1 h 12"/>
                      <a:gd name="T108" fmla="*/ 9 w 74"/>
                      <a:gd name="T109" fmla="*/ 1 h 12"/>
                      <a:gd name="T110" fmla="*/ 11 w 74"/>
                      <a:gd name="T111" fmla="*/ 1 h 12"/>
                      <a:gd name="T112" fmla="*/ 12 w 74"/>
                      <a:gd name="T113" fmla="*/ 1 h 12"/>
                      <a:gd name="T114" fmla="*/ 15 w 74"/>
                      <a:gd name="T115" fmla="*/ 1 h 12"/>
                      <a:gd name="T116" fmla="*/ 16 w 74"/>
                      <a:gd name="T117" fmla="*/ 1 h 12"/>
                      <a:gd name="T118" fmla="*/ 19 w 74"/>
                      <a:gd name="T119" fmla="*/ 1 h 12"/>
                      <a:gd name="T120" fmla="*/ 23 w 74"/>
                      <a:gd name="T121" fmla="*/ 1 h 12"/>
                      <a:gd name="T122" fmla="*/ 26 w 74"/>
                      <a:gd name="T123" fmla="*/ 0 h 12"/>
                      <a:gd name="T124" fmla="*/ 30 w 74"/>
                      <a:gd name="T125" fmla="*/ 0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4" h="12">
                        <a:moveTo>
                          <a:pt x="30" y="0"/>
                        </a:moveTo>
                        <a:lnTo>
                          <a:pt x="32" y="0"/>
                        </a:lnTo>
                        <a:lnTo>
                          <a:pt x="35" y="0"/>
                        </a:lnTo>
                        <a:lnTo>
                          <a:pt x="37" y="0"/>
                        </a:lnTo>
                        <a:lnTo>
                          <a:pt x="38" y="0"/>
                        </a:lnTo>
                        <a:lnTo>
                          <a:pt x="39" y="0"/>
                        </a:lnTo>
                        <a:lnTo>
                          <a:pt x="41" y="0"/>
                        </a:lnTo>
                        <a:lnTo>
                          <a:pt x="43" y="0"/>
                        </a:lnTo>
                        <a:lnTo>
                          <a:pt x="45" y="0"/>
                        </a:lnTo>
                        <a:lnTo>
                          <a:pt x="46" y="1"/>
                        </a:lnTo>
                        <a:lnTo>
                          <a:pt x="48" y="1"/>
                        </a:lnTo>
                        <a:lnTo>
                          <a:pt x="52" y="1"/>
                        </a:lnTo>
                        <a:lnTo>
                          <a:pt x="54" y="1"/>
                        </a:lnTo>
                        <a:lnTo>
                          <a:pt x="58" y="1"/>
                        </a:lnTo>
                        <a:lnTo>
                          <a:pt x="62" y="1"/>
                        </a:lnTo>
                        <a:lnTo>
                          <a:pt x="68" y="1"/>
                        </a:lnTo>
                        <a:lnTo>
                          <a:pt x="73" y="1"/>
                        </a:lnTo>
                        <a:lnTo>
                          <a:pt x="73" y="3"/>
                        </a:lnTo>
                        <a:lnTo>
                          <a:pt x="71" y="5"/>
                        </a:lnTo>
                        <a:lnTo>
                          <a:pt x="69" y="6"/>
                        </a:lnTo>
                        <a:lnTo>
                          <a:pt x="66" y="8"/>
                        </a:lnTo>
                        <a:lnTo>
                          <a:pt x="65" y="8"/>
                        </a:lnTo>
                        <a:lnTo>
                          <a:pt x="62" y="9"/>
                        </a:lnTo>
                        <a:lnTo>
                          <a:pt x="60" y="9"/>
                        </a:lnTo>
                        <a:lnTo>
                          <a:pt x="57" y="10"/>
                        </a:lnTo>
                        <a:lnTo>
                          <a:pt x="53" y="10"/>
                        </a:lnTo>
                        <a:lnTo>
                          <a:pt x="50" y="11"/>
                        </a:lnTo>
                        <a:lnTo>
                          <a:pt x="46" y="11"/>
                        </a:lnTo>
                        <a:lnTo>
                          <a:pt x="43" y="11"/>
                        </a:lnTo>
                        <a:lnTo>
                          <a:pt x="39" y="11"/>
                        </a:lnTo>
                        <a:lnTo>
                          <a:pt x="35" y="11"/>
                        </a:lnTo>
                        <a:lnTo>
                          <a:pt x="31" y="11"/>
                        </a:lnTo>
                        <a:lnTo>
                          <a:pt x="28" y="11"/>
                        </a:lnTo>
                        <a:lnTo>
                          <a:pt x="25" y="11"/>
                        </a:lnTo>
                        <a:lnTo>
                          <a:pt x="21" y="11"/>
                        </a:lnTo>
                        <a:lnTo>
                          <a:pt x="19" y="10"/>
                        </a:lnTo>
                        <a:lnTo>
                          <a:pt x="16" y="10"/>
                        </a:lnTo>
                        <a:lnTo>
                          <a:pt x="14" y="10"/>
                        </a:lnTo>
                        <a:lnTo>
                          <a:pt x="11" y="9"/>
                        </a:lnTo>
                        <a:lnTo>
                          <a:pt x="9" y="9"/>
                        </a:lnTo>
                        <a:lnTo>
                          <a:pt x="7" y="8"/>
                        </a:lnTo>
                        <a:lnTo>
                          <a:pt x="4" y="6"/>
                        </a:lnTo>
                        <a:lnTo>
                          <a:pt x="3" y="6"/>
                        </a:lnTo>
                        <a:lnTo>
                          <a:pt x="2" y="5"/>
                        </a:lnTo>
                        <a:lnTo>
                          <a:pt x="0" y="3"/>
                        </a:lnTo>
                        <a:lnTo>
                          <a:pt x="2" y="3"/>
                        </a:lnTo>
                        <a:lnTo>
                          <a:pt x="3" y="3"/>
                        </a:lnTo>
                        <a:lnTo>
                          <a:pt x="4" y="1"/>
                        </a:lnTo>
                        <a:lnTo>
                          <a:pt x="5" y="1"/>
                        </a:lnTo>
                        <a:lnTo>
                          <a:pt x="7" y="1"/>
                        </a:lnTo>
                        <a:lnTo>
                          <a:pt x="9" y="1"/>
                        </a:lnTo>
                        <a:lnTo>
                          <a:pt x="11" y="1"/>
                        </a:lnTo>
                        <a:lnTo>
                          <a:pt x="12" y="1"/>
                        </a:lnTo>
                        <a:lnTo>
                          <a:pt x="15" y="1"/>
                        </a:lnTo>
                        <a:lnTo>
                          <a:pt x="16" y="1"/>
                        </a:lnTo>
                        <a:lnTo>
                          <a:pt x="19" y="1"/>
                        </a:lnTo>
                        <a:lnTo>
                          <a:pt x="23" y="1"/>
                        </a:lnTo>
                        <a:lnTo>
                          <a:pt x="26" y="0"/>
                        </a:lnTo>
                        <a:lnTo>
                          <a:pt x="30" y="0"/>
                        </a:lnTo>
                      </a:path>
                    </a:pathLst>
                  </a:custGeom>
                  <a:solidFill>
                    <a:srgbClr val="90979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72" name="Freeform 284"/>
                  <p:cNvSpPr>
                    <a:spLocks noChangeAspect="1"/>
                  </p:cNvSpPr>
                  <p:nvPr/>
                </p:nvSpPr>
                <p:spPr bwMode="auto">
                  <a:xfrm>
                    <a:off x="5042" y="1318"/>
                    <a:ext cx="66" cy="12"/>
                  </a:xfrm>
                  <a:custGeom>
                    <a:avLst/>
                    <a:gdLst>
                      <a:gd name="T0" fmla="*/ 23 w 66"/>
                      <a:gd name="T1" fmla="*/ 0 h 12"/>
                      <a:gd name="T2" fmla="*/ 25 w 66"/>
                      <a:gd name="T3" fmla="*/ 0 h 12"/>
                      <a:gd name="T4" fmla="*/ 29 w 66"/>
                      <a:gd name="T5" fmla="*/ 1 h 12"/>
                      <a:gd name="T6" fmla="*/ 30 w 66"/>
                      <a:gd name="T7" fmla="*/ 1 h 12"/>
                      <a:gd name="T8" fmla="*/ 31 w 66"/>
                      <a:gd name="T9" fmla="*/ 1 h 12"/>
                      <a:gd name="T10" fmla="*/ 32 w 66"/>
                      <a:gd name="T11" fmla="*/ 1 h 12"/>
                      <a:gd name="T12" fmla="*/ 34 w 66"/>
                      <a:gd name="T13" fmla="*/ 1 h 12"/>
                      <a:gd name="T14" fmla="*/ 36 w 66"/>
                      <a:gd name="T15" fmla="*/ 1 h 12"/>
                      <a:gd name="T16" fmla="*/ 38 w 66"/>
                      <a:gd name="T17" fmla="*/ 1 h 12"/>
                      <a:gd name="T18" fmla="*/ 40 w 66"/>
                      <a:gd name="T19" fmla="*/ 1 h 12"/>
                      <a:gd name="T20" fmla="*/ 42 w 66"/>
                      <a:gd name="T21" fmla="*/ 1 h 12"/>
                      <a:gd name="T22" fmla="*/ 45 w 66"/>
                      <a:gd name="T23" fmla="*/ 1 h 12"/>
                      <a:gd name="T24" fmla="*/ 47 w 66"/>
                      <a:gd name="T25" fmla="*/ 1 h 12"/>
                      <a:gd name="T26" fmla="*/ 50 w 66"/>
                      <a:gd name="T27" fmla="*/ 1 h 12"/>
                      <a:gd name="T28" fmla="*/ 56 w 66"/>
                      <a:gd name="T29" fmla="*/ 1 h 12"/>
                      <a:gd name="T30" fmla="*/ 60 w 66"/>
                      <a:gd name="T31" fmla="*/ 3 h 12"/>
                      <a:gd name="T32" fmla="*/ 65 w 66"/>
                      <a:gd name="T33" fmla="*/ 3 h 12"/>
                      <a:gd name="T34" fmla="*/ 65 w 66"/>
                      <a:gd name="T35" fmla="*/ 3 h 12"/>
                      <a:gd name="T36" fmla="*/ 63 w 66"/>
                      <a:gd name="T37" fmla="*/ 5 h 12"/>
                      <a:gd name="T38" fmla="*/ 63 w 66"/>
                      <a:gd name="T39" fmla="*/ 6 h 12"/>
                      <a:gd name="T40" fmla="*/ 61 w 66"/>
                      <a:gd name="T41" fmla="*/ 6 h 12"/>
                      <a:gd name="T42" fmla="*/ 60 w 66"/>
                      <a:gd name="T43" fmla="*/ 8 h 12"/>
                      <a:gd name="T44" fmla="*/ 57 w 66"/>
                      <a:gd name="T45" fmla="*/ 8 h 12"/>
                      <a:gd name="T46" fmla="*/ 56 w 66"/>
                      <a:gd name="T47" fmla="*/ 9 h 12"/>
                      <a:gd name="T48" fmla="*/ 53 w 66"/>
                      <a:gd name="T49" fmla="*/ 9 h 12"/>
                      <a:gd name="T50" fmla="*/ 50 w 66"/>
                      <a:gd name="T51" fmla="*/ 10 h 12"/>
                      <a:gd name="T52" fmla="*/ 47 w 66"/>
                      <a:gd name="T53" fmla="*/ 10 h 12"/>
                      <a:gd name="T54" fmla="*/ 43 w 66"/>
                      <a:gd name="T55" fmla="*/ 11 h 12"/>
                      <a:gd name="T56" fmla="*/ 41 w 66"/>
                      <a:gd name="T57" fmla="*/ 11 h 12"/>
                      <a:gd name="T58" fmla="*/ 38 w 66"/>
                      <a:gd name="T59" fmla="*/ 11 h 12"/>
                      <a:gd name="T60" fmla="*/ 34 w 66"/>
                      <a:gd name="T61" fmla="*/ 11 h 12"/>
                      <a:gd name="T62" fmla="*/ 31 w 66"/>
                      <a:gd name="T63" fmla="*/ 11 h 12"/>
                      <a:gd name="T64" fmla="*/ 27 w 66"/>
                      <a:gd name="T65" fmla="*/ 11 h 12"/>
                      <a:gd name="T66" fmla="*/ 25 w 66"/>
                      <a:gd name="T67" fmla="*/ 11 h 12"/>
                      <a:gd name="T68" fmla="*/ 22 w 66"/>
                      <a:gd name="T69" fmla="*/ 11 h 12"/>
                      <a:gd name="T70" fmla="*/ 19 w 66"/>
                      <a:gd name="T71" fmla="*/ 11 h 12"/>
                      <a:gd name="T72" fmla="*/ 16 w 66"/>
                      <a:gd name="T73" fmla="*/ 10 h 12"/>
                      <a:gd name="T74" fmla="*/ 14 w 66"/>
                      <a:gd name="T75" fmla="*/ 10 h 12"/>
                      <a:gd name="T76" fmla="*/ 11 w 66"/>
                      <a:gd name="T77" fmla="*/ 10 h 12"/>
                      <a:gd name="T78" fmla="*/ 9 w 66"/>
                      <a:gd name="T79" fmla="*/ 9 h 12"/>
                      <a:gd name="T80" fmla="*/ 7 w 66"/>
                      <a:gd name="T81" fmla="*/ 9 h 12"/>
                      <a:gd name="T82" fmla="*/ 5 w 66"/>
                      <a:gd name="T83" fmla="*/ 8 h 12"/>
                      <a:gd name="T84" fmla="*/ 4 w 66"/>
                      <a:gd name="T85" fmla="*/ 8 h 12"/>
                      <a:gd name="T86" fmla="*/ 3 w 66"/>
                      <a:gd name="T87" fmla="*/ 6 h 12"/>
                      <a:gd name="T88" fmla="*/ 2 w 66"/>
                      <a:gd name="T89" fmla="*/ 6 h 12"/>
                      <a:gd name="T90" fmla="*/ 0 w 66"/>
                      <a:gd name="T91" fmla="*/ 5 h 12"/>
                      <a:gd name="T92" fmla="*/ 0 w 66"/>
                      <a:gd name="T93" fmla="*/ 3 h 12"/>
                      <a:gd name="T94" fmla="*/ 2 w 66"/>
                      <a:gd name="T95" fmla="*/ 3 h 12"/>
                      <a:gd name="T96" fmla="*/ 3 w 66"/>
                      <a:gd name="T97" fmla="*/ 3 h 12"/>
                      <a:gd name="T98" fmla="*/ 4 w 66"/>
                      <a:gd name="T99" fmla="*/ 3 h 12"/>
                      <a:gd name="T100" fmla="*/ 5 w 66"/>
                      <a:gd name="T101" fmla="*/ 3 h 12"/>
                      <a:gd name="T102" fmla="*/ 7 w 66"/>
                      <a:gd name="T103" fmla="*/ 3 h 12"/>
                      <a:gd name="T104" fmla="*/ 8 w 66"/>
                      <a:gd name="T105" fmla="*/ 3 h 12"/>
                      <a:gd name="T106" fmla="*/ 9 w 66"/>
                      <a:gd name="T107" fmla="*/ 1 h 12"/>
                      <a:gd name="T108" fmla="*/ 11 w 66"/>
                      <a:gd name="T109" fmla="*/ 1 h 12"/>
                      <a:gd name="T110" fmla="*/ 14 w 66"/>
                      <a:gd name="T111" fmla="*/ 1 h 12"/>
                      <a:gd name="T112" fmla="*/ 15 w 66"/>
                      <a:gd name="T113" fmla="*/ 1 h 12"/>
                      <a:gd name="T114" fmla="*/ 18 w 66"/>
                      <a:gd name="T115" fmla="*/ 1 h 12"/>
                      <a:gd name="T116" fmla="*/ 20 w 66"/>
                      <a:gd name="T117" fmla="*/ 1 h 12"/>
                      <a:gd name="T118" fmla="*/ 23 w 66"/>
                      <a:gd name="T119" fmla="*/ 0 h 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6" h="12">
                        <a:moveTo>
                          <a:pt x="23" y="0"/>
                        </a:moveTo>
                        <a:lnTo>
                          <a:pt x="25" y="0"/>
                        </a:lnTo>
                        <a:lnTo>
                          <a:pt x="29" y="1"/>
                        </a:lnTo>
                        <a:lnTo>
                          <a:pt x="30" y="1"/>
                        </a:lnTo>
                        <a:lnTo>
                          <a:pt x="31" y="1"/>
                        </a:lnTo>
                        <a:lnTo>
                          <a:pt x="32" y="1"/>
                        </a:lnTo>
                        <a:lnTo>
                          <a:pt x="34" y="1"/>
                        </a:lnTo>
                        <a:lnTo>
                          <a:pt x="36" y="1"/>
                        </a:lnTo>
                        <a:lnTo>
                          <a:pt x="38" y="1"/>
                        </a:lnTo>
                        <a:lnTo>
                          <a:pt x="40" y="1"/>
                        </a:lnTo>
                        <a:lnTo>
                          <a:pt x="42" y="1"/>
                        </a:lnTo>
                        <a:lnTo>
                          <a:pt x="45" y="1"/>
                        </a:lnTo>
                        <a:lnTo>
                          <a:pt x="47" y="1"/>
                        </a:lnTo>
                        <a:lnTo>
                          <a:pt x="50" y="1"/>
                        </a:lnTo>
                        <a:lnTo>
                          <a:pt x="56" y="1"/>
                        </a:lnTo>
                        <a:lnTo>
                          <a:pt x="60" y="3"/>
                        </a:lnTo>
                        <a:lnTo>
                          <a:pt x="65" y="3"/>
                        </a:lnTo>
                        <a:lnTo>
                          <a:pt x="63" y="5"/>
                        </a:lnTo>
                        <a:lnTo>
                          <a:pt x="63" y="6"/>
                        </a:lnTo>
                        <a:lnTo>
                          <a:pt x="61" y="6"/>
                        </a:lnTo>
                        <a:lnTo>
                          <a:pt x="60" y="8"/>
                        </a:lnTo>
                        <a:lnTo>
                          <a:pt x="57" y="8"/>
                        </a:lnTo>
                        <a:lnTo>
                          <a:pt x="56" y="9"/>
                        </a:lnTo>
                        <a:lnTo>
                          <a:pt x="53" y="9"/>
                        </a:lnTo>
                        <a:lnTo>
                          <a:pt x="50" y="10"/>
                        </a:lnTo>
                        <a:lnTo>
                          <a:pt x="47" y="10"/>
                        </a:lnTo>
                        <a:lnTo>
                          <a:pt x="43" y="11"/>
                        </a:lnTo>
                        <a:lnTo>
                          <a:pt x="41" y="11"/>
                        </a:lnTo>
                        <a:lnTo>
                          <a:pt x="38" y="11"/>
                        </a:lnTo>
                        <a:lnTo>
                          <a:pt x="34" y="11"/>
                        </a:lnTo>
                        <a:lnTo>
                          <a:pt x="31" y="11"/>
                        </a:lnTo>
                        <a:lnTo>
                          <a:pt x="27" y="11"/>
                        </a:lnTo>
                        <a:lnTo>
                          <a:pt x="25" y="11"/>
                        </a:lnTo>
                        <a:lnTo>
                          <a:pt x="22" y="11"/>
                        </a:lnTo>
                        <a:lnTo>
                          <a:pt x="19" y="11"/>
                        </a:lnTo>
                        <a:lnTo>
                          <a:pt x="16" y="10"/>
                        </a:lnTo>
                        <a:lnTo>
                          <a:pt x="14" y="10"/>
                        </a:lnTo>
                        <a:lnTo>
                          <a:pt x="11" y="10"/>
                        </a:lnTo>
                        <a:lnTo>
                          <a:pt x="9" y="9"/>
                        </a:lnTo>
                        <a:lnTo>
                          <a:pt x="7" y="9"/>
                        </a:lnTo>
                        <a:lnTo>
                          <a:pt x="5" y="8"/>
                        </a:lnTo>
                        <a:lnTo>
                          <a:pt x="4" y="8"/>
                        </a:lnTo>
                        <a:lnTo>
                          <a:pt x="3" y="6"/>
                        </a:lnTo>
                        <a:lnTo>
                          <a:pt x="2" y="6"/>
                        </a:lnTo>
                        <a:lnTo>
                          <a:pt x="0" y="5"/>
                        </a:lnTo>
                        <a:lnTo>
                          <a:pt x="0" y="3"/>
                        </a:lnTo>
                        <a:lnTo>
                          <a:pt x="2" y="3"/>
                        </a:lnTo>
                        <a:lnTo>
                          <a:pt x="3" y="3"/>
                        </a:lnTo>
                        <a:lnTo>
                          <a:pt x="4" y="3"/>
                        </a:lnTo>
                        <a:lnTo>
                          <a:pt x="5" y="3"/>
                        </a:lnTo>
                        <a:lnTo>
                          <a:pt x="7" y="3"/>
                        </a:lnTo>
                        <a:lnTo>
                          <a:pt x="8" y="3"/>
                        </a:lnTo>
                        <a:lnTo>
                          <a:pt x="9" y="1"/>
                        </a:lnTo>
                        <a:lnTo>
                          <a:pt x="11" y="1"/>
                        </a:lnTo>
                        <a:lnTo>
                          <a:pt x="14" y="1"/>
                        </a:lnTo>
                        <a:lnTo>
                          <a:pt x="15" y="1"/>
                        </a:lnTo>
                        <a:lnTo>
                          <a:pt x="18" y="1"/>
                        </a:lnTo>
                        <a:lnTo>
                          <a:pt x="20" y="1"/>
                        </a:lnTo>
                        <a:lnTo>
                          <a:pt x="23" y="0"/>
                        </a:lnTo>
                      </a:path>
                    </a:pathLst>
                  </a:custGeom>
                  <a:solidFill>
                    <a:srgbClr val="9AA1A1"/>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73" name="Freeform 285"/>
                  <p:cNvSpPr>
                    <a:spLocks noChangeAspect="1"/>
                  </p:cNvSpPr>
                  <p:nvPr/>
                </p:nvSpPr>
                <p:spPr bwMode="auto">
                  <a:xfrm>
                    <a:off x="5047" y="1319"/>
                    <a:ext cx="60" cy="11"/>
                  </a:xfrm>
                  <a:custGeom>
                    <a:avLst/>
                    <a:gdLst>
                      <a:gd name="T0" fmla="*/ 19 w 60"/>
                      <a:gd name="T1" fmla="*/ 0 h 11"/>
                      <a:gd name="T2" fmla="*/ 21 w 60"/>
                      <a:gd name="T3" fmla="*/ 0 h 11"/>
                      <a:gd name="T4" fmla="*/ 23 w 60"/>
                      <a:gd name="T5" fmla="*/ 0 h 11"/>
                      <a:gd name="T6" fmla="*/ 25 w 60"/>
                      <a:gd name="T7" fmla="*/ 0 h 11"/>
                      <a:gd name="T8" fmla="*/ 26 w 60"/>
                      <a:gd name="T9" fmla="*/ 0 h 11"/>
                      <a:gd name="T10" fmla="*/ 27 w 60"/>
                      <a:gd name="T11" fmla="*/ 0 h 11"/>
                      <a:gd name="T12" fmla="*/ 29 w 60"/>
                      <a:gd name="T13" fmla="*/ 0 h 11"/>
                      <a:gd name="T14" fmla="*/ 30 w 60"/>
                      <a:gd name="T15" fmla="*/ 0 h 11"/>
                      <a:gd name="T16" fmla="*/ 33 w 60"/>
                      <a:gd name="T17" fmla="*/ 0 h 11"/>
                      <a:gd name="T18" fmla="*/ 34 w 60"/>
                      <a:gd name="T19" fmla="*/ 0 h 11"/>
                      <a:gd name="T20" fmla="*/ 36 w 60"/>
                      <a:gd name="T21" fmla="*/ 0 h 11"/>
                      <a:gd name="T22" fmla="*/ 39 w 60"/>
                      <a:gd name="T23" fmla="*/ 0 h 11"/>
                      <a:gd name="T24" fmla="*/ 41 w 60"/>
                      <a:gd name="T25" fmla="*/ 1 h 11"/>
                      <a:gd name="T26" fmla="*/ 45 w 60"/>
                      <a:gd name="T27" fmla="*/ 1 h 11"/>
                      <a:gd name="T28" fmla="*/ 50 w 60"/>
                      <a:gd name="T29" fmla="*/ 1 h 11"/>
                      <a:gd name="T30" fmla="*/ 54 w 60"/>
                      <a:gd name="T31" fmla="*/ 1 h 11"/>
                      <a:gd name="T32" fmla="*/ 59 w 60"/>
                      <a:gd name="T33" fmla="*/ 3 h 11"/>
                      <a:gd name="T34" fmla="*/ 59 w 60"/>
                      <a:gd name="T35" fmla="*/ 3 h 11"/>
                      <a:gd name="T36" fmla="*/ 57 w 60"/>
                      <a:gd name="T37" fmla="*/ 3 h 11"/>
                      <a:gd name="T38" fmla="*/ 57 w 60"/>
                      <a:gd name="T39" fmla="*/ 5 h 11"/>
                      <a:gd name="T40" fmla="*/ 55 w 60"/>
                      <a:gd name="T41" fmla="*/ 6 h 11"/>
                      <a:gd name="T42" fmla="*/ 54 w 60"/>
                      <a:gd name="T43" fmla="*/ 6 h 11"/>
                      <a:gd name="T44" fmla="*/ 52 w 60"/>
                      <a:gd name="T45" fmla="*/ 8 h 11"/>
                      <a:gd name="T46" fmla="*/ 50 w 60"/>
                      <a:gd name="T47" fmla="*/ 8 h 11"/>
                      <a:gd name="T48" fmla="*/ 48 w 60"/>
                      <a:gd name="T49" fmla="*/ 8 h 11"/>
                      <a:gd name="T50" fmla="*/ 45 w 60"/>
                      <a:gd name="T51" fmla="*/ 8 h 11"/>
                      <a:gd name="T52" fmla="*/ 43 w 60"/>
                      <a:gd name="T53" fmla="*/ 8 h 11"/>
                      <a:gd name="T54" fmla="*/ 40 w 60"/>
                      <a:gd name="T55" fmla="*/ 8 h 11"/>
                      <a:gd name="T56" fmla="*/ 37 w 60"/>
                      <a:gd name="T57" fmla="*/ 10 h 11"/>
                      <a:gd name="T58" fmla="*/ 34 w 60"/>
                      <a:gd name="T59" fmla="*/ 10 h 11"/>
                      <a:gd name="T60" fmla="*/ 32 w 60"/>
                      <a:gd name="T61" fmla="*/ 10 h 11"/>
                      <a:gd name="T62" fmla="*/ 27 w 60"/>
                      <a:gd name="T63" fmla="*/ 10 h 11"/>
                      <a:gd name="T64" fmla="*/ 25 w 60"/>
                      <a:gd name="T65" fmla="*/ 10 h 11"/>
                      <a:gd name="T66" fmla="*/ 22 w 60"/>
                      <a:gd name="T67" fmla="*/ 10 h 11"/>
                      <a:gd name="T68" fmla="*/ 21 w 60"/>
                      <a:gd name="T69" fmla="*/ 10 h 11"/>
                      <a:gd name="T70" fmla="*/ 18 w 60"/>
                      <a:gd name="T71" fmla="*/ 10 h 11"/>
                      <a:gd name="T72" fmla="*/ 15 w 60"/>
                      <a:gd name="T73" fmla="*/ 8 h 11"/>
                      <a:gd name="T74" fmla="*/ 12 w 60"/>
                      <a:gd name="T75" fmla="*/ 8 h 11"/>
                      <a:gd name="T76" fmla="*/ 11 w 60"/>
                      <a:gd name="T77" fmla="*/ 8 h 11"/>
                      <a:gd name="T78" fmla="*/ 9 w 60"/>
                      <a:gd name="T79" fmla="*/ 8 h 11"/>
                      <a:gd name="T80" fmla="*/ 7 w 60"/>
                      <a:gd name="T81" fmla="*/ 8 h 11"/>
                      <a:gd name="T82" fmla="*/ 5 w 60"/>
                      <a:gd name="T83" fmla="*/ 6 h 11"/>
                      <a:gd name="T84" fmla="*/ 4 w 60"/>
                      <a:gd name="T85" fmla="*/ 6 h 11"/>
                      <a:gd name="T86" fmla="*/ 3 w 60"/>
                      <a:gd name="T87" fmla="*/ 6 h 11"/>
                      <a:gd name="T88" fmla="*/ 2 w 60"/>
                      <a:gd name="T89" fmla="*/ 5 h 11"/>
                      <a:gd name="T90" fmla="*/ 2 w 60"/>
                      <a:gd name="T91" fmla="*/ 3 h 11"/>
                      <a:gd name="T92" fmla="*/ 0 w 60"/>
                      <a:gd name="T93" fmla="*/ 3 h 11"/>
                      <a:gd name="T94" fmla="*/ 3 w 60"/>
                      <a:gd name="T95" fmla="*/ 3 h 11"/>
                      <a:gd name="T96" fmla="*/ 4 w 60"/>
                      <a:gd name="T97" fmla="*/ 3 h 11"/>
                      <a:gd name="T98" fmla="*/ 5 w 60"/>
                      <a:gd name="T99" fmla="*/ 1 h 11"/>
                      <a:gd name="T100" fmla="*/ 7 w 60"/>
                      <a:gd name="T101" fmla="*/ 1 h 11"/>
                      <a:gd name="T102" fmla="*/ 9 w 60"/>
                      <a:gd name="T103" fmla="*/ 1 h 11"/>
                      <a:gd name="T104" fmla="*/ 11 w 60"/>
                      <a:gd name="T105" fmla="*/ 1 h 11"/>
                      <a:gd name="T106" fmla="*/ 14 w 60"/>
                      <a:gd name="T107" fmla="*/ 0 h 11"/>
                      <a:gd name="T108" fmla="*/ 19 w 60"/>
                      <a:gd name="T109" fmla="*/ 0 h 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 h="11">
                        <a:moveTo>
                          <a:pt x="19" y="0"/>
                        </a:moveTo>
                        <a:lnTo>
                          <a:pt x="21" y="0"/>
                        </a:lnTo>
                        <a:lnTo>
                          <a:pt x="23" y="0"/>
                        </a:lnTo>
                        <a:lnTo>
                          <a:pt x="25" y="0"/>
                        </a:lnTo>
                        <a:lnTo>
                          <a:pt x="26" y="0"/>
                        </a:lnTo>
                        <a:lnTo>
                          <a:pt x="27" y="0"/>
                        </a:lnTo>
                        <a:lnTo>
                          <a:pt x="29" y="0"/>
                        </a:lnTo>
                        <a:lnTo>
                          <a:pt x="30" y="0"/>
                        </a:lnTo>
                        <a:lnTo>
                          <a:pt x="33" y="0"/>
                        </a:lnTo>
                        <a:lnTo>
                          <a:pt x="34" y="0"/>
                        </a:lnTo>
                        <a:lnTo>
                          <a:pt x="36" y="0"/>
                        </a:lnTo>
                        <a:lnTo>
                          <a:pt x="39" y="0"/>
                        </a:lnTo>
                        <a:lnTo>
                          <a:pt x="41" y="1"/>
                        </a:lnTo>
                        <a:lnTo>
                          <a:pt x="45" y="1"/>
                        </a:lnTo>
                        <a:lnTo>
                          <a:pt x="50" y="1"/>
                        </a:lnTo>
                        <a:lnTo>
                          <a:pt x="54" y="1"/>
                        </a:lnTo>
                        <a:lnTo>
                          <a:pt x="59" y="3"/>
                        </a:lnTo>
                        <a:lnTo>
                          <a:pt x="57" y="3"/>
                        </a:lnTo>
                        <a:lnTo>
                          <a:pt x="57" y="5"/>
                        </a:lnTo>
                        <a:lnTo>
                          <a:pt x="55" y="6"/>
                        </a:lnTo>
                        <a:lnTo>
                          <a:pt x="54" y="6"/>
                        </a:lnTo>
                        <a:lnTo>
                          <a:pt x="52" y="8"/>
                        </a:lnTo>
                        <a:lnTo>
                          <a:pt x="50" y="8"/>
                        </a:lnTo>
                        <a:lnTo>
                          <a:pt x="48" y="8"/>
                        </a:lnTo>
                        <a:lnTo>
                          <a:pt x="45" y="8"/>
                        </a:lnTo>
                        <a:lnTo>
                          <a:pt x="43" y="8"/>
                        </a:lnTo>
                        <a:lnTo>
                          <a:pt x="40" y="8"/>
                        </a:lnTo>
                        <a:lnTo>
                          <a:pt x="37" y="10"/>
                        </a:lnTo>
                        <a:lnTo>
                          <a:pt x="34" y="10"/>
                        </a:lnTo>
                        <a:lnTo>
                          <a:pt x="32" y="10"/>
                        </a:lnTo>
                        <a:lnTo>
                          <a:pt x="27" y="10"/>
                        </a:lnTo>
                        <a:lnTo>
                          <a:pt x="25" y="10"/>
                        </a:lnTo>
                        <a:lnTo>
                          <a:pt x="22" y="10"/>
                        </a:lnTo>
                        <a:lnTo>
                          <a:pt x="21" y="10"/>
                        </a:lnTo>
                        <a:lnTo>
                          <a:pt x="18" y="10"/>
                        </a:lnTo>
                        <a:lnTo>
                          <a:pt x="15" y="8"/>
                        </a:lnTo>
                        <a:lnTo>
                          <a:pt x="12" y="8"/>
                        </a:lnTo>
                        <a:lnTo>
                          <a:pt x="11" y="8"/>
                        </a:lnTo>
                        <a:lnTo>
                          <a:pt x="9" y="8"/>
                        </a:lnTo>
                        <a:lnTo>
                          <a:pt x="7" y="8"/>
                        </a:lnTo>
                        <a:lnTo>
                          <a:pt x="5" y="6"/>
                        </a:lnTo>
                        <a:lnTo>
                          <a:pt x="4" y="6"/>
                        </a:lnTo>
                        <a:lnTo>
                          <a:pt x="3" y="6"/>
                        </a:lnTo>
                        <a:lnTo>
                          <a:pt x="2" y="5"/>
                        </a:lnTo>
                        <a:lnTo>
                          <a:pt x="2" y="3"/>
                        </a:lnTo>
                        <a:lnTo>
                          <a:pt x="0" y="3"/>
                        </a:lnTo>
                        <a:lnTo>
                          <a:pt x="3" y="3"/>
                        </a:lnTo>
                        <a:lnTo>
                          <a:pt x="4" y="3"/>
                        </a:lnTo>
                        <a:lnTo>
                          <a:pt x="5" y="1"/>
                        </a:lnTo>
                        <a:lnTo>
                          <a:pt x="7" y="1"/>
                        </a:lnTo>
                        <a:lnTo>
                          <a:pt x="9" y="1"/>
                        </a:lnTo>
                        <a:lnTo>
                          <a:pt x="11" y="1"/>
                        </a:lnTo>
                        <a:lnTo>
                          <a:pt x="14" y="0"/>
                        </a:lnTo>
                        <a:lnTo>
                          <a:pt x="19" y="0"/>
                        </a:lnTo>
                      </a:path>
                    </a:pathLst>
                  </a:custGeom>
                  <a:solidFill>
                    <a:srgbClr val="A7AEA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74" name="Freeform 286"/>
                  <p:cNvSpPr>
                    <a:spLocks noChangeAspect="1"/>
                  </p:cNvSpPr>
                  <p:nvPr/>
                </p:nvSpPr>
                <p:spPr bwMode="auto">
                  <a:xfrm>
                    <a:off x="5054" y="1319"/>
                    <a:ext cx="51" cy="11"/>
                  </a:xfrm>
                  <a:custGeom>
                    <a:avLst/>
                    <a:gdLst>
                      <a:gd name="T0" fmla="*/ 12 w 51"/>
                      <a:gd name="T1" fmla="*/ 0 h 11"/>
                      <a:gd name="T2" fmla="*/ 15 w 51"/>
                      <a:gd name="T3" fmla="*/ 0 h 11"/>
                      <a:gd name="T4" fmla="*/ 16 w 51"/>
                      <a:gd name="T5" fmla="*/ 0 h 11"/>
                      <a:gd name="T6" fmla="*/ 18 w 51"/>
                      <a:gd name="T7" fmla="*/ 0 h 11"/>
                      <a:gd name="T8" fmla="*/ 19 w 51"/>
                      <a:gd name="T9" fmla="*/ 0 h 11"/>
                      <a:gd name="T10" fmla="*/ 20 w 51"/>
                      <a:gd name="T11" fmla="*/ 0 h 11"/>
                      <a:gd name="T12" fmla="*/ 22 w 51"/>
                      <a:gd name="T13" fmla="*/ 0 h 11"/>
                      <a:gd name="T14" fmla="*/ 23 w 51"/>
                      <a:gd name="T15" fmla="*/ 0 h 11"/>
                      <a:gd name="T16" fmla="*/ 25 w 51"/>
                      <a:gd name="T17" fmla="*/ 0 h 11"/>
                      <a:gd name="T18" fmla="*/ 27 w 51"/>
                      <a:gd name="T19" fmla="*/ 0 h 11"/>
                      <a:gd name="T20" fmla="*/ 28 w 51"/>
                      <a:gd name="T21" fmla="*/ 1 h 11"/>
                      <a:gd name="T22" fmla="*/ 31 w 51"/>
                      <a:gd name="T23" fmla="*/ 1 h 11"/>
                      <a:gd name="T24" fmla="*/ 34 w 51"/>
                      <a:gd name="T25" fmla="*/ 1 h 11"/>
                      <a:gd name="T26" fmla="*/ 37 w 51"/>
                      <a:gd name="T27" fmla="*/ 1 h 11"/>
                      <a:gd name="T28" fmla="*/ 41 w 51"/>
                      <a:gd name="T29" fmla="*/ 3 h 11"/>
                      <a:gd name="T30" fmla="*/ 45 w 51"/>
                      <a:gd name="T31" fmla="*/ 3 h 11"/>
                      <a:gd name="T32" fmla="*/ 50 w 51"/>
                      <a:gd name="T33" fmla="*/ 3 h 11"/>
                      <a:gd name="T34" fmla="*/ 50 w 51"/>
                      <a:gd name="T35" fmla="*/ 3 h 11"/>
                      <a:gd name="T36" fmla="*/ 48 w 51"/>
                      <a:gd name="T37" fmla="*/ 5 h 11"/>
                      <a:gd name="T38" fmla="*/ 48 w 51"/>
                      <a:gd name="T39" fmla="*/ 6 h 11"/>
                      <a:gd name="T40" fmla="*/ 45 w 51"/>
                      <a:gd name="T41" fmla="*/ 6 h 11"/>
                      <a:gd name="T42" fmla="*/ 43 w 51"/>
                      <a:gd name="T43" fmla="*/ 8 h 11"/>
                      <a:gd name="T44" fmla="*/ 42 w 51"/>
                      <a:gd name="T45" fmla="*/ 8 h 11"/>
                      <a:gd name="T46" fmla="*/ 41 w 51"/>
                      <a:gd name="T47" fmla="*/ 8 h 11"/>
                      <a:gd name="T48" fmla="*/ 38 w 51"/>
                      <a:gd name="T49" fmla="*/ 8 h 11"/>
                      <a:gd name="T50" fmla="*/ 35 w 51"/>
                      <a:gd name="T51" fmla="*/ 8 h 11"/>
                      <a:gd name="T52" fmla="*/ 34 w 51"/>
                      <a:gd name="T53" fmla="*/ 8 h 11"/>
                      <a:gd name="T54" fmla="*/ 31 w 51"/>
                      <a:gd name="T55" fmla="*/ 10 h 11"/>
                      <a:gd name="T56" fmla="*/ 28 w 51"/>
                      <a:gd name="T57" fmla="*/ 10 h 11"/>
                      <a:gd name="T58" fmla="*/ 25 w 51"/>
                      <a:gd name="T59" fmla="*/ 10 h 11"/>
                      <a:gd name="T60" fmla="*/ 23 w 51"/>
                      <a:gd name="T61" fmla="*/ 10 h 11"/>
                      <a:gd name="T62" fmla="*/ 20 w 51"/>
                      <a:gd name="T63" fmla="*/ 10 h 11"/>
                      <a:gd name="T64" fmla="*/ 19 w 51"/>
                      <a:gd name="T65" fmla="*/ 10 h 11"/>
                      <a:gd name="T66" fmla="*/ 16 w 51"/>
                      <a:gd name="T67" fmla="*/ 10 h 11"/>
                      <a:gd name="T68" fmla="*/ 15 w 51"/>
                      <a:gd name="T69" fmla="*/ 10 h 11"/>
                      <a:gd name="T70" fmla="*/ 12 w 51"/>
                      <a:gd name="T71" fmla="*/ 8 h 11"/>
                      <a:gd name="T72" fmla="*/ 11 w 51"/>
                      <a:gd name="T73" fmla="*/ 8 h 11"/>
                      <a:gd name="T74" fmla="*/ 9 w 51"/>
                      <a:gd name="T75" fmla="*/ 8 h 11"/>
                      <a:gd name="T76" fmla="*/ 7 w 51"/>
                      <a:gd name="T77" fmla="*/ 8 h 11"/>
                      <a:gd name="T78" fmla="*/ 5 w 51"/>
                      <a:gd name="T79" fmla="*/ 8 h 11"/>
                      <a:gd name="T80" fmla="*/ 4 w 51"/>
                      <a:gd name="T81" fmla="*/ 8 h 11"/>
                      <a:gd name="T82" fmla="*/ 4 w 51"/>
                      <a:gd name="T83" fmla="*/ 6 h 11"/>
                      <a:gd name="T84" fmla="*/ 3 w 51"/>
                      <a:gd name="T85" fmla="*/ 6 h 11"/>
                      <a:gd name="T86" fmla="*/ 2 w 51"/>
                      <a:gd name="T87" fmla="*/ 6 h 11"/>
                      <a:gd name="T88" fmla="*/ 2 w 51"/>
                      <a:gd name="T89" fmla="*/ 5 h 11"/>
                      <a:gd name="T90" fmla="*/ 0 w 51"/>
                      <a:gd name="T91" fmla="*/ 5 h 11"/>
                      <a:gd name="T92" fmla="*/ 0 w 51"/>
                      <a:gd name="T93" fmla="*/ 3 h 11"/>
                      <a:gd name="T94" fmla="*/ 2 w 51"/>
                      <a:gd name="T95" fmla="*/ 3 h 11"/>
                      <a:gd name="T96" fmla="*/ 3 w 51"/>
                      <a:gd name="T97" fmla="*/ 3 h 11"/>
                      <a:gd name="T98" fmla="*/ 4 w 51"/>
                      <a:gd name="T99" fmla="*/ 3 h 11"/>
                      <a:gd name="T100" fmla="*/ 5 w 51"/>
                      <a:gd name="T101" fmla="*/ 3 h 11"/>
                      <a:gd name="T102" fmla="*/ 7 w 51"/>
                      <a:gd name="T103" fmla="*/ 1 h 11"/>
                      <a:gd name="T104" fmla="*/ 9 w 51"/>
                      <a:gd name="T105" fmla="*/ 0 h 11"/>
                      <a:gd name="T106" fmla="*/ 12 w 51"/>
                      <a:gd name="T107" fmla="*/ 0 h 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1" h="11">
                        <a:moveTo>
                          <a:pt x="12" y="0"/>
                        </a:moveTo>
                        <a:lnTo>
                          <a:pt x="15" y="0"/>
                        </a:lnTo>
                        <a:lnTo>
                          <a:pt x="16" y="0"/>
                        </a:lnTo>
                        <a:lnTo>
                          <a:pt x="18" y="0"/>
                        </a:lnTo>
                        <a:lnTo>
                          <a:pt x="19" y="0"/>
                        </a:lnTo>
                        <a:lnTo>
                          <a:pt x="20" y="0"/>
                        </a:lnTo>
                        <a:lnTo>
                          <a:pt x="22" y="0"/>
                        </a:lnTo>
                        <a:lnTo>
                          <a:pt x="23" y="0"/>
                        </a:lnTo>
                        <a:lnTo>
                          <a:pt x="25" y="0"/>
                        </a:lnTo>
                        <a:lnTo>
                          <a:pt x="27" y="0"/>
                        </a:lnTo>
                        <a:lnTo>
                          <a:pt x="28" y="1"/>
                        </a:lnTo>
                        <a:lnTo>
                          <a:pt x="31" y="1"/>
                        </a:lnTo>
                        <a:lnTo>
                          <a:pt x="34" y="1"/>
                        </a:lnTo>
                        <a:lnTo>
                          <a:pt x="37" y="1"/>
                        </a:lnTo>
                        <a:lnTo>
                          <a:pt x="41" y="3"/>
                        </a:lnTo>
                        <a:lnTo>
                          <a:pt x="45" y="3"/>
                        </a:lnTo>
                        <a:lnTo>
                          <a:pt x="50" y="3"/>
                        </a:lnTo>
                        <a:lnTo>
                          <a:pt x="48" y="5"/>
                        </a:lnTo>
                        <a:lnTo>
                          <a:pt x="48" y="6"/>
                        </a:lnTo>
                        <a:lnTo>
                          <a:pt x="45" y="6"/>
                        </a:lnTo>
                        <a:lnTo>
                          <a:pt x="43" y="8"/>
                        </a:lnTo>
                        <a:lnTo>
                          <a:pt x="42" y="8"/>
                        </a:lnTo>
                        <a:lnTo>
                          <a:pt x="41" y="8"/>
                        </a:lnTo>
                        <a:lnTo>
                          <a:pt x="38" y="8"/>
                        </a:lnTo>
                        <a:lnTo>
                          <a:pt x="35" y="8"/>
                        </a:lnTo>
                        <a:lnTo>
                          <a:pt x="34" y="8"/>
                        </a:lnTo>
                        <a:lnTo>
                          <a:pt x="31" y="10"/>
                        </a:lnTo>
                        <a:lnTo>
                          <a:pt x="28" y="10"/>
                        </a:lnTo>
                        <a:lnTo>
                          <a:pt x="25" y="10"/>
                        </a:lnTo>
                        <a:lnTo>
                          <a:pt x="23" y="10"/>
                        </a:lnTo>
                        <a:lnTo>
                          <a:pt x="20" y="10"/>
                        </a:lnTo>
                        <a:lnTo>
                          <a:pt x="19" y="10"/>
                        </a:lnTo>
                        <a:lnTo>
                          <a:pt x="16" y="10"/>
                        </a:lnTo>
                        <a:lnTo>
                          <a:pt x="15" y="10"/>
                        </a:lnTo>
                        <a:lnTo>
                          <a:pt x="12" y="8"/>
                        </a:lnTo>
                        <a:lnTo>
                          <a:pt x="11" y="8"/>
                        </a:lnTo>
                        <a:lnTo>
                          <a:pt x="9" y="8"/>
                        </a:lnTo>
                        <a:lnTo>
                          <a:pt x="7" y="8"/>
                        </a:lnTo>
                        <a:lnTo>
                          <a:pt x="5" y="8"/>
                        </a:lnTo>
                        <a:lnTo>
                          <a:pt x="4" y="8"/>
                        </a:lnTo>
                        <a:lnTo>
                          <a:pt x="4" y="6"/>
                        </a:lnTo>
                        <a:lnTo>
                          <a:pt x="3" y="6"/>
                        </a:lnTo>
                        <a:lnTo>
                          <a:pt x="2" y="6"/>
                        </a:lnTo>
                        <a:lnTo>
                          <a:pt x="2" y="5"/>
                        </a:lnTo>
                        <a:lnTo>
                          <a:pt x="0" y="5"/>
                        </a:lnTo>
                        <a:lnTo>
                          <a:pt x="0" y="3"/>
                        </a:lnTo>
                        <a:lnTo>
                          <a:pt x="2" y="3"/>
                        </a:lnTo>
                        <a:lnTo>
                          <a:pt x="3" y="3"/>
                        </a:lnTo>
                        <a:lnTo>
                          <a:pt x="4" y="3"/>
                        </a:lnTo>
                        <a:lnTo>
                          <a:pt x="5" y="3"/>
                        </a:lnTo>
                        <a:lnTo>
                          <a:pt x="7" y="1"/>
                        </a:lnTo>
                        <a:lnTo>
                          <a:pt x="9" y="0"/>
                        </a:lnTo>
                        <a:lnTo>
                          <a:pt x="12" y="0"/>
                        </a:lnTo>
                      </a:path>
                    </a:pathLst>
                  </a:custGeom>
                  <a:solidFill>
                    <a:srgbClr val="B1B8B8"/>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75" name="Freeform 287"/>
                  <p:cNvSpPr>
                    <a:spLocks noChangeAspect="1"/>
                  </p:cNvSpPr>
                  <p:nvPr/>
                </p:nvSpPr>
                <p:spPr bwMode="auto">
                  <a:xfrm>
                    <a:off x="5060" y="1319"/>
                    <a:ext cx="44" cy="11"/>
                  </a:xfrm>
                  <a:custGeom>
                    <a:avLst/>
                    <a:gdLst>
                      <a:gd name="T0" fmla="*/ 5 w 44"/>
                      <a:gd name="T1" fmla="*/ 0 h 11"/>
                      <a:gd name="T2" fmla="*/ 9 w 44"/>
                      <a:gd name="T3" fmla="*/ 0 h 11"/>
                      <a:gd name="T4" fmla="*/ 9 w 44"/>
                      <a:gd name="T5" fmla="*/ 0 h 11"/>
                      <a:gd name="T6" fmla="*/ 11 w 44"/>
                      <a:gd name="T7" fmla="*/ 0 h 11"/>
                      <a:gd name="T8" fmla="*/ 13 w 44"/>
                      <a:gd name="T9" fmla="*/ 0 h 11"/>
                      <a:gd name="T10" fmla="*/ 14 w 44"/>
                      <a:gd name="T11" fmla="*/ 0 h 11"/>
                      <a:gd name="T12" fmla="*/ 16 w 44"/>
                      <a:gd name="T13" fmla="*/ 0 h 11"/>
                      <a:gd name="T14" fmla="*/ 16 w 44"/>
                      <a:gd name="T15" fmla="*/ 1 h 11"/>
                      <a:gd name="T16" fmla="*/ 18 w 44"/>
                      <a:gd name="T17" fmla="*/ 1 h 11"/>
                      <a:gd name="T18" fmla="*/ 21 w 44"/>
                      <a:gd name="T19" fmla="*/ 1 h 11"/>
                      <a:gd name="T20" fmla="*/ 22 w 44"/>
                      <a:gd name="T21" fmla="*/ 1 h 11"/>
                      <a:gd name="T22" fmla="*/ 25 w 44"/>
                      <a:gd name="T23" fmla="*/ 1 h 11"/>
                      <a:gd name="T24" fmla="*/ 28 w 44"/>
                      <a:gd name="T25" fmla="*/ 1 h 11"/>
                      <a:gd name="T26" fmla="*/ 30 w 44"/>
                      <a:gd name="T27" fmla="*/ 3 h 11"/>
                      <a:gd name="T28" fmla="*/ 35 w 44"/>
                      <a:gd name="T29" fmla="*/ 3 h 11"/>
                      <a:gd name="T30" fmla="*/ 39 w 44"/>
                      <a:gd name="T31" fmla="*/ 3 h 11"/>
                      <a:gd name="T32" fmla="*/ 43 w 44"/>
                      <a:gd name="T33" fmla="*/ 3 h 11"/>
                      <a:gd name="T34" fmla="*/ 43 w 44"/>
                      <a:gd name="T35" fmla="*/ 5 h 11"/>
                      <a:gd name="T36" fmla="*/ 41 w 44"/>
                      <a:gd name="T37" fmla="*/ 5 h 11"/>
                      <a:gd name="T38" fmla="*/ 41 w 44"/>
                      <a:gd name="T39" fmla="*/ 6 h 11"/>
                      <a:gd name="T40" fmla="*/ 41 w 44"/>
                      <a:gd name="T41" fmla="*/ 6 h 11"/>
                      <a:gd name="T42" fmla="*/ 39 w 44"/>
                      <a:gd name="T43" fmla="*/ 6 h 11"/>
                      <a:gd name="T44" fmla="*/ 38 w 44"/>
                      <a:gd name="T45" fmla="*/ 8 h 11"/>
                      <a:gd name="T46" fmla="*/ 36 w 44"/>
                      <a:gd name="T47" fmla="*/ 8 h 11"/>
                      <a:gd name="T48" fmla="*/ 34 w 44"/>
                      <a:gd name="T49" fmla="*/ 8 h 11"/>
                      <a:gd name="T50" fmla="*/ 32 w 44"/>
                      <a:gd name="T51" fmla="*/ 8 h 11"/>
                      <a:gd name="T52" fmla="*/ 30 w 44"/>
                      <a:gd name="T53" fmla="*/ 8 h 11"/>
                      <a:gd name="T54" fmla="*/ 28 w 44"/>
                      <a:gd name="T55" fmla="*/ 8 h 11"/>
                      <a:gd name="T56" fmla="*/ 27 w 44"/>
                      <a:gd name="T57" fmla="*/ 8 h 11"/>
                      <a:gd name="T58" fmla="*/ 23 w 44"/>
                      <a:gd name="T59" fmla="*/ 10 h 11"/>
                      <a:gd name="T60" fmla="*/ 21 w 44"/>
                      <a:gd name="T61" fmla="*/ 10 h 11"/>
                      <a:gd name="T62" fmla="*/ 20 w 44"/>
                      <a:gd name="T63" fmla="*/ 10 h 11"/>
                      <a:gd name="T64" fmla="*/ 16 w 44"/>
                      <a:gd name="T65" fmla="*/ 10 h 11"/>
                      <a:gd name="T66" fmla="*/ 13 w 44"/>
                      <a:gd name="T67" fmla="*/ 8 h 11"/>
                      <a:gd name="T68" fmla="*/ 9 w 44"/>
                      <a:gd name="T69" fmla="*/ 8 h 11"/>
                      <a:gd name="T70" fmla="*/ 5 w 44"/>
                      <a:gd name="T71" fmla="*/ 8 h 11"/>
                      <a:gd name="T72" fmla="*/ 4 w 44"/>
                      <a:gd name="T73" fmla="*/ 8 h 11"/>
                      <a:gd name="T74" fmla="*/ 2 w 44"/>
                      <a:gd name="T75" fmla="*/ 6 h 11"/>
                      <a:gd name="T76" fmla="*/ 0 w 44"/>
                      <a:gd name="T77" fmla="*/ 6 h 11"/>
                      <a:gd name="T78" fmla="*/ 0 w 44"/>
                      <a:gd name="T79" fmla="*/ 5 h 11"/>
                      <a:gd name="T80" fmla="*/ 0 w 44"/>
                      <a:gd name="T81" fmla="*/ 3 h 11"/>
                      <a:gd name="T82" fmla="*/ 2 w 44"/>
                      <a:gd name="T83" fmla="*/ 3 h 11"/>
                      <a:gd name="T84" fmla="*/ 2 w 44"/>
                      <a:gd name="T85" fmla="*/ 3 h 11"/>
                      <a:gd name="T86" fmla="*/ 3 w 44"/>
                      <a:gd name="T87" fmla="*/ 3 h 11"/>
                      <a:gd name="T88" fmla="*/ 4 w 44"/>
                      <a:gd name="T89" fmla="*/ 1 h 11"/>
                      <a:gd name="T90" fmla="*/ 5 w 44"/>
                      <a:gd name="T91" fmla="*/ 0 h 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 h="11">
                        <a:moveTo>
                          <a:pt x="5" y="0"/>
                        </a:moveTo>
                        <a:lnTo>
                          <a:pt x="9" y="0"/>
                        </a:lnTo>
                        <a:lnTo>
                          <a:pt x="11" y="0"/>
                        </a:lnTo>
                        <a:lnTo>
                          <a:pt x="13" y="0"/>
                        </a:lnTo>
                        <a:lnTo>
                          <a:pt x="14" y="0"/>
                        </a:lnTo>
                        <a:lnTo>
                          <a:pt x="16" y="0"/>
                        </a:lnTo>
                        <a:lnTo>
                          <a:pt x="16" y="1"/>
                        </a:lnTo>
                        <a:lnTo>
                          <a:pt x="18" y="1"/>
                        </a:lnTo>
                        <a:lnTo>
                          <a:pt x="21" y="1"/>
                        </a:lnTo>
                        <a:lnTo>
                          <a:pt x="22" y="1"/>
                        </a:lnTo>
                        <a:lnTo>
                          <a:pt x="25" y="1"/>
                        </a:lnTo>
                        <a:lnTo>
                          <a:pt x="28" y="1"/>
                        </a:lnTo>
                        <a:lnTo>
                          <a:pt x="30" y="3"/>
                        </a:lnTo>
                        <a:lnTo>
                          <a:pt x="35" y="3"/>
                        </a:lnTo>
                        <a:lnTo>
                          <a:pt x="39" y="3"/>
                        </a:lnTo>
                        <a:lnTo>
                          <a:pt x="43" y="3"/>
                        </a:lnTo>
                        <a:lnTo>
                          <a:pt x="43" y="5"/>
                        </a:lnTo>
                        <a:lnTo>
                          <a:pt x="41" y="5"/>
                        </a:lnTo>
                        <a:lnTo>
                          <a:pt x="41" y="6"/>
                        </a:lnTo>
                        <a:lnTo>
                          <a:pt x="39" y="6"/>
                        </a:lnTo>
                        <a:lnTo>
                          <a:pt x="38" y="8"/>
                        </a:lnTo>
                        <a:lnTo>
                          <a:pt x="36" y="8"/>
                        </a:lnTo>
                        <a:lnTo>
                          <a:pt x="34" y="8"/>
                        </a:lnTo>
                        <a:lnTo>
                          <a:pt x="32" y="8"/>
                        </a:lnTo>
                        <a:lnTo>
                          <a:pt x="30" y="8"/>
                        </a:lnTo>
                        <a:lnTo>
                          <a:pt x="28" y="8"/>
                        </a:lnTo>
                        <a:lnTo>
                          <a:pt x="27" y="8"/>
                        </a:lnTo>
                        <a:lnTo>
                          <a:pt x="23" y="10"/>
                        </a:lnTo>
                        <a:lnTo>
                          <a:pt x="21" y="10"/>
                        </a:lnTo>
                        <a:lnTo>
                          <a:pt x="20" y="10"/>
                        </a:lnTo>
                        <a:lnTo>
                          <a:pt x="16" y="10"/>
                        </a:lnTo>
                        <a:lnTo>
                          <a:pt x="13" y="8"/>
                        </a:lnTo>
                        <a:lnTo>
                          <a:pt x="9" y="8"/>
                        </a:lnTo>
                        <a:lnTo>
                          <a:pt x="5" y="8"/>
                        </a:lnTo>
                        <a:lnTo>
                          <a:pt x="4" y="8"/>
                        </a:lnTo>
                        <a:lnTo>
                          <a:pt x="2" y="6"/>
                        </a:lnTo>
                        <a:lnTo>
                          <a:pt x="0" y="6"/>
                        </a:lnTo>
                        <a:lnTo>
                          <a:pt x="0" y="5"/>
                        </a:lnTo>
                        <a:lnTo>
                          <a:pt x="0" y="3"/>
                        </a:lnTo>
                        <a:lnTo>
                          <a:pt x="2" y="3"/>
                        </a:lnTo>
                        <a:lnTo>
                          <a:pt x="3" y="3"/>
                        </a:lnTo>
                        <a:lnTo>
                          <a:pt x="4" y="1"/>
                        </a:lnTo>
                        <a:lnTo>
                          <a:pt x="5" y="0"/>
                        </a:lnTo>
                      </a:path>
                    </a:pathLst>
                  </a:custGeom>
                  <a:solidFill>
                    <a:srgbClr val="BEC5C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76" name="Freeform 288"/>
                  <p:cNvSpPr>
                    <a:spLocks noChangeAspect="1"/>
                  </p:cNvSpPr>
                  <p:nvPr/>
                </p:nvSpPr>
                <p:spPr bwMode="auto">
                  <a:xfrm>
                    <a:off x="5067" y="1319"/>
                    <a:ext cx="35" cy="11"/>
                  </a:xfrm>
                  <a:custGeom>
                    <a:avLst/>
                    <a:gdLst>
                      <a:gd name="T0" fmla="*/ 0 w 35"/>
                      <a:gd name="T1" fmla="*/ 0 h 11"/>
                      <a:gd name="T2" fmla="*/ 2 w 35"/>
                      <a:gd name="T3" fmla="*/ 0 h 11"/>
                      <a:gd name="T4" fmla="*/ 3 w 35"/>
                      <a:gd name="T5" fmla="*/ 0 h 11"/>
                      <a:gd name="T6" fmla="*/ 5 w 35"/>
                      <a:gd name="T7" fmla="*/ 0 h 11"/>
                      <a:gd name="T8" fmla="*/ 7 w 35"/>
                      <a:gd name="T9" fmla="*/ 1 h 11"/>
                      <a:gd name="T10" fmla="*/ 9 w 35"/>
                      <a:gd name="T11" fmla="*/ 1 h 11"/>
                      <a:gd name="T12" fmla="*/ 9 w 35"/>
                      <a:gd name="T13" fmla="*/ 1 h 11"/>
                      <a:gd name="T14" fmla="*/ 11 w 35"/>
                      <a:gd name="T15" fmla="*/ 1 h 11"/>
                      <a:gd name="T16" fmla="*/ 12 w 35"/>
                      <a:gd name="T17" fmla="*/ 1 h 11"/>
                      <a:gd name="T18" fmla="*/ 15 w 35"/>
                      <a:gd name="T19" fmla="*/ 1 h 11"/>
                      <a:gd name="T20" fmla="*/ 16 w 35"/>
                      <a:gd name="T21" fmla="*/ 3 h 11"/>
                      <a:gd name="T22" fmla="*/ 19 w 35"/>
                      <a:gd name="T23" fmla="*/ 3 h 11"/>
                      <a:gd name="T24" fmla="*/ 22 w 35"/>
                      <a:gd name="T25" fmla="*/ 3 h 11"/>
                      <a:gd name="T26" fmla="*/ 26 w 35"/>
                      <a:gd name="T27" fmla="*/ 3 h 11"/>
                      <a:gd name="T28" fmla="*/ 30 w 35"/>
                      <a:gd name="T29" fmla="*/ 3 h 11"/>
                      <a:gd name="T30" fmla="*/ 34 w 35"/>
                      <a:gd name="T31" fmla="*/ 5 h 11"/>
                      <a:gd name="T32" fmla="*/ 32 w 35"/>
                      <a:gd name="T33" fmla="*/ 6 h 11"/>
                      <a:gd name="T34" fmla="*/ 30 w 35"/>
                      <a:gd name="T35" fmla="*/ 8 h 11"/>
                      <a:gd name="T36" fmla="*/ 27 w 35"/>
                      <a:gd name="T37" fmla="*/ 8 h 11"/>
                      <a:gd name="T38" fmla="*/ 25 w 35"/>
                      <a:gd name="T39" fmla="*/ 8 h 11"/>
                      <a:gd name="T40" fmla="*/ 22 w 35"/>
                      <a:gd name="T41" fmla="*/ 8 h 11"/>
                      <a:gd name="T42" fmla="*/ 18 w 35"/>
                      <a:gd name="T43" fmla="*/ 10 h 11"/>
                      <a:gd name="T44" fmla="*/ 14 w 35"/>
                      <a:gd name="T45" fmla="*/ 10 h 11"/>
                      <a:gd name="T46" fmla="*/ 11 w 35"/>
                      <a:gd name="T47" fmla="*/ 10 h 11"/>
                      <a:gd name="T48" fmla="*/ 9 w 35"/>
                      <a:gd name="T49" fmla="*/ 8 h 11"/>
                      <a:gd name="T50" fmla="*/ 7 w 35"/>
                      <a:gd name="T51" fmla="*/ 8 h 11"/>
                      <a:gd name="T52" fmla="*/ 4 w 35"/>
                      <a:gd name="T53" fmla="*/ 8 h 11"/>
                      <a:gd name="T54" fmla="*/ 3 w 35"/>
                      <a:gd name="T55" fmla="*/ 8 h 11"/>
                      <a:gd name="T56" fmla="*/ 2 w 35"/>
                      <a:gd name="T57" fmla="*/ 8 h 11"/>
                      <a:gd name="T58" fmla="*/ 0 w 35"/>
                      <a:gd name="T59" fmla="*/ 6 h 11"/>
                      <a:gd name="T60" fmla="*/ 0 w 35"/>
                      <a:gd name="T61" fmla="*/ 5 h 11"/>
                      <a:gd name="T62" fmla="*/ 0 w 35"/>
                      <a:gd name="T63" fmla="*/ 3 h 11"/>
                      <a:gd name="T64" fmla="*/ 0 w 35"/>
                      <a:gd name="T65" fmla="*/ 3 h 11"/>
                      <a:gd name="T66" fmla="*/ 0 w 35"/>
                      <a:gd name="T67" fmla="*/ 0 h 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 h="11">
                        <a:moveTo>
                          <a:pt x="0" y="0"/>
                        </a:moveTo>
                        <a:lnTo>
                          <a:pt x="2" y="0"/>
                        </a:lnTo>
                        <a:lnTo>
                          <a:pt x="3" y="0"/>
                        </a:lnTo>
                        <a:lnTo>
                          <a:pt x="5" y="0"/>
                        </a:lnTo>
                        <a:lnTo>
                          <a:pt x="7" y="1"/>
                        </a:lnTo>
                        <a:lnTo>
                          <a:pt x="9" y="1"/>
                        </a:lnTo>
                        <a:lnTo>
                          <a:pt x="11" y="1"/>
                        </a:lnTo>
                        <a:lnTo>
                          <a:pt x="12" y="1"/>
                        </a:lnTo>
                        <a:lnTo>
                          <a:pt x="15" y="1"/>
                        </a:lnTo>
                        <a:lnTo>
                          <a:pt x="16" y="3"/>
                        </a:lnTo>
                        <a:lnTo>
                          <a:pt x="19" y="3"/>
                        </a:lnTo>
                        <a:lnTo>
                          <a:pt x="22" y="3"/>
                        </a:lnTo>
                        <a:lnTo>
                          <a:pt x="26" y="3"/>
                        </a:lnTo>
                        <a:lnTo>
                          <a:pt x="30" y="3"/>
                        </a:lnTo>
                        <a:lnTo>
                          <a:pt x="34" y="5"/>
                        </a:lnTo>
                        <a:lnTo>
                          <a:pt x="32" y="6"/>
                        </a:lnTo>
                        <a:lnTo>
                          <a:pt x="30" y="8"/>
                        </a:lnTo>
                        <a:lnTo>
                          <a:pt x="27" y="8"/>
                        </a:lnTo>
                        <a:lnTo>
                          <a:pt x="25" y="8"/>
                        </a:lnTo>
                        <a:lnTo>
                          <a:pt x="22" y="8"/>
                        </a:lnTo>
                        <a:lnTo>
                          <a:pt x="18" y="10"/>
                        </a:lnTo>
                        <a:lnTo>
                          <a:pt x="14" y="10"/>
                        </a:lnTo>
                        <a:lnTo>
                          <a:pt x="11" y="10"/>
                        </a:lnTo>
                        <a:lnTo>
                          <a:pt x="9" y="8"/>
                        </a:lnTo>
                        <a:lnTo>
                          <a:pt x="7" y="8"/>
                        </a:lnTo>
                        <a:lnTo>
                          <a:pt x="4" y="8"/>
                        </a:lnTo>
                        <a:lnTo>
                          <a:pt x="3" y="8"/>
                        </a:lnTo>
                        <a:lnTo>
                          <a:pt x="2" y="8"/>
                        </a:lnTo>
                        <a:lnTo>
                          <a:pt x="0" y="6"/>
                        </a:lnTo>
                        <a:lnTo>
                          <a:pt x="0" y="5"/>
                        </a:lnTo>
                        <a:lnTo>
                          <a:pt x="0" y="3"/>
                        </a:lnTo>
                        <a:lnTo>
                          <a:pt x="0" y="0"/>
                        </a:lnTo>
                      </a:path>
                    </a:pathLst>
                  </a:custGeom>
                  <a:solidFill>
                    <a:srgbClr val="C8CFC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77" name="Freeform 289"/>
                  <p:cNvSpPr>
                    <a:spLocks noChangeAspect="1"/>
                  </p:cNvSpPr>
                  <p:nvPr/>
                </p:nvSpPr>
                <p:spPr bwMode="auto">
                  <a:xfrm>
                    <a:off x="5067" y="1319"/>
                    <a:ext cx="34" cy="11"/>
                  </a:xfrm>
                  <a:custGeom>
                    <a:avLst/>
                    <a:gdLst>
                      <a:gd name="T0" fmla="*/ 0 w 34"/>
                      <a:gd name="T1" fmla="*/ 0 h 11"/>
                      <a:gd name="T2" fmla="*/ 2 w 34"/>
                      <a:gd name="T3" fmla="*/ 0 h 11"/>
                      <a:gd name="T4" fmla="*/ 4 w 34"/>
                      <a:gd name="T5" fmla="*/ 1 h 11"/>
                      <a:gd name="T6" fmla="*/ 5 w 34"/>
                      <a:gd name="T7" fmla="*/ 1 h 11"/>
                      <a:gd name="T8" fmla="*/ 7 w 34"/>
                      <a:gd name="T9" fmla="*/ 1 h 11"/>
                      <a:gd name="T10" fmla="*/ 8 w 34"/>
                      <a:gd name="T11" fmla="*/ 1 h 11"/>
                      <a:gd name="T12" fmla="*/ 9 w 34"/>
                      <a:gd name="T13" fmla="*/ 1 h 11"/>
                      <a:gd name="T14" fmla="*/ 11 w 34"/>
                      <a:gd name="T15" fmla="*/ 1 h 11"/>
                      <a:gd name="T16" fmla="*/ 13 w 34"/>
                      <a:gd name="T17" fmla="*/ 3 h 11"/>
                      <a:gd name="T18" fmla="*/ 15 w 34"/>
                      <a:gd name="T19" fmla="*/ 3 h 11"/>
                      <a:gd name="T20" fmla="*/ 16 w 34"/>
                      <a:gd name="T21" fmla="*/ 3 h 11"/>
                      <a:gd name="T22" fmla="*/ 20 w 34"/>
                      <a:gd name="T23" fmla="*/ 3 h 11"/>
                      <a:gd name="T24" fmla="*/ 22 w 34"/>
                      <a:gd name="T25" fmla="*/ 3 h 11"/>
                      <a:gd name="T26" fmla="*/ 25 w 34"/>
                      <a:gd name="T27" fmla="*/ 3 h 11"/>
                      <a:gd name="T28" fmla="*/ 29 w 34"/>
                      <a:gd name="T29" fmla="*/ 5 h 11"/>
                      <a:gd name="T30" fmla="*/ 33 w 34"/>
                      <a:gd name="T31" fmla="*/ 5 h 11"/>
                      <a:gd name="T32" fmla="*/ 33 w 34"/>
                      <a:gd name="T33" fmla="*/ 6 h 11"/>
                      <a:gd name="T34" fmla="*/ 31 w 34"/>
                      <a:gd name="T35" fmla="*/ 6 h 11"/>
                      <a:gd name="T36" fmla="*/ 31 w 34"/>
                      <a:gd name="T37" fmla="*/ 8 h 11"/>
                      <a:gd name="T38" fmla="*/ 27 w 34"/>
                      <a:gd name="T39" fmla="*/ 8 h 11"/>
                      <a:gd name="T40" fmla="*/ 25 w 34"/>
                      <a:gd name="T41" fmla="*/ 8 h 11"/>
                      <a:gd name="T42" fmla="*/ 22 w 34"/>
                      <a:gd name="T43" fmla="*/ 8 h 11"/>
                      <a:gd name="T44" fmla="*/ 20 w 34"/>
                      <a:gd name="T45" fmla="*/ 8 h 11"/>
                      <a:gd name="T46" fmla="*/ 16 w 34"/>
                      <a:gd name="T47" fmla="*/ 10 h 11"/>
                      <a:gd name="T48" fmla="*/ 15 w 34"/>
                      <a:gd name="T49" fmla="*/ 10 h 11"/>
                      <a:gd name="T50" fmla="*/ 13 w 34"/>
                      <a:gd name="T51" fmla="*/ 8 h 11"/>
                      <a:gd name="T52" fmla="*/ 11 w 34"/>
                      <a:gd name="T53" fmla="*/ 8 h 11"/>
                      <a:gd name="T54" fmla="*/ 9 w 34"/>
                      <a:gd name="T55" fmla="*/ 8 h 11"/>
                      <a:gd name="T56" fmla="*/ 8 w 34"/>
                      <a:gd name="T57" fmla="*/ 8 h 11"/>
                      <a:gd name="T58" fmla="*/ 7 w 34"/>
                      <a:gd name="T59" fmla="*/ 8 h 11"/>
                      <a:gd name="T60" fmla="*/ 7 w 34"/>
                      <a:gd name="T61" fmla="*/ 6 h 11"/>
                      <a:gd name="T62" fmla="*/ 5 w 34"/>
                      <a:gd name="T63" fmla="*/ 6 h 11"/>
                      <a:gd name="T64" fmla="*/ 5 w 34"/>
                      <a:gd name="T65" fmla="*/ 5 h 11"/>
                      <a:gd name="T66" fmla="*/ 4 w 34"/>
                      <a:gd name="T67" fmla="*/ 5 h 11"/>
                      <a:gd name="T68" fmla="*/ 4 w 34"/>
                      <a:gd name="T69" fmla="*/ 3 h 11"/>
                      <a:gd name="T70" fmla="*/ 3 w 34"/>
                      <a:gd name="T71" fmla="*/ 3 h 11"/>
                      <a:gd name="T72" fmla="*/ 2 w 34"/>
                      <a:gd name="T73" fmla="*/ 1 h 11"/>
                      <a:gd name="T74" fmla="*/ 0 w 34"/>
                      <a:gd name="T75" fmla="*/ 0 h 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11">
                        <a:moveTo>
                          <a:pt x="0" y="0"/>
                        </a:moveTo>
                        <a:lnTo>
                          <a:pt x="2" y="0"/>
                        </a:lnTo>
                        <a:lnTo>
                          <a:pt x="4" y="1"/>
                        </a:lnTo>
                        <a:lnTo>
                          <a:pt x="5" y="1"/>
                        </a:lnTo>
                        <a:lnTo>
                          <a:pt x="7" y="1"/>
                        </a:lnTo>
                        <a:lnTo>
                          <a:pt x="8" y="1"/>
                        </a:lnTo>
                        <a:lnTo>
                          <a:pt x="9" y="1"/>
                        </a:lnTo>
                        <a:lnTo>
                          <a:pt x="11" y="1"/>
                        </a:lnTo>
                        <a:lnTo>
                          <a:pt x="13" y="3"/>
                        </a:lnTo>
                        <a:lnTo>
                          <a:pt x="15" y="3"/>
                        </a:lnTo>
                        <a:lnTo>
                          <a:pt x="16" y="3"/>
                        </a:lnTo>
                        <a:lnTo>
                          <a:pt x="20" y="3"/>
                        </a:lnTo>
                        <a:lnTo>
                          <a:pt x="22" y="3"/>
                        </a:lnTo>
                        <a:lnTo>
                          <a:pt x="25" y="3"/>
                        </a:lnTo>
                        <a:lnTo>
                          <a:pt x="29" y="5"/>
                        </a:lnTo>
                        <a:lnTo>
                          <a:pt x="33" y="5"/>
                        </a:lnTo>
                        <a:lnTo>
                          <a:pt x="33" y="6"/>
                        </a:lnTo>
                        <a:lnTo>
                          <a:pt x="31" y="6"/>
                        </a:lnTo>
                        <a:lnTo>
                          <a:pt x="31" y="8"/>
                        </a:lnTo>
                        <a:lnTo>
                          <a:pt x="27" y="8"/>
                        </a:lnTo>
                        <a:lnTo>
                          <a:pt x="25" y="8"/>
                        </a:lnTo>
                        <a:lnTo>
                          <a:pt x="22" y="8"/>
                        </a:lnTo>
                        <a:lnTo>
                          <a:pt x="20" y="8"/>
                        </a:lnTo>
                        <a:lnTo>
                          <a:pt x="16" y="10"/>
                        </a:lnTo>
                        <a:lnTo>
                          <a:pt x="15" y="10"/>
                        </a:lnTo>
                        <a:lnTo>
                          <a:pt x="13" y="8"/>
                        </a:lnTo>
                        <a:lnTo>
                          <a:pt x="11" y="8"/>
                        </a:lnTo>
                        <a:lnTo>
                          <a:pt x="9" y="8"/>
                        </a:lnTo>
                        <a:lnTo>
                          <a:pt x="8" y="8"/>
                        </a:lnTo>
                        <a:lnTo>
                          <a:pt x="7" y="8"/>
                        </a:lnTo>
                        <a:lnTo>
                          <a:pt x="7" y="6"/>
                        </a:lnTo>
                        <a:lnTo>
                          <a:pt x="5" y="6"/>
                        </a:lnTo>
                        <a:lnTo>
                          <a:pt x="5" y="5"/>
                        </a:lnTo>
                        <a:lnTo>
                          <a:pt x="4" y="5"/>
                        </a:lnTo>
                        <a:lnTo>
                          <a:pt x="4" y="3"/>
                        </a:lnTo>
                        <a:lnTo>
                          <a:pt x="3" y="3"/>
                        </a:lnTo>
                        <a:lnTo>
                          <a:pt x="2" y="1"/>
                        </a:lnTo>
                        <a:lnTo>
                          <a:pt x="0" y="0"/>
                        </a:lnTo>
                      </a:path>
                    </a:pathLst>
                  </a:custGeom>
                  <a:solidFill>
                    <a:srgbClr val="D5DCD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78" name="Freeform 290"/>
                  <p:cNvSpPr>
                    <a:spLocks noChangeAspect="1"/>
                  </p:cNvSpPr>
                  <p:nvPr/>
                </p:nvSpPr>
                <p:spPr bwMode="auto">
                  <a:xfrm>
                    <a:off x="5067" y="1319"/>
                    <a:ext cx="33" cy="10"/>
                  </a:xfrm>
                  <a:custGeom>
                    <a:avLst/>
                    <a:gdLst>
                      <a:gd name="T0" fmla="*/ 0 w 33"/>
                      <a:gd name="T1" fmla="*/ 0 h 10"/>
                      <a:gd name="T2" fmla="*/ 3 w 33"/>
                      <a:gd name="T3" fmla="*/ 2 h 10"/>
                      <a:gd name="T4" fmla="*/ 4 w 33"/>
                      <a:gd name="T5" fmla="*/ 2 h 10"/>
                      <a:gd name="T6" fmla="*/ 5 w 33"/>
                      <a:gd name="T7" fmla="*/ 2 h 10"/>
                      <a:gd name="T8" fmla="*/ 7 w 33"/>
                      <a:gd name="T9" fmla="*/ 2 h 10"/>
                      <a:gd name="T10" fmla="*/ 9 w 33"/>
                      <a:gd name="T11" fmla="*/ 2 h 10"/>
                      <a:gd name="T12" fmla="*/ 10 w 33"/>
                      <a:gd name="T13" fmla="*/ 2 h 10"/>
                      <a:gd name="T14" fmla="*/ 11 w 33"/>
                      <a:gd name="T15" fmla="*/ 2 h 10"/>
                      <a:gd name="T16" fmla="*/ 12 w 33"/>
                      <a:gd name="T17" fmla="*/ 2 h 10"/>
                      <a:gd name="T18" fmla="*/ 14 w 33"/>
                      <a:gd name="T19" fmla="*/ 2 h 10"/>
                      <a:gd name="T20" fmla="*/ 16 w 33"/>
                      <a:gd name="T21" fmla="*/ 2 h 10"/>
                      <a:gd name="T22" fmla="*/ 18 w 33"/>
                      <a:gd name="T23" fmla="*/ 4 h 10"/>
                      <a:gd name="T24" fmla="*/ 21 w 33"/>
                      <a:gd name="T25" fmla="*/ 4 h 10"/>
                      <a:gd name="T26" fmla="*/ 25 w 33"/>
                      <a:gd name="T27" fmla="*/ 5 h 10"/>
                      <a:gd name="T28" fmla="*/ 28 w 33"/>
                      <a:gd name="T29" fmla="*/ 5 h 10"/>
                      <a:gd name="T30" fmla="*/ 32 w 33"/>
                      <a:gd name="T31" fmla="*/ 7 h 10"/>
                      <a:gd name="T32" fmla="*/ 30 w 33"/>
                      <a:gd name="T33" fmla="*/ 7 h 10"/>
                      <a:gd name="T34" fmla="*/ 30 w 33"/>
                      <a:gd name="T35" fmla="*/ 7 h 10"/>
                      <a:gd name="T36" fmla="*/ 28 w 33"/>
                      <a:gd name="T37" fmla="*/ 7 h 10"/>
                      <a:gd name="T38" fmla="*/ 25 w 33"/>
                      <a:gd name="T39" fmla="*/ 9 h 10"/>
                      <a:gd name="T40" fmla="*/ 23 w 33"/>
                      <a:gd name="T41" fmla="*/ 9 h 10"/>
                      <a:gd name="T42" fmla="*/ 21 w 33"/>
                      <a:gd name="T43" fmla="*/ 9 h 10"/>
                      <a:gd name="T44" fmla="*/ 20 w 33"/>
                      <a:gd name="T45" fmla="*/ 9 h 10"/>
                      <a:gd name="T46" fmla="*/ 18 w 33"/>
                      <a:gd name="T47" fmla="*/ 9 h 10"/>
                      <a:gd name="T48" fmla="*/ 16 w 33"/>
                      <a:gd name="T49" fmla="*/ 9 h 10"/>
                      <a:gd name="T50" fmla="*/ 16 w 33"/>
                      <a:gd name="T51" fmla="*/ 9 h 10"/>
                      <a:gd name="T52" fmla="*/ 14 w 33"/>
                      <a:gd name="T53" fmla="*/ 7 h 10"/>
                      <a:gd name="T54" fmla="*/ 12 w 33"/>
                      <a:gd name="T55" fmla="*/ 7 h 10"/>
                      <a:gd name="T56" fmla="*/ 11 w 33"/>
                      <a:gd name="T57" fmla="*/ 7 h 10"/>
                      <a:gd name="T58" fmla="*/ 10 w 33"/>
                      <a:gd name="T59" fmla="*/ 7 h 10"/>
                      <a:gd name="T60" fmla="*/ 9 w 33"/>
                      <a:gd name="T61" fmla="*/ 5 h 10"/>
                      <a:gd name="T62" fmla="*/ 7 w 33"/>
                      <a:gd name="T63" fmla="*/ 5 h 10"/>
                      <a:gd name="T64" fmla="*/ 5 w 33"/>
                      <a:gd name="T65" fmla="*/ 4 h 10"/>
                      <a:gd name="T66" fmla="*/ 3 w 33"/>
                      <a:gd name="T67" fmla="*/ 2 h 10"/>
                      <a:gd name="T68" fmla="*/ 0 w 33"/>
                      <a:gd name="T69" fmla="*/ 0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 h="10">
                        <a:moveTo>
                          <a:pt x="0" y="0"/>
                        </a:moveTo>
                        <a:lnTo>
                          <a:pt x="3" y="2"/>
                        </a:lnTo>
                        <a:lnTo>
                          <a:pt x="4" y="2"/>
                        </a:lnTo>
                        <a:lnTo>
                          <a:pt x="5" y="2"/>
                        </a:lnTo>
                        <a:lnTo>
                          <a:pt x="7" y="2"/>
                        </a:lnTo>
                        <a:lnTo>
                          <a:pt x="9" y="2"/>
                        </a:lnTo>
                        <a:lnTo>
                          <a:pt x="10" y="2"/>
                        </a:lnTo>
                        <a:lnTo>
                          <a:pt x="11" y="2"/>
                        </a:lnTo>
                        <a:lnTo>
                          <a:pt x="12" y="2"/>
                        </a:lnTo>
                        <a:lnTo>
                          <a:pt x="14" y="2"/>
                        </a:lnTo>
                        <a:lnTo>
                          <a:pt x="16" y="2"/>
                        </a:lnTo>
                        <a:lnTo>
                          <a:pt x="18" y="4"/>
                        </a:lnTo>
                        <a:lnTo>
                          <a:pt x="21" y="4"/>
                        </a:lnTo>
                        <a:lnTo>
                          <a:pt x="25" y="5"/>
                        </a:lnTo>
                        <a:lnTo>
                          <a:pt x="28" y="5"/>
                        </a:lnTo>
                        <a:lnTo>
                          <a:pt x="32" y="7"/>
                        </a:lnTo>
                        <a:lnTo>
                          <a:pt x="30" y="7"/>
                        </a:lnTo>
                        <a:lnTo>
                          <a:pt x="28" y="7"/>
                        </a:lnTo>
                        <a:lnTo>
                          <a:pt x="25" y="9"/>
                        </a:lnTo>
                        <a:lnTo>
                          <a:pt x="23" y="9"/>
                        </a:lnTo>
                        <a:lnTo>
                          <a:pt x="21" y="9"/>
                        </a:lnTo>
                        <a:lnTo>
                          <a:pt x="20" y="9"/>
                        </a:lnTo>
                        <a:lnTo>
                          <a:pt x="18" y="9"/>
                        </a:lnTo>
                        <a:lnTo>
                          <a:pt x="16" y="9"/>
                        </a:lnTo>
                        <a:lnTo>
                          <a:pt x="14" y="7"/>
                        </a:lnTo>
                        <a:lnTo>
                          <a:pt x="12" y="7"/>
                        </a:lnTo>
                        <a:lnTo>
                          <a:pt x="11" y="7"/>
                        </a:lnTo>
                        <a:lnTo>
                          <a:pt x="10" y="7"/>
                        </a:lnTo>
                        <a:lnTo>
                          <a:pt x="9" y="5"/>
                        </a:lnTo>
                        <a:lnTo>
                          <a:pt x="7" y="5"/>
                        </a:lnTo>
                        <a:lnTo>
                          <a:pt x="5" y="4"/>
                        </a:lnTo>
                        <a:lnTo>
                          <a:pt x="3" y="2"/>
                        </a:lnTo>
                        <a:lnTo>
                          <a:pt x="0" y="0"/>
                        </a:lnTo>
                      </a:path>
                    </a:pathLst>
                  </a:custGeom>
                  <a:solidFill>
                    <a:srgbClr val="DFE6E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79" name="Freeform 291"/>
                  <p:cNvSpPr>
                    <a:spLocks noChangeAspect="1"/>
                  </p:cNvSpPr>
                  <p:nvPr/>
                </p:nvSpPr>
                <p:spPr bwMode="auto">
                  <a:xfrm>
                    <a:off x="5067" y="1321"/>
                    <a:ext cx="31" cy="8"/>
                  </a:xfrm>
                  <a:custGeom>
                    <a:avLst/>
                    <a:gdLst>
                      <a:gd name="T0" fmla="*/ 0 w 31"/>
                      <a:gd name="T1" fmla="*/ 0 h 8"/>
                      <a:gd name="T2" fmla="*/ 30 w 31"/>
                      <a:gd name="T3" fmla="*/ 5 h 8"/>
                      <a:gd name="T4" fmla="*/ 30 w 31"/>
                      <a:gd name="T5" fmla="*/ 6 h 8"/>
                      <a:gd name="T6" fmla="*/ 28 w 31"/>
                      <a:gd name="T7" fmla="*/ 6 h 8"/>
                      <a:gd name="T8" fmla="*/ 28 w 31"/>
                      <a:gd name="T9" fmla="*/ 6 h 8"/>
                      <a:gd name="T10" fmla="*/ 26 w 31"/>
                      <a:gd name="T11" fmla="*/ 7 h 8"/>
                      <a:gd name="T12" fmla="*/ 23 w 31"/>
                      <a:gd name="T13" fmla="*/ 7 h 8"/>
                      <a:gd name="T14" fmla="*/ 22 w 31"/>
                      <a:gd name="T15" fmla="*/ 7 h 8"/>
                      <a:gd name="T16" fmla="*/ 21 w 31"/>
                      <a:gd name="T17" fmla="*/ 7 h 8"/>
                      <a:gd name="T18" fmla="*/ 19 w 31"/>
                      <a:gd name="T19" fmla="*/ 7 h 8"/>
                      <a:gd name="T20" fmla="*/ 0 w 31"/>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8">
                        <a:moveTo>
                          <a:pt x="0" y="0"/>
                        </a:moveTo>
                        <a:lnTo>
                          <a:pt x="30" y="5"/>
                        </a:lnTo>
                        <a:lnTo>
                          <a:pt x="30" y="6"/>
                        </a:lnTo>
                        <a:lnTo>
                          <a:pt x="28" y="6"/>
                        </a:lnTo>
                        <a:lnTo>
                          <a:pt x="26" y="7"/>
                        </a:lnTo>
                        <a:lnTo>
                          <a:pt x="23" y="7"/>
                        </a:lnTo>
                        <a:lnTo>
                          <a:pt x="22" y="7"/>
                        </a:lnTo>
                        <a:lnTo>
                          <a:pt x="21" y="7"/>
                        </a:lnTo>
                        <a:lnTo>
                          <a:pt x="19"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80" name="Freeform 292"/>
                  <p:cNvSpPr>
                    <a:spLocks noChangeAspect="1"/>
                  </p:cNvSpPr>
                  <p:nvPr/>
                </p:nvSpPr>
                <p:spPr bwMode="auto">
                  <a:xfrm>
                    <a:off x="4944" y="1104"/>
                    <a:ext cx="282" cy="216"/>
                  </a:xfrm>
                  <a:custGeom>
                    <a:avLst/>
                    <a:gdLst>
                      <a:gd name="T0" fmla="*/ 14 w 282"/>
                      <a:gd name="T1" fmla="*/ 2 h 216"/>
                      <a:gd name="T2" fmla="*/ 30 w 282"/>
                      <a:gd name="T3" fmla="*/ 2 h 216"/>
                      <a:gd name="T4" fmla="*/ 46 w 282"/>
                      <a:gd name="T5" fmla="*/ 2 h 216"/>
                      <a:gd name="T6" fmla="*/ 64 w 282"/>
                      <a:gd name="T7" fmla="*/ 0 h 216"/>
                      <a:gd name="T8" fmla="*/ 81 w 282"/>
                      <a:gd name="T9" fmla="*/ 0 h 216"/>
                      <a:gd name="T10" fmla="*/ 97 w 282"/>
                      <a:gd name="T11" fmla="*/ 0 h 216"/>
                      <a:gd name="T12" fmla="*/ 115 w 282"/>
                      <a:gd name="T13" fmla="*/ 0 h 216"/>
                      <a:gd name="T14" fmla="*/ 131 w 282"/>
                      <a:gd name="T15" fmla="*/ 0 h 216"/>
                      <a:gd name="T16" fmla="*/ 149 w 282"/>
                      <a:gd name="T17" fmla="*/ 0 h 216"/>
                      <a:gd name="T18" fmla="*/ 165 w 282"/>
                      <a:gd name="T19" fmla="*/ 0 h 216"/>
                      <a:gd name="T20" fmla="*/ 181 w 282"/>
                      <a:gd name="T21" fmla="*/ 0 h 216"/>
                      <a:gd name="T22" fmla="*/ 199 w 282"/>
                      <a:gd name="T23" fmla="*/ 0 h 216"/>
                      <a:gd name="T24" fmla="*/ 216 w 282"/>
                      <a:gd name="T25" fmla="*/ 0 h 216"/>
                      <a:gd name="T26" fmla="*/ 233 w 282"/>
                      <a:gd name="T27" fmla="*/ 2 h 216"/>
                      <a:gd name="T28" fmla="*/ 250 w 282"/>
                      <a:gd name="T29" fmla="*/ 2 h 216"/>
                      <a:gd name="T30" fmla="*/ 268 w 282"/>
                      <a:gd name="T31" fmla="*/ 2 h 216"/>
                      <a:gd name="T32" fmla="*/ 277 w 282"/>
                      <a:gd name="T33" fmla="*/ 2 h 216"/>
                      <a:gd name="T34" fmla="*/ 279 w 282"/>
                      <a:gd name="T35" fmla="*/ 4 h 216"/>
                      <a:gd name="T36" fmla="*/ 279 w 282"/>
                      <a:gd name="T37" fmla="*/ 56 h 216"/>
                      <a:gd name="T38" fmla="*/ 281 w 282"/>
                      <a:gd name="T39" fmla="*/ 159 h 216"/>
                      <a:gd name="T40" fmla="*/ 279 w 282"/>
                      <a:gd name="T41" fmla="*/ 210 h 216"/>
                      <a:gd name="T42" fmla="*/ 277 w 282"/>
                      <a:gd name="T43" fmla="*/ 211 h 216"/>
                      <a:gd name="T44" fmla="*/ 268 w 282"/>
                      <a:gd name="T45" fmla="*/ 213 h 216"/>
                      <a:gd name="T46" fmla="*/ 250 w 282"/>
                      <a:gd name="T47" fmla="*/ 213 h 216"/>
                      <a:gd name="T48" fmla="*/ 233 w 282"/>
                      <a:gd name="T49" fmla="*/ 213 h 216"/>
                      <a:gd name="T50" fmla="*/ 216 w 282"/>
                      <a:gd name="T51" fmla="*/ 213 h 216"/>
                      <a:gd name="T52" fmla="*/ 199 w 282"/>
                      <a:gd name="T53" fmla="*/ 213 h 216"/>
                      <a:gd name="T54" fmla="*/ 181 w 282"/>
                      <a:gd name="T55" fmla="*/ 215 h 216"/>
                      <a:gd name="T56" fmla="*/ 165 w 282"/>
                      <a:gd name="T57" fmla="*/ 215 h 216"/>
                      <a:gd name="T58" fmla="*/ 147 w 282"/>
                      <a:gd name="T59" fmla="*/ 215 h 216"/>
                      <a:gd name="T60" fmla="*/ 131 w 282"/>
                      <a:gd name="T61" fmla="*/ 215 h 216"/>
                      <a:gd name="T62" fmla="*/ 113 w 282"/>
                      <a:gd name="T63" fmla="*/ 215 h 216"/>
                      <a:gd name="T64" fmla="*/ 97 w 282"/>
                      <a:gd name="T65" fmla="*/ 215 h 216"/>
                      <a:gd name="T66" fmla="*/ 81 w 282"/>
                      <a:gd name="T67" fmla="*/ 213 h 216"/>
                      <a:gd name="T68" fmla="*/ 63 w 282"/>
                      <a:gd name="T69" fmla="*/ 213 h 216"/>
                      <a:gd name="T70" fmla="*/ 46 w 282"/>
                      <a:gd name="T71" fmla="*/ 213 h 216"/>
                      <a:gd name="T72" fmla="*/ 30 w 282"/>
                      <a:gd name="T73" fmla="*/ 213 h 216"/>
                      <a:gd name="T74" fmla="*/ 14 w 282"/>
                      <a:gd name="T75" fmla="*/ 213 h 216"/>
                      <a:gd name="T76" fmla="*/ 4 w 282"/>
                      <a:gd name="T77" fmla="*/ 211 h 216"/>
                      <a:gd name="T78" fmla="*/ 2 w 282"/>
                      <a:gd name="T79" fmla="*/ 210 h 216"/>
                      <a:gd name="T80" fmla="*/ 0 w 282"/>
                      <a:gd name="T81" fmla="*/ 157 h 216"/>
                      <a:gd name="T82" fmla="*/ 0 w 282"/>
                      <a:gd name="T83" fmla="*/ 56 h 216"/>
                      <a:gd name="T84" fmla="*/ 2 w 282"/>
                      <a:gd name="T85" fmla="*/ 4 h 216"/>
                      <a:gd name="T86" fmla="*/ 3 w 282"/>
                      <a:gd name="T87" fmla="*/ 2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2" h="216">
                        <a:moveTo>
                          <a:pt x="5" y="2"/>
                        </a:moveTo>
                        <a:lnTo>
                          <a:pt x="14" y="2"/>
                        </a:lnTo>
                        <a:lnTo>
                          <a:pt x="22" y="2"/>
                        </a:lnTo>
                        <a:lnTo>
                          <a:pt x="30" y="2"/>
                        </a:lnTo>
                        <a:lnTo>
                          <a:pt x="38" y="2"/>
                        </a:lnTo>
                        <a:lnTo>
                          <a:pt x="46" y="2"/>
                        </a:lnTo>
                        <a:lnTo>
                          <a:pt x="56" y="2"/>
                        </a:lnTo>
                        <a:lnTo>
                          <a:pt x="64" y="0"/>
                        </a:lnTo>
                        <a:lnTo>
                          <a:pt x="72" y="0"/>
                        </a:lnTo>
                        <a:lnTo>
                          <a:pt x="81" y="0"/>
                        </a:lnTo>
                        <a:lnTo>
                          <a:pt x="89" y="0"/>
                        </a:lnTo>
                        <a:lnTo>
                          <a:pt x="97" y="0"/>
                        </a:lnTo>
                        <a:lnTo>
                          <a:pt x="106" y="0"/>
                        </a:lnTo>
                        <a:lnTo>
                          <a:pt x="115" y="0"/>
                        </a:lnTo>
                        <a:lnTo>
                          <a:pt x="123" y="0"/>
                        </a:lnTo>
                        <a:lnTo>
                          <a:pt x="131" y="0"/>
                        </a:lnTo>
                        <a:lnTo>
                          <a:pt x="139" y="0"/>
                        </a:lnTo>
                        <a:lnTo>
                          <a:pt x="149" y="0"/>
                        </a:lnTo>
                        <a:lnTo>
                          <a:pt x="157" y="0"/>
                        </a:lnTo>
                        <a:lnTo>
                          <a:pt x="165" y="0"/>
                        </a:lnTo>
                        <a:lnTo>
                          <a:pt x="173" y="0"/>
                        </a:lnTo>
                        <a:lnTo>
                          <a:pt x="181" y="0"/>
                        </a:lnTo>
                        <a:lnTo>
                          <a:pt x="191" y="0"/>
                        </a:lnTo>
                        <a:lnTo>
                          <a:pt x="199" y="0"/>
                        </a:lnTo>
                        <a:lnTo>
                          <a:pt x="207" y="0"/>
                        </a:lnTo>
                        <a:lnTo>
                          <a:pt x="216" y="0"/>
                        </a:lnTo>
                        <a:lnTo>
                          <a:pt x="224" y="2"/>
                        </a:lnTo>
                        <a:lnTo>
                          <a:pt x="233" y="2"/>
                        </a:lnTo>
                        <a:lnTo>
                          <a:pt x="242" y="2"/>
                        </a:lnTo>
                        <a:lnTo>
                          <a:pt x="250" y="2"/>
                        </a:lnTo>
                        <a:lnTo>
                          <a:pt x="258" y="2"/>
                        </a:lnTo>
                        <a:lnTo>
                          <a:pt x="268" y="2"/>
                        </a:lnTo>
                        <a:lnTo>
                          <a:pt x="276" y="2"/>
                        </a:lnTo>
                        <a:lnTo>
                          <a:pt x="277" y="2"/>
                        </a:lnTo>
                        <a:lnTo>
                          <a:pt x="279" y="3"/>
                        </a:lnTo>
                        <a:lnTo>
                          <a:pt x="279" y="4"/>
                        </a:lnTo>
                        <a:lnTo>
                          <a:pt x="279" y="5"/>
                        </a:lnTo>
                        <a:lnTo>
                          <a:pt x="279" y="56"/>
                        </a:lnTo>
                        <a:lnTo>
                          <a:pt x="281" y="108"/>
                        </a:lnTo>
                        <a:lnTo>
                          <a:pt x="281" y="159"/>
                        </a:lnTo>
                        <a:lnTo>
                          <a:pt x="279" y="208"/>
                        </a:lnTo>
                        <a:lnTo>
                          <a:pt x="279" y="210"/>
                        </a:lnTo>
                        <a:lnTo>
                          <a:pt x="279" y="211"/>
                        </a:lnTo>
                        <a:lnTo>
                          <a:pt x="277" y="211"/>
                        </a:lnTo>
                        <a:lnTo>
                          <a:pt x="276" y="213"/>
                        </a:lnTo>
                        <a:lnTo>
                          <a:pt x="268" y="213"/>
                        </a:lnTo>
                        <a:lnTo>
                          <a:pt x="258" y="213"/>
                        </a:lnTo>
                        <a:lnTo>
                          <a:pt x="250" y="213"/>
                        </a:lnTo>
                        <a:lnTo>
                          <a:pt x="242" y="213"/>
                        </a:lnTo>
                        <a:lnTo>
                          <a:pt x="233" y="213"/>
                        </a:lnTo>
                        <a:lnTo>
                          <a:pt x="224" y="213"/>
                        </a:lnTo>
                        <a:lnTo>
                          <a:pt x="216" y="213"/>
                        </a:lnTo>
                        <a:lnTo>
                          <a:pt x="207" y="213"/>
                        </a:lnTo>
                        <a:lnTo>
                          <a:pt x="199" y="213"/>
                        </a:lnTo>
                        <a:lnTo>
                          <a:pt x="190" y="213"/>
                        </a:lnTo>
                        <a:lnTo>
                          <a:pt x="181" y="215"/>
                        </a:lnTo>
                        <a:lnTo>
                          <a:pt x="173" y="215"/>
                        </a:lnTo>
                        <a:lnTo>
                          <a:pt x="165" y="215"/>
                        </a:lnTo>
                        <a:lnTo>
                          <a:pt x="157" y="215"/>
                        </a:lnTo>
                        <a:lnTo>
                          <a:pt x="147" y="215"/>
                        </a:lnTo>
                        <a:lnTo>
                          <a:pt x="139" y="215"/>
                        </a:lnTo>
                        <a:lnTo>
                          <a:pt x="131" y="215"/>
                        </a:lnTo>
                        <a:lnTo>
                          <a:pt x="123" y="215"/>
                        </a:lnTo>
                        <a:lnTo>
                          <a:pt x="113" y="215"/>
                        </a:lnTo>
                        <a:lnTo>
                          <a:pt x="105" y="215"/>
                        </a:lnTo>
                        <a:lnTo>
                          <a:pt x="97" y="215"/>
                        </a:lnTo>
                        <a:lnTo>
                          <a:pt x="89" y="213"/>
                        </a:lnTo>
                        <a:lnTo>
                          <a:pt x="81" y="213"/>
                        </a:lnTo>
                        <a:lnTo>
                          <a:pt x="71" y="213"/>
                        </a:lnTo>
                        <a:lnTo>
                          <a:pt x="63" y="213"/>
                        </a:lnTo>
                        <a:lnTo>
                          <a:pt x="55" y="213"/>
                        </a:lnTo>
                        <a:lnTo>
                          <a:pt x="46" y="213"/>
                        </a:lnTo>
                        <a:lnTo>
                          <a:pt x="38" y="213"/>
                        </a:lnTo>
                        <a:lnTo>
                          <a:pt x="30" y="213"/>
                        </a:lnTo>
                        <a:lnTo>
                          <a:pt x="22" y="213"/>
                        </a:lnTo>
                        <a:lnTo>
                          <a:pt x="14" y="213"/>
                        </a:lnTo>
                        <a:lnTo>
                          <a:pt x="5" y="213"/>
                        </a:lnTo>
                        <a:lnTo>
                          <a:pt x="4" y="211"/>
                        </a:lnTo>
                        <a:lnTo>
                          <a:pt x="3" y="211"/>
                        </a:lnTo>
                        <a:lnTo>
                          <a:pt x="2" y="210"/>
                        </a:lnTo>
                        <a:lnTo>
                          <a:pt x="2" y="208"/>
                        </a:lnTo>
                        <a:lnTo>
                          <a:pt x="0" y="157"/>
                        </a:lnTo>
                        <a:lnTo>
                          <a:pt x="0" y="107"/>
                        </a:lnTo>
                        <a:lnTo>
                          <a:pt x="0" y="56"/>
                        </a:lnTo>
                        <a:lnTo>
                          <a:pt x="2" y="5"/>
                        </a:lnTo>
                        <a:lnTo>
                          <a:pt x="2" y="4"/>
                        </a:lnTo>
                        <a:lnTo>
                          <a:pt x="3" y="3"/>
                        </a:lnTo>
                        <a:lnTo>
                          <a:pt x="3" y="2"/>
                        </a:lnTo>
                        <a:lnTo>
                          <a:pt x="5" y="2"/>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81" name="Freeform 293"/>
                  <p:cNvSpPr>
                    <a:spLocks noChangeAspect="1"/>
                  </p:cNvSpPr>
                  <p:nvPr/>
                </p:nvSpPr>
                <p:spPr bwMode="auto">
                  <a:xfrm>
                    <a:off x="5177" y="1130"/>
                    <a:ext cx="6" cy="45"/>
                  </a:xfrm>
                  <a:custGeom>
                    <a:avLst/>
                    <a:gdLst>
                      <a:gd name="T0" fmla="*/ 0 w 6"/>
                      <a:gd name="T1" fmla="*/ 4 h 45"/>
                      <a:gd name="T2" fmla="*/ 3 w 6"/>
                      <a:gd name="T3" fmla="*/ 0 h 45"/>
                      <a:gd name="T4" fmla="*/ 5 w 6"/>
                      <a:gd name="T5" fmla="*/ 42 h 45"/>
                      <a:gd name="T6" fmla="*/ 0 w 6"/>
                      <a:gd name="T7" fmla="*/ 44 h 45"/>
                      <a:gd name="T8" fmla="*/ 0 w 6"/>
                      <a:gd name="T9" fmla="*/ 4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5">
                        <a:moveTo>
                          <a:pt x="0" y="4"/>
                        </a:moveTo>
                        <a:lnTo>
                          <a:pt x="3" y="0"/>
                        </a:lnTo>
                        <a:lnTo>
                          <a:pt x="5" y="42"/>
                        </a:lnTo>
                        <a:lnTo>
                          <a:pt x="0" y="44"/>
                        </a:lnTo>
                        <a:lnTo>
                          <a:pt x="0" y="4"/>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82" name="Freeform 294"/>
                  <p:cNvSpPr>
                    <a:spLocks noChangeAspect="1"/>
                  </p:cNvSpPr>
                  <p:nvPr/>
                </p:nvSpPr>
                <p:spPr bwMode="auto">
                  <a:xfrm>
                    <a:off x="5177" y="1171"/>
                    <a:ext cx="7" cy="42"/>
                  </a:xfrm>
                  <a:custGeom>
                    <a:avLst/>
                    <a:gdLst>
                      <a:gd name="T0" fmla="*/ 0 w 7"/>
                      <a:gd name="T1" fmla="*/ 3 h 42"/>
                      <a:gd name="T2" fmla="*/ 5 w 7"/>
                      <a:gd name="T3" fmla="*/ 0 h 42"/>
                      <a:gd name="T4" fmla="*/ 6 w 7"/>
                      <a:gd name="T5" fmla="*/ 41 h 42"/>
                      <a:gd name="T6" fmla="*/ 2 w 7"/>
                      <a:gd name="T7" fmla="*/ 41 h 42"/>
                      <a:gd name="T8" fmla="*/ 0 w 7"/>
                      <a:gd name="T9" fmla="*/ 3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2">
                        <a:moveTo>
                          <a:pt x="0" y="3"/>
                        </a:moveTo>
                        <a:lnTo>
                          <a:pt x="5" y="0"/>
                        </a:lnTo>
                        <a:lnTo>
                          <a:pt x="6" y="41"/>
                        </a:lnTo>
                        <a:lnTo>
                          <a:pt x="2" y="41"/>
                        </a:lnTo>
                        <a:lnTo>
                          <a:pt x="0" y="3"/>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83" name="Freeform 295"/>
                  <p:cNvSpPr>
                    <a:spLocks noChangeAspect="1"/>
                  </p:cNvSpPr>
                  <p:nvPr/>
                </p:nvSpPr>
                <p:spPr bwMode="auto">
                  <a:xfrm>
                    <a:off x="5178" y="1212"/>
                    <a:ext cx="6" cy="41"/>
                  </a:xfrm>
                  <a:custGeom>
                    <a:avLst/>
                    <a:gdLst>
                      <a:gd name="T0" fmla="*/ 0 w 6"/>
                      <a:gd name="T1" fmla="*/ 0 h 41"/>
                      <a:gd name="T2" fmla="*/ 5 w 6"/>
                      <a:gd name="T3" fmla="*/ 0 h 41"/>
                      <a:gd name="T4" fmla="*/ 3 w 6"/>
                      <a:gd name="T5" fmla="*/ 40 h 41"/>
                      <a:gd name="T6" fmla="*/ 0 w 6"/>
                      <a:gd name="T7" fmla="*/ 38 h 41"/>
                      <a:gd name="T8" fmla="*/ 0 w 6"/>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1">
                        <a:moveTo>
                          <a:pt x="0" y="0"/>
                        </a:moveTo>
                        <a:lnTo>
                          <a:pt x="5" y="0"/>
                        </a:lnTo>
                        <a:lnTo>
                          <a:pt x="3" y="40"/>
                        </a:lnTo>
                        <a:lnTo>
                          <a:pt x="0" y="38"/>
                        </a:lnTo>
                        <a:lnTo>
                          <a:pt x="0"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84" name="Freeform 296"/>
                  <p:cNvSpPr>
                    <a:spLocks noChangeAspect="1"/>
                  </p:cNvSpPr>
                  <p:nvPr/>
                </p:nvSpPr>
                <p:spPr bwMode="auto">
                  <a:xfrm>
                    <a:off x="5167" y="1289"/>
                    <a:ext cx="15" cy="8"/>
                  </a:xfrm>
                  <a:custGeom>
                    <a:avLst/>
                    <a:gdLst>
                      <a:gd name="T0" fmla="*/ 10 w 15"/>
                      <a:gd name="T1" fmla="*/ 0 h 8"/>
                      <a:gd name="T2" fmla="*/ 14 w 15"/>
                      <a:gd name="T3" fmla="*/ 3 h 8"/>
                      <a:gd name="T4" fmla="*/ 14 w 15"/>
                      <a:gd name="T5" fmla="*/ 4 h 8"/>
                      <a:gd name="T6" fmla="*/ 14 w 15"/>
                      <a:gd name="T7" fmla="*/ 5 h 8"/>
                      <a:gd name="T8" fmla="*/ 12 w 15"/>
                      <a:gd name="T9" fmla="*/ 5 h 8"/>
                      <a:gd name="T10" fmla="*/ 11 w 15"/>
                      <a:gd name="T11" fmla="*/ 7 h 8"/>
                      <a:gd name="T12" fmla="*/ 4 w 15"/>
                      <a:gd name="T13" fmla="*/ 7 h 8"/>
                      <a:gd name="T14" fmla="*/ 0 w 15"/>
                      <a:gd name="T15" fmla="*/ 3 h 8"/>
                      <a:gd name="T16" fmla="*/ 7 w 15"/>
                      <a:gd name="T17" fmla="*/ 3 h 8"/>
                      <a:gd name="T18" fmla="*/ 9 w 15"/>
                      <a:gd name="T19" fmla="*/ 2 h 8"/>
                      <a:gd name="T20" fmla="*/ 10 w 15"/>
                      <a:gd name="T21" fmla="*/ 2 h 8"/>
                      <a:gd name="T22" fmla="*/ 10 w 15"/>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8">
                        <a:moveTo>
                          <a:pt x="10" y="0"/>
                        </a:moveTo>
                        <a:lnTo>
                          <a:pt x="14" y="3"/>
                        </a:lnTo>
                        <a:lnTo>
                          <a:pt x="14" y="4"/>
                        </a:lnTo>
                        <a:lnTo>
                          <a:pt x="14" y="5"/>
                        </a:lnTo>
                        <a:lnTo>
                          <a:pt x="12" y="5"/>
                        </a:lnTo>
                        <a:lnTo>
                          <a:pt x="11" y="7"/>
                        </a:lnTo>
                        <a:lnTo>
                          <a:pt x="4" y="7"/>
                        </a:lnTo>
                        <a:lnTo>
                          <a:pt x="0" y="3"/>
                        </a:lnTo>
                        <a:lnTo>
                          <a:pt x="7" y="3"/>
                        </a:lnTo>
                        <a:lnTo>
                          <a:pt x="9" y="2"/>
                        </a:lnTo>
                        <a:lnTo>
                          <a:pt x="10" y="2"/>
                        </a:lnTo>
                        <a:lnTo>
                          <a:pt x="1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85" name="Freeform 297"/>
                  <p:cNvSpPr>
                    <a:spLocks noChangeAspect="1"/>
                  </p:cNvSpPr>
                  <p:nvPr/>
                </p:nvSpPr>
                <p:spPr bwMode="auto">
                  <a:xfrm>
                    <a:off x="5153" y="1292"/>
                    <a:ext cx="19" cy="5"/>
                  </a:xfrm>
                  <a:custGeom>
                    <a:avLst/>
                    <a:gdLst>
                      <a:gd name="T0" fmla="*/ 14 w 19"/>
                      <a:gd name="T1" fmla="*/ 0 h 5"/>
                      <a:gd name="T2" fmla="*/ 18 w 19"/>
                      <a:gd name="T3" fmla="*/ 4 h 5"/>
                      <a:gd name="T4" fmla="*/ 11 w 19"/>
                      <a:gd name="T5" fmla="*/ 4 h 5"/>
                      <a:gd name="T6" fmla="*/ 3 w 19"/>
                      <a:gd name="T7" fmla="*/ 4 h 5"/>
                      <a:gd name="T8" fmla="*/ 0 w 19"/>
                      <a:gd name="T9" fmla="*/ 0 h 5"/>
                      <a:gd name="T10" fmla="*/ 7 w 19"/>
                      <a:gd name="T11" fmla="*/ 0 h 5"/>
                      <a:gd name="T12" fmla="*/ 14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4" y="0"/>
                        </a:moveTo>
                        <a:lnTo>
                          <a:pt x="18" y="4"/>
                        </a:lnTo>
                        <a:lnTo>
                          <a:pt x="11" y="4"/>
                        </a:lnTo>
                        <a:lnTo>
                          <a:pt x="3"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86" name="Freeform 298"/>
                  <p:cNvSpPr>
                    <a:spLocks noChangeAspect="1"/>
                  </p:cNvSpPr>
                  <p:nvPr/>
                </p:nvSpPr>
                <p:spPr bwMode="auto">
                  <a:xfrm>
                    <a:off x="5140" y="1292"/>
                    <a:ext cx="17" cy="5"/>
                  </a:xfrm>
                  <a:custGeom>
                    <a:avLst/>
                    <a:gdLst>
                      <a:gd name="T0" fmla="*/ 14 w 17"/>
                      <a:gd name="T1" fmla="*/ 0 h 5"/>
                      <a:gd name="T2" fmla="*/ 16 w 17"/>
                      <a:gd name="T3" fmla="*/ 4 h 5"/>
                      <a:gd name="T4" fmla="*/ 9 w 17"/>
                      <a:gd name="T5" fmla="*/ 4 h 5"/>
                      <a:gd name="T6" fmla="*/ 3 w 17"/>
                      <a:gd name="T7" fmla="*/ 4 h 5"/>
                      <a:gd name="T8" fmla="*/ 0 w 17"/>
                      <a:gd name="T9" fmla="*/ 2 h 5"/>
                      <a:gd name="T10" fmla="*/ 7 w 17"/>
                      <a:gd name="T11" fmla="*/ 2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4"/>
                        </a:lnTo>
                        <a:lnTo>
                          <a:pt x="9" y="4"/>
                        </a:lnTo>
                        <a:lnTo>
                          <a:pt x="3" y="4"/>
                        </a:lnTo>
                        <a:lnTo>
                          <a:pt x="0" y="2"/>
                        </a:lnTo>
                        <a:lnTo>
                          <a:pt x="7" y="2"/>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87" name="Freeform 299"/>
                  <p:cNvSpPr>
                    <a:spLocks noChangeAspect="1"/>
                  </p:cNvSpPr>
                  <p:nvPr/>
                </p:nvSpPr>
                <p:spPr bwMode="auto">
                  <a:xfrm>
                    <a:off x="5126" y="1294"/>
                    <a:ext cx="17" cy="5"/>
                  </a:xfrm>
                  <a:custGeom>
                    <a:avLst/>
                    <a:gdLst>
                      <a:gd name="T0" fmla="*/ 14 w 17"/>
                      <a:gd name="T1" fmla="*/ 0 h 5"/>
                      <a:gd name="T2" fmla="*/ 16 w 17"/>
                      <a:gd name="T3" fmla="*/ 2 h 5"/>
                      <a:gd name="T4" fmla="*/ 9 w 17"/>
                      <a:gd name="T5" fmla="*/ 4 h 5"/>
                      <a:gd name="T6" fmla="*/ 3 w 17"/>
                      <a:gd name="T7" fmla="*/ 4 h 5"/>
                      <a:gd name="T8" fmla="*/ 0 w 17"/>
                      <a:gd name="T9" fmla="*/ 0 h 5"/>
                      <a:gd name="T10" fmla="*/ 7 w 17"/>
                      <a:gd name="T11" fmla="*/ 0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2"/>
                        </a:lnTo>
                        <a:lnTo>
                          <a:pt x="9" y="4"/>
                        </a:lnTo>
                        <a:lnTo>
                          <a:pt x="3"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88" name="Freeform 300"/>
                  <p:cNvSpPr>
                    <a:spLocks noChangeAspect="1"/>
                  </p:cNvSpPr>
                  <p:nvPr/>
                </p:nvSpPr>
                <p:spPr bwMode="auto">
                  <a:xfrm>
                    <a:off x="5113" y="1294"/>
                    <a:ext cx="17" cy="5"/>
                  </a:xfrm>
                  <a:custGeom>
                    <a:avLst/>
                    <a:gdLst>
                      <a:gd name="T0" fmla="*/ 14 w 17"/>
                      <a:gd name="T1" fmla="*/ 0 h 5"/>
                      <a:gd name="T2" fmla="*/ 16 w 17"/>
                      <a:gd name="T3" fmla="*/ 4 h 5"/>
                      <a:gd name="T4" fmla="*/ 8 w 17"/>
                      <a:gd name="T5" fmla="*/ 4 h 5"/>
                      <a:gd name="T6" fmla="*/ 2 w 17"/>
                      <a:gd name="T7" fmla="*/ 4 h 5"/>
                      <a:gd name="T8" fmla="*/ 0 w 17"/>
                      <a:gd name="T9" fmla="*/ 0 h 5"/>
                      <a:gd name="T10" fmla="*/ 7 w 17"/>
                      <a:gd name="T11" fmla="*/ 0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4"/>
                        </a:lnTo>
                        <a:lnTo>
                          <a:pt x="8" y="4"/>
                        </a:lnTo>
                        <a:lnTo>
                          <a:pt x="2"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89" name="Freeform 301"/>
                  <p:cNvSpPr>
                    <a:spLocks noChangeAspect="1"/>
                  </p:cNvSpPr>
                  <p:nvPr/>
                </p:nvSpPr>
                <p:spPr bwMode="auto">
                  <a:xfrm>
                    <a:off x="5097" y="1294"/>
                    <a:ext cx="18" cy="5"/>
                  </a:xfrm>
                  <a:custGeom>
                    <a:avLst/>
                    <a:gdLst>
                      <a:gd name="T0" fmla="*/ 15 w 18"/>
                      <a:gd name="T1" fmla="*/ 0 h 5"/>
                      <a:gd name="T2" fmla="*/ 17 w 18"/>
                      <a:gd name="T3" fmla="*/ 4 h 5"/>
                      <a:gd name="T4" fmla="*/ 10 w 18"/>
                      <a:gd name="T5" fmla="*/ 4 h 5"/>
                      <a:gd name="T6" fmla="*/ 2 w 18"/>
                      <a:gd name="T7" fmla="*/ 4 h 5"/>
                      <a:gd name="T8" fmla="*/ 0 w 18"/>
                      <a:gd name="T9" fmla="*/ 0 h 5"/>
                      <a:gd name="T10" fmla="*/ 7 w 18"/>
                      <a:gd name="T11" fmla="*/ 0 h 5"/>
                      <a:gd name="T12" fmla="*/ 15 w 18"/>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5">
                        <a:moveTo>
                          <a:pt x="15" y="0"/>
                        </a:moveTo>
                        <a:lnTo>
                          <a:pt x="17" y="4"/>
                        </a:lnTo>
                        <a:lnTo>
                          <a:pt x="10" y="4"/>
                        </a:lnTo>
                        <a:lnTo>
                          <a:pt x="2" y="4"/>
                        </a:lnTo>
                        <a:lnTo>
                          <a:pt x="0" y="0"/>
                        </a:lnTo>
                        <a:lnTo>
                          <a:pt x="7" y="0"/>
                        </a:lnTo>
                        <a:lnTo>
                          <a:pt x="15"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90" name="Freeform 302"/>
                  <p:cNvSpPr>
                    <a:spLocks noChangeAspect="1"/>
                  </p:cNvSpPr>
                  <p:nvPr/>
                </p:nvSpPr>
                <p:spPr bwMode="auto">
                  <a:xfrm>
                    <a:off x="5084" y="1294"/>
                    <a:ext cx="16" cy="5"/>
                  </a:xfrm>
                  <a:custGeom>
                    <a:avLst/>
                    <a:gdLst>
                      <a:gd name="T0" fmla="*/ 13 w 16"/>
                      <a:gd name="T1" fmla="*/ 0 h 5"/>
                      <a:gd name="T2" fmla="*/ 15 w 16"/>
                      <a:gd name="T3" fmla="*/ 4 h 5"/>
                      <a:gd name="T4" fmla="*/ 8 w 16"/>
                      <a:gd name="T5" fmla="*/ 4 h 5"/>
                      <a:gd name="T6" fmla="*/ 2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8" y="4"/>
                        </a:lnTo>
                        <a:lnTo>
                          <a:pt x="2"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91" name="Freeform 303"/>
                  <p:cNvSpPr>
                    <a:spLocks noChangeAspect="1"/>
                  </p:cNvSpPr>
                  <p:nvPr/>
                </p:nvSpPr>
                <p:spPr bwMode="auto">
                  <a:xfrm>
                    <a:off x="5070" y="1294"/>
                    <a:ext cx="16" cy="5"/>
                  </a:xfrm>
                  <a:custGeom>
                    <a:avLst/>
                    <a:gdLst>
                      <a:gd name="T0" fmla="*/ 13 w 16"/>
                      <a:gd name="T1" fmla="*/ 0 h 5"/>
                      <a:gd name="T2" fmla="*/ 15 w 16"/>
                      <a:gd name="T3" fmla="*/ 4 h 5"/>
                      <a:gd name="T4" fmla="*/ 8 w 16"/>
                      <a:gd name="T5" fmla="*/ 4 h 5"/>
                      <a:gd name="T6" fmla="*/ 2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8" y="4"/>
                        </a:lnTo>
                        <a:lnTo>
                          <a:pt x="2"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92" name="Freeform 304"/>
                  <p:cNvSpPr>
                    <a:spLocks noChangeAspect="1"/>
                  </p:cNvSpPr>
                  <p:nvPr/>
                </p:nvSpPr>
                <p:spPr bwMode="auto">
                  <a:xfrm>
                    <a:off x="5056" y="1294"/>
                    <a:ext cx="16" cy="5"/>
                  </a:xfrm>
                  <a:custGeom>
                    <a:avLst/>
                    <a:gdLst>
                      <a:gd name="T0" fmla="*/ 13 w 16"/>
                      <a:gd name="T1" fmla="*/ 0 h 5"/>
                      <a:gd name="T2" fmla="*/ 15 w 16"/>
                      <a:gd name="T3" fmla="*/ 4 h 5"/>
                      <a:gd name="T4" fmla="*/ 7 w 16"/>
                      <a:gd name="T5" fmla="*/ 4 h 5"/>
                      <a:gd name="T6" fmla="*/ 0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7" y="4"/>
                        </a:lnTo>
                        <a:lnTo>
                          <a:pt x="0"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93" name="Freeform 305"/>
                  <p:cNvSpPr>
                    <a:spLocks noChangeAspect="1"/>
                  </p:cNvSpPr>
                  <p:nvPr/>
                </p:nvSpPr>
                <p:spPr bwMode="auto">
                  <a:xfrm>
                    <a:off x="5043" y="1294"/>
                    <a:ext cx="14" cy="5"/>
                  </a:xfrm>
                  <a:custGeom>
                    <a:avLst/>
                    <a:gdLst>
                      <a:gd name="T0" fmla="*/ 13 w 14"/>
                      <a:gd name="T1" fmla="*/ 0 h 5"/>
                      <a:gd name="T2" fmla="*/ 13 w 14"/>
                      <a:gd name="T3" fmla="*/ 4 h 5"/>
                      <a:gd name="T4" fmla="*/ 7 w 14"/>
                      <a:gd name="T5" fmla="*/ 4 h 5"/>
                      <a:gd name="T6" fmla="*/ 0 w 14"/>
                      <a:gd name="T7" fmla="*/ 4 h 5"/>
                      <a:gd name="T8" fmla="*/ 0 w 14"/>
                      <a:gd name="T9" fmla="*/ 0 h 5"/>
                      <a:gd name="T10" fmla="*/ 7 w 14"/>
                      <a:gd name="T11" fmla="*/ 0 h 5"/>
                      <a:gd name="T12" fmla="*/ 13 w 14"/>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5">
                        <a:moveTo>
                          <a:pt x="13" y="0"/>
                        </a:moveTo>
                        <a:lnTo>
                          <a:pt x="13" y="4"/>
                        </a:lnTo>
                        <a:lnTo>
                          <a:pt x="7" y="4"/>
                        </a:lnTo>
                        <a:lnTo>
                          <a:pt x="0"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94" name="Freeform 306"/>
                  <p:cNvSpPr>
                    <a:spLocks noChangeAspect="1"/>
                  </p:cNvSpPr>
                  <p:nvPr/>
                </p:nvSpPr>
                <p:spPr bwMode="auto">
                  <a:xfrm>
                    <a:off x="5028" y="1294"/>
                    <a:ext cx="15" cy="5"/>
                  </a:xfrm>
                  <a:custGeom>
                    <a:avLst/>
                    <a:gdLst>
                      <a:gd name="T0" fmla="*/ 14 w 15"/>
                      <a:gd name="T1" fmla="*/ 0 h 5"/>
                      <a:gd name="T2" fmla="*/ 14 w 15"/>
                      <a:gd name="T3" fmla="*/ 4 h 5"/>
                      <a:gd name="T4" fmla="*/ 7 w 15"/>
                      <a:gd name="T5" fmla="*/ 4 h 5"/>
                      <a:gd name="T6" fmla="*/ 0 w 15"/>
                      <a:gd name="T7" fmla="*/ 4 h 5"/>
                      <a:gd name="T8" fmla="*/ 2 w 15"/>
                      <a:gd name="T9" fmla="*/ 0 h 5"/>
                      <a:gd name="T10" fmla="*/ 7 w 15"/>
                      <a:gd name="T11" fmla="*/ 0 h 5"/>
                      <a:gd name="T12" fmla="*/ 14 w 15"/>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5">
                        <a:moveTo>
                          <a:pt x="14" y="0"/>
                        </a:moveTo>
                        <a:lnTo>
                          <a:pt x="14" y="4"/>
                        </a:lnTo>
                        <a:lnTo>
                          <a:pt x="7" y="4"/>
                        </a:lnTo>
                        <a:lnTo>
                          <a:pt x="0" y="4"/>
                        </a:lnTo>
                        <a:lnTo>
                          <a:pt x="2"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95" name="Freeform 307"/>
                  <p:cNvSpPr>
                    <a:spLocks noChangeAspect="1"/>
                  </p:cNvSpPr>
                  <p:nvPr/>
                </p:nvSpPr>
                <p:spPr bwMode="auto">
                  <a:xfrm>
                    <a:off x="5014" y="1294"/>
                    <a:ext cx="17" cy="5"/>
                  </a:xfrm>
                  <a:custGeom>
                    <a:avLst/>
                    <a:gdLst>
                      <a:gd name="T0" fmla="*/ 16 w 17"/>
                      <a:gd name="T1" fmla="*/ 0 h 5"/>
                      <a:gd name="T2" fmla="*/ 14 w 17"/>
                      <a:gd name="T3" fmla="*/ 4 h 5"/>
                      <a:gd name="T4" fmla="*/ 7 w 17"/>
                      <a:gd name="T5" fmla="*/ 4 h 5"/>
                      <a:gd name="T6" fmla="*/ 0 w 17"/>
                      <a:gd name="T7" fmla="*/ 4 h 5"/>
                      <a:gd name="T8" fmla="*/ 2 w 17"/>
                      <a:gd name="T9" fmla="*/ 0 h 5"/>
                      <a:gd name="T10" fmla="*/ 9 w 17"/>
                      <a:gd name="T11" fmla="*/ 0 h 5"/>
                      <a:gd name="T12" fmla="*/ 16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6" y="0"/>
                        </a:moveTo>
                        <a:lnTo>
                          <a:pt x="14" y="4"/>
                        </a:lnTo>
                        <a:lnTo>
                          <a:pt x="7" y="4"/>
                        </a:lnTo>
                        <a:lnTo>
                          <a:pt x="0" y="4"/>
                        </a:lnTo>
                        <a:lnTo>
                          <a:pt x="2" y="0"/>
                        </a:lnTo>
                        <a:lnTo>
                          <a:pt x="9" y="0"/>
                        </a:lnTo>
                        <a:lnTo>
                          <a:pt x="16"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96" name="Freeform 308"/>
                  <p:cNvSpPr>
                    <a:spLocks noChangeAspect="1"/>
                  </p:cNvSpPr>
                  <p:nvPr/>
                </p:nvSpPr>
                <p:spPr bwMode="auto">
                  <a:xfrm>
                    <a:off x="5001" y="1294"/>
                    <a:ext cx="16" cy="5"/>
                  </a:xfrm>
                  <a:custGeom>
                    <a:avLst/>
                    <a:gdLst>
                      <a:gd name="T0" fmla="*/ 15 w 16"/>
                      <a:gd name="T1" fmla="*/ 0 h 5"/>
                      <a:gd name="T2" fmla="*/ 13 w 16"/>
                      <a:gd name="T3" fmla="*/ 4 h 5"/>
                      <a:gd name="T4" fmla="*/ 7 w 16"/>
                      <a:gd name="T5" fmla="*/ 4 h 5"/>
                      <a:gd name="T6" fmla="*/ 0 w 16"/>
                      <a:gd name="T7" fmla="*/ 4 h 5"/>
                      <a:gd name="T8" fmla="*/ 3 w 16"/>
                      <a:gd name="T9" fmla="*/ 0 h 5"/>
                      <a:gd name="T10" fmla="*/ 8 w 16"/>
                      <a:gd name="T11" fmla="*/ 0 h 5"/>
                      <a:gd name="T12" fmla="*/ 15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5" y="0"/>
                        </a:moveTo>
                        <a:lnTo>
                          <a:pt x="13" y="4"/>
                        </a:lnTo>
                        <a:lnTo>
                          <a:pt x="7" y="4"/>
                        </a:lnTo>
                        <a:lnTo>
                          <a:pt x="0" y="4"/>
                        </a:lnTo>
                        <a:lnTo>
                          <a:pt x="3" y="0"/>
                        </a:lnTo>
                        <a:lnTo>
                          <a:pt x="8" y="0"/>
                        </a:lnTo>
                        <a:lnTo>
                          <a:pt x="15"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97" name="Freeform 309"/>
                  <p:cNvSpPr>
                    <a:spLocks noChangeAspect="1"/>
                  </p:cNvSpPr>
                  <p:nvPr/>
                </p:nvSpPr>
                <p:spPr bwMode="auto">
                  <a:xfrm>
                    <a:off x="4985" y="1294"/>
                    <a:ext cx="19" cy="5"/>
                  </a:xfrm>
                  <a:custGeom>
                    <a:avLst/>
                    <a:gdLst>
                      <a:gd name="T0" fmla="*/ 18 w 19"/>
                      <a:gd name="T1" fmla="*/ 0 h 5"/>
                      <a:gd name="T2" fmla="*/ 16 w 19"/>
                      <a:gd name="T3" fmla="*/ 4 h 5"/>
                      <a:gd name="T4" fmla="*/ 7 w 19"/>
                      <a:gd name="T5" fmla="*/ 4 h 5"/>
                      <a:gd name="T6" fmla="*/ 0 w 19"/>
                      <a:gd name="T7" fmla="*/ 2 h 5"/>
                      <a:gd name="T8" fmla="*/ 3 w 19"/>
                      <a:gd name="T9" fmla="*/ 0 h 5"/>
                      <a:gd name="T10" fmla="*/ 9 w 19"/>
                      <a:gd name="T11" fmla="*/ 0 h 5"/>
                      <a:gd name="T12" fmla="*/ 18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8" y="0"/>
                        </a:moveTo>
                        <a:lnTo>
                          <a:pt x="16" y="4"/>
                        </a:lnTo>
                        <a:lnTo>
                          <a:pt x="7" y="4"/>
                        </a:lnTo>
                        <a:lnTo>
                          <a:pt x="0" y="2"/>
                        </a:lnTo>
                        <a:lnTo>
                          <a:pt x="3" y="0"/>
                        </a:lnTo>
                        <a:lnTo>
                          <a:pt x="9" y="0"/>
                        </a:lnTo>
                        <a:lnTo>
                          <a:pt x="18"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98" name="Freeform 310"/>
                  <p:cNvSpPr>
                    <a:spLocks noChangeAspect="1"/>
                  </p:cNvSpPr>
                  <p:nvPr/>
                </p:nvSpPr>
                <p:spPr bwMode="auto">
                  <a:xfrm>
                    <a:off x="4972" y="1292"/>
                    <a:ext cx="18" cy="5"/>
                  </a:xfrm>
                  <a:custGeom>
                    <a:avLst/>
                    <a:gdLst>
                      <a:gd name="T0" fmla="*/ 17 w 18"/>
                      <a:gd name="T1" fmla="*/ 2 h 5"/>
                      <a:gd name="T2" fmla="*/ 15 w 18"/>
                      <a:gd name="T3" fmla="*/ 4 h 5"/>
                      <a:gd name="T4" fmla="*/ 7 w 18"/>
                      <a:gd name="T5" fmla="*/ 4 h 5"/>
                      <a:gd name="T6" fmla="*/ 0 w 18"/>
                      <a:gd name="T7" fmla="*/ 4 h 5"/>
                      <a:gd name="T8" fmla="*/ 4 w 18"/>
                      <a:gd name="T9" fmla="*/ 0 h 5"/>
                      <a:gd name="T10" fmla="*/ 11 w 18"/>
                      <a:gd name="T11" fmla="*/ 2 h 5"/>
                      <a:gd name="T12" fmla="*/ 17 w 18"/>
                      <a:gd name="T13" fmla="*/ 2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5">
                        <a:moveTo>
                          <a:pt x="17" y="2"/>
                        </a:moveTo>
                        <a:lnTo>
                          <a:pt x="15" y="4"/>
                        </a:lnTo>
                        <a:lnTo>
                          <a:pt x="7" y="4"/>
                        </a:lnTo>
                        <a:lnTo>
                          <a:pt x="0" y="4"/>
                        </a:lnTo>
                        <a:lnTo>
                          <a:pt x="4" y="0"/>
                        </a:lnTo>
                        <a:lnTo>
                          <a:pt x="11" y="2"/>
                        </a:lnTo>
                        <a:lnTo>
                          <a:pt x="17" y="2"/>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99" name="Freeform 311"/>
                  <p:cNvSpPr>
                    <a:spLocks noChangeAspect="1"/>
                  </p:cNvSpPr>
                  <p:nvPr/>
                </p:nvSpPr>
                <p:spPr bwMode="auto">
                  <a:xfrm>
                    <a:off x="4958" y="1292"/>
                    <a:ext cx="19" cy="5"/>
                  </a:xfrm>
                  <a:custGeom>
                    <a:avLst/>
                    <a:gdLst>
                      <a:gd name="T0" fmla="*/ 18 w 19"/>
                      <a:gd name="T1" fmla="*/ 0 h 5"/>
                      <a:gd name="T2" fmla="*/ 14 w 19"/>
                      <a:gd name="T3" fmla="*/ 4 h 5"/>
                      <a:gd name="T4" fmla="*/ 7 w 19"/>
                      <a:gd name="T5" fmla="*/ 4 h 5"/>
                      <a:gd name="T6" fmla="*/ 0 w 19"/>
                      <a:gd name="T7" fmla="*/ 4 h 5"/>
                      <a:gd name="T8" fmla="*/ 4 w 19"/>
                      <a:gd name="T9" fmla="*/ 0 h 5"/>
                      <a:gd name="T10" fmla="*/ 11 w 19"/>
                      <a:gd name="T11" fmla="*/ 0 h 5"/>
                      <a:gd name="T12" fmla="*/ 18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8" y="0"/>
                        </a:moveTo>
                        <a:lnTo>
                          <a:pt x="14" y="4"/>
                        </a:lnTo>
                        <a:lnTo>
                          <a:pt x="7" y="4"/>
                        </a:lnTo>
                        <a:lnTo>
                          <a:pt x="0" y="4"/>
                        </a:lnTo>
                        <a:lnTo>
                          <a:pt x="4" y="0"/>
                        </a:lnTo>
                        <a:lnTo>
                          <a:pt x="11" y="0"/>
                        </a:lnTo>
                        <a:lnTo>
                          <a:pt x="18"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00" name="Freeform 312"/>
                  <p:cNvSpPr>
                    <a:spLocks noChangeAspect="1"/>
                  </p:cNvSpPr>
                  <p:nvPr/>
                </p:nvSpPr>
                <p:spPr bwMode="auto">
                  <a:xfrm>
                    <a:off x="4948" y="1289"/>
                    <a:ext cx="15" cy="8"/>
                  </a:xfrm>
                  <a:custGeom>
                    <a:avLst/>
                    <a:gdLst>
                      <a:gd name="T0" fmla="*/ 14 w 15"/>
                      <a:gd name="T1" fmla="*/ 3 h 8"/>
                      <a:gd name="T2" fmla="*/ 10 w 15"/>
                      <a:gd name="T3" fmla="*/ 7 h 8"/>
                      <a:gd name="T4" fmla="*/ 4 w 15"/>
                      <a:gd name="T5" fmla="*/ 7 h 8"/>
                      <a:gd name="T6" fmla="*/ 2 w 15"/>
                      <a:gd name="T7" fmla="*/ 5 h 8"/>
                      <a:gd name="T8" fmla="*/ 2 w 15"/>
                      <a:gd name="T9" fmla="*/ 5 h 8"/>
                      <a:gd name="T10" fmla="*/ 2 w 15"/>
                      <a:gd name="T11" fmla="*/ 4 h 8"/>
                      <a:gd name="T12" fmla="*/ 0 w 15"/>
                      <a:gd name="T13" fmla="*/ 3 h 8"/>
                      <a:gd name="T14" fmla="*/ 5 w 15"/>
                      <a:gd name="T15" fmla="*/ 0 h 8"/>
                      <a:gd name="T16" fmla="*/ 5 w 15"/>
                      <a:gd name="T17" fmla="*/ 2 h 8"/>
                      <a:gd name="T18" fmla="*/ 7 w 15"/>
                      <a:gd name="T19" fmla="*/ 3 h 8"/>
                      <a:gd name="T20" fmla="*/ 7 w 15"/>
                      <a:gd name="T21" fmla="*/ 3 h 8"/>
                      <a:gd name="T22" fmla="*/ 14 w 15"/>
                      <a:gd name="T23" fmla="*/ 3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8">
                        <a:moveTo>
                          <a:pt x="14" y="3"/>
                        </a:moveTo>
                        <a:lnTo>
                          <a:pt x="10" y="7"/>
                        </a:lnTo>
                        <a:lnTo>
                          <a:pt x="4" y="7"/>
                        </a:lnTo>
                        <a:lnTo>
                          <a:pt x="2" y="5"/>
                        </a:lnTo>
                        <a:lnTo>
                          <a:pt x="2" y="4"/>
                        </a:lnTo>
                        <a:lnTo>
                          <a:pt x="0" y="3"/>
                        </a:lnTo>
                        <a:lnTo>
                          <a:pt x="5" y="0"/>
                        </a:lnTo>
                        <a:lnTo>
                          <a:pt x="5" y="2"/>
                        </a:lnTo>
                        <a:lnTo>
                          <a:pt x="7" y="3"/>
                        </a:lnTo>
                        <a:lnTo>
                          <a:pt x="14" y="3"/>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01" name="Freeform 313"/>
                  <p:cNvSpPr>
                    <a:spLocks noChangeAspect="1"/>
                  </p:cNvSpPr>
                  <p:nvPr/>
                </p:nvSpPr>
                <p:spPr bwMode="auto">
                  <a:xfrm>
                    <a:off x="4946" y="1250"/>
                    <a:ext cx="8" cy="43"/>
                  </a:xfrm>
                  <a:custGeom>
                    <a:avLst/>
                    <a:gdLst>
                      <a:gd name="T0" fmla="*/ 7 w 8"/>
                      <a:gd name="T1" fmla="*/ 40 h 43"/>
                      <a:gd name="T2" fmla="*/ 2 w 8"/>
                      <a:gd name="T3" fmla="*/ 42 h 43"/>
                      <a:gd name="T4" fmla="*/ 0 w 8"/>
                      <a:gd name="T5" fmla="*/ 3 h 43"/>
                      <a:gd name="T6" fmla="*/ 5 w 8"/>
                      <a:gd name="T7" fmla="*/ 0 h 43"/>
                      <a:gd name="T8" fmla="*/ 7 w 8"/>
                      <a:gd name="T9" fmla="*/ 4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3">
                        <a:moveTo>
                          <a:pt x="7" y="40"/>
                        </a:moveTo>
                        <a:lnTo>
                          <a:pt x="2" y="42"/>
                        </a:lnTo>
                        <a:lnTo>
                          <a:pt x="0" y="3"/>
                        </a:lnTo>
                        <a:lnTo>
                          <a:pt x="5" y="0"/>
                        </a:lnTo>
                        <a:lnTo>
                          <a:pt x="7" y="4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02" name="Freeform 314"/>
                  <p:cNvSpPr>
                    <a:spLocks noChangeAspect="1"/>
                  </p:cNvSpPr>
                  <p:nvPr/>
                </p:nvSpPr>
                <p:spPr bwMode="auto">
                  <a:xfrm>
                    <a:off x="4946" y="1211"/>
                    <a:ext cx="6" cy="42"/>
                  </a:xfrm>
                  <a:custGeom>
                    <a:avLst/>
                    <a:gdLst>
                      <a:gd name="T0" fmla="*/ 5 w 6"/>
                      <a:gd name="T1" fmla="*/ 39 h 42"/>
                      <a:gd name="T2" fmla="*/ 0 w 6"/>
                      <a:gd name="T3" fmla="*/ 41 h 42"/>
                      <a:gd name="T4" fmla="*/ 0 w 6"/>
                      <a:gd name="T5" fmla="*/ 0 h 42"/>
                      <a:gd name="T6" fmla="*/ 5 w 6"/>
                      <a:gd name="T7" fmla="*/ 0 h 42"/>
                      <a:gd name="T8" fmla="*/ 5 w 6"/>
                      <a:gd name="T9" fmla="*/ 39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5" y="39"/>
                        </a:moveTo>
                        <a:lnTo>
                          <a:pt x="0" y="41"/>
                        </a:lnTo>
                        <a:lnTo>
                          <a:pt x="0" y="0"/>
                        </a:lnTo>
                        <a:lnTo>
                          <a:pt x="5" y="0"/>
                        </a:lnTo>
                        <a:lnTo>
                          <a:pt x="5" y="39"/>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03" name="Freeform 315"/>
                  <p:cNvSpPr>
                    <a:spLocks noChangeAspect="1"/>
                  </p:cNvSpPr>
                  <p:nvPr/>
                </p:nvSpPr>
                <p:spPr bwMode="auto">
                  <a:xfrm>
                    <a:off x="4946" y="1171"/>
                    <a:ext cx="6" cy="41"/>
                  </a:xfrm>
                  <a:custGeom>
                    <a:avLst/>
                    <a:gdLst>
                      <a:gd name="T0" fmla="*/ 5 w 6"/>
                      <a:gd name="T1" fmla="*/ 40 h 41"/>
                      <a:gd name="T2" fmla="*/ 0 w 6"/>
                      <a:gd name="T3" fmla="*/ 40 h 41"/>
                      <a:gd name="T4" fmla="*/ 1 w 6"/>
                      <a:gd name="T5" fmla="*/ 0 h 41"/>
                      <a:gd name="T6" fmla="*/ 5 w 6"/>
                      <a:gd name="T7" fmla="*/ 1 h 41"/>
                      <a:gd name="T8" fmla="*/ 5 w 6"/>
                      <a:gd name="T9" fmla="*/ 4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1">
                        <a:moveTo>
                          <a:pt x="5" y="40"/>
                        </a:moveTo>
                        <a:lnTo>
                          <a:pt x="0" y="40"/>
                        </a:lnTo>
                        <a:lnTo>
                          <a:pt x="1" y="0"/>
                        </a:lnTo>
                        <a:lnTo>
                          <a:pt x="5" y="1"/>
                        </a:lnTo>
                        <a:lnTo>
                          <a:pt x="5" y="4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04" name="Freeform 316"/>
                  <p:cNvSpPr>
                    <a:spLocks noChangeAspect="1"/>
                  </p:cNvSpPr>
                  <p:nvPr/>
                </p:nvSpPr>
                <p:spPr bwMode="auto">
                  <a:xfrm>
                    <a:off x="4948" y="1130"/>
                    <a:ext cx="6" cy="43"/>
                  </a:xfrm>
                  <a:custGeom>
                    <a:avLst/>
                    <a:gdLst>
                      <a:gd name="T0" fmla="*/ 3 w 6"/>
                      <a:gd name="T1" fmla="*/ 42 h 43"/>
                      <a:gd name="T2" fmla="*/ 0 w 6"/>
                      <a:gd name="T3" fmla="*/ 40 h 43"/>
                      <a:gd name="T4" fmla="*/ 0 w 6"/>
                      <a:gd name="T5" fmla="*/ 0 h 43"/>
                      <a:gd name="T6" fmla="*/ 5 w 6"/>
                      <a:gd name="T7" fmla="*/ 4 h 43"/>
                      <a:gd name="T8" fmla="*/ 3 w 6"/>
                      <a:gd name="T9" fmla="*/ 4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3">
                        <a:moveTo>
                          <a:pt x="3" y="42"/>
                        </a:moveTo>
                        <a:lnTo>
                          <a:pt x="0" y="40"/>
                        </a:lnTo>
                        <a:lnTo>
                          <a:pt x="0" y="0"/>
                        </a:lnTo>
                        <a:lnTo>
                          <a:pt x="5" y="4"/>
                        </a:lnTo>
                        <a:lnTo>
                          <a:pt x="3" y="42"/>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05" name="Freeform 317"/>
                  <p:cNvSpPr>
                    <a:spLocks noChangeAspect="1"/>
                  </p:cNvSpPr>
                  <p:nvPr/>
                </p:nvSpPr>
                <p:spPr bwMode="auto">
                  <a:xfrm>
                    <a:off x="5177" y="1251"/>
                    <a:ext cx="6" cy="42"/>
                  </a:xfrm>
                  <a:custGeom>
                    <a:avLst/>
                    <a:gdLst>
                      <a:gd name="T0" fmla="*/ 1 w 6"/>
                      <a:gd name="T1" fmla="*/ 0 h 42"/>
                      <a:gd name="T2" fmla="*/ 5 w 6"/>
                      <a:gd name="T3" fmla="*/ 1 h 42"/>
                      <a:gd name="T4" fmla="*/ 3 w 6"/>
                      <a:gd name="T5" fmla="*/ 41 h 42"/>
                      <a:gd name="T6" fmla="*/ 0 w 6"/>
                      <a:gd name="T7" fmla="*/ 39 h 42"/>
                      <a:gd name="T8" fmla="*/ 1 w 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1" y="0"/>
                        </a:moveTo>
                        <a:lnTo>
                          <a:pt x="5" y="1"/>
                        </a:lnTo>
                        <a:lnTo>
                          <a:pt x="3" y="41"/>
                        </a:lnTo>
                        <a:lnTo>
                          <a:pt x="0" y="39"/>
                        </a:lnTo>
                        <a:lnTo>
                          <a:pt x="1"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06" name="Freeform 318"/>
                  <p:cNvSpPr>
                    <a:spLocks noChangeAspect="1"/>
                  </p:cNvSpPr>
                  <p:nvPr/>
                </p:nvSpPr>
                <p:spPr bwMode="auto">
                  <a:xfrm>
                    <a:off x="5136" y="1304"/>
                    <a:ext cx="2" cy="8"/>
                  </a:xfrm>
                  <a:custGeom>
                    <a:avLst/>
                    <a:gdLst>
                      <a:gd name="T0" fmla="*/ 0 w 2"/>
                      <a:gd name="T1" fmla="*/ 0 h 8"/>
                      <a:gd name="T2" fmla="*/ 0 w 2"/>
                      <a:gd name="T3" fmla="*/ 0 h 8"/>
                      <a:gd name="T4" fmla="*/ 1 w 2"/>
                      <a:gd name="T5" fmla="*/ 0 h 8"/>
                      <a:gd name="T6" fmla="*/ 1 w 2"/>
                      <a:gd name="T7" fmla="*/ 1 h 8"/>
                      <a:gd name="T8" fmla="*/ 1 w 2"/>
                      <a:gd name="T9" fmla="*/ 2 h 8"/>
                      <a:gd name="T10" fmla="*/ 1 w 2"/>
                      <a:gd name="T11" fmla="*/ 5 h 8"/>
                      <a:gd name="T12" fmla="*/ 1 w 2"/>
                      <a:gd name="T13" fmla="*/ 7 h 8"/>
                      <a:gd name="T14" fmla="*/ 0 w 2"/>
                      <a:gd name="T15" fmla="*/ 7 h 8"/>
                      <a:gd name="T16" fmla="*/ 0 w 2"/>
                      <a:gd name="T17" fmla="*/ 6 h 8"/>
                      <a:gd name="T18" fmla="*/ 0 w 2"/>
                      <a:gd name="T19" fmla="*/ 5 h 8"/>
                      <a:gd name="T20" fmla="*/ 0 w 2"/>
                      <a:gd name="T21" fmla="*/ 3 h 8"/>
                      <a:gd name="T22" fmla="*/ 0 w 2"/>
                      <a:gd name="T23" fmla="*/ 1 h 8"/>
                      <a:gd name="T24" fmla="*/ 0 w 2"/>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8">
                        <a:moveTo>
                          <a:pt x="0" y="0"/>
                        </a:moveTo>
                        <a:lnTo>
                          <a:pt x="0" y="0"/>
                        </a:lnTo>
                        <a:lnTo>
                          <a:pt x="1" y="0"/>
                        </a:lnTo>
                        <a:lnTo>
                          <a:pt x="1" y="1"/>
                        </a:lnTo>
                        <a:lnTo>
                          <a:pt x="1" y="2"/>
                        </a:lnTo>
                        <a:lnTo>
                          <a:pt x="1" y="5"/>
                        </a:lnTo>
                        <a:lnTo>
                          <a:pt x="1" y="7"/>
                        </a:lnTo>
                        <a:lnTo>
                          <a:pt x="0" y="7"/>
                        </a:lnTo>
                        <a:lnTo>
                          <a:pt x="0" y="6"/>
                        </a:lnTo>
                        <a:lnTo>
                          <a:pt x="0" y="5"/>
                        </a:lnTo>
                        <a:lnTo>
                          <a:pt x="0" y="3"/>
                        </a:lnTo>
                        <a:lnTo>
                          <a:pt x="0" y="1"/>
                        </a:lnTo>
                        <a:lnTo>
                          <a:pt x="0" y="0"/>
                        </a:lnTo>
                      </a:path>
                    </a:pathLst>
                  </a:custGeom>
                  <a:solidFill>
                    <a:srgbClr val="20922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07" name="Freeform 319"/>
                  <p:cNvSpPr>
                    <a:spLocks noChangeAspect="1"/>
                  </p:cNvSpPr>
                  <p:nvPr/>
                </p:nvSpPr>
                <p:spPr bwMode="auto">
                  <a:xfrm>
                    <a:off x="5136" y="1306"/>
                    <a:ext cx="2" cy="6"/>
                  </a:xfrm>
                  <a:custGeom>
                    <a:avLst/>
                    <a:gdLst>
                      <a:gd name="T0" fmla="*/ 0 w 2"/>
                      <a:gd name="T1" fmla="*/ 0 h 6"/>
                      <a:gd name="T2" fmla="*/ 0 w 2"/>
                      <a:gd name="T3" fmla="*/ 0 h 6"/>
                      <a:gd name="T4" fmla="*/ 1 w 2"/>
                      <a:gd name="T5" fmla="*/ 0 h 6"/>
                      <a:gd name="T6" fmla="*/ 1 w 2"/>
                      <a:gd name="T7" fmla="*/ 1 h 6"/>
                      <a:gd name="T8" fmla="*/ 1 w 2"/>
                      <a:gd name="T9" fmla="*/ 3 h 6"/>
                      <a:gd name="T10" fmla="*/ 1 w 2"/>
                      <a:gd name="T11" fmla="*/ 5 h 6"/>
                      <a:gd name="T12" fmla="*/ 0 w 2"/>
                      <a:gd name="T13" fmla="*/ 5 h 6"/>
                      <a:gd name="T14" fmla="*/ 0 w 2"/>
                      <a:gd name="T15" fmla="*/ 4 h 6"/>
                      <a:gd name="T16" fmla="*/ 0 w 2"/>
                      <a:gd name="T17" fmla="*/ 3 h 6"/>
                      <a:gd name="T18" fmla="*/ 0 w 2"/>
                      <a:gd name="T19" fmla="*/ 2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0"/>
                        </a:lnTo>
                        <a:lnTo>
                          <a:pt x="1" y="0"/>
                        </a:lnTo>
                        <a:lnTo>
                          <a:pt x="1" y="1"/>
                        </a:lnTo>
                        <a:lnTo>
                          <a:pt x="1" y="3"/>
                        </a:lnTo>
                        <a:lnTo>
                          <a:pt x="1" y="5"/>
                        </a:lnTo>
                        <a:lnTo>
                          <a:pt x="0" y="5"/>
                        </a:lnTo>
                        <a:lnTo>
                          <a:pt x="0" y="4"/>
                        </a:lnTo>
                        <a:lnTo>
                          <a:pt x="0" y="3"/>
                        </a:lnTo>
                        <a:lnTo>
                          <a:pt x="0" y="2"/>
                        </a:lnTo>
                        <a:lnTo>
                          <a:pt x="0" y="0"/>
                        </a:lnTo>
                      </a:path>
                    </a:pathLst>
                  </a:custGeom>
                  <a:solidFill>
                    <a:srgbClr val="24AB2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08" name="Freeform 320"/>
                  <p:cNvSpPr>
                    <a:spLocks noChangeAspect="1"/>
                  </p:cNvSpPr>
                  <p:nvPr/>
                </p:nvSpPr>
                <p:spPr bwMode="auto">
                  <a:xfrm>
                    <a:off x="5136" y="1306"/>
                    <a:ext cx="2" cy="6"/>
                  </a:xfrm>
                  <a:custGeom>
                    <a:avLst/>
                    <a:gdLst>
                      <a:gd name="T0" fmla="*/ 0 w 2"/>
                      <a:gd name="T1" fmla="*/ 0 h 6"/>
                      <a:gd name="T2" fmla="*/ 0 w 2"/>
                      <a:gd name="T3" fmla="*/ 1 h 6"/>
                      <a:gd name="T4" fmla="*/ 1 w 2"/>
                      <a:gd name="T5" fmla="*/ 1 h 6"/>
                      <a:gd name="T6" fmla="*/ 1 w 2"/>
                      <a:gd name="T7" fmla="*/ 3 h 6"/>
                      <a:gd name="T8" fmla="*/ 1 w 2"/>
                      <a:gd name="T9" fmla="*/ 3 h 6"/>
                      <a:gd name="T10" fmla="*/ 1 w 2"/>
                      <a:gd name="T11" fmla="*/ 5 h 6"/>
                      <a:gd name="T12" fmla="*/ 0 w 2"/>
                      <a:gd name="T13" fmla="*/ 5 h 6"/>
                      <a:gd name="T14" fmla="*/ 0 w 2"/>
                      <a:gd name="T15" fmla="*/ 3 h 6"/>
                      <a:gd name="T16" fmla="*/ 0 w 2"/>
                      <a:gd name="T17" fmla="*/ 3 h 6"/>
                      <a:gd name="T18" fmla="*/ 0 w 2"/>
                      <a:gd name="T19" fmla="*/ 1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1"/>
                        </a:lnTo>
                        <a:lnTo>
                          <a:pt x="1" y="1"/>
                        </a:lnTo>
                        <a:lnTo>
                          <a:pt x="1" y="3"/>
                        </a:lnTo>
                        <a:lnTo>
                          <a:pt x="1" y="5"/>
                        </a:lnTo>
                        <a:lnTo>
                          <a:pt x="0" y="5"/>
                        </a:lnTo>
                        <a:lnTo>
                          <a:pt x="0" y="3"/>
                        </a:lnTo>
                        <a:lnTo>
                          <a:pt x="0" y="1"/>
                        </a:lnTo>
                        <a:lnTo>
                          <a:pt x="0" y="0"/>
                        </a:lnTo>
                      </a:path>
                    </a:pathLst>
                  </a:custGeom>
                  <a:solidFill>
                    <a:srgbClr val="29C22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09" name="Freeform 321"/>
                  <p:cNvSpPr>
                    <a:spLocks noChangeAspect="1"/>
                  </p:cNvSpPr>
                  <p:nvPr/>
                </p:nvSpPr>
                <p:spPr bwMode="auto">
                  <a:xfrm>
                    <a:off x="5136" y="1306"/>
                    <a:ext cx="2" cy="6"/>
                  </a:xfrm>
                  <a:custGeom>
                    <a:avLst/>
                    <a:gdLst>
                      <a:gd name="T0" fmla="*/ 0 w 2"/>
                      <a:gd name="T1" fmla="*/ 0 h 6"/>
                      <a:gd name="T2" fmla="*/ 0 w 2"/>
                      <a:gd name="T3" fmla="*/ 0 h 6"/>
                      <a:gd name="T4" fmla="*/ 1 w 2"/>
                      <a:gd name="T5" fmla="*/ 0 h 6"/>
                      <a:gd name="T6" fmla="*/ 1 w 2"/>
                      <a:gd name="T7" fmla="*/ 2 h 6"/>
                      <a:gd name="T8" fmla="*/ 1 w 2"/>
                      <a:gd name="T9" fmla="*/ 5 h 6"/>
                      <a:gd name="T10" fmla="*/ 1 w 2"/>
                      <a:gd name="T11" fmla="*/ 3 h 6"/>
                      <a:gd name="T12" fmla="*/ 0 w 2"/>
                      <a:gd name="T13" fmla="*/ 3 h 6"/>
                      <a:gd name="T14" fmla="*/ 0 w 2"/>
                      <a:gd name="T15" fmla="*/ 5 h 6"/>
                      <a:gd name="T16" fmla="*/ 0 w 2"/>
                      <a:gd name="T17" fmla="*/ 3 h 6"/>
                      <a:gd name="T18" fmla="*/ 0 w 2"/>
                      <a:gd name="T19" fmla="*/ 2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0"/>
                        </a:lnTo>
                        <a:lnTo>
                          <a:pt x="1" y="0"/>
                        </a:lnTo>
                        <a:lnTo>
                          <a:pt x="1" y="2"/>
                        </a:lnTo>
                        <a:lnTo>
                          <a:pt x="1" y="5"/>
                        </a:lnTo>
                        <a:lnTo>
                          <a:pt x="1" y="3"/>
                        </a:lnTo>
                        <a:lnTo>
                          <a:pt x="0" y="3"/>
                        </a:lnTo>
                        <a:lnTo>
                          <a:pt x="0" y="5"/>
                        </a:lnTo>
                        <a:lnTo>
                          <a:pt x="0" y="3"/>
                        </a:lnTo>
                        <a:lnTo>
                          <a:pt x="0" y="2"/>
                        </a:lnTo>
                        <a:lnTo>
                          <a:pt x="0" y="0"/>
                        </a:lnTo>
                      </a:path>
                    </a:pathLst>
                  </a:custGeom>
                  <a:solidFill>
                    <a:srgbClr val="2FDC34"/>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840" name="Group 322"/>
                <p:cNvGrpSpPr>
                  <a:grpSpLocks noChangeAspect="1"/>
                </p:cNvGrpSpPr>
                <p:nvPr/>
              </p:nvGrpSpPr>
              <p:grpSpPr bwMode="auto">
                <a:xfrm>
                  <a:off x="4970" y="1129"/>
                  <a:ext cx="230" cy="166"/>
                  <a:chOff x="4950" y="1129"/>
                  <a:chExt cx="230" cy="166"/>
                </a:xfrm>
              </p:grpSpPr>
              <p:sp>
                <p:nvSpPr>
                  <p:cNvPr id="1841" name="Freeform 323"/>
                  <p:cNvSpPr>
                    <a:spLocks noChangeAspect="1"/>
                  </p:cNvSpPr>
                  <p:nvPr/>
                </p:nvSpPr>
                <p:spPr bwMode="auto">
                  <a:xfrm>
                    <a:off x="4950" y="1129"/>
                    <a:ext cx="230" cy="80"/>
                  </a:xfrm>
                  <a:custGeom>
                    <a:avLst/>
                    <a:gdLst>
                      <a:gd name="T0" fmla="*/ 0 w 230"/>
                      <a:gd name="T1" fmla="*/ 79 h 80"/>
                      <a:gd name="T2" fmla="*/ 0 w 230"/>
                      <a:gd name="T3" fmla="*/ 43 h 80"/>
                      <a:gd name="T4" fmla="*/ 2 w 230"/>
                      <a:gd name="T5" fmla="*/ 3 h 80"/>
                      <a:gd name="T6" fmla="*/ 2 w 230"/>
                      <a:gd name="T7" fmla="*/ 3 h 80"/>
                      <a:gd name="T8" fmla="*/ 3 w 230"/>
                      <a:gd name="T9" fmla="*/ 1 h 80"/>
                      <a:gd name="T10" fmla="*/ 4 w 230"/>
                      <a:gd name="T11" fmla="*/ 1 h 80"/>
                      <a:gd name="T12" fmla="*/ 11 w 230"/>
                      <a:gd name="T13" fmla="*/ 1 h 80"/>
                      <a:gd name="T14" fmla="*/ 18 w 230"/>
                      <a:gd name="T15" fmla="*/ 1 h 80"/>
                      <a:gd name="T16" fmla="*/ 25 w 230"/>
                      <a:gd name="T17" fmla="*/ 1 h 80"/>
                      <a:gd name="T18" fmla="*/ 32 w 230"/>
                      <a:gd name="T19" fmla="*/ 1 h 80"/>
                      <a:gd name="T20" fmla="*/ 38 w 230"/>
                      <a:gd name="T21" fmla="*/ 1 h 80"/>
                      <a:gd name="T22" fmla="*/ 45 w 230"/>
                      <a:gd name="T23" fmla="*/ 0 h 80"/>
                      <a:gd name="T24" fmla="*/ 52 w 230"/>
                      <a:gd name="T25" fmla="*/ 0 h 80"/>
                      <a:gd name="T26" fmla="*/ 59 w 230"/>
                      <a:gd name="T27" fmla="*/ 0 h 80"/>
                      <a:gd name="T28" fmla="*/ 66 w 230"/>
                      <a:gd name="T29" fmla="*/ 0 h 80"/>
                      <a:gd name="T30" fmla="*/ 73 w 230"/>
                      <a:gd name="T31" fmla="*/ 0 h 80"/>
                      <a:gd name="T32" fmla="*/ 80 w 230"/>
                      <a:gd name="T33" fmla="*/ 0 h 80"/>
                      <a:gd name="T34" fmla="*/ 86 w 230"/>
                      <a:gd name="T35" fmla="*/ 0 h 80"/>
                      <a:gd name="T36" fmla="*/ 92 w 230"/>
                      <a:gd name="T37" fmla="*/ 0 h 80"/>
                      <a:gd name="T38" fmla="*/ 99 w 230"/>
                      <a:gd name="T39" fmla="*/ 0 h 80"/>
                      <a:gd name="T40" fmla="*/ 106 w 230"/>
                      <a:gd name="T41" fmla="*/ 0 h 80"/>
                      <a:gd name="T42" fmla="*/ 113 w 230"/>
                      <a:gd name="T43" fmla="*/ 0 h 80"/>
                      <a:gd name="T44" fmla="*/ 120 w 230"/>
                      <a:gd name="T45" fmla="*/ 0 h 80"/>
                      <a:gd name="T46" fmla="*/ 127 w 230"/>
                      <a:gd name="T47" fmla="*/ 0 h 80"/>
                      <a:gd name="T48" fmla="*/ 135 w 230"/>
                      <a:gd name="T49" fmla="*/ 0 h 80"/>
                      <a:gd name="T50" fmla="*/ 142 w 230"/>
                      <a:gd name="T51" fmla="*/ 0 h 80"/>
                      <a:gd name="T52" fmla="*/ 149 w 230"/>
                      <a:gd name="T53" fmla="*/ 0 h 80"/>
                      <a:gd name="T54" fmla="*/ 156 w 230"/>
                      <a:gd name="T55" fmla="*/ 0 h 80"/>
                      <a:gd name="T56" fmla="*/ 162 w 230"/>
                      <a:gd name="T57" fmla="*/ 0 h 80"/>
                      <a:gd name="T58" fmla="*/ 169 w 230"/>
                      <a:gd name="T59" fmla="*/ 0 h 80"/>
                      <a:gd name="T60" fmla="*/ 176 w 230"/>
                      <a:gd name="T61" fmla="*/ 0 h 80"/>
                      <a:gd name="T62" fmla="*/ 183 w 230"/>
                      <a:gd name="T63" fmla="*/ 0 h 80"/>
                      <a:gd name="T64" fmla="*/ 190 w 230"/>
                      <a:gd name="T65" fmla="*/ 1 h 80"/>
                      <a:gd name="T66" fmla="*/ 197 w 230"/>
                      <a:gd name="T67" fmla="*/ 1 h 80"/>
                      <a:gd name="T68" fmla="*/ 203 w 230"/>
                      <a:gd name="T69" fmla="*/ 1 h 80"/>
                      <a:gd name="T70" fmla="*/ 211 w 230"/>
                      <a:gd name="T71" fmla="*/ 1 h 80"/>
                      <a:gd name="T72" fmla="*/ 218 w 230"/>
                      <a:gd name="T73" fmla="*/ 1 h 80"/>
                      <a:gd name="T74" fmla="*/ 225 w 230"/>
                      <a:gd name="T75" fmla="*/ 1 h 80"/>
                      <a:gd name="T76" fmla="*/ 227 w 230"/>
                      <a:gd name="T77" fmla="*/ 3 h 80"/>
                      <a:gd name="T78" fmla="*/ 227 w 230"/>
                      <a:gd name="T79" fmla="*/ 3 h 80"/>
                      <a:gd name="T80" fmla="*/ 227 w 230"/>
                      <a:gd name="T81" fmla="*/ 43 h 80"/>
                      <a:gd name="T82" fmla="*/ 229 w 230"/>
                      <a:gd name="T83" fmla="*/ 79 h 80"/>
                      <a:gd name="T84" fmla="*/ 0 w 230"/>
                      <a:gd name="T85" fmla="*/ 79 h 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0" h="80">
                        <a:moveTo>
                          <a:pt x="0" y="79"/>
                        </a:moveTo>
                        <a:lnTo>
                          <a:pt x="0" y="43"/>
                        </a:lnTo>
                        <a:lnTo>
                          <a:pt x="2" y="3"/>
                        </a:lnTo>
                        <a:lnTo>
                          <a:pt x="3" y="1"/>
                        </a:lnTo>
                        <a:lnTo>
                          <a:pt x="4" y="1"/>
                        </a:lnTo>
                        <a:lnTo>
                          <a:pt x="11" y="1"/>
                        </a:lnTo>
                        <a:lnTo>
                          <a:pt x="18" y="1"/>
                        </a:lnTo>
                        <a:lnTo>
                          <a:pt x="25" y="1"/>
                        </a:lnTo>
                        <a:lnTo>
                          <a:pt x="32" y="1"/>
                        </a:lnTo>
                        <a:lnTo>
                          <a:pt x="38" y="1"/>
                        </a:lnTo>
                        <a:lnTo>
                          <a:pt x="45" y="0"/>
                        </a:lnTo>
                        <a:lnTo>
                          <a:pt x="52" y="0"/>
                        </a:lnTo>
                        <a:lnTo>
                          <a:pt x="59" y="0"/>
                        </a:lnTo>
                        <a:lnTo>
                          <a:pt x="66" y="0"/>
                        </a:lnTo>
                        <a:lnTo>
                          <a:pt x="73" y="0"/>
                        </a:lnTo>
                        <a:lnTo>
                          <a:pt x="80" y="0"/>
                        </a:lnTo>
                        <a:lnTo>
                          <a:pt x="86" y="0"/>
                        </a:lnTo>
                        <a:lnTo>
                          <a:pt x="92" y="0"/>
                        </a:lnTo>
                        <a:lnTo>
                          <a:pt x="99" y="0"/>
                        </a:lnTo>
                        <a:lnTo>
                          <a:pt x="106" y="0"/>
                        </a:lnTo>
                        <a:lnTo>
                          <a:pt x="113" y="0"/>
                        </a:lnTo>
                        <a:lnTo>
                          <a:pt x="120" y="0"/>
                        </a:lnTo>
                        <a:lnTo>
                          <a:pt x="127" y="0"/>
                        </a:lnTo>
                        <a:lnTo>
                          <a:pt x="135" y="0"/>
                        </a:lnTo>
                        <a:lnTo>
                          <a:pt x="142" y="0"/>
                        </a:lnTo>
                        <a:lnTo>
                          <a:pt x="149" y="0"/>
                        </a:lnTo>
                        <a:lnTo>
                          <a:pt x="156" y="0"/>
                        </a:lnTo>
                        <a:lnTo>
                          <a:pt x="162" y="0"/>
                        </a:lnTo>
                        <a:lnTo>
                          <a:pt x="169" y="0"/>
                        </a:lnTo>
                        <a:lnTo>
                          <a:pt x="176" y="0"/>
                        </a:lnTo>
                        <a:lnTo>
                          <a:pt x="183" y="0"/>
                        </a:lnTo>
                        <a:lnTo>
                          <a:pt x="190" y="1"/>
                        </a:lnTo>
                        <a:lnTo>
                          <a:pt x="197" y="1"/>
                        </a:lnTo>
                        <a:lnTo>
                          <a:pt x="203" y="1"/>
                        </a:lnTo>
                        <a:lnTo>
                          <a:pt x="211" y="1"/>
                        </a:lnTo>
                        <a:lnTo>
                          <a:pt x="218" y="1"/>
                        </a:lnTo>
                        <a:lnTo>
                          <a:pt x="225" y="1"/>
                        </a:lnTo>
                        <a:lnTo>
                          <a:pt x="227" y="3"/>
                        </a:lnTo>
                        <a:lnTo>
                          <a:pt x="227" y="43"/>
                        </a:lnTo>
                        <a:lnTo>
                          <a:pt x="229" y="79"/>
                        </a:lnTo>
                        <a:lnTo>
                          <a:pt x="0" y="79"/>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42" name="Freeform 324"/>
                  <p:cNvSpPr>
                    <a:spLocks noChangeAspect="1"/>
                  </p:cNvSpPr>
                  <p:nvPr/>
                </p:nvSpPr>
                <p:spPr bwMode="auto">
                  <a:xfrm>
                    <a:off x="4950" y="1208"/>
                    <a:ext cx="230" cy="87"/>
                  </a:xfrm>
                  <a:custGeom>
                    <a:avLst/>
                    <a:gdLst>
                      <a:gd name="T0" fmla="*/ 0 w 230"/>
                      <a:gd name="T1" fmla="*/ 0 h 87"/>
                      <a:gd name="T2" fmla="*/ 0 w 230"/>
                      <a:gd name="T3" fmla="*/ 3 h 87"/>
                      <a:gd name="T4" fmla="*/ 0 w 230"/>
                      <a:gd name="T5" fmla="*/ 43 h 87"/>
                      <a:gd name="T6" fmla="*/ 2 w 230"/>
                      <a:gd name="T7" fmla="*/ 81 h 87"/>
                      <a:gd name="T8" fmla="*/ 2 w 230"/>
                      <a:gd name="T9" fmla="*/ 82 h 87"/>
                      <a:gd name="T10" fmla="*/ 2 w 230"/>
                      <a:gd name="T11" fmla="*/ 84 h 87"/>
                      <a:gd name="T12" fmla="*/ 3 w 230"/>
                      <a:gd name="T13" fmla="*/ 84 h 87"/>
                      <a:gd name="T14" fmla="*/ 4 w 230"/>
                      <a:gd name="T15" fmla="*/ 84 h 87"/>
                      <a:gd name="T16" fmla="*/ 11 w 230"/>
                      <a:gd name="T17" fmla="*/ 84 h 87"/>
                      <a:gd name="T18" fmla="*/ 18 w 230"/>
                      <a:gd name="T19" fmla="*/ 84 h 87"/>
                      <a:gd name="T20" fmla="*/ 25 w 230"/>
                      <a:gd name="T21" fmla="*/ 84 h 87"/>
                      <a:gd name="T22" fmla="*/ 32 w 230"/>
                      <a:gd name="T23" fmla="*/ 84 h 87"/>
                      <a:gd name="T24" fmla="*/ 38 w 230"/>
                      <a:gd name="T25" fmla="*/ 84 h 87"/>
                      <a:gd name="T26" fmla="*/ 45 w 230"/>
                      <a:gd name="T27" fmla="*/ 86 h 87"/>
                      <a:gd name="T28" fmla="*/ 52 w 230"/>
                      <a:gd name="T29" fmla="*/ 86 h 87"/>
                      <a:gd name="T30" fmla="*/ 59 w 230"/>
                      <a:gd name="T31" fmla="*/ 86 h 87"/>
                      <a:gd name="T32" fmla="*/ 66 w 230"/>
                      <a:gd name="T33" fmla="*/ 86 h 87"/>
                      <a:gd name="T34" fmla="*/ 73 w 230"/>
                      <a:gd name="T35" fmla="*/ 86 h 87"/>
                      <a:gd name="T36" fmla="*/ 80 w 230"/>
                      <a:gd name="T37" fmla="*/ 86 h 87"/>
                      <a:gd name="T38" fmla="*/ 86 w 230"/>
                      <a:gd name="T39" fmla="*/ 86 h 87"/>
                      <a:gd name="T40" fmla="*/ 92 w 230"/>
                      <a:gd name="T41" fmla="*/ 86 h 87"/>
                      <a:gd name="T42" fmla="*/ 99 w 230"/>
                      <a:gd name="T43" fmla="*/ 86 h 87"/>
                      <a:gd name="T44" fmla="*/ 106 w 230"/>
                      <a:gd name="T45" fmla="*/ 86 h 87"/>
                      <a:gd name="T46" fmla="*/ 113 w 230"/>
                      <a:gd name="T47" fmla="*/ 86 h 87"/>
                      <a:gd name="T48" fmla="*/ 120 w 230"/>
                      <a:gd name="T49" fmla="*/ 86 h 87"/>
                      <a:gd name="T50" fmla="*/ 127 w 230"/>
                      <a:gd name="T51" fmla="*/ 86 h 87"/>
                      <a:gd name="T52" fmla="*/ 133 w 230"/>
                      <a:gd name="T53" fmla="*/ 86 h 87"/>
                      <a:gd name="T54" fmla="*/ 142 w 230"/>
                      <a:gd name="T55" fmla="*/ 86 h 87"/>
                      <a:gd name="T56" fmla="*/ 149 w 230"/>
                      <a:gd name="T57" fmla="*/ 86 h 87"/>
                      <a:gd name="T58" fmla="*/ 156 w 230"/>
                      <a:gd name="T59" fmla="*/ 86 h 87"/>
                      <a:gd name="T60" fmla="*/ 162 w 230"/>
                      <a:gd name="T61" fmla="*/ 86 h 87"/>
                      <a:gd name="T62" fmla="*/ 169 w 230"/>
                      <a:gd name="T63" fmla="*/ 86 h 87"/>
                      <a:gd name="T64" fmla="*/ 176 w 230"/>
                      <a:gd name="T65" fmla="*/ 86 h 87"/>
                      <a:gd name="T66" fmla="*/ 183 w 230"/>
                      <a:gd name="T67" fmla="*/ 86 h 87"/>
                      <a:gd name="T68" fmla="*/ 190 w 230"/>
                      <a:gd name="T69" fmla="*/ 84 h 87"/>
                      <a:gd name="T70" fmla="*/ 197 w 230"/>
                      <a:gd name="T71" fmla="*/ 84 h 87"/>
                      <a:gd name="T72" fmla="*/ 203 w 230"/>
                      <a:gd name="T73" fmla="*/ 84 h 87"/>
                      <a:gd name="T74" fmla="*/ 211 w 230"/>
                      <a:gd name="T75" fmla="*/ 84 h 87"/>
                      <a:gd name="T76" fmla="*/ 218 w 230"/>
                      <a:gd name="T77" fmla="*/ 84 h 87"/>
                      <a:gd name="T78" fmla="*/ 225 w 230"/>
                      <a:gd name="T79" fmla="*/ 84 h 87"/>
                      <a:gd name="T80" fmla="*/ 225 w 230"/>
                      <a:gd name="T81" fmla="*/ 84 h 87"/>
                      <a:gd name="T82" fmla="*/ 227 w 230"/>
                      <a:gd name="T83" fmla="*/ 84 h 87"/>
                      <a:gd name="T84" fmla="*/ 227 w 230"/>
                      <a:gd name="T85" fmla="*/ 82 h 87"/>
                      <a:gd name="T86" fmla="*/ 227 w 230"/>
                      <a:gd name="T87" fmla="*/ 81 h 87"/>
                      <a:gd name="T88" fmla="*/ 229 w 230"/>
                      <a:gd name="T89" fmla="*/ 43 h 87"/>
                      <a:gd name="T90" fmla="*/ 229 w 230"/>
                      <a:gd name="T91" fmla="*/ 4 h 87"/>
                      <a:gd name="T92" fmla="*/ 229 w 230"/>
                      <a:gd name="T93" fmla="*/ 0 h 87"/>
                      <a:gd name="T94" fmla="*/ 0 w 230"/>
                      <a:gd name="T95" fmla="*/ 0 h 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0" h="87">
                        <a:moveTo>
                          <a:pt x="0" y="0"/>
                        </a:moveTo>
                        <a:lnTo>
                          <a:pt x="0" y="3"/>
                        </a:lnTo>
                        <a:lnTo>
                          <a:pt x="0" y="43"/>
                        </a:lnTo>
                        <a:lnTo>
                          <a:pt x="2" y="81"/>
                        </a:lnTo>
                        <a:lnTo>
                          <a:pt x="2" y="82"/>
                        </a:lnTo>
                        <a:lnTo>
                          <a:pt x="2" y="84"/>
                        </a:lnTo>
                        <a:lnTo>
                          <a:pt x="3" y="84"/>
                        </a:lnTo>
                        <a:lnTo>
                          <a:pt x="4" y="84"/>
                        </a:lnTo>
                        <a:lnTo>
                          <a:pt x="11" y="84"/>
                        </a:lnTo>
                        <a:lnTo>
                          <a:pt x="18" y="84"/>
                        </a:lnTo>
                        <a:lnTo>
                          <a:pt x="25" y="84"/>
                        </a:lnTo>
                        <a:lnTo>
                          <a:pt x="32" y="84"/>
                        </a:lnTo>
                        <a:lnTo>
                          <a:pt x="38" y="84"/>
                        </a:lnTo>
                        <a:lnTo>
                          <a:pt x="45" y="86"/>
                        </a:lnTo>
                        <a:lnTo>
                          <a:pt x="52" y="86"/>
                        </a:lnTo>
                        <a:lnTo>
                          <a:pt x="59" y="86"/>
                        </a:lnTo>
                        <a:lnTo>
                          <a:pt x="66" y="86"/>
                        </a:lnTo>
                        <a:lnTo>
                          <a:pt x="73" y="86"/>
                        </a:lnTo>
                        <a:lnTo>
                          <a:pt x="80" y="86"/>
                        </a:lnTo>
                        <a:lnTo>
                          <a:pt x="86" y="86"/>
                        </a:lnTo>
                        <a:lnTo>
                          <a:pt x="92" y="86"/>
                        </a:lnTo>
                        <a:lnTo>
                          <a:pt x="99" y="86"/>
                        </a:lnTo>
                        <a:lnTo>
                          <a:pt x="106" y="86"/>
                        </a:lnTo>
                        <a:lnTo>
                          <a:pt x="113" y="86"/>
                        </a:lnTo>
                        <a:lnTo>
                          <a:pt x="120" y="86"/>
                        </a:lnTo>
                        <a:lnTo>
                          <a:pt x="127" y="86"/>
                        </a:lnTo>
                        <a:lnTo>
                          <a:pt x="133" y="86"/>
                        </a:lnTo>
                        <a:lnTo>
                          <a:pt x="142" y="86"/>
                        </a:lnTo>
                        <a:lnTo>
                          <a:pt x="149" y="86"/>
                        </a:lnTo>
                        <a:lnTo>
                          <a:pt x="156" y="86"/>
                        </a:lnTo>
                        <a:lnTo>
                          <a:pt x="162" y="86"/>
                        </a:lnTo>
                        <a:lnTo>
                          <a:pt x="169" y="86"/>
                        </a:lnTo>
                        <a:lnTo>
                          <a:pt x="176" y="86"/>
                        </a:lnTo>
                        <a:lnTo>
                          <a:pt x="183" y="86"/>
                        </a:lnTo>
                        <a:lnTo>
                          <a:pt x="190" y="84"/>
                        </a:lnTo>
                        <a:lnTo>
                          <a:pt x="197" y="84"/>
                        </a:lnTo>
                        <a:lnTo>
                          <a:pt x="203" y="84"/>
                        </a:lnTo>
                        <a:lnTo>
                          <a:pt x="211" y="84"/>
                        </a:lnTo>
                        <a:lnTo>
                          <a:pt x="218" y="84"/>
                        </a:lnTo>
                        <a:lnTo>
                          <a:pt x="225" y="84"/>
                        </a:lnTo>
                        <a:lnTo>
                          <a:pt x="227" y="84"/>
                        </a:lnTo>
                        <a:lnTo>
                          <a:pt x="227" y="82"/>
                        </a:lnTo>
                        <a:lnTo>
                          <a:pt x="227" y="81"/>
                        </a:lnTo>
                        <a:lnTo>
                          <a:pt x="229" y="43"/>
                        </a:lnTo>
                        <a:lnTo>
                          <a:pt x="229" y="4"/>
                        </a:lnTo>
                        <a:lnTo>
                          <a:pt x="229" y="0"/>
                        </a:lnTo>
                        <a:lnTo>
                          <a:pt x="0" y="0"/>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1581" name="Group 325"/>
              <p:cNvGrpSpPr>
                <a:grpSpLocks noChangeAspect="1"/>
              </p:cNvGrpSpPr>
              <p:nvPr/>
            </p:nvGrpSpPr>
            <p:grpSpPr bwMode="auto">
              <a:xfrm>
                <a:off x="5670" y="3027"/>
                <a:ext cx="890" cy="158"/>
                <a:chOff x="4848" y="1358"/>
                <a:chExt cx="384" cy="68"/>
              </a:xfrm>
            </p:grpSpPr>
            <p:sp>
              <p:nvSpPr>
                <p:cNvPr id="1726" name="Freeform 326"/>
                <p:cNvSpPr>
                  <a:spLocks noChangeAspect="1"/>
                </p:cNvSpPr>
                <p:nvPr/>
              </p:nvSpPr>
              <p:spPr bwMode="auto">
                <a:xfrm>
                  <a:off x="4851" y="1372"/>
                  <a:ext cx="377" cy="54"/>
                </a:xfrm>
                <a:custGeom>
                  <a:avLst/>
                  <a:gdLst>
                    <a:gd name="T0" fmla="*/ 0 w 377"/>
                    <a:gd name="T1" fmla="*/ 51 h 54"/>
                    <a:gd name="T2" fmla="*/ 376 w 377"/>
                    <a:gd name="T3" fmla="*/ 53 h 54"/>
                    <a:gd name="T4" fmla="*/ 356 w 377"/>
                    <a:gd name="T5" fmla="*/ 0 h 54"/>
                    <a:gd name="T6" fmla="*/ 23 w 377"/>
                    <a:gd name="T7" fmla="*/ 0 h 54"/>
                    <a:gd name="T8" fmla="*/ 0 w 377"/>
                    <a:gd name="T9" fmla="*/ 53 h 54"/>
                    <a:gd name="T10" fmla="*/ 0 w 377"/>
                    <a:gd name="T11" fmla="*/ 51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7" h="54">
                      <a:moveTo>
                        <a:pt x="0" y="51"/>
                      </a:moveTo>
                      <a:lnTo>
                        <a:pt x="376" y="53"/>
                      </a:lnTo>
                      <a:lnTo>
                        <a:pt x="356" y="0"/>
                      </a:lnTo>
                      <a:lnTo>
                        <a:pt x="23" y="0"/>
                      </a:lnTo>
                      <a:lnTo>
                        <a:pt x="0" y="53"/>
                      </a:lnTo>
                      <a:lnTo>
                        <a:pt x="0" y="51"/>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27" name="Freeform 327"/>
                <p:cNvSpPr>
                  <a:spLocks noChangeAspect="1"/>
                </p:cNvSpPr>
                <p:nvPr/>
              </p:nvSpPr>
              <p:spPr bwMode="auto">
                <a:xfrm>
                  <a:off x="4848" y="1360"/>
                  <a:ext cx="384" cy="54"/>
                </a:xfrm>
                <a:custGeom>
                  <a:avLst/>
                  <a:gdLst>
                    <a:gd name="T0" fmla="*/ 383 w 384"/>
                    <a:gd name="T1" fmla="*/ 53 h 54"/>
                    <a:gd name="T2" fmla="*/ 0 w 384"/>
                    <a:gd name="T3" fmla="*/ 53 h 54"/>
                    <a:gd name="T4" fmla="*/ 15 w 384"/>
                    <a:gd name="T5" fmla="*/ 0 h 54"/>
                    <a:gd name="T6" fmla="*/ 365 w 384"/>
                    <a:gd name="T7" fmla="*/ 0 h 54"/>
                    <a:gd name="T8" fmla="*/ 383 w 384"/>
                    <a:gd name="T9" fmla="*/ 53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 h="54">
                      <a:moveTo>
                        <a:pt x="383" y="53"/>
                      </a:moveTo>
                      <a:lnTo>
                        <a:pt x="0" y="53"/>
                      </a:lnTo>
                      <a:lnTo>
                        <a:pt x="15" y="0"/>
                      </a:lnTo>
                      <a:lnTo>
                        <a:pt x="365" y="0"/>
                      </a:lnTo>
                      <a:lnTo>
                        <a:pt x="383" y="53"/>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28" name="Freeform 328"/>
                <p:cNvSpPr>
                  <a:spLocks noChangeAspect="1"/>
                </p:cNvSpPr>
                <p:nvPr/>
              </p:nvSpPr>
              <p:spPr bwMode="auto">
                <a:xfrm>
                  <a:off x="4848" y="1413"/>
                  <a:ext cx="384" cy="5"/>
                </a:xfrm>
                <a:custGeom>
                  <a:avLst/>
                  <a:gdLst>
                    <a:gd name="T0" fmla="*/ 383 w 384"/>
                    <a:gd name="T1" fmla="*/ 0 h 5"/>
                    <a:gd name="T2" fmla="*/ 0 w 384"/>
                    <a:gd name="T3" fmla="*/ 0 h 5"/>
                    <a:gd name="T4" fmla="*/ 3 w 384"/>
                    <a:gd name="T5" fmla="*/ 4 h 5"/>
                    <a:gd name="T6" fmla="*/ 381 w 384"/>
                    <a:gd name="T7" fmla="*/ 4 h 5"/>
                    <a:gd name="T8" fmla="*/ 383 w 384"/>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 h="5">
                      <a:moveTo>
                        <a:pt x="383" y="0"/>
                      </a:moveTo>
                      <a:lnTo>
                        <a:pt x="0" y="0"/>
                      </a:lnTo>
                      <a:lnTo>
                        <a:pt x="3" y="4"/>
                      </a:lnTo>
                      <a:lnTo>
                        <a:pt x="381" y="4"/>
                      </a:lnTo>
                      <a:lnTo>
                        <a:pt x="383"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29" name="Freeform 329"/>
                <p:cNvSpPr>
                  <a:spLocks noChangeAspect="1"/>
                </p:cNvSpPr>
                <p:nvPr/>
              </p:nvSpPr>
              <p:spPr bwMode="auto">
                <a:xfrm>
                  <a:off x="5212" y="1376"/>
                  <a:ext cx="13" cy="37"/>
                </a:xfrm>
                <a:custGeom>
                  <a:avLst/>
                  <a:gdLst>
                    <a:gd name="T0" fmla="*/ 12 w 13"/>
                    <a:gd name="T1" fmla="*/ 36 h 37"/>
                    <a:gd name="T2" fmla="*/ 12 w 13"/>
                    <a:gd name="T3" fmla="*/ 34 h 37"/>
                    <a:gd name="T4" fmla="*/ 2 w 13"/>
                    <a:gd name="T5" fmla="*/ 0 h 37"/>
                    <a:gd name="T6" fmla="*/ 0 w 13"/>
                    <a:gd name="T7" fmla="*/ 0 h 37"/>
                    <a:gd name="T8" fmla="*/ 10 w 13"/>
                    <a:gd name="T9" fmla="*/ 34 h 37"/>
                    <a:gd name="T10" fmla="*/ 12 w 13"/>
                    <a:gd name="T11" fmla="*/ 34 h 37"/>
                    <a:gd name="T12" fmla="*/ 12 w 13"/>
                    <a:gd name="T13" fmla="*/ 36 h 37"/>
                    <a:gd name="T14" fmla="*/ 12 w 13"/>
                    <a:gd name="T15" fmla="*/ 34 h 37"/>
                    <a:gd name="T16" fmla="*/ 12 w 13"/>
                    <a:gd name="T17" fmla="*/ 36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37">
                      <a:moveTo>
                        <a:pt x="12" y="36"/>
                      </a:moveTo>
                      <a:lnTo>
                        <a:pt x="12" y="34"/>
                      </a:lnTo>
                      <a:lnTo>
                        <a:pt x="2" y="0"/>
                      </a:lnTo>
                      <a:lnTo>
                        <a:pt x="0" y="0"/>
                      </a:lnTo>
                      <a:lnTo>
                        <a:pt x="10" y="34"/>
                      </a:lnTo>
                      <a:lnTo>
                        <a:pt x="12" y="34"/>
                      </a:lnTo>
                      <a:lnTo>
                        <a:pt x="12" y="36"/>
                      </a:lnTo>
                      <a:lnTo>
                        <a:pt x="12" y="34"/>
                      </a:lnTo>
                      <a:lnTo>
                        <a:pt x="12" y="36"/>
                      </a:lnTo>
                    </a:path>
                  </a:pathLst>
                </a:custGeom>
                <a:solidFill>
                  <a:srgbClr val="131A1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30" name="Freeform 330"/>
                <p:cNvSpPr>
                  <a:spLocks noChangeAspect="1"/>
                </p:cNvSpPr>
                <p:nvPr/>
              </p:nvSpPr>
              <p:spPr bwMode="auto">
                <a:xfrm>
                  <a:off x="4857" y="1411"/>
                  <a:ext cx="368" cy="2"/>
                </a:xfrm>
                <a:custGeom>
                  <a:avLst/>
                  <a:gdLst>
                    <a:gd name="T0" fmla="*/ 0 w 368"/>
                    <a:gd name="T1" fmla="*/ 0 h 2"/>
                    <a:gd name="T2" fmla="*/ 0 w 368"/>
                    <a:gd name="T3" fmla="*/ 1 h 2"/>
                    <a:gd name="T4" fmla="*/ 367 w 368"/>
                    <a:gd name="T5" fmla="*/ 1 h 2"/>
                    <a:gd name="T6" fmla="*/ 367 w 368"/>
                    <a:gd name="T7" fmla="*/ 0 h 2"/>
                    <a:gd name="T8" fmla="*/ 0 w 368"/>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8" h="2">
                      <a:moveTo>
                        <a:pt x="0" y="0"/>
                      </a:moveTo>
                      <a:lnTo>
                        <a:pt x="0" y="1"/>
                      </a:lnTo>
                      <a:lnTo>
                        <a:pt x="367" y="1"/>
                      </a:lnTo>
                      <a:lnTo>
                        <a:pt x="367" y="0"/>
                      </a:lnTo>
                      <a:lnTo>
                        <a:pt x="0" y="0"/>
                      </a:lnTo>
                    </a:path>
                  </a:pathLst>
                </a:custGeom>
                <a:solidFill>
                  <a:srgbClr val="131A1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31" name="Freeform 331"/>
                <p:cNvSpPr>
                  <a:spLocks noChangeAspect="1"/>
                </p:cNvSpPr>
                <p:nvPr/>
              </p:nvSpPr>
              <p:spPr bwMode="auto">
                <a:xfrm>
                  <a:off x="4857" y="1375"/>
                  <a:ext cx="11" cy="36"/>
                </a:xfrm>
                <a:custGeom>
                  <a:avLst/>
                  <a:gdLst>
                    <a:gd name="T0" fmla="*/ 10 w 11"/>
                    <a:gd name="T1" fmla="*/ 0 h 36"/>
                    <a:gd name="T2" fmla="*/ 8 w 11"/>
                    <a:gd name="T3" fmla="*/ 1 h 36"/>
                    <a:gd name="T4" fmla="*/ 0 w 11"/>
                    <a:gd name="T5" fmla="*/ 35 h 36"/>
                    <a:gd name="T6" fmla="*/ 2 w 11"/>
                    <a:gd name="T7" fmla="*/ 35 h 36"/>
                    <a:gd name="T8" fmla="*/ 10 w 11"/>
                    <a:gd name="T9" fmla="*/ 1 h 36"/>
                    <a:gd name="T10" fmla="*/ 10 w 11"/>
                    <a:gd name="T11" fmla="*/ 0 h 36"/>
                    <a:gd name="T12" fmla="*/ 8 w 11"/>
                    <a:gd name="T13" fmla="*/ 0 h 36"/>
                    <a:gd name="T14" fmla="*/ 8 w 11"/>
                    <a:gd name="T15" fmla="*/ 1 h 36"/>
                    <a:gd name="T16" fmla="*/ 10 w 11"/>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36">
                      <a:moveTo>
                        <a:pt x="10" y="0"/>
                      </a:moveTo>
                      <a:lnTo>
                        <a:pt x="8" y="1"/>
                      </a:lnTo>
                      <a:lnTo>
                        <a:pt x="0" y="35"/>
                      </a:lnTo>
                      <a:lnTo>
                        <a:pt x="2" y="35"/>
                      </a:lnTo>
                      <a:lnTo>
                        <a:pt x="10" y="1"/>
                      </a:lnTo>
                      <a:lnTo>
                        <a:pt x="10" y="0"/>
                      </a:lnTo>
                      <a:lnTo>
                        <a:pt x="8" y="0"/>
                      </a:lnTo>
                      <a:lnTo>
                        <a:pt x="8" y="1"/>
                      </a:lnTo>
                      <a:lnTo>
                        <a:pt x="1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32" name="Freeform 332"/>
                <p:cNvSpPr>
                  <a:spLocks noChangeAspect="1"/>
                </p:cNvSpPr>
                <p:nvPr/>
              </p:nvSpPr>
              <p:spPr bwMode="auto">
                <a:xfrm>
                  <a:off x="4867" y="1375"/>
                  <a:ext cx="347" cy="2"/>
                </a:xfrm>
                <a:custGeom>
                  <a:avLst/>
                  <a:gdLst>
                    <a:gd name="T0" fmla="*/ 346 w 347"/>
                    <a:gd name="T1" fmla="*/ 1 h 2"/>
                    <a:gd name="T2" fmla="*/ 346 w 347"/>
                    <a:gd name="T3" fmla="*/ 0 h 2"/>
                    <a:gd name="T4" fmla="*/ 0 w 347"/>
                    <a:gd name="T5" fmla="*/ 0 h 2"/>
                    <a:gd name="T6" fmla="*/ 0 w 347"/>
                    <a:gd name="T7" fmla="*/ 1 h 2"/>
                    <a:gd name="T8" fmla="*/ 346 w 347"/>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2">
                      <a:moveTo>
                        <a:pt x="346" y="1"/>
                      </a:moveTo>
                      <a:lnTo>
                        <a:pt x="346" y="0"/>
                      </a:lnTo>
                      <a:lnTo>
                        <a:pt x="0" y="0"/>
                      </a:lnTo>
                      <a:lnTo>
                        <a:pt x="0" y="1"/>
                      </a:lnTo>
                      <a:lnTo>
                        <a:pt x="346" y="1"/>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33" name="Freeform 333"/>
                <p:cNvSpPr>
                  <a:spLocks noChangeAspect="1"/>
                </p:cNvSpPr>
                <p:nvPr/>
              </p:nvSpPr>
              <p:spPr bwMode="auto">
                <a:xfrm>
                  <a:off x="4850" y="1413"/>
                  <a:ext cx="382" cy="9"/>
                </a:xfrm>
                <a:custGeom>
                  <a:avLst/>
                  <a:gdLst>
                    <a:gd name="T0" fmla="*/ 381 w 382"/>
                    <a:gd name="T1" fmla="*/ 0 h 9"/>
                    <a:gd name="T2" fmla="*/ 0 w 382"/>
                    <a:gd name="T3" fmla="*/ 0 h 9"/>
                    <a:gd name="T4" fmla="*/ 2 w 382"/>
                    <a:gd name="T5" fmla="*/ 8 h 9"/>
                    <a:gd name="T6" fmla="*/ 377 w 382"/>
                    <a:gd name="T7" fmla="*/ 8 h 9"/>
                    <a:gd name="T8" fmla="*/ 381 w 382"/>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2" h="9">
                      <a:moveTo>
                        <a:pt x="381" y="0"/>
                      </a:moveTo>
                      <a:lnTo>
                        <a:pt x="0" y="0"/>
                      </a:lnTo>
                      <a:lnTo>
                        <a:pt x="2" y="8"/>
                      </a:lnTo>
                      <a:lnTo>
                        <a:pt x="377" y="8"/>
                      </a:lnTo>
                      <a:lnTo>
                        <a:pt x="381"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34" name="Freeform 334"/>
                <p:cNvSpPr>
                  <a:spLocks noChangeAspect="1"/>
                </p:cNvSpPr>
                <p:nvPr/>
              </p:nvSpPr>
              <p:spPr bwMode="auto">
                <a:xfrm>
                  <a:off x="5208" y="1360"/>
                  <a:ext cx="6" cy="15"/>
                </a:xfrm>
                <a:custGeom>
                  <a:avLst/>
                  <a:gdLst>
                    <a:gd name="T0" fmla="*/ 3 w 6"/>
                    <a:gd name="T1" fmla="*/ 14 h 15"/>
                    <a:gd name="T2" fmla="*/ 5 w 6"/>
                    <a:gd name="T3" fmla="*/ 14 h 15"/>
                    <a:gd name="T4" fmla="*/ 1 w 6"/>
                    <a:gd name="T5" fmla="*/ 0 h 15"/>
                    <a:gd name="T6" fmla="*/ 0 w 6"/>
                    <a:gd name="T7" fmla="*/ 0 h 15"/>
                    <a:gd name="T8" fmla="*/ 3 w 6"/>
                    <a:gd name="T9" fmla="*/ 14 h 15"/>
                    <a:gd name="T10" fmla="*/ 3 w 6"/>
                    <a:gd name="T11" fmla="*/ 12 h 15"/>
                    <a:gd name="T12" fmla="*/ 3 w 6"/>
                    <a:gd name="T13" fmla="*/ 14 h 15"/>
                    <a:gd name="T14" fmla="*/ 5 w 6"/>
                    <a:gd name="T15" fmla="*/ 14 h 15"/>
                    <a:gd name="T16" fmla="*/ 3 w 6"/>
                    <a:gd name="T17" fmla="*/ 14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5">
                      <a:moveTo>
                        <a:pt x="3" y="14"/>
                      </a:moveTo>
                      <a:lnTo>
                        <a:pt x="5" y="14"/>
                      </a:lnTo>
                      <a:lnTo>
                        <a:pt x="1" y="0"/>
                      </a:lnTo>
                      <a:lnTo>
                        <a:pt x="0" y="0"/>
                      </a:lnTo>
                      <a:lnTo>
                        <a:pt x="3" y="14"/>
                      </a:lnTo>
                      <a:lnTo>
                        <a:pt x="3" y="12"/>
                      </a:lnTo>
                      <a:lnTo>
                        <a:pt x="3" y="14"/>
                      </a:lnTo>
                      <a:lnTo>
                        <a:pt x="5" y="14"/>
                      </a:lnTo>
                      <a:lnTo>
                        <a:pt x="3" y="14"/>
                      </a:lnTo>
                    </a:path>
                  </a:pathLst>
                </a:custGeom>
                <a:solidFill>
                  <a:srgbClr val="131A1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35" name="Freeform 335"/>
                <p:cNvSpPr>
                  <a:spLocks noChangeAspect="1"/>
                </p:cNvSpPr>
                <p:nvPr/>
              </p:nvSpPr>
              <p:spPr bwMode="auto">
                <a:xfrm>
                  <a:off x="4867" y="1372"/>
                  <a:ext cx="346" cy="4"/>
                </a:xfrm>
                <a:custGeom>
                  <a:avLst/>
                  <a:gdLst>
                    <a:gd name="T0" fmla="*/ 0 w 346"/>
                    <a:gd name="T1" fmla="*/ 1 h 4"/>
                    <a:gd name="T2" fmla="*/ 0 w 346"/>
                    <a:gd name="T3" fmla="*/ 3 h 4"/>
                    <a:gd name="T4" fmla="*/ 345 w 346"/>
                    <a:gd name="T5" fmla="*/ 1 h 4"/>
                    <a:gd name="T6" fmla="*/ 345 w 346"/>
                    <a:gd name="T7" fmla="*/ 0 h 4"/>
                    <a:gd name="T8" fmla="*/ 0 w 346"/>
                    <a:gd name="T9" fmla="*/ 0 h 4"/>
                    <a:gd name="T10" fmla="*/ 0 w 346"/>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4">
                      <a:moveTo>
                        <a:pt x="0" y="1"/>
                      </a:moveTo>
                      <a:lnTo>
                        <a:pt x="0" y="3"/>
                      </a:lnTo>
                      <a:lnTo>
                        <a:pt x="345" y="1"/>
                      </a:lnTo>
                      <a:lnTo>
                        <a:pt x="345" y="0"/>
                      </a:lnTo>
                      <a:lnTo>
                        <a:pt x="0" y="0"/>
                      </a:lnTo>
                      <a:lnTo>
                        <a:pt x="0" y="1"/>
                      </a:lnTo>
                    </a:path>
                  </a:pathLst>
                </a:custGeom>
                <a:solidFill>
                  <a:srgbClr val="131A1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36" name="Freeform 336"/>
                <p:cNvSpPr>
                  <a:spLocks noChangeAspect="1"/>
                </p:cNvSpPr>
                <p:nvPr/>
              </p:nvSpPr>
              <p:spPr bwMode="auto">
                <a:xfrm>
                  <a:off x="4867" y="1360"/>
                  <a:ext cx="5" cy="15"/>
                </a:xfrm>
                <a:custGeom>
                  <a:avLst/>
                  <a:gdLst>
                    <a:gd name="T0" fmla="*/ 2 w 5"/>
                    <a:gd name="T1" fmla="*/ 0 h 15"/>
                    <a:gd name="T2" fmla="*/ 2 w 5"/>
                    <a:gd name="T3" fmla="*/ 0 h 15"/>
                    <a:gd name="T4" fmla="*/ 0 w 5"/>
                    <a:gd name="T5" fmla="*/ 14 h 15"/>
                    <a:gd name="T6" fmla="*/ 2 w 5"/>
                    <a:gd name="T7" fmla="*/ 14 h 15"/>
                    <a:gd name="T8" fmla="*/ 4 w 5"/>
                    <a:gd name="T9" fmla="*/ 2 h 15"/>
                    <a:gd name="T10" fmla="*/ 2 w 5"/>
                    <a:gd name="T11" fmla="*/ 2 h 15"/>
                    <a:gd name="T12" fmla="*/ 2 w 5"/>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5">
                      <a:moveTo>
                        <a:pt x="2" y="0"/>
                      </a:moveTo>
                      <a:lnTo>
                        <a:pt x="2" y="0"/>
                      </a:lnTo>
                      <a:lnTo>
                        <a:pt x="0" y="14"/>
                      </a:lnTo>
                      <a:lnTo>
                        <a:pt x="2" y="14"/>
                      </a:lnTo>
                      <a:lnTo>
                        <a:pt x="4" y="2"/>
                      </a:lnTo>
                      <a:lnTo>
                        <a:pt x="2" y="2"/>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37" name="Freeform 337"/>
                <p:cNvSpPr>
                  <a:spLocks noChangeAspect="1"/>
                </p:cNvSpPr>
                <p:nvPr/>
              </p:nvSpPr>
              <p:spPr bwMode="auto">
                <a:xfrm>
                  <a:off x="4870" y="1360"/>
                  <a:ext cx="337" cy="3"/>
                </a:xfrm>
                <a:custGeom>
                  <a:avLst/>
                  <a:gdLst>
                    <a:gd name="T0" fmla="*/ 336 w 337"/>
                    <a:gd name="T1" fmla="*/ 0 h 3"/>
                    <a:gd name="T2" fmla="*/ 336 w 337"/>
                    <a:gd name="T3" fmla="*/ 0 h 3"/>
                    <a:gd name="T4" fmla="*/ 0 w 337"/>
                    <a:gd name="T5" fmla="*/ 0 h 3"/>
                    <a:gd name="T6" fmla="*/ 0 w 337"/>
                    <a:gd name="T7" fmla="*/ 2 h 3"/>
                    <a:gd name="T8" fmla="*/ 336 w 337"/>
                    <a:gd name="T9" fmla="*/ 2 h 3"/>
                    <a:gd name="T10" fmla="*/ 336 w 337"/>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7" h="3">
                      <a:moveTo>
                        <a:pt x="336" y="0"/>
                      </a:moveTo>
                      <a:lnTo>
                        <a:pt x="336" y="0"/>
                      </a:lnTo>
                      <a:lnTo>
                        <a:pt x="0" y="0"/>
                      </a:lnTo>
                      <a:lnTo>
                        <a:pt x="0" y="2"/>
                      </a:lnTo>
                      <a:lnTo>
                        <a:pt x="336" y="2"/>
                      </a:lnTo>
                      <a:lnTo>
                        <a:pt x="336"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38" name="Freeform 338"/>
                <p:cNvSpPr>
                  <a:spLocks noChangeAspect="1"/>
                </p:cNvSpPr>
                <p:nvPr/>
              </p:nvSpPr>
              <p:spPr bwMode="auto">
                <a:xfrm>
                  <a:off x="5147" y="1362"/>
                  <a:ext cx="63" cy="11"/>
                </a:xfrm>
                <a:custGeom>
                  <a:avLst/>
                  <a:gdLst>
                    <a:gd name="T0" fmla="*/ 2 w 63"/>
                    <a:gd name="T1" fmla="*/ 10 h 11"/>
                    <a:gd name="T2" fmla="*/ 62 w 63"/>
                    <a:gd name="T3" fmla="*/ 10 h 11"/>
                    <a:gd name="T4" fmla="*/ 60 w 63"/>
                    <a:gd name="T5" fmla="*/ 0 h 11"/>
                    <a:gd name="T6" fmla="*/ 0 w 63"/>
                    <a:gd name="T7" fmla="*/ 0 h 11"/>
                    <a:gd name="T8" fmla="*/ 2 w 63"/>
                    <a:gd name="T9" fmla="*/ 1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11">
                      <a:moveTo>
                        <a:pt x="2" y="10"/>
                      </a:moveTo>
                      <a:lnTo>
                        <a:pt x="62" y="10"/>
                      </a:lnTo>
                      <a:lnTo>
                        <a:pt x="60" y="0"/>
                      </a:lnTo>
                      <a:lnTo>
                        <a:pt x="0" y="0"/>
                      </a:lnTo>
                      <a:lnTo>
                        <a:pt x="2" y="1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39" name="Freeform 339"/>
                <p:cNvSpPr>
                  <a:spLocks noChangeAspect="1"/>
                </p:cNvSpPr>
                <p:nvPr/>
              </p:nvSpPr>
              <p:spPr bwMode="auto">
                <a:xfrm>
                  <a:off x="4863" y="1369"/>
                  <a:ext cx="235" cy="40"/>
                </a:xfrm>
                <a:custGeom>
                  <a:avLst/>
                  <a:gdLst>
                    <a:gd name="T0" fmla="*/ 9 w 235"/>
                    <a:gd name="T1" fmla="*/ 3 h 40"/>
                    <a:gd name="T2" fmla="*/ 11 w 235"/>
                    <a:gd name="T3" fmla="*/ 0 h 40"/>
                    <a:gd name="T4" fmla="*/ 21 w 235"/>
                    <a:gd name="T5" fmla="*/ 0 h 40"/>
                    <a:gd name="T6" fmla="*/ 23 w 235"/>
                    <a:gd name="T7" fmla="*/ 3 h 40"/>
                    <a:gd name="T8" fmla="*/ 26 w 235"/>
                    <a:gd name="T9" fmla="*/ 0 h 40"/>
                    <a:gd name="T10" fmla="*/ 35 w 235"/>
                    <a:gd name="T11" fmla="*/ 0 h 40"/>
                    <a:gd name="T12" fmla="*/ 38 w 235"/>
                    <a:gd name="T13" fmla="*/ 3 h 40"/>
                    <a:gd name="T14" fmla="*/ 41 w 235"/>
                    <a:gd name="T15" fmla="*/ 0 h 40"/>
                    <a:gd name="T16" fmla="*/ 50 w 235"/>
                    <a:gd name="T17" fmla="*/ 0 h 40"/>
                    <a:gd name="T18" fmla="*/ 53 w 235"/>
                    <a:gd name="T19" fmla="*/ 3 h 40"/>
                    <a:gd name="T20" fmla="*/ 56 w 235"/>
                    <a:gd name="T21" fmla="*/ 0 h 40"/>
                    <a:gd name="T22" fmla="*/ 65 w 235"/>
                    <a:gd name="T23" fmla="*/ 0 h 40"/>
                    <a:gd name="T24" fmla="*/ 68 w 235"/>
                    <a:gd name="T25" fmla="*/ 3 h 40"/>
                    <a:gd name="T26" fmla="*/ 71 w 235"/>
                    <a:gd name="T27" fmla="*/ 0 h 40"/>
                    <a:gd name="T28" fmla="*/ 80 w 235"/>
                    <a:gd name="T29" fmla="*/ 0 h 40"/>
                    <a:gd name="T30" fmla="*/ 83 w 235"/>
                    <a:gd name="T31" fmla="*/ 3 h 40"/>
                    <a:gd name="T32" fmla="*/ 85 w 235"/>
                    <a:gd name="T33" fmla="*/ 0 h 40"/>
                    <a:gd name="T34" fmla="*/ 96 w 235"/>
                    <a:gd name="T35" fmla="*/ 0 h 40"/>
                    <a:gd name="T36" fmla="*/ 98 w 235"/>
                    <a:gd name="T37" fmla="*/ 3 h 40"/>
                    <a:gd name="T38" fmla="*/ 101 w 235"/>
                    <a:gd name="T39" fmla="*/ 0 h 40"/>
                    <a:gd name="T40" fmla="*/ 112 w 235"/>
                    <a:gd name="T41" fmla="*/ 0 h 40"/>
                    <a:gd name="T42" fmla="*/ 113 w 235"/>
                    <a:gd name="T43" fmla="*/ 3 h 40"/>
                    <a:gd name="T44" fmla="*/ 115 w 235"/>
                    <a:gd name="T45" fmla="*/ 0 h 40"/>
                    <a:gd name="T46" fmla="*/ 126 w 235"/>
                    <a:gd name="T47" fmla="*/ 0 h 40"/>
                    <a:gd name="T48" fmla="*/ 128 w 235"/>
                    <a:gd name="T49" fmla="*/ 3 h 40"/>
                    <a:gd name="T50" fmla="*/ 131 w 235"/>
                    <a:gd name="T51" fmla="*/ 0 h 40"/>
                    <a:gd name="T52" fmla="*/ 140 w 235"/>
                    <a:gd name="T53" fmla="*/ 0 h 40"/>
                    <a:gd name="T54" fmla="*/ 143 w 235"/>
                    <a:gd name="T55" fmla="*/ 3 h 40"/>
                    <a:gd name="T56" fmla="*/ 145 w 235"/>
                    <a:gd name="T57" fmla="*/ 0 h 40"/>
                    <a:gd name="T58" fmla="*/ 156 w 235"/>
                    <a:gd name="T59" fmla="*/ 0 h 40"/>
                    <a:gd name="T60" fmla="*/ 156 w 235"/>
                    <a:gd name="T61" fmla="*/ 3 h 40"/>
                    <a:gd name="T62" fmla="*/ 159 w 235"/>
                    <a:gd name="T63" fmla="*/ 0 h 40"/>
                    <a:gd name="T64" fmla="*/ 169 w 235"/>
                    <a:gd name="T65" fmla="*/ 0 h 40"/>
                    <a:gd name="T66" fmla="*/ 172 w 235"/>
                    <a:gd name="T67" fmla="*/ 3 h 40"/>
                    <a:gd name="T68" fmla="*/ 174 w 235"/>
                    <a:gd name="T69" fmla="*/ 0 h 40"/>
                    <a:gd name="T70" fmla="*/ 184 w 235"/>
                    <a:gd name="T71" fmla="*/ 0 h 40"/>
                    <a:gd name="T72" fmla="*/ 186 w 235"/>
                    <a:gd name="T73" fmla="*/ 3 h 40"/>
                    <a:gd name="T74" fmla="*/ 189 w 235"/>
                    <a:gd name="T75" fmla="*/ 0 h 40"/>
                    <a:gd name="T76" fmla="*/ 199 w 235"/>
                    <a:gd name="T77" fmla="*/ 0 h 40"/>
                    <a:gd name="T78" fmla="*/ 200 w 235"/>
                    <a:gd name="T79" fmla="*/ 3 h 40"/>
                    <a:gd name="T80" fmla="*/ 203 w 235"/>
                    <a:gd name="T81" fmla="*/ 0 h 40"/>
                    <a:gd name="T82" fmla="*/ 227 w 235"/>
                    <a:gd name="T83" fmla="*/ 0 h 40"/>
                    <a:gd name="T84" fmla="*/ 230 w 235"/>
                    <a:gd name="T85" fmla="*/ 3 h 40"/>
                    <a:gd name="T86" fmla="*/ 234 w 235"/>
                    <a:gd name="T87" fmla="*/ 39 h 40"/>
                    <a:gd name="T88" fmla="*/ 206 w 235"/>
                    <a:gd name="T89" fmla="*/ 39 h 40"/>
                    <a:gd name="T90" fmla="*/ 206 w 235"/>
                    <a:gd name="T91" fmla="*/ 33 h 40"/>
                    <a:gd name="T92" fmla="*/ 193 w 235"/>
                    <a:gd name="T93" fmla="*/ 33 h 40"/>
                    <a:gd name="T94" fmla="*/ 193 w 235"/>
                    <a:gd name="T95" fmla="*/ 39 h 40"/>
                    <a:gd name="T96" fmla="*/ 44 w 235"/>
                    <a:gd name="T97" fmla="*/ 39 h 40"/>
                    <a:gd name="T98" fmla="*/ 45 w 235"/>
                    <a:gd name="T99" fmla="*/ 31 h 40"/>
                    <a:gd name="T100" fmla="*/ 32 w 235"/>
                    <a:gd name="T101" fmla="*/ 31 h 40"/>
                    <a:gd name="T102" fmla="*/ 30 w 235"/>
                    <a:gd name="T103" fmla="*/ 39 h 40"/>
                    <a:gd name="T104" fmla="*/ 0 w 235"/>
                    <a:gd name="T105" fmla="*/ 39 h 40"/>
                    <a:gd name="T106" fmla="*/ 9 w 235"/>
                    <a:gd name="T107" fmla="*/ 3 h 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5" h="40">
                      <a:moveTo>
                        <a:pt x="9" y="3"/>
                      </a:moveTo>
                      <a:lnTo>
                        <a:pt x="11" y="0"/>
                      </a:lnTo>
                      <a:lnTo>
                        <a:pt x="21" y="0"/>
                      </a:lnTo>
                      <a:lnTo>
                        <a:pt x="23" y="3"/>
                      </a:lnTo>
                      <a:lnTo>
                        <a:pt x="26" y="0"/>
                      </a:lnTo>
                      <a:lnTo>
                        <a:pt x="35" y="0"/>
                      </a:lnTo>
                      <a:lnTo>
                        <a:pt x="38" y="3"/>
                      </a:lnTo>
                      <a:lnTo>
                        <a:pt x="41" y="0"/>
                      </a:lnTo>
                      <a:lnTo>
                        <a:pt x="50" y="0"/>
                      </a:lnTo>
                      <a:lnTo>
                        <a:pt x="53" y="3"/>
                      </a:lnTo>
                      <a:lnTo>
                        <a:pt x="56" y="0"/>
                      </a:lnTo>
                      <a:lnTo>
                        <a:pt x="65" y="0"/>
                      </a:lnTo>
                      <a:lnTo>
                        <a:pt x="68" y="3"/>
                      </a:lnTo>
                      <a:lnTo>
                        <a:pt x="71" y="0"/>
                      </a:lnTo>
                      <a:lnTo>
                        <a:pt x="80" y="0"/>
                      </a:lnTo>
                      <a:lnTo>
                        <a:pt x="83" y="3"/>
                      </a:lnTo>
                      <a:lnTo>
                        <a:pt x="85" y="0"/>
                      </a:lnTo>
                      <a:lnTo>
                        <a:pt x="96" y="0"/>
                      </a:lnTo>
                      <a:lnTo>
                        <a:pt x="98" y="3"/>
                      </a:lnTo>
                      <a:lnTo>
                        <a:pt x="101" y="0"/>
                      </a:lnTo>
                      <a:lnTo>
                        <a:pt x="112" y="0"/>
                      </a:lnTo>
                      <a:lnTo>
                        <a:pt x="113" y="3"/>
                      </a:lnTo>
                      <a:lnTo>
                        <a:pt x="115" y="0"/>
                      </a:lnTo>
                      <a:lnTo>
                        <a:pt x="126" y="0"/>
                      </a:lnTo>
                      <a:lnTo>
                        <a:pt x="128" y="3"/>
                      </a:lnTo>
                      <a:lnTo>
                        <a:pt x="131" y="0"/>
                      </a:lnTo>
                      <a:lnTo>
                        <a:pt x="140" y="0"/>
                      </a:lnTo>
                      <a:lnTo>
                        <a:pt x="143" y="3"/>
                      </a:lnTo>
                      <a:lnTo>
                        <a:pt x="145" y="0"/>
                      </a:lnTo>
                      <a:lnTo>
                        <a:pt x="156" y="0"/>
                      </a:lnTo>
                      <a:lnTo>
                        <a:pt x="156" y="3"/>
                      </a:lnTo>
                      <a:lnTo>
                        <a:pt x="159" y="0"/>
                      </a:lnTo>
                      <a:lnTo>
                        <a:pt x="169" y="0"/>
                      </a:lnTo>
                      <a:lnTo>
                        <a:pt x="172" y="3"/>
                      </a:lnTo>
                      <a:lnTo>
                        <a:pt x="174" y="0"/>
                      </a:lnTo>
                      <a:lnTo>
                        <a:pt x="184" y="0"/>
                      </a:lnTo>
                      <a:lnTo>
                        <a:pt x="186" y="3"/>
                      </a:lnTo>
                      <a:lnTo>
                        <a:pt x="189" y="0"/>
                      </a:lnTo>
                      <a:lnTo>
                        <a:pt x="199" y="0"/>
                      </a:lnTo>
                      <a:lnTo>
                        <a:pt x="200" y="3"/>
                      </a:lnTo>
                      <a:lnTo>
                        <a:pt x="203" y="0"/>
                      </a:lnTo>
                      <a:lnTo>
                        <a:pt x="227" y="0"/>
                      </a:lnTo>
                      <a:lnTo>
                        <a:pt x="230" y="3"/>
                      </a:lnTo>
                      <a:lnTo>
                        <a:pt x="234" y="39"/>
                      </a:lnTo>
                      <a:lnTo>
                        <a:pt x="206" y="39"/>
                      </a:lnTo>
                      <a:lnTo>
                        <a:pt x="206" y="33"/>
                      </a:lnTo>
                      <a:lnTo>
                        <a:pt x="193" y="33"/>
                      </a:lnTo>
                      <a:lnTo>
                        <a:pt x="193" y="39"/>
                      </a:lnTo>
                      <a:lnTo>
                        <a:pt x="44" y="39"/>
                      </a:lnTo>
                      <a:lnTo>
                        <a:pt x="45" y="31"/>
                      </a:lnTo>
                      <a:lnTo>
                        <a:pt x="32" y="31"/>
                      </a:lnTo>
                      <a:lnTo>
                        <a:pt x="30" y="39"/>
                      </a:lnTo>
                      <a:lnTo>
                        <a:pt x="0" y="39"/>
                      </a:lnTo>
                      <a:lnTo>
                        <a:pt x="9" y="3"/>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0" name="Freeform 340"/>
                <p:cNvSpPr>
                  <a:spLocks noChangeAspect="1"/>
                </p:cNvSpPr>
                <p:nvPr/>
              </p:nvSpPr>
              <p:spPr bwMode="auto">
                <a:xfrm>
                  <a:off x="4907" y="1358"/>
                  <a:ext cx="62" cy="12"/>
                </a:xfrm>
                <a:custGeom>
                  <a:avLst/>
                  <a:gdLst>
                    <a:gd name="T0" fmla="*/ 61 w 62"/>
                    <a:gd name="T1" fmla="*/ 11 h 12"/>
                    <a:gd name="T2" fmla="*/ 59 w 62"/>
                    <a:gd name="T3" fmla="*/ 5 h 12"/>
                    <a:gd name="T4" fmla="*/ 57 w 62"/>
                    <a:gd name="T5" fmla="*/ 0 h 12"/>
                    <a:gd name="T6" fmla="*/ 48 w 62"/>
                    <a:gd name="T7" fmla="*/ 2 h 12"/>
                    <a:gd name="T8" fmla="*/ 45 w 62"/>
                    <a:gd name="T9" fmla="*/ 5 h 12"/>
                    <a:gd name="T10" fmla="*/ 42 w 62"/>
                    <a:gd name="T11" fmla="*/ 2 h 12"/>
                    <a:gd name="T12" fmla="*/ 34 w 62"/>
                    <a:gd name="T13" fmla="*/ 0 h 12"/>
                    <a:gd name="T14" fmla="*/ 31 w 62"/>
                    <a:gd name="T15" fmla="*/ 5 h 12"/>
                    <a:gd name="T16" fmla="*/ 27 w 62"/>
                    <a:gd name="T17" fmla="*/ 2 h 12"/>
                    <a:gd name="T18" fmla="*/ 19 w 62"/>
                    <a:gd name="T19" fmla="*/ 2 h 12"/>
                    <a:gd name="T20" fmla="*/ 16 w 62"/>
                    <a:gd name="T21" fmla="*/ 5 h 12"/>
                    <a:gd name="T22" fmla="*/ 14 w 62"/>
                    <a:gd name="T23" fmla="*/ 2 h 12"/>
                    <a:gd name="T24" fmla="*/ 3 w 62"/>
                    <a:gd name="T25" fmla="*/ 2 h 12"/>
                    <a:gd name="T26" fmla="*/ 2 w 62"/>
                    <a:gd name="T27" fmla="*/ 5 h 12"/>
                    <a:gd name="T28" fmla="*/ 0 w 62"/>
                    <a:gd name="T29" fmla="*/ 11 h 12"/>
                    <a:gd name="T30" fmla="*/ 61 w 62"/>
                    <a:gd name="T31" fmla="*/ 1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12">
                      <a:moveTo>
                        <a:pt x="61" y="11"/>
                      </a:moveTo>
                      <a:lnTo>
                        <a:pt x="59" y="5"/>
                      </a:lnTo>
                      <a:lnTo>
                        <a:pt x="57" y="0"/>
                      </a:lnTo>
                      <a:lnTo>
                        <a:pt x="48" y="2"/>
                      </a:lnTo>
                      <a:lnTo>
                        <a:pt x="45" y="5"/>
                      </a:lnTo>
                      <a:lnTo>
                        <a:pt x="42" y="2"/>
                      </a:lnTo>
                      <a:lnTo>
                        <a:pt x="34" y="0"/>
                      </a:lnTo>
                      <a:lnTo>
                        <a:pt x="31" y="5"/>
                      </a:lnTo>
                      <a:lnTo>
                        <a:pt x="27" y="2"/>
                      </a:lnTo>
                      <a:lnTo>
                        <a:pt x="19" y="2"/>
                      </a:lnTo>
                      <a:lnTo>
                        <a:pt x="16" y="5"/>
                      </a:lnTo>
                      <a:lnTo>
                        <a:pt x="14" y="2"/>
                      </a:lnTo>
                      <a:lnTo>
                        <a:pt x="3" y="2"/>
                      </a:lnTo>
                      <a:lnTo>
                        <a:pt x="2" y="5"/>
                      </a:lnTo>
                      <a:lnTo>
                        <a:pt x="0" y="11"/>
                      </a:lnTo>
                      <a:lnTo>
                        <a:pt x="61" y="11"/>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1" name="Freeform 341"/>
                <p:cNvSpPr>
                  <a:spLocks noChangeAspect="1"/>
                </p:cNvSpPr>
                <p:nvPr/>
              </p:nvSpPr>
              <p:spPr bwMode="auto">
                <a:xfrm>
                  <a:off x="5155" y="1369"/>
                  <a:ext cx="65" cy="40"/>
                </a:xfrm>
                <a:custGeom>
                  <a:avLst/>
                  <a:gdLst>
                    <a:gd name="T0" fmla="*/ 64 w 65"/>
                    <a:gd name="T1" fmla="*/ 39 h 40"/>
                    <a:gd name="T2" fmla="*/ 55 w 65"/>
                    <a:gd name="T3" fmla="*/ 3 h 40"/>
                    <a:gd name="T4" fmla="*/ 52 w 65"/>
                    <a:gd name="T5" fmla="*/ 0 h 40"/>
                    <a:gd name="T6" fmla="*/ 44 w 65"/>
                    <a:gd name="T7" fmla="*/ 0 h 40"/>
                    <a:gd name="T8" fmla="*/ 41 w 65"/>
                    <a:gd name="T9" fmla="*/ 3 h 40"/>
                    <a:gd name="T10" fmla="*/ 38 w 65"/>
                    <a:gd name="T11" fmla="*/ 0 h 40"/>
                    <a:gd name="T12" fmla="*/ 30 w 65"/>
                    <a:gd name="T13" fmla="*/ 0 h 40"/>
                    <a:gd name="T14" fmla="*/ 27 w 65"/>
                    <a:gd name="T15" fmla="*/ 3 h 40"/>
                    <a:gd name="T16" fmla="*/ 25 w 65"/>
                    <a:gd name="T17" fmla="*/ 0 h 40"/>
                    <a:gd name="T18" fmla="*/ 16 w 65"/>
                    <a:gd name="T19" fmla="*/ 0 h 40"/>
                    <a:gd name="T20" fmla="*/ 14 w 65"/>
                    <a:gd name="T21" fmla="*/ 3 h 40"/>
                    <a:gd name="T22" fmla="*/ 11 w 65"/>
                    <a:gd name="T23" fmla="*/ 0 h 40"/>
                    <a:gd name="T24" fmla="*/ 3 w 65"/>
                    <a:gd name="T25" fmla="*/ 0 h 40"/>
                    <a:gd name="T26" fmla="*/ 0 w 65"/>
                    <a:gd name="T27" fmla="*/ 6 h 40"/>
                    <a:gd name="T28" fmla="*/ 7 w 65"/>
                    <a:gd name="T29" fmla="*/ 39 h 40"/>
                    <a:gd name="T30" fmla="*/ 64 w 65"/>
                    <a:gd name="T31" fmla="*/ 39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 h="40">
                      <a:moveTo>
                        <a:pt x="64" y="39"/>
                      </a:moveTo>
                      <a:lnTo>
                        <a:pt x="55" y="3"/>
                      </a:lnTo>
                      <a:lnTo>
                        <a:pt x="52" y="0"/>
                      </a:lnTo>
                      <a:lnTo>
                        <a:pt x="44" y="0"/>
                      </a:lnTo>
                      <a:lnTo>
                        <a:pt x="41" y="3"/>
                      </a:lnTo>
                      <a:lnTo>
                        <a:pt x="38" y="0"/>
                      </a:lnTo>
                      <a:lnTo>
                        <a:pt x="30" y="0"/>
                      </a:lnTo>
                      <a:lnTo>
                        <a:pt x="27" y="3"/>
                      </a:lnTo>
                      <a:lnTo>
                        <a:pt x="25" y="0"/>
                      </a:lnTo>
                      <a:lnTo>
                        <a:pt x="16" y="0"/>
                      </a:lnTo>
                      <a:lnTo>
                        <a:pt x="14" y="3"/>
                      </a:lnTo>
                      <a:lnTo>
                        <a:pt x="11" y="0"/>
                      </a:lnTo>
                      <a:lnTo>
                        <a:pt x="3" y="0"/>
                      </a:lnTo>
                      <a:lnTo>
                        <a:pt x="0" y="6"/>
                      </a:lnTo>
                      <a:lnTo>
                        <a:pt x="7" y="39"/>
                      </a:lnTo>
                      <a:lnTo>
                        <a:pt x="64" y="39"/>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2" name="Freeform 342"/>
                <p:cNvSpPr>
                  <a:spLocks noChangeAspect="1"/>
                </p:cNvSpPr>
                <p:nvPr/>
              </p:nvSpPr>
              <p:spPr bwMode="auto">
                <a:xfrm>
                  <a:off x="4871" y="1359"/>
                  <a:ext cx="19" cy="11"/>
                </a:xfrm>
                <a:custGeom>
                  <a:avLst/>
                  <a:gdLst>
                    <a:gd name="T0" fmla="*/ 18 w 19"/>
                    <a:gd name="T1" fmla="*/ 10 h 11"/>
                    <a:gd name="T2" fmla="*/ 16 w 19"/>
                    <a:gd name="T3" fmla="*/ 3 h 11"/>
                    <a:gd name="T4" fmla="*/ 14 w 19"/>
                    <a:gd name="T5" fmla="*/ 0 h 11"/>
                    <a:gd name="T6" fmla="*/ 4 w 19"/>
                    <a:gd name="T7" fmla="*/ 0 h 11"/>
                    <a:gd name="T8" fmla="*/ 2 w 19"/>
                    <a:gd name="T9" fmla="*/ 3 h 11"/>
                    <a:gd name="T10" fmla="*/ 0 w 19"/>
                    <a:gd name="T11" fmla="*/ 10 h 11"/>
                    <a:gd name="T12" fmla="*/ 18 w 19"/>
                    <a:gd name="T13" fmla="*/ 1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1">
                      <a:moveTo>
                        <a:pt x="18" y="10"/>
                      </a:moveTo>
                      <a:lnTo>
                        <a:pt x="16" y="3"/>
                      </a:lnTo>
                      <a:lnTo>
                        <a:pt x="14" y="0"/>
                      </a:lnTo>
                      <a:lnTo>
                        <a:pt x="4" y="0"/>
                      </a:lnTo>
                      <a:lnTo>
                        <a:pt x="2" y="3"/>
                      </a:lnTo>
                      <a:lnTo>
                        <a:pt x="0" y="10"/>
                      </a:lnTo>
                      <a:lnTo>
                        <a:pt x="18" y="10"/>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3" name="Freeform 343"/>
                <p:cNvSpPr>
                  <a:spLocks noChangeAspect="1"/>
                </p:cNvSpPr>
                <p:nvPr/>
              </p:nvSpPr>
              <p:spPr bwMode="auto">
                <a:xfrm>
                  <a:off x="4971" y="1358"/>
                  <a:ext cx="60" cy="12"/>
                </a:xfrm>
                <a:custGeom>
                  <a:avLst/>
                  <a:gdLst>
                    <a:gd name="T0" fmla="*/ 59 w 60"/>
                    <a:gd name="T1" fmla="*/ 11 h 12"/>
                    <a:gd name="T2" fmla="*/ 59 w 60"/>
                    <a:gd name="T3" fmla="*/ 5 h 12"/>
                    <a:gd name="T4" fmla="*/ 57 w 60"/>
                    <a:gd name="T5" fmla="*/ 0 h 12"/>
                    <a:gd name="T6" fmla="*/ 47 w 60"/>
                    <a:gd name="T7" fmla="*/ 0 h 12"/>
                    <a:gd name="T8" fmla="*/ 44 w 60"/>
                    <a:gd name="T9" fmla="*/ 5 h 12"/>
                    <a:gd name="T10" fmla="*/ 41 w 60"/>
                    <a:gd name="T11" fmla="*/ 0 h 12"/>
                    <a:gd name="T12" fmla="*/ 32 w 60"/>
                    <a:gd name="T13" fmla="*/ 0 h 12"/>
                    <a:gd name="T14" fmla="*/ 30 w 60"/>
                    <a:gd name="T15" fmla="*/ 5 h 12"/>
                    <a:gd name="T16" fmla="*/ 28 w 60"/>
                    <a:gd name="T17" fmla="*/ 0 h 12"/>
                    <a:gd name="T18" fmla="*/ 19 w 60"/>
                    <a:gd name="T19" fmla="*/ 0 h 12"/>
                    <a:gd name="T20" fmla="*/ 16 w 60"/>
                    <a:gd name="T21" fmla="*/ 5 h 12"/>
                    <a:gd name="T22" fmla="*/ 14 w 60"/>
                    <a:gd name="T23" fmla="*/ 0 h 12"/>
                    <a:gd name="T24" fmla="*/ 4 w 60"/>
                    <a:gd name="T25" fmla="*/ 0 h 12"/>
                    <a:gd name="T26" fmla="*/ 2 w 60"/>
                    <a:gd name="T27" fmla="*/ 5 h 12"/>
                    <a:gd name="T28" fmla="*/ 0 w 60"/>
                    <a:gd name="T29" fmla="*/ 11 h 12"/>
                    <a:gd name="T30" fmla="*/ 59 w 60"/>
                    <a:gd name="T31" fmla="*/ 1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2">
                      <a:moveTo>
                        <a:pt x="59" y="11"/>
                      </a:moveTo>
                      <a:lnTo>
                        <a:pt x="59" y="5"/>
                      </a:lnTo>
                      <a:lnTo>
                        <a:pt x="57" y="0"/>
                      </a:lnTo>
                      <a:lnTo>
                        <a:pt x="47" y="0"/>
                      </a:lnTo>
                      <a:lnTo>
                        <a:pt x="44" y="5"/>
                      </a:lnTo>
                      <a:lnTo>
                        <a:pt x="41" y="0"/>
                      </a:lnTo>
                      <a:lnTo>
                        <a:pt x="32" y="0"/>
                      </a:lnTo>
                      <a:lnTo>
                        <a:pt x="30" y="5"/>
                      </a:lnTo>
                      <a:lnTo>
                        <a:pt x="28" y="0"/>
                      </a:lnTo>
                      <a:lnTo>
                        <a:pt x="19" y="0"/>
                      </a:lnTo>
                      <a:lnTo>
                        <a:pt x="16" y="5"/>
                      </a:lnTo>
                      <a:lnTo>
                        <a:pt x="14" y="0"/>
                      </a:lnTo>
                      <a:lnTo>
                        <a:pt x="4" y="0"/>
                      </a:lnTo>
                      <a:lnTo>
                        <a:pt x="2" y="5"/>
                      </a:lnTo>
                      <a:lnTo>
                        <a:pt x="0" y="11"/>
                      </a:lnTo>
                      <a:lnTo>
                        <a:pt x="59" y="11"/>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4" name="Freeform 344"/>
                <p:cNvSpPr>
                  <a:spLocks noChangeAspect="1"/>
                </p:cNvSpPr>
                <p:nvPr/>
              </p:nvSpPr>
              <p:spPr bwMode="auto">
                <a:xfrm>
                  <a:off x="5033" y="1358"/>
                  <a:ext cx="62" cy="12"/>
                </a:xfrm>
                <a:custGeom>
                  <a:avLst/>
                  <a:gdLst>
                    <a:gd name="T0" fmla="*/ 61 w 62"/>
                    <a:gd name="T1" fmla="*/ 11 h 12"/>
                    <a:gd name="T2" fmla="*/ 59 w 62"/>
                    <a:gd name="T3" fmla="*/ 5 h 12"/>
                    <a:gd name="T4" fmla="*/ 57 w 62"/>
                    <a:gd name="T5" fmla="*/ 0 h 12"/>
                    <a:gd name="T6" fmla="*/ 47 w 62"/>
                    <a:gd name="T7" fmla="*/ 0 h 12"/>
                    <a:gd name="T8" fmla="*/ 45 w 62"/>
                    <a:gd name="T9" fmla="*/ 5 h 12"/>
                    <a:gd name="T10" fmla="*/ 43 w 62"/>
                    <a:gd name="T11" fmla="*/ 0 h 12"/>
                    <a:gd name="T12" fmla="*/ 34 w 62"/>
                    <a:gd name="T13" fmla="*/ 0 h 12"/>
                    <a:gd name="T14" fmla="*/ 30 w 62"/>
                    <a:gd name="T15" fmla="*/ 5 h 12"/>
                    <a:gd name="T16" fmla="*/ 28 w 62"/>
                    <a:gd name="T17" fmla="*/ 0 h 12"/>
                    <a:gd name="T18" fmla="*/ 18 w 62"/>
                    <a:gd name="T19" fmla="*/ 0 h 12"/>
                    <a:gd name="T20" fmla="*/ 16 w 62"/>
                    <a:gd name="T21" fmla="*/ 5 h 12"/>
                    <a:gd name="T22" fmla="*/ 14 w 62"/>
                    <a:gd name="T23" fmla="*/ 0 h 12"/>
                    <a:gd name="T24" fmla="*/ 4 w 62"/>
                    <a:gd name="T25" fmla="*/ 0 h 12"/>
                    <a:gd name="T26" fmla="*/ 2 w 62"/>
                    <a:gd name="T27" fmla="*/ 5 h 12"/>
                    <a:gd name="T28" fmla="*/ 0 w 62"/>
                    <a:gd name="T29" fmla="*/ 11 h 12"/>
                    <a:gd name="T30" fmla="*/ 61 w 62"/>
                    <a:gd name="T31" fmla="*/ 1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12">
                      <a:moveTo>
                        <a:pt x="61" y="11"/>
                      </a:moveTo>
                      <a:lnTo>
                        <a:pt x="59" y="5"/>
                      </a:lnTo>
                      <a:lnTo>
                        <a:pt x="57" y="0"/>
                      </a:lnTo>
                      <a:lnTo>
                        <a:pt x="47" y="0"/>
                      </a:lnTo>
                      <a:lnTo>
                        <a:pt x="45" y="5"/>
                      </a:lnTo>
                      <a:lnTo>
                        <a:pt x="43" y="0"/>
                      </a:lnTo>
                      <a:lnTo>
                        <a:pt x="34" y="0"/>
                      </a:lnTo>
                      <a:lnTo>
                        <a:pt x="30" y="5"/>
                      </a:lnTo>
                      <a:lnTo>
                        <a:pt x="28" y="0"/>
                      </a:lnTo>
                      <a:lnTo>
                        <a:pt x="18" y="0"/>
                      </a:lnTo>
                      <a:lnTo>
                        <a:pt x="16" y="5"/>
                      </a:lnTo>
                      <a:lnTo>
                        <a:pt x="14" y="0"/>
                      </a:lnTo>
                      <a:lnTo>
                        <a:pt x="4" y="0"/>
                      </a:lnTo>
                      <a:lnTo>
                        <a:pt x="2" y="5"/>
                      </a:lnTo>
                      <a:lnTo>
                        <a:pt x="0" y="11"/>
                      </a:lnTo>
                      <a:lnTo>
                        <a:pt x="61" y="11"/>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5" name="Freeform 345"/>
                <p:cNvSpPr>
                  <a:spLocks noChangeAspect="1"/>
                </p:cNvSpPr>
                <p:nvPr/>
              </p:nvSpPr>
              <p:spPr bwMode="auto">
                <a:xfrm>
                  <a:off x="5101" y="1358"/>
                  <a:ext cx="44" cy="12"/>
                </a:xfrm>
                <a:custGeom>
                  <a:avLst/>
                  <a:gdLst>
                    <a:gd name="T0" fmla="*/ 43 w 44"/>
                    <a:gd name="T1" fmla="*/ 11 h 12"/>
                    <a:gd name="T2" fmla="*/ 41 w 44"/>
                    <a:gd name="T3" fmla="*/ 5 h 12"/>
                    <a:gd name="T4" fmla="*/ 38 w 44"/>
                    <a:gd name="T5" fmla="*/ 0 h 12"/>
                    <a:gd name="T6" fmla="*/ 31 w 44"/>
                    <a:gd name="T7" fmla="*/ 0 h 12"/>
                    <a:gd name="T8" fmla="*/ 28 w 44"/>
                    <a:gd name="T9" fmla="*/ 5 h 12"/>
                    <a:gd name="T10" fmla="*/ 25 w 44"/>
                    <a:gd name="T11" fmla="*/ 0 h 12"/>
                    <a:gd name="T12" fmla="*/ 18 w 44"/>
                    <a:gd name="T13" fmla="*/ 0 h 12"/>
                    <a:gd name="T14" fmla="*/ 15 w 44"/>
                    <a:gd name="T15" fmla="*/ 5 h 12"/>
                    <a:gd name="T16" fmla="*/ 12 w 44"/>
                    <a:gd name="T17" fmla="*/ 0 h 12"/>
                    <a:gd name="T18" fmla="*/ 3 w 44"/>
                    <a:gd name="T19" fmla="*/ 0 h 12"/>
                    <a:gd name="T20" fmla="*/ 0 w 44"/>
                    <a:gd name="T21" fmla="*/ 5 h 12"/>
                    <a:gd name="T22" fmla="*/ 2 w 44"/>
                    <a:gd name="T23" fmla="*/ 11 h 12"/>
                    <a:gd name="T24" fmla="*/ 43 w 44"/>
                    <a:gd name="T25" fmla="*/ 1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12">
                      <a:moveTo>
                        <a:pt x="43" y="11"/>
                      </a:moveTo>
                      <a:lnTo>
                        <a:pt x="41" y="5"/>
                      </a:lnTo>
                      <a:lnTo>
                        <a:pt x="38" y="0"/>
                      </a:lnTo>
                      <a:lnTo>
                        <a:pt x="31" y="0"/>
                      </a:lnTo>
                      <a:lnTo>
                        <a:pt x="28" y="5"/>
                      </a:lnTo>
                      <a:lnTo>
                        <a:pt x="25" y="0"/>
                      </a:lnTo>
                      <a:lnTo>
                        <a:pt x="18" y="0"/>
                      </a:lnTo>
                      <a:lnTo>
                        <a:pt x="15" y="5"/>
                      </a:lnTo>
                      <a:lnTo>
                        <a:pt x="12" y="0"/>
                      </a:lnTo>
                      <a:lnTo>
                        <a:pt x="3" y="0"/>
                      </a:lnTo>
                      <a:lnTo>
                        <a:pt x="0" y="5"/>
                      </a:lnTo>
                      <a:lnTo>
                        <a:pt x="2" y="11"/>
                      </a:lnTo>
                      <a:lnTo>
                        <a:pt x="43" y="11"/>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6" name="Freeform 346"/>
                <p:cNvSpPr>
                  <a:spLocks noChangeAspect="1"/>
                </p:cNvSpPr>
                <p:nvPr/>
              </p:nvSpPr>
              <p:spPr bwMode="auto">
                <a:xfrm>
                  <a:off x="5104" y="1387"/>
                  <a:ext cx="48" cy="22"/>
                </a:xfrm>
                <a:custGeom>
                  <a:avLst/>
                  <a:gdLst>
                    <a:gd name="T0" fmla="*/ 47 w 48"/>
                    <a:gd name="T1" fmla="*/ 21 h 22"/>
                    <a:gd name="T2" fmla="*/ 45 w 48"/>
                    <a:gd name="T3" fmla="*/ 8 h 22"/>
                    <a:gd name="T4" fmla="*/ 42 w 48"/>
                    <a:gd name="T5" fmla="*/ 6 h 22"/>
                    <a:gd name="T6" fmla="*/ 29 w 48"/>
                    <a:gd name="T7" fmla="*/ 6 h 22"/>
                    <a:gd name="T8" fmla="*/ 29 w 48"/>
                    <a:gd name="T9" fmla="*/ 3 h 22"/>
                    <a:gd name="T10" fmla="*/ 27 w 48"/>
                    <a:gd name="T11" fmla="*/ 0 h 22"/>
                    <a:gd name="T12" fmla="*/ 18 w 48"/>
                    <a:gd name="T13" fmla="*/ 0 h 22"/>
                    <a:gd name="T14" fmla="*/ 15 w 48"/>
                    <a:gd name="T15" fmla="*/ 3 h 22"/>
                    <a:gd name="T16" fmla="*/ 15 w 48"/>
                    <a:gd name="T17" fmla="*/ 6 h 22"/>
                    <a:gd name="T18" fmla="*/ 4 w 48"/>
                    <a:gd name="T19" fmla="*/ 6 h 22"/>
                    <a:gd name="T20" fmla="*/ 0 w 48"/>
                    <a:gd name="T21" fmla="*/ 10 h 22"/>
                    <a:gd name="T22" fmla="*/ 2 w 48"/>
                    <a:gd name="T23" fmla="*/ 21 h 22"/>
                    <a:gd name="T24" fmla="*/ 47 w 48"/>
                    <a:gd name="T25" fmla="*/ 2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22">
                      <a:moveTo>
                        <a:pt x="47" y="21"/>
                      </a:moveTo>
                      <a:lnTo>
                        <a:pt x="45" y="8"/>
                      </a:lnTo>
                      <a:lnTo>
                        <a:pt x="42" y="6"/>
                      </a:lnTo>
                      <a:lnTo>
                        <a:pt x="29" y="6"/>
                      </a:lnTo>
                      <a:lnTo>
                        <a:pt x="29" y="3"/>
                      </a:lnTo>
                      <a:lnTo>
                        <a:pt x="27" y="0"/>
                      </a:lnTo>
                      <a:lnTo>
                        <a:pt x="18" y="0"/>
                      </a:lnTo>
                      <a:lnTo>
                        <a:pt x="15" y="3"/>
                      </a:lnTo>
                      <a:lnTo>
                        <a:pt x="15" y="6"/>
                      </a:lnTo>
                      <a:lnTo>
                        <a:pt x="4" y="6"/>
                      </a:lnTo>
                      <a:lnTo>
                        <a:pt x="0" y="10"/>
                      </a:lnTo>
                      <a:lnTo>
                        <a:pt x="2" y="21"/>
                      </a:lnTo>
                      <a:lnTo>
                        <a:pt x="47" y="21"/>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7" name="Freeform 347"/>
                <p:cNvSpPr>
                  <a:spLocks noChangeAspect="1"/>
                </p:cNvSpPr>
                <p:nvPr/>
              </p:nvSpPr>
              <p:spPr bwMode="auto">
                <a:xfrm>
                  <a:off x="5101" y="1369"/>
                  <a:ext cx="47" cy="21"/>
                </a:xfrm>
                <a:custGeom>
                  <a:avLst/>
                  <a:gdLst>
                    <a:gd name="T0" fmla="*/ 46 w 47"/>
                    <a:gd name="T1" fmla="*/ 20 h 21"/>
                    <a:gd name="T2" fmla="*/ 44 w 47"/>
                    <a:gd name="T3" fmla="*/ 3 h 21"/>
                    <a:gd name="T4" fmla="*/ 41 w 47"/>
                    <a:gd name="T5" fmla="*/ 0 h 21"/>
                    <a:gd name="T6" fmla="*/ 32 w 47"/>
                    <a:gd name="T7" fmla="*/ 0 h 21"/>
                    <a:gd name="T8" fmla="*/ 30 w 47"/>
                    <a:gd name="T9" fmla="*/ 3 h 21"/>
                    <a:gd name="T10" fmla="*/ 27 w 47"/>
                    <a:gd name="T11" fmla="*/ 0 h 21"/>
                    <a:gd name="T12" fmla="*/ 18 w 47"/>
                    <a:gd name="T13" fmla="*/ 0 h 21"/>
                    <a:gd name="T14" fmla="*/ 16 w 47"/>
                    <a:gd name="T15" fmla="*/ 3 h 21"/>
                    <a:gd name="T16" fmla="*/ 12 w 47"/>
                    <a:gd name="T17" fmla="*/ 0 h 21"/>
                    <a:gd name="T18" fmla="*/ 3 w 47"/>
                    <a:gd name="T19" fmla="*/ 0 h 21"/>
                    <a:gd name="T20" fmla="*/ 0 w 47"/>
                    <a:gd name="T21" fmla="*/ 3 h 21"/>
                    <a:gd name="T22" fmla="*/ 3 w 47"/>
                    <a:gd name="T23" fmla="*/ 20 h 21"/>
                    <a:gd name="T24" fmla="*/ 46 w 47"/>
                    <a:gd name="T25" fmla="*/ 2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21">
                      <a:moveTo>
                        <a:pt x="46" y="20"/>
                      </a:moveTo>
                      <a:lnTo>
                        <a:pt x="44" y="3"/>
                      </a:lnTo>
                      <a:lnTo>
                        <a:pt x="41" y="0"/>
                      </a:lnTo>
                      <a:lnTo>
                        <a:pt x="32" y="0"/>
                      </a:lnTo>
                      <a:lnTo>
                        <a:pt x="30" y="3"/>
                      </a:lnTo>
                      <a:lnTo>
                        <a:pt x="27" y="0"/>
                      </a:lnTo>
                      <a:lnTo>
                        <a:pt x="18" y="0"/>
                      </a:lnTo>
                      <a:lnTo>
                        <a:pt x="16" y="3"/>
                      </a:lnTo>
                      <a:lnTo>
                        <a:pt x="12" y="0"/>
                      </a:lnTo>
                      <a:lnTo>
                        <a:pt x="3" y="0"/>
                      </a:lnTo>
                      <a:lnTo>
                        <a:pt x="0" y="3"/>
                      </a:lnTo>
                      <a:lnTo>
                        <a:pt x="3" y="20"/>
                      </a:lnTo>
                      <a:lnTo>
                        <a:pt x="46" y="20"/>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8" name="Freeform 348"/>
                <p:cNvSpPr>
                  <a:spLocks noChangeAspect="1"/>
                </p:cNvSpPr>
                <p:nvPr/>
              </p:nvSpPr>
              <p:spPr bwMode="auto">
                <a:xfrm>
                  <a:off x="5200" y="1374"/>
                  <a:ext cx="12" cy="14"/>
                </a:xfrm>
                <a:custGeom>
                  <a:avLst/>
                  <a:gdLst>
                    <a:gd name="T0" fmla="*/ 0 w 12"/>
                    <a:gd name="T1" fmla="*/ 0 h 14"/>
                    <a:gd name="T2" fmla="*/ 9 w 12"/>
                    <a:gd name="T3" fmla="*/ 1 h 14"/>
                    <a:gd name="T4" fmla="*/ 11 w 12"/>
                    <a:gd name="T5" fmla="*/ 13 h 14"/>
                    <a:gd name="T6" fmla="*/ 3 w 12"/>
                    <a:gd name="T7" fmla="*/ 13 h 14"/>
                    <a:gd name="T8" fmla="*/ 0 w 12"/>
                    <a:gd name="T9" fmla="*/ 1 h 14"/>
                    <a:gd name="T10" fmla="*/ 0 w 12"/>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4">
                      <a:moveTo>
                        <a:pt x="0" y="0"/>
                      </a:moveTo>
                      <a:lnTo>
                        <a:pt x="9" y="1"/>
                      </a:lnTo>
                      <a:lnTo>
                        <a:pt x="11" y="13"/>
                      </a:lnTo>
                      <a:lnTo>
                        <a:pt x="3" y="13"/>
                      </a:lnTo>
                      <a:lnTo>
                        <a:pt x="0" y="1"/>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9" name="Freeform 349"/>
                <p:cNvSpPr>
                  <a:spLocks noChangeAspect="1"/>
                </p:cNvSpPr>
                <p:nvPr/>
              </p:nvSpPr>
              <p:spPr bwMode="auto">
                <a:xfrm>
                  <a:off x="5202" y="1387"/>
                  <a:ext cx="14" cy="12"/>
                </a:xfrm>
                <a:custGeom>
                  <a:avLst/>
                  <a:gdLst>
                    <a:gd name="T0" fmla="*/ 0 w 14"/>
                    <a:gd name="T1" fmla="*/ 0 h 12"/>
                    <a:gd name="T2" fmla="*/ 10 w 14"/>
                    <a:gd name="T3" fmla="*/ 0 h 12"/>
                    <a:gd name="T4" fmla="*/ 13 w 14"/>
                    <a:gd name="T5" fmla="*/ 11 h 12"/>
                    <a:gd name="T6" fmla="*/ 3 w 14"/>
                    <a:gd name="T7" fmla="*/ 11 h 12"/>
                    <a:gd name="T8" fmla="*/ 0 w 14"/>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2">
                      <a:moveTo>
                        <a:pt x="0" y="0"/>
                      </a:moveTo>
                      <a:lnTo>
                        <a:pt x="10" y="0"/>
                      </a:lnTo>
                      <a:lnTo>
                        <a:pt x="13" y="11"/>
                      </a:lnTo>
                      <a:lnTo>
                        <a:pt x="3" y="11"/>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50" name="Freeform 350"/>
                <p:cNvSpPr>
                  <a:spLocks noChangeAspect="1"/>
                </p:cNvSpPr>
                <p:nvPr/>
              </p:nvSpPr>
              <p:spPr bwMode="auto">
                <a:xfrm>
                  <a:off x="5131" y="1359"/>
                  <a:ext cx="10" cy="6"/>
                </a:xfrm>
                <a:custGeom>
                  <a:avLst/>
                  <a:gdLst>
                    <a:gd name="T0" fmla="*/ 0 w 10"/>
                    <a:gd name="T1" fmla="*/ 0 h 6"/>
                    <a:gd name="T2" fmla="*/ 9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51" name="Freeform 351"/>
                <p:cNvSpPr>
                  <a:spLocks noChangeAspect="1"/>
                </p:cNvSpPr>
                <p:nvPr/>
              </p:nvSpPr>
              <p:spPr bwMode="auto">
                <a:xfrm>
                  <a:off x="5118" y="1359"/>
                  <a:ext cx="11" cy="6"/>
                </a:xfrm>
                <a:custGeom>
                  <a:avLst/>
                  <a:gdLst>
                    <a:gd name="T0" fmla="*/ 0 w 11"/>
                    <a:gd name="T1" fmla="*/ 0 h 6"/>
                    <a:gd name="T2" fmla="*/ 8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8" y="0"/>
                      </a:lnTo>
                      <a:lnTo>
                        <a:pt x="10"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52" name="Freeform 352"/>
                <p:cNvSpPr>
                  <a:spLocks noChangeAspect="1"/>
                </p:cNvSpPr>
                <p:nvPr/>
              </p:nvSpPr>
              <p:spPr bwMode="auto">
                <a:xfrm>
                  <a:off x="5103" y="1359"/>
                  <a:ext cx="10" cy="6"/>
                </a:xfrm>
                <a:custGeom>
                  <a:avLst/>
                  <a:gdLst>
                    <a:gd name="T0" fmla="*/ 0 w 10"/>
                    <a:gd name="T1" fmla="*/ 0 h 6"/>
                    <a:gd name="T2" fmla="*/ 9 w 10"/>
                    <a:gd name="T3" fmla="*/ 0 h 6"/>
                    <a:gd name="T4" fmla="*/ 9 w 10"/>
                    <a:gd name="T5" fmla="*/ 5 h 6"/>
                    <a:gd name="T6" fmla="*/ 2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53" name="Freeform 353"/>
                <p:cNvSpPr>
                  <a:spLocks noChangeAspect="1"/>
                </p:cNvSpPr>
                <p:nvPr/>
              </p:nvSpPr>
              <p:spPr bwMode="auto">
                <a:xfrm>
                  <a:off x="4955" y="1359"/>
                  <a:ext cx="10" cy="6"/>
                </a:xfrm>
                <a:custGeom>
                  <a:avLst/>
                  <a:gdLst>
                    <a:gd name="T0" fmla="*/ 0 w 10"/>
                    <a:gd name="T1" fmla="*/ 0 h 6"/>
                    <a:gd name="T2" fmla="*/ 9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54" name="Freeform 354"/>
                <p:cNvSpPr>
                  <a:spLocks noChangeAspect="1"/>
                </p:cNvSpPr>
                <p:nvPr/>
              </p:nvSpPr>
              <p:spPr bwMode="auto">
                <a:xfrm>
                  <a:off x="5066" y="1359"/>
                  <a:ext cx="11" cy="6"/>
                </a:xfrm>
                <a:custGeom>
                  <a:avLst/>
                  <a:gdLst>
                    <a:gd name="T0" fmla="*/ 0 w 11"/>
                    <a:gd name="T1" fmla="*/ 0 h 6"/>
                    <a:gd name="T2" fmla="*/ 10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10"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55" name="Freeform 355"/>
                <p:cNvSpPr>
                  <a:spLocks noChangeAspect="1"/>
                </p:cNvSpPr>
                <p:nvPr/>
              </p:nvSpPr>
              <p:spPr bwMode="auto">
                <a:xfrm>
                  <a:off x="5003" y="1359"/>
                  <a:ext cx="11" cy="6"/>
                </a:xfrm>
                <a:custGeom>
                  <a:avLst/>
                  <a:gdLst>
                    <a:gd name="T0" fmla="*/ 0 w 11"/>
                    <a:gd name="T1" fmla="*/ 0 h 6"/>
                    <a:gd name="T2" fmla="*/ 10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10"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56" name="Freeform 356"/>
                <p:cNvSpPr>
                  <a:spLocks noChangeAspect="1"/>
                </p:cNvSpPr>
                <p:nvPr/>
              </p:nvSpPr>
              <p:spPr bwMode="auto">
                <a:xfrm>
                  <a:off x="4939" y="1359"/>
                  <a:ext cx="11" cy="6"/>
                </a:xfrm>
                <a:custGeom>
                  <a:avLst/>
                  <a:gdLst>
                    <a:gd name="T0" fmla="*/ 2 w 11"/>
                    <a:gd name="T1" fmla="*/ 0 h 6"/>
                    <a:gd name="T2" fmla="*/ 10 w 11"/>
                    <a:gd name="T3" fmla="*/ 0 h 6"/>
                    <a:gd name="T4" fmla="*/ 10 w 11"/>
                    <a:gd name="T5" fmla="*/ 5 h 6"/>
                    <a:gd name="T6" fmla="*/ 0 w 11"/>
                    <a:gd name="T7" fmla="*/ 5 h 6"/>
                    <a:gd name="T8" fmla="*/ 2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2" y="0"/>
                      </a:moveTo>
                      <a:lnTo>
                        <a:pt x="10" y="0"/>
                      </a:lnTo>
                      <a:lnTo>
                        <a:pt x="10"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57" name="Freeform 357"/>
                <p:cNvSpPr>
                  <a:spLocks noChangeAspect="1"/>
                </p:cNvSpPr>
                <p:nvPr/>
              </p:nvSpPr>
              <p:spPr bwMode="auto">
                <a:xfrm>
                  <a:off x="5051" y="1359"/>
                  <a:ext cx="10" cy="6"/>
                </a:xfrm>
                <a:custGeom>
                  <a:avLst/>
                  <a:gdLst>
                    <a:gd name="T0" fmla="*/ 0 w 10"/>
                    <a:gd name="T1" fmla="*/ 0 h 6"/>
                    <a:gd name="T2" fmla="*/ 9 w 10"/>
                    <a:gd name="T3" fmla="*/ 0 h 6"/>
                    <a:gd name="T4" fmla="*/ 9 w 10"/>
                    <a:gd name="T5" fmla="*/ 5 h 6"/>
                    <a:gd name="T6" fmla="*/ 2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58" name="Freeform 358"/>
                <p:cNvSpPr>
                  <a:spLocks noChangeAspect="1"/>
                </p:cNvSpPr>
                <p:nvPr/>
              </p:nvSpPr>
              <p:spPr bwMode="auto">
                <a:xfrm>
                  <a:off x="4924" y="1359"/>
                  <a:ext cx="12" cy="6"/>
                </a:xfrm>
                <a:custGeom>
                  <a:avLst/>
                  <a:gdLst>
                    <a:gd name="T0" fmla="*/ 2 w 12"/>
                    <a:gd name="T1" fmla="*/ 0 h 6"/>
                    <a:gd name="T2" fmla="*/ 11 w 12"/>
                    <a:gd name="T3" fmla="*/ 0 h 6"/>
                    <a:gd name="T4" fmla="*/ 9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9"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59" name="Freeform 359"/>
                <p:cNvSpPr>
                  <a:spLocks noChangeAspect="1"/>
                </p:cNvSpPr>
                <p:nvPr/>
              </p:nvSpPr>
              <p:spPr bwMode="auto">
                <a:xfrm>
                  <a:off x="4909" y="1359"/>
                  <a:ext cx="12" cy="6"/>
                </a:xfrm>
                <a:custGeom>
                  <a:avLst/>
                  <a:gdLst>
                    <a:gd name="T0" fmla="*/ 2 w 12"/>
                    <a:gd name="T1" fmla="*/ 0 h 6"/>
                    <a:gd name="T2" fmla="*/ 11 w 12"/>
                    <a:gd name="T3" fmla="*/ 0 h 6"/>
                    <a:gd name="T4" fmla="*/ 9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9"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60" name="Freeform 360"/>
                <p:cNvSpPr>
                  <a:spLocks noChangeAspect="1"/>
                </p:cNvSpPr>
                <p:nvPr/>
              </p:nvSpPr>
              <p:spPr bwMode="auto">
                <a:xfrm>
                  <a:off x="4874" y="1359"/>
                  <a:ext cx="12" cy="6"/>
                </a:xfrm>
                <a:custGeom>
                  <a:avLst/>
                  <a:gdLst>
                    <a:gd name="T0" fmla="*/ 2 w 12"/>
                    <a:gd name="T1" fmla="*/ 0 h 6"/>
                    <a:gd name="T2" fmla="*/ 11 w 12"/>
                    <a:gd name="T3" fmla="*/ 0 h 6"/>
                    <a:gd name="T4" fmla="*/ 11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11" y="5"/>
                      </a:lnTo>
                      <a:lnTo>
                        <a:pt x="0" y="5"/>
                      </a:lnTo>
                      <a:lnTo>
                        <a:pt x="2"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61" name="Freeform 361"/>
                <p:cNvSpPr>
                  <a:spLocks noChangeAspect="1"/>
                </p:cNvSpPr>
                <p:nvPr/>
              </p:nvSpPr>
              <p:spPr bwMode="auto">
                <a:xfrm>
                  <a:off x="5158" y="1369"/>
                  <a:ext cx="10" cy="6"/>
                </a:xfrm>
                <a:custGeom>
                  <a:avLst/>
                  <a:gdLst>
                    <a:gd name="T0" fmla="*/ 0 w 10"/>
                    <a:gd name="T1" fmla="*/ 0 h 6"/>
                    <a:gd name="T2" fmla="*/ 7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7" y="0"/>
                      </a:lnTo>
                      <a:lnTo>
                        <a:pt x="9"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62" name="Freeform 362"/>
                <p:cNvSpPr>
                  <a:spLocks noChangeAspect="1"/>
                </p:cNvSpPr>
                <p:nvPr/>
              </p:nvSpPr>
              <p:spPr bwMode="auto">
                <a:xfrm>
                  <a:off x="5171" y="1369"/>
                  <a:ext cx="11" cy="6"/>
                </a:xfrm>
                <a:custGeom>
                  <a:avLst/>
                  <a:gdLst>
                    <a:gd name="T0" fmla="*/ 0 w 11"/>
                    <a:gd name="T1" fmla="*/ 0 h 6"/>
                    <a:gd name="T2" fmla="*/ 8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8" y="0"/>
                      </a:lnTo>
                      <a:lnTo>
                        <a:pt x="10"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63" name="Freeform 363"/>
                <p:cNvSpPr>
                  <a:spLocks noChangeAspect="1"/>
                </p:cNvSpPr>
                <p:nvPr/>
              </p:nvSpPr>
              <p:spPr bwMode="auto">
                <a:xfrm>
                  <a:off x="5104" y="1369"/>
                  <a:ext cx="11" cy="6"/>
                </a:xfrm>
                <a:custGeom>
                  <a:avLst/>
                  <a:gdLst>
                    <a:gd name="T0" fmla="*/ 0 w 11"/>
                    <a:gd name="T1" fmla="*/ 0 h 6"/>
                    <a:gd name="T2" fmla="*/ 10 w 11"/>
                    <a:gd name="T3" fmla="*/ 0 h 6"/>
                    <a:gd name="T4" fmla="*/ 10 w 11"/>
                    <a:gd name="T5" fmla="*/ 5 h 6"/>
                    <a:gd name="T6" fmla="*/ 2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10" y="5"/>
                      </a:lnTo>
                      <a:lnTo>
                        <a:pt x="2"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64" name="Freeform 364"/>
                <p:cNvSpPr>
                  <a:spLocks noChangeAspect="1"/>
                </p:cNvSpPr>
                <p:nvPr/>
              </p:nvSpPr>
              <p:spPr bwMode="auto">
                <a:xfrm>
                  <a:off x="5185" y="1369"/>
                  <a:ext cx="10" cy="6"/>
                </a:xfrm>
                <a:custGeom>
                  <a:avLst/>
                  <a:gdLst>
                    <a:gd name="T0" fmla="*/ 0 w 10"/>
                    <a:gd name="T1" fmla="*/ 0 h 6"/>
                    <a:gd name="T2" fmla="*/ 7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7" y="0"/>
                      </a:lnTo>
                      <a:lnTo>
                        <a:pt x="9"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65" name="Freeform 365"/>
                <p:cNvSpPr>
                  <a:spLocks noChangeAspect="1"/>
                </p:cNvSpPr>
                <p:nvPr/>
              </p:nvSpPr>
              <p:spPr bwMode="auto">
                <a:xfrm>
                  <a:off x="5119" y="1369"/>
                  <a:ext cx="11" cy="6"/>
                </a:xfrm>
                <a:custGeom>
                  <a:avLst/>
                  <a:gdLst>
                    <a:gd name="T0" fmla="*/ 0 w 11"/>
                    <a:gd name="T1" fmla="*/ 0 h 6"/>
                    <a:gd name="T2" fmla="*/ 8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8" y="0"/>
                      </a:lnTo>
                      <a:lnTo>
                        <a:pt x="10"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66" name="Freeform 366"/>
                <p:cNvSpPr>
                  <a:spLocks noChangeAspect="1"/>
                </p:cNvSpPr>
                <p:nvPr/>
              </p:nvSpPr>
              <p:spPr bwMode="auto">
                <a:xfrm>
                  <a:off x="5199" y="1369"/>
                  <a:ext cx="10" cy="6"/>
                </a:xfrm>
                <a:custGeom>
                  <a:avLst/>
                  <a:gdLst>
                    <a:gd name="T0" fmla="*/ 0 w 10"/>
                    <a:gd name="T1" fmla="*/ 0 h 6"/>
                    <a:gd name="T2" fmla="*/ 7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7" y="0"/>
                      </a:lnTo>
                      <a:lnTo>
                        <a:pt x="9"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67" name="Freeform 367"/>
                <p:cNvSpPr>
                  <a:spLocks noChangeAspect="1"/>
                </p:cNvSpPr>
                <p:nvPr/>
              </p:nvSpPr>
              <p:spPr bwMode="auto">
                <a:xfrm>
                  <a:off x="5133" y="1369"/>
                  <a:ext cx="10" cy="6"/>
                </a:xfrm>
                <a:custGeom>
                  <a:avLst/>
                  <a:gdLst>
                    <a:gd name="T0" fmla="*/ 0 w 10"/>
                    <a:gd name="T1" fmla="*/ 0 h 6"/>
                    <a:gd name="T2" fmla="*/ 7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7" y="0"/>
                      </a:lnTo>
                      <a:lnTo>
                        <a:pt x="9"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68" name="Rectangle 368"/>
                <p:cNvSpPr>
                  <a:spLocks noChangeAspect="1" noChangeArrowheads="1"/>
                </p:cNvSpPr>
                <p:nvPr/>
              </p:nvSpPr>
              <p:spPr bwMode="auto">
                <a:xfrm>
                  <a:off x="5066" y="1369"/>
                  <a:ext cx="24" cy="5"/>
                </a:xfrm>
                <a:prstGeom prst="rect">
                  <a:avLst/>
                </a:prstGeom>
                <a:solidFill>
                  <a:srgbClr val="ACB3B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769" name="Freeform 369"/>
                <p:cNvSpPr>
                  <a:spLocks noChangeAspect="1"/>
                </p:cNvSpPr>
                <p:nvPr/>
              </p:nvSpPr>
              <p:spPr bwMode="auto">
                <a:xfrm>
                  <a:off x="5122" y="1387"/>
                  <a:ext cx="10" cy="6"/>
                </a:xfrm>
                <a:custGeom>
                  <a:avLst/>
                  <a:gdLst>
                    <a:gd name="T0" fmla="*/ 0 w 10"/>
                    <a:gd name="T1" fmla="*/ 0 h 6"/>
                    <a:gd name="T2" fmla="*/ 7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7" y="0"/>
                      </a:lnTo>
                      <a:lnTo>
                        <a:pt x="9"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70" name="Rectangle 370"/>
                <p:cNvSpPr>
                  <a:spLocks noChangeAspect="1" noChangeArrowheads="1"/>
                </p:cNvSpPr>
                <p:nvPr/>
              </p:nvSpPr>
              <p:spPr bwMode="auto">
                <a:xfrm>
                  <a:off x="5106" y="1375"/>
                  <a:ext cx="9" cy="5"/>
                </a:xfrm>
                <a:prstGeom prst="rect">
                  <a:avLst/>
                </a:prstGeom>
                <a:solidFill>
                  <a:srgbClr val="ACB3B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771" name="Freeform 371"/>
                <p:cNvSpPr>
                  <a:spLocks noChangeAspect="1"/>
                </p:cNvSpPr>
                <p:nvPr/>
              </p:nvSpPr>
              <p:spPr bwMode="auto">
                <a:xfrm>
                  <a:off x="5119" y="1375"/>
                  <a:ext cx="11" cy="6"/>
                </a:xfrm>
                <a:custGeom>
                  <a:avLst/>
                  <a:gdLst>
                    <a:gd name="T0" fmla="*/ 0 w 11"/>
                    <a:gd name="T1" fmla="*/ 0 h 6"/>
                    <a:gd name="T2" fmla="*/ 10 w 11"/>
                    <a:gd name="T3" fmla="*/ 0 h 6"/>
                    <a:gd name="T4" fmla="*/ 10 w 11"/>
                    <a:gd name="T5" fmla="*/ 5 h 6"/>
                    <a:gd name="T6" fmla="*/ 2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10" y="5"/>
                      </a:lnTo>
                      <a:lnTo>
                        <a:pt x="2"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72" name="Freeform 372"/>
                <p:cNvSpPr>
                  <a:spLocks noChangeAspect="1"/>
                </p:cNvSpPr>
                <p:nvPr/>
              </p:nvSpPr>
              <p:spPr bwMode="auto">
                <a:xfrm>
                  <a:off x="5133" y="1375"/>
                  <a:ext cx="12" cy="6"/>
                </a:xfrm>
                <a:custGeom>
                  <a:avLst/>
                  <a:gdLst>
                    <a:gd name="T0" fmla="*/ 0 w 12"/>
                    <a:gd name="T1" fmla="*/ 0 h 6"/>
                    <a:gd name="T2" fmla="*/ 9 w 12"/>
                    <a:gd name="T3" fmla="*/ 0 h 6"/>
                    <a:gd name="T4" fmla="*/ 11 w 12"/>
                    <a:gd name="T5" fmla="*/ 5 h 6"/>
                    <a:gd name="T6" fmla="*/ 2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9" y="0"/>
                      </a:lnTo>
                      <a:lnTo>
                        <a:pt x="11" y="5"/>
                      </a:lnTo>
                      <a:lnTo>
                        <a:pt x="2"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73" name="Freeform 373"/>
                <p:cNvSpPr>
                  <a:spLocks noChangeAspect="1"/>
                </p:cNvSpPr>
                <p:nvPr/>
              </p:nvSpPr>
              <p:spPr bwMode="auto">
                <a:xfrm>
                  <a:off x="4901" y="1380"/>
                  <a:ext cx="12" cy="8"/>
                </a:xfrm>
                <a:custGeom>
                  <a:avLst/>
                  <a:gdLst>
                    <a:gd name="T0" fmla="*/ 2 w 12"/>
                    <a:gd name="T1" fmla="*/ 0 h 8"/>
                    <a:gd name="T2" fmla="*/ 11 w 12"/>
                    <a:gd name="T3" fmla="*/ 0 h 8"/>
                    <a:gd name="T4" fmla="*/ 11 w 12"/>
                    <a:gd name="T5" fmla="*/ 7 h 8"/>
                    <a:gd name="T6" fmla="*/ 0 w 12"/>
                    <a:gd name="T7" fmla="*/ 7 h 8"/>
                    <a:gd name="T8" fmla="*/ 2 w 1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2" y="0"/>
                      </a:moveTo>
                      <a:lnTo>
                        <a:pt x="11" y="0"/>
                      </a:lnTo>
                      <a:lnTo>
                        <a:pt x="11" y="7"/>
                      </a:lnTo>
                      <a:lnTo>
                        <a:pt x="0" y="7"/>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74" name="Freeform 374"/>
                <p:cNvSpPr>
                  <a:spLocks noChangeAspect="1"/>
                </p:cNvSpPr>
                <p:nvPr/>
              </p:nvSpPr>
              <p:spPr bwMode="auto">
                <a:xfrm>
                  <a:off x="4917" y="1380"/>
                  <a:ext cx="12" cy="8"/>
                </a:xfrm>
                <a:custGeom>
                  <a:avLst/>
                  <a:gdLst>
                    <a:gd name="T0" fmla="*/ 0 w 12"/>
                    <a:gd name="T1" fmla="*/ 0 h 8"/>
                    <a:gd name="T2" fmla="*/ 11 w 12"/>
                    <a:gd name="T3" fmla="*/ 0 h 8"/>
                    <a:gd name="T4" fmla="*/ 9 w 12"/>
                    <a:gd name="T5" fmla="*/ 7 h 8"/>
                    <a:gd name="T6" fmla="*/ 0 w 12"/>
                    <a:gd name="T7" fmla="*/ 7 h 8"/>
                    <a:gd name="T8" fmla="*/ 0 w 1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0" y="0"/>
                      </a:moveTo>
                      <a:lnTo>
                        <a:pt x="11" y="0"/>
                      </a:lnTo>
                      <a:lnTo>
                        <a:pt x="9" y="7"/>
                      </a:lnTo>
                      <a:lnTo>
                        <a:pt x="0"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75" name="Freeform 375"/>
                <p:cNvSpPr>
                  <a:spLocks noChangeAspect="1"/>
                </p:cNvSpPr>
                <p:nvPr/>
              </p:nvSpPr>
              <p:spPr bwMode="auto">
                <a:xfrm>
                  <a:off x="4932" y="1380"/>
                  <a:ext cx="12" cy="8"/>
                </a:xfrm>
                <a:custGeom>
                  <a:avLst/>
                  <a:gdLst>
                    <a:gd name="T0" fmla="*/ 0 w 12"/>
                    <a:gd name="T1" fmla="*/ 0 h 8"/>
                    <a:gd name="T2" fmla="*/ 11 w 12"/>
                    <a:gd name="T3" fmla="*/ 0 h 8"/>
                    <a:gd name="T4" fmla="*/ 9 w 12"/>
                    <a:gd name="T5" fmla="*/ 7 h 8"/>
                    <a:gd name="T6" fmla="*/ 0 w 12"/>
                    <a:gd name="T7" fmla="*/ 7 h 8"/>
                    <a:gd name="T8" fmla="*/ 0 w 1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0" y="0"/>
                      </a:moveTo>
                      <a:lnTo>
                        <a:pt x="11" y="0"/>
                      </a:lnTo>
                      <a:lnTo>
                        <a:pt x="9" y="7"/>
                      </a:lnTo>
                      <a:lnTo>
                        <a:pt x="0"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76" name="Freeform 376"/>
                <p:cNvSpPr>
                  <a:spLocks noChangeAspect="1"/>
                </p:cNvSpPr>
                <p:nvPr/>
              </p:nvSpPr>
              <p:spPr bwMode="auto">
                <a:xfrm>
                  <a:off x="4948" y="1380"/>
                  <a:ext cx="11" cy="8"/>
                </a:xfrm>
                <a:custGeom>
                  <a:avLst/>
                  <a:gdLst>
                    <a:gd name="T0" fmla="*/ 1 w 11"/>
                    <a:gd name="T1" fmla="*/ 0 h 8"/>
                    <a:gd name="T2" fmla="*/ 10 w 11"/>
                    <a:gd name="T3" fmla="*/ 0 h 8"/>
                    <a:gd name="T4" fmla="*/ 8 w 11"/>
                    <a:gd name="T5" fmla="*/ 7 h 8"/>
                    <a:gd name="T6" fmla="*/ 0 w 11"/>
                    <a:gd name="T7" fmla="*/ 7 h 8"/>
                    <a:gd name="T8" fmla="*/ 1 w 11"/>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8">
                      <a:moveTo>
                        <a:pt x="1" y="0"/>
                      </a:moveTo>
                      <a:lnTo>
                        <a:pt x="10" y="0"/>
                      </a:lnTo>
                      <a:lnTo>
                        <a:pt x="8" y="7"/>
                      </a:lnTo>
                      <a:lnTo>
                        <a:pt x="0" y="7"/>
                      </a:lnTo>
                      <a:lnTo>
                        <a:pt x="1"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77" name="Freeform 377"/>
                <p:cNvSpPr>
                  <a:spLocks noChangeAspect="1"/>
                </p:cNvSpPr>
                <p:nvPr/>
              </p:nvSpPr>
              <p:spPr bwMode="auto">
                <a:xfrm>
                  <a:off x="4964" y="1380"/>
                  <a:ext cx="10" cy="8"/>
                </a:xfrm>
                <a:custGeom>
                  <a:avLst/>
                  <a:gdLst>
                    <a:gd name="T0" fmla="*/ 0 w 10"/>
                    <a:gd name="T1" fmla="*/ 0 h 8"/>
                    <a:gd name="T2" fmla="*/ 9 w 10"/>
                    <a:gd name="T3" fmla="*/ 0 h 8"/>
                    <a:gd name="T4" fmla="*/ 9 w 10"/>
                    <a:gd name="T5" fmla="*/ 7 h 8"/>
                    <a:gd name="T6" fmla="*/ 0 w 10"/>
                    <a:gd name="T7" fmla="*/ 7 h 8"/>
                    <a:gd name="T8" fmla="*/ 0 w 10"/>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8">
                      <a:moveTo>
                        <a:pt x="0" y="0"/>
                      </a:moveTo>
                      <a:lnTo>
                        <a:pt x="9" y="0"/>
                      </a:lnTo>
                      <a:lnTo>
                        <a:pt x="9" y="7"/>
                      </a:lnTo>
                      <a:lnTo>
                        <a:pt x="0"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78" name="Freeform 378"/>
                <p:cNvSpPr>
                  <a:spLocks noChangeAspect="1"/>
                </p:cNvSpPr>
                <p:nvPr/>
              </p:nvSpPr>
              <p:spPr bwMode="auto">
                <a:xfrm>
                  <a:off x="4979" y="1380"/>
                  <a:ext cx="11" cy="8"/>
                </a:xfrm>
                <a:custGeom>
                  <a:avLst/>
                  <a:gdLst>
                    <a:gd name="T0" fmla="*/ 0 w 11"/>
                    <a:gd name="T1" fmla="*/ 0 h 8"/>
                    <a:gd name="T2" fmla="*/ 10 w 11"/>
                    <a:gd name="T3" fmla="*/ 0 h 8"/>
                    <a:gd name="T4" fmla="*/ 10 w 11"/>
                    <a:gd name="T5" fmla="*/ 7 h 8"/>
                    <a:gd name="T6" fmla="*/ 0 w 11"/>
                    <a:gd name="T7" fmla="*/ 7 h 8"/>
                    <a:gd name="T8" fmla="*/ 0 w 11"/>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8">
                      <a:moveTo>
                        <a:pt x="0" y="0"/>
                      </a:moveTo>
                      <a:lnTo>
                        <a:pt x="10" y="0"/>
                      </a:lnTo>
                      <a:lnTo>
                        <a:pt x="10" y="7"/>
                      </a:lnTo>
                      <a:lnTo>
                        <a:pt x="0"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79" name="Rectangle 379"/>
                <p:cNvSpPr>
                  <a:spLocks noChangeAspect="1" noChangeArrowheads="1"/>
                </p:cNvSpPr>
                <p:nvPr/>
              </p:nvSpPr>
              <p:spPr bwMode="auto">
                <a:xfrm>
                  <a:off x="4994" y="1380"/>
                  <a:ext cx="9" cy="7"/>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780" name="Freeform 380"/>
                <p:cNvSpPr>
                  <a:spLocks noChangeAspect="1"/>
                </p:cNvSpPr>
                <p:nvPr/>
              </p:nvSpPr>
              <p:spPr bwMode="auto">
                <a:xfrm>
                  <a:off x="5008" y="1380"/>
                  <a:ext cx="12" cy="8"/>
                </a:xfrm>
                <a:custGeom>
                  <a:avLst/>
                  <a:gdLst>
                    <a:gd name="T0" fmla="*/ 0 w 12"/>
                    <a:gd name="T1" fmla="*/ 0 h 8"/>
                    <a:gd name="T2" fmla="*/ 11 w 12"/>
                    <a:gd name="T3" fmla="*/ 0 h 8"/>
                    <a:gd name="T4" fmla="*/ 11 w 12"/>
                    <a:gd name="T5" fmla="*/ 7 h 8"/>
                    <a:gd name="T6" fmla="*/ 2 w 12"/>
                    <a:gd name="T7" fmla="*/ 7 h 8"/>
                    <a:gd name="T8" fmla="*/ 2 w 12"/>
                    <a:gd name="T9" fmla="*/ 0 h 8"/>
                    <a:gd name="T10" fmla="*/ 0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0" y="0"/>
                      </a:moveTo>
                      <a:lnTo>
                        <a:pt x="11" y="0"/>
                      </a:lnTo>
                      <a:lnTo>
                        <a:pt x="11" y="7"/>
                      </a:lnTo>
                      <a:lnTo>
                        <a:pt x="2" y="7"/>
                      </a:lnTo>
                      <a:lnTo>
                        <a:pt x="2" y="0"/>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81" name="Freeform 381"/>
                <p:cNvSpPr>
                  <a:spLocks noChangeAspect="1"/>
                </p:cNvSpPr>
                <p:nvPr/>
              </p:nvSpPr>
              <p:spPr bwMode="auto">
                <a:xfrm>
                  <a:off x="5023" y="1380"/>
                  <a:ext cx="11" cy="8"/>
                </a:xfrm>
                <a:custGeom>
                  <a:avLst/>
                  <a:gdLst>
                    <a:gd name="T0" fmla="*/ 0 w 11"/>
                    <a:gd name="T1" fmla="*/ 0 h 8"/>
                    <a:gd name="T2" fmla="*/ 10 w 11"/>
                    <a:gd name="T3" fmla="*/ 0 h 8"/>
                    <a:gd name="T4" fmla="*/ 10 w 11"/>
                    <a:gd name="T5" fmla="*/ 7 h 8"/>
                    <a:gd name="T6" fmla="*/ 0 w 11"/>
                    <a:gd name="T7" fmla="*/ 7 h 8"/>
                    <a:gd name="T8" fmla="*/ 1 w 11"/>
                    <a:gd name="T9" fmla="*/ 0 h 8"/>
                    <a:gd name="T10" fmla="*/ 0 w 11"/>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8">
                      <a:moveTo>
                        <a:pt x="0" y="0"/>
                      </a:moveTo>
                      <a:lnTo>
                        <a:pt x="10" y="0"/>
                      </a:lnTo>
                      <a:lnTo>
                        <a:pt x="10" y="7"/>
                      </a:lnTo>
                      <a:lnTo>
                        <a:pt x="0" y="7"/>
                      </a:lnTo>
                      <a:lnTo>
                        <a:pt x="1" y="0"/>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82" name="Rectangle 382"/>
                <p:cNvSpPr>
                  <a:spLocks noChangeAspect="1" noChangeArrowheads="1"/>
                </p:cNvSpPr>
                <p:nvPr/>
              </p:nvSpPr>
              <p:spPr bwMode="auto">
                <a:xfrm>
                  <a:off x="5037" y="1380"/>
                  <a:ext cx="10" cy="7"/>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783" name="Freeform 383"/>
                <p:cNvSpPr>
                  <a:spLocks noChangeAspect="1"/>
                </p:cNvSpPr>
                <p:nvPr/>
              </p:nvSpPr>
              <p:spPr bwMode="auto">
                <a:xfrm>
                  <a:off x="5053" y="1380"/>
                  <a:ext cx="10" cy="8"/>
                </a:xfrm>
                <a:custGeom>
                  <a:avLst/>
                  <a:gdLst>
                    <a:gd name="T0" fmla="*/ 0 w 10"/>
                    <a:gd name="T1" fmla="*/ 0 h 8"/>
                    <a:gd name="T2" fmla="*/ 9 w 10"/>
                    <a:gd name="T3" fmla="*/ 0 h 8"/>
                    <a:gd name="T4" fmla="*/ 9 w 10"/>
                    <a:gd name="T5" fmla="*/ 7 h 8"/>
                    <a:gd name="T6" fmla="*/ 0 w 10"/>
                    <a:gd name="T7" fmla="*/ 7 h 8"/>
                    <a:gd name="T8" fmla="*/ 0 w 10"/>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8">
                      <a:moveTo>
                        <a:pt x="0" y="0"/>
                      </a:moveTo>
                      <a:lnTo>
                        <a:pt x="9" y="0"/>
                      </a:lnTo>
                      <a:lnTo>
                        <a:pt x="9" y="7"/>
                      </a:lnTo>
                      <a:lnTo>
                        <a:pt x="0"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84" name="Freeform 384"/>
                <p:cNvSpPr>
                  <a:spLocks noChangeAspect="1"/>
                </p:cNvSpPr>
                <p:nvPr/>
              </p:nvSpPr>
              <p:spPr bwMode="auto">
                <a:xfrm>
                  <a:off x="4873" y="1369"/>
                  <a:ext cx="12" cy="6"/>
                </a:xfrm>
                <a:custGeom>
                  <a:avLst/>
                  <a:gdLst>
                    <a:gd name="T0" fmla="*/ 2 w 12"/>
                    <a:gd name="T1" fmla="*/ 0 h 6"/>
                    <a:gd name="T2" fmla="*/ 11 w 12"/>
                    <a:gd name="T3" fmla="*/ 0 h 6"/>
                    <a:gd name="T4" fmla="*/ 11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11"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85" name="Freeform 385"/>
                <p:cNvSpPr>
                  <a:spLocks noChangeAspect="1"/>
                </p:cNvSpPr>
                <p:nvPr/>
              </p:nvSpPr>
              <p:spPr bwMode="auto">
                <a:xfrm>
                  <a:off x="4887" y="1369"/>
                  <a:ext cx="12" cy="6"/>
                </a:xfrm>
                <a:custGeom>
                  <a:avLst/>
                  <a:gdLst>
                    <a:gd name="T0" fmla="*/ 2 w 12"/>
                    <a:gd name="T1" fmla="*/ 0 h 6"/>
                    <a:gd name="T2" fmla="*/ 11 w 12"/>
                    <a:gd name="T3" fmla="*/ 0 h 6"/>
                    <a:gd name="T4" fmla="*/ 11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11"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86" name="Rectangle 386"/>
                <p:cNvSpPr>
                  <a:spLocks noChangeAspect="1" noChangeArrowheads="1"/>
                </p:cNvSpPr>
                <p:nvPr/>
              </p:nvSpPr>
              <p:spPr bwMode="auto">
                <a:xfrm>
                  <a:off x="4904" y="1369"/>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787" name="Rectangle 387"/>
                <p:cNvSpPr>
                  <a:spLocks noChangeAspect="1" noChangeArrowheads="1"/>
                </p:cNvSpPr>
                <p:nvPr/>
              </p:nvSpPr>
              <p:spPr bwMode="auto">
                <a:xfrm>
                  <a:off x="4919" y="1369"/>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788" name="Rectangle 388"/>
                <p:cNvSpPr>
                  <a:spLocks noChangeAspect="1" noChangeArrowheads="1"/>
                </p:cNvSpPr>
                <p:nvPr/>
              </p:nvSpPr>
              <p:spPr bwMode="auto">
                <a:xfrm>
                  <a:off x="4934" y="1369"/>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789" name="Rectangle 389"/>
                <p:cNvSpPr>
                  <a:spLocks noChangeAspect="1" noChangeArrowheads="1"/>
                </p:cNvSpPr>
                <p:nvPr/>
              </p:nvSpPr>
              <p:spPr bwMode="auto">
                <a:xfrm>
                  <a:off x="4949" y="1369"/>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790" name="Freeform 390"/>
                <p:cNvSpPr>
                  <a:spLocks noChangeAspect="1"/>
                </p:cNvSpPr>
                <p:nvPr/>
              </p:nvSpPr>
              <p:spPr bwMode="auto">
                <a:xfrm>
                  <a:off x="4964" y="1369"/>
                  <a:ext cx="12" cy="6"/>
                </a:xfrm>
                <a:custGeom>
                  <a:avLst/>
                  <a:gdLst>
                    <a:gd name="T0" fmla="*/ 0 w 12"/>
                    <a:gd name="T1" fmla="*/ 0 h 6"/>
                    <a:gd name="T2" fmla="*/ 11 w 12"/>
                    <a:gd name="T3" fmla="*/ 0 h 6"/>
                    <a:gd name="T4" fmla="*/ 9 w 12"/>
                    <a:gd name="T5" fmla="*/ 5 h 6"/>
                    <a:gd name="T6" fmla="*/ 0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11" y="0"/>
                      </a:lnTo>
                      <a:lnTo>
                        <a:pt x="9"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91" name="Freeform 391"/>
                <p:cNvSpPr>
                  <a:spLocks noChangeAspect="1"/>
                </p:cNvSpPr>
                <p:nvPr/>
              </p:nvSpPr>
              <p:spPr bwMode="auto">
                <a:xfrm>
                  <a:off x="4979" y="1369"/>
                  <a:ext cx="12" cy="6"/>
                </a:xfrm>
                <a:custGeom>
                  <a:avLst/>
                  <a:gdLst>
                    <a:gd name="T0" fmla="*/ 0 w 12"/>
                    <a:gd name="T1" fmla="*/ 0 h 6"/>
                    <a:gd name="T2" fmla="*/ 11 w 12"/>
                    <a:gd name="T3" fmla="*/ 0 h 6"/>
                    <a:gd name="T4" fmla="*/ 9 w 12"/>
                    <a:gd name="T5" fmla="*/ 5 h 6"/>
                    <a:gd name="T6" fmla="*/ 0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11" y="0"/>
                      </a:lnTo>
                      <a:lnTo>
                        <a:pt x="9"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92" name="Rectangle 392"/>
                <p:cNvSpPr>
                  <a:spLocks noChangeAspect="1" noChangeArrowheads="1"/>
                </p:cNvSpPr>
                <p:nvPr/>
              </p:nvSpPr>
              <p:spPr bwMode="auto">
                <a:xfrm>
                  <a:off x="4994" y="1369"/>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793" name="Freeform 393"/>
                <p:cNvSpPr>
                  <a:spLocks noChangeAspect="1"/>
                </p:cNvSpPr>
                <p:nvPr/>
              </p:nvSpPr>
              <p:spPr bwMode="auto">
                <a:xfrm>
                  <a:off x="5009" y="1369"/>
                  <a:ext cx="11" cy="6"/>
                </a:xfrm>
                <a:custGeom>
                  <a:avLst/>
                  <a:gdLst>
                    <a:gd name="T0" fmla="*/ 0 w 11"/>
                    <a:gd name="T1" fmla="*/ 0 h 6"/>
                    <a:gd name="T2" fmla="*/ 10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10"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94" name="Freeform 394"/>
                <p:cNvSpPr>
                  <a:spLocks noChangeAspect="1"/>
                </p:cNvSpPr>
                <p:nvPr/>
              </p:nvSpPr>
              <p:spPr bwMode="auto">
                <a:xfrm>
                  <a:off x="5023" y="1369"/>
                  <a:ext cx="10" cy="6"/>
                </a:xfrm>
                <a:custGeom>
                  <a:avLst/>
                  <a:gdLst>
                    <a:gd name="T0" fmla="*/ 0 w 10"/>
                    <a:gd name="T1" fmla="*/ 0 h 6"/>
                    <a:gd name="T2" fmla="*/ 9 w 10"/>
                    <a:gd name="T3" fmla="*/ 0 h 6"/>
                    <a:gd name="T4" fmla="*/ 9 w 10"/>
                    <a:gd name="T5" fmla="*/ 5 h 6"/>
                    <a:gd name="T6" fmla="*/ 0 w 10"/>
                    <a:gd name="T7" fmla="*/ 5 h 6"/>
                    <a:gd name="T8" fmla="*/ 2 w 10"/>
                    <a:gd name="T9" fmla="*/ 0 h 6"/>
                    <a:gd name="T10" fmla="*/ 0 w 10"/>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6">
                      <a:moveTo>
                        <a:pt x="0" y="0"/>
                      </a:moveTo>
                      <a:lnTo>
                        <a:pt x="9" y="0"/>
                      </a:lnTo>
                      <a:lnTo>
                        <a:pt x="9" y="5"/>
                      </a:lnTo>
                      <a:lnTo>
                        <a:pt x="0" y="5"/>
                      </a:lnTo>
                      <a:lnTo>
                        <a:pt x="2" y="0"/>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95" name="Rectangle 395"/>
                <p:cNvSpPr>
                  <a:spLocks noChangeAspect="1" noChangeArrowheads="1"/>
                </p:cNvSpPr>
                <p:nvPr/>
              </p:nvSpPr>
              <p:spPr bwMode="auto">
                <a:xfrm>
                  <a:off x="5037" y="1369"/>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796" name="Rectangle 396"/>
                <p:cNvSpPr>
                  <a:spLocks noChangeAspect="1" noChangeArrowheads="1"/>
                </p:cNvSpPr>
                <p:nvPr/>
              </p:nvSpPr>
              <p:spPr bwMode="auto">
                <a:xfrm>
                  <a:off x="5053" y="1369"/>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797" name="Freeform 397"/>
                <p:cNvSpPr>
                  <a:spLocks noChangeAspect="1"/>
                </p:cNvSpPr>
                <p:nvPr/>
              </p:nvSpPr>
              <p:spPr bwMode="auto">
                <a:xfrm>
                  <a:off x="4911" y="1387"/>
                  <a:ext cx="13" cy="6"/>
                </a:xfrm>
                <a:custGeom>
                  <a:avLst/>
                  <a:gdLst>
                    <a:gd name="T0" fmla="*/ 2 w 13"/>
                    <a:gd name="T1" fmla="*/ 0 h 6"/>
                    <a:gd name="T2" fmla="*/ 12 w 13"/>
                    <a:gd name="T3" fmla="*/ 0 h 6"/>
                    <a:gd name="T4" fmla="*/ 10 w 13"/>
                    <a:gd name="T5" fmla="*/ 5 h 6"/>
                    <a:gd name="T6" fmla="*/ 0 w 13"/>
                    <a:gd name="T7" fmla="*/ 5 h 6"/>
                    <a:gd name="T8" fmla="*/ 2 w 13"/>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6">
                      <a:moveTo>
                        <a:pt x="2" y="0"/>
                      </a:moveTo>
                      <a:lnTo>
                        <a:pt x="12" y="0"/>
                      </a:lnTo>
                      <a:lnTo>
                        <a:pt x="10"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98" name="Freeform 398"/>
                <p:cNvSpPr>
                  <a:spLocks noChangeAspect="1"/>
                </p:cNvSpPr>
                <p:nvPr/>
              </p:nvSpPr>
              <p:spPr bwMode="auto">
                <a:xfrm>
                  <a:off x="4927" y="1387"/>
                  <a:ext cx="11" cy="6"/>
                </a:xfrm>
                <a:custGeom>
                  <a:avLst/>
                  <a:gdLst>
                    <a:gd name="T0" fmla="*/ 0 w 11"/>
                    <a:gd name="T1" fmla="*/ 0 h 6"/>
                    <a:gd name="T2" fmla="*/ 10 w 11"/>
                    <a:gd name="T3" fmla="*/ 0 h 6"/>
                    <a:gd name="T4" fmla="*/ 8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8"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99" name="Rectangle 399"/>
                <p:cNvSpPr>
                  <a:spLocks noChangeAspect="1" noChangeArrowheads="1"/>
                </p:cNvSpPr>
                <p:nvPr/>
              </p:nvSpPr>
              <p:spPr bwMode="auto">
                <a:xfrm>
                  <a:off x="4942" y="1387"/>
                  <a:ext cx="11"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800" name="Freeform 400"/>
                <p:cNvSpPr>
                  <a:spLocks noChangeAspect="1"/>
                </p:cNvSpPr>
                <p:nvPr/>
              </p:nvSpPr>
              <p:spPr bwMode="auto">
                <a:xfrm>
                  <a:off x="4957" y="1387"/>
                  <a:ext cx="12" cy="6"/>
                </a:xfrm>
                <a:custGeom>
                  <a:avLst/>
                  <a:gdLst>
                    <a:gd name="T0" fmla="*/ 2 w 12"/>
                    <a:gd name="T1" fmla="*/ 0 h 6"/>
                    <a:gd name="T2" fmla="*/ 11 w 12"/>
                    <a:gd name="T3" fmla="*/ 0 h 6"/>
                    <a:gd name="T4" fmla="*/ 11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11"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01" name="Rectangle 401"/>
                <p:cNvSpPr>
                  <a:spLocks noChangeAspect="1" noChangeArrowheads="1"/>
                </p:cNvSpPr>
                <p:nvPr/>
              </p:nvSpPr>
              <p:spPr bwMode="auto">
                <a:xfrm>
                  <a:off x="4973" y="1387"/>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802" name="Rectangle 402"/>
                <p:cNvSpPr>
                  <a:spLocks noChangeAspect="1" noChangeArrowheads="1"/>
                </p:cNvSpPr>
                <p:nvPr/>
              </p:nvSpPr>
              <p:spPr bwMode="auto">
                <a:xfrm>
                  <a:off x="4989" y="1387"/>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803" name="Rectangle 403"/>
                <p:cNvSpPr>
                  <a:spLocks noChangeAspect="1" noChangeArrowheads="1"/>
                </p:cNvSpPr>
                <p:nvPr/>
              </p:nvSpPr>
              <p:spPr bwMode="auto">
                <a:xfrm>
                  <a:off x="5003" y="1387"/>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804" name="Rectangle 404"/>
                <p:cNvSpPr>
                  <a:spLocks noChangeAspect="1" noChangeArrowheads="1"/>
                </p:cNvSpPr>
                <p:nvPr/>
              </p:nvSpPr>
              <p:spPr bwMode="auto">
                <a:xfrm>
                  <a:off x="5019" y="1387"/>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805" name="Freeform 405"/>
                <p:cNvSpPr>
                  <a:spLocks noChangeAspect="1"/>
                </p:cNvSpPr>
                <p:nvPr/>
              </p:nvSpPr>
              <p:spPr bwMode="auto">
                <a:xfrm>
                  <a:off x="5033" y="1387"/>
                  <a:ext cx="10" cy="6"/>
                </a:xfrm>
                <a:custGeom>
                  <a:avLst/>
                  <a:gdLst>
                    <a:gd name="T0" fmla="*/ 0 w 10"/>
                    <a:gd name="T1" fmla="*/ 0 h 6"/>
                    <a:gd name="T2" fmla="*/ 9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06" name="Rectangle 406"/>
                <p:cNvSpPr>
                  <a:spLocks noChangeAspect="1" noChangeArrowheads="1"/>
                </p:cNvSpPr>
                <p:nvPr/>
              </p:nvSpPr>
              <p:spPr bwMode="auto">
                <a:xfrm>
                  <a:off x="5049" y="1387"/>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807" name="Freeform 407"/>
                <p:cNvSpPr>
                  <a:spLocks noChangeAspect="1"/>
                </p:cNvSpPr>
                <p:nvPr/>
              </p:nvSpPr>
              <p:spPr bwMode="auto">
                <a:xfrm>
                  <a:off x="5076" y="1375"/>
                  <a:ext cx="15" cy="6"/>
                </a:xfrm>
                <a:custGeom>
                  <a:avLst/>
                  <a:gdLst>
                    <a:gd name="T0" fmla="*/ 14 w 15"/>
                    <a:gd name="T1" fmla="*/ 0 h 6"/>
                    <a:gd name="T2" fmla="*/ 0 w 15"/>
                    <a:gd name="T3" fmla="*/ 0 h 6"/>
                    <a:gd name="T4" fmla="*/ 0 w 15"/>
                    <a:gd name="T5" fmla="*/ 5 h 6"/>
                    <a:gd name="T6" fmla="*/ 14 w 15"/>
                    <a:gd name="T7" fmla="*/ 5 h 6"/>
                    <a:gd name="T8" fmla="*/ 14 w 1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6">
                      <a:moveTo>
                        <a:pt x="14" y="0"/>
                      </a:moveTo>
                      <a:lnTo>
                        <a:pt x="0" y="0"/>
                      </a:lnTo>
                      <a:lnTo>
                        <a:pt x="0" y="5"/>
                      </a:lnTo>
                      <a:lnTo>
                        <a:pt x="14" y="5"/>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08" name="Freeform 408"/>
                <p:cNvSpPr>
                  <a:spLocks noChangeAspect="1"/>
                </p:cNvSpPr>
                <p:nvPr/>
              </p:nvSpPr>
              <p:spPr bwMode="auto">
                <a:xfrm>
                  <a:off x="5063" y="1380"/>
                  <a:ext cx="32" cy="20"/>
                </a:xfrm>
                <a:custGeom>
                  <a:avLst/>
                  <a:gdLst>
                    <a:gd name="T0" fmla="*/ 29 w 32"/>
                    <a:gd name="T1" fmla="*/ 0 h 20"/>
                    <a:gd name="T2" fmla="*/ 4 w 32"/>
                    <a:gd name="T3" fmla="*/ 0 h 20"/>
                    <a:gd name="T4" fmla="*/ 4 w 32"/>
                    <a:gd name="T5" fmla="*/ 7 h 20"/>
                    <a:gd name="T6" fmla="*/ 0 w 32"/>
                    <a:gd name="T7" fmla="*/ 7 h 20"/>
                    <a:gd name="T8" fmla="*/ 0 w 32"/>
                    <a:gd name="T9" fmla="*/ 12 h 20"/>
                    <a:gd name="T10" fmla="*/ 10 w 32"/>
                    <a:gd name="T11" fmla="*/ 12 h 20"/>
                    <a:gd name="T12" fmla="*/ 10 w 32"/>
                    <a:gd name="T13" fmla="*/ 19 h 20"/>
                    <a:gd name="T14" fmla="*/ 31 w 32"/>
                    <a:gd name="T15" fmla="*/ 19 h 20"/>
                    <a:gd name="T16" fmla="*/ 29 w 32"/>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20">
                      <a:moveTo>
                        <a:pt x="29" y="0"/>
                      </a:moveTo>
                      <a:lnTo>
                        <a:pt x="4" y="0"/>
                      </a:lnTo>
                      <a:lnTo>
                        <a:pt x="4" y="7"/>
                      </a:lnTo>
                      <a:lnTo>
                        <a:pt x="0" y="7"/>
                      </a:lnTo>
                      <a:lnTo>
                        <a:pt x="0" y="12"/>
                      </a:lnTo>
                      <a:lnTo>
                        <a:pt x="10" y="12"/>
                      </a:lnTo>
                      <a:lnTo>
                        <a:pt x="10" y="19"/>
                      </a:lnTo>
                      <a:lnTo>
                        <a:pt x="31" y="19"/>
                      </a:lnTo>
                      <a:lnTo>
                        <a:pt x="29"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09" name="Rectangle 409"/>
                <p:cNvSpPr>
                  <a:spLocks noChangeAspect="1" noChangeArrowheads="1"/>
                </p:cNvSpPr>
                <p:nvPr/>
              </p:nvSpPr>
              <p:spPr bwMode="auto">
                <a:xfrm>
                  <a:off x="5062" y="1375"/>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810" name="Freeform 410"/>
                <p:cNvSpPr>
                  <a:spLocks noChangeAspect="1"/>
                </p:cNvSpPr>
                <p:nvPr/>
              </p:nvSpPr>
              <p:spPr bwMode="auto">
                <a:xfrm>
                  <a:off x="5047" y="1375"/>
                  <a:ext cx="12" cy="6"/>
                </a:xfrm>
                <a:custGeom>
                  <a:avLst/>
                  <a:gdLst>
                    <a:gd name="T0" fmla="*/ 11 w 12"/>
                    <a:gd name="T1" fmla="*/ 0 h 6"/>
                    <a:gd name="T2" fmla="*/ 0 w 12"/>
                    <a:gd name="T3" fmla="*/ 0 h 6"/>
                    <a:gd name="T4" fmla="*/ 2 w 12"/>
                    <a:gd name="T5" fmla="*/ 5 h 6"/>
                    <a:gd name="T6" fmla="*/ 11 w 12"/>
                    <a:gd name="T7" fmla="*/ 5 h 6"/>
                    <a:gd name="T8" fmla="*/ 11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11" y="0"/>
                      </a:moveTo>
                      <a:lnTo>
                        <a:pt x="0" y="0"/>
                      </a:lnTo>
                      <a:lnTo>
                        <a:pt x="2" y="5"/>
                      </a:lnTo>
                      <a:lnTo>
                        <a:pt x="11" y="5"/>
                      </a:lnTo>
                      <a:lnTo>
                        <a:pt x="11"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11" name="Freeform 411"/>
                <p:cNvSpPr>
                  <a:spLocks noChangeAspect="1"/>
                </p:cNvSpPr>
                <p:nvPr/>
              </p:nvSpPr>
              <p:spPr bwMode="auto">
                <a:xfrm>
                  <a:off x="5033" y="1375"/>
                  <a:ext cx="10" cy="6"/>
                </a:xfrm>
                <a:custGeom>
                  <a:avLst/>
                  <a:gdLst>
                    <a:gd name="T0" fmla="*/ 9 w 10"/>
                    <a:gd name="T1" fmla="*/ 0 h 6"/>
                    <a:gd name="T2" fmla="*/ 0 w 10"/>
                    <a:gd name="T3" fmla="*/ 0 h 6"/>
                    <a:gd name="T4" fmla="*/ 0 w 10"/>
                    <a:gd name="T5" fmla="*/ 5 h 6"/>
                    <a:gd name="T6" fmla="*/ 9 w 10"/>
                    <a:gd name="T7" fmla="*/ 5 h 6"/>
                    <a:gd name="T8" fmla="*/ 9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9" y="0"/>
                      </a:moveTo>
                      <a:lnTo>
                        <a:pt x="0" y="0"/>
                      </a:lnTo>
                      <a:lnTo>
                        <a:pt x="0" y="5"/>
                      </a:lnTo>
                      <a:lnTo>
                        <a:pt x="9" y="5"/>
                      </a:lnTo>
                      <a:lnTo>
                        <a:pt x="9"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12" name="Rectangle 412"/>
                <p:cNvSpPr>
                  <a:spLocks noChangeAspect="1" noChangeArrowheads="1"/>
                </p:cNvSpPr>
                <p:nvPr/>
              </p:nvSpPr>
              <p:spPr bwMode="auto">
                <a:xfrm>
                  <a:off x="5019" y="1375"/>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813" name="Freeform 413"/>
                <p:cNvSpPr>
                  <a:spLocks noChangeAspect="1"/>
                </p:cNvSpPr>
                <p:nvPr/>
              </p:nvSpPr>
              <p:spPr bwMode="auto">
                <a:xfrm>
                  <a:off x="5003" y="1375"/>
                  <a:ext cx="11" cy="6"/>
                </a:xfrm>
                <a:custGeom>
                  <a:avLst/>
                  <a:gdLst>
                    <a:gd name="T0" fmla="*/ 10 w 11"/>
                    <a:gd name="T1" fmla="*/ 0 h 6"/>
                    <a:gd name="T2" fmla="*/ 0 w 11"/>
                    <a:gd name="T3" fmla="*/ 0 h 6"/>
                    <a:gd name="T4" fmla="*/ 0 w 11"/>
                    <a:gd name="T5" fmla="*/ 5 h 6"/>
                    <a:gd name="T6" fmla="*/ 10 w 11"/>
                    <a:gd name="T7" fmla="*/ 5 h 6"/>
                    <a:gd name="T8" fmla="*/ 1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10" y="0"/>
                      </a:moveTo>
                      <a:lnTo>
                        <a:pt x="0" y="0"/>
                      </a:lnTo>
                      <a:lnTo>
                        <a:pt x="0" y="5"/>
                      </a:lnTo>
                      <a:lnTo>
                        <a:pt x="10" y="5"/>
                      </a:lnTo>
                      <a:lnTo>
                        <a:pt x="1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14" name="Rectangle 414"/>
                <p:cNvSpPr>
                  <a:spLocks noChangeAspect="1" noChangeArrowheads="1"/>
                </p:cNvSpPr>
                <p:nvPr/>
              </p:nvSpPr>
              <p:spPr bwMode="auto">
                <a:xfrm>
                  <a:off x="4989" y="1375"/>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815" name="Rectangle 415"/>
                <p:cNvSpPr>
                  <a:spLocks noChangeAspect="1" noChangeArrowheads="1"/>
                </p:cNvSpPr>
                <p:nvPr/>
              </p:nvSpPr>
              <p:spPr bwMode="auto">
                <a:xfrm>
                  <a:off x="4973" y="1375"/>
                  <a:ext cx="12"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816" name="Rectangle 416"/>
                <p:cNvSpPr>
                  <a:spLocks noChangeAspect="1" noChangeArrowheads="1"/>
                </p:cNvSpPr>
                <p:nvPr/>
              </p:nvSpPr>
              <p:spPr bwMode="auto">
                <a:xfrm>
                  <a:off x="4958" y="1375"/>
                  <a:ext cx="11"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817" name="Rectangle 417"/>
                <p:cNvSpPr>
                  <a:spLocks noChangeAspect="1" noChangeArrowheads="1"/>
                </p:cNvSpPr>
                <p:nvPr/>
              </p:nvSpPr>
              <p:spPr bwMode="auto">
                <a:xfrm>
                  <a:off x="4944" y="1375"/>
                  <a:ext cx="11"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818" name="Rectangle 418"/>
                <p:cNvSpPr>
                  <a:spLocks noChangeAspect="1" noChangeArrowheads="1"/>
                </p:cNvSpPr>
                <p:nvPr/>
              </p:nvSpPr>
              <p:spPr bwMode="auto">
                <a:xfrm>
                  <a:off x="4928" y="1375"/>
                  <a:ext cx="11"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819" name="Rectangle 419"/>
                <p:cNvSpPr>
                  <a:spLocks noChangeAspect="1" noChangeArrowheads="1"/>
                </p:cNvSpPr>
                <p:nvPr/>
              </p:nvSpPr>
              <p:spPr bwMode="auto">
                <a:xfrm>
                  <a:off x="4914" y="1375"/>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820" name="Freeform 420"/>
                <p:cNvSpPr>
                  <a:spLocks noChangeAspect="1"/>
                </p:cNvSpPr>
                <p:nvPr/>
              </p:nvSpPr>
              <p:spPr bwMode="auto">
                <a:xfrm>
                  <a:off x="4898" y="1375"/>
                  <a:ext cx="12" cy="6"/>
                </a:xfrm>
                <a:custGeom>
                  <a:avLst/>
                  <a:gdLst>
                    <a:gd name="T0" fmla="*/ 9 w 12"/>
                    <a:gd name="T1" fmla="*/ 0 h 6"/>
                    <a:gd name="T2" fmla="*/ 0 w 12"/>
                    <a:gd name="T3" fmla="*/ 0 h 6"/>
                    <a:gd name="T4" fmla="*/ 0 w 12"/>
                    <a:gd name="T5" fmla="*/ 5 h 6"/>
                    <a:gd name="T6" fmla="*/ 9 w 12"/>
                    <a:gd name="T7" fmla="*/ 5 h 6"/>
                    <a:gd name="T8" fmla="*/ 11 w 12"/>
                    <a:gd name="T9" fmla="*/ 0 h 6"/>
                    <a:gd name="T10" fmla="*/ 9 w 1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
                      <a:moveTo>
                        <a:pt x="9" y="0"/>
                      </a:moveTo>
                      <a:lnTo>
                        <a:pt x="0" y="0"/>
                      </a:lnTo>
                      <a:lnTo>
                        <a:pt x="0" y="5"/>
                      </a:lnTo>
                      <a:lnTo>
                        <a:pt x="9" y="5"/>
                      </a:lnTo>
                      <a:lnTo>
                        <a:pt x="11" y="0"/>
                      </a:lnTo>
                      <a:lnTo>
                        <a:pt x="9"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21" name="Freeform 421"/>
                <p:cNvSpPr>
                  <a:spLocks noChangeAspect="1"/>
                </p:cNvSpPr>
                <p:nvPr/>
              </p:nvSpPr>
              <p:spPr bwMode="auto">
                <a:xfrm>
                  <a:off x="4937" y="1393"/>
                  <a:ext cx="92" cy="7"/>
                </a:xfrm>
                <a:custGeom>
                  <a:avLst/>
                  <a:gdLst>
                    <a:gd name="T0" fmla="*/ 91 w 92"/>
                    <a:gd name="T1" fmla="*/ 0 h 7"/>
                    <a:gd name="T2" fmla="*/ 46 w 92"/>
                    <a:gd name="T3" fmla="*/ 0 h 7"/>
                    <a:gd name="T4" fmla="*/ 0 w 92"/>
                    <a:gd name="T5" fmla="*/ 0 h 7"/>
                    <a:gd name="T6" fmla="*/ 0 w 92"/>
                    <a:gd name="T7" fmla="*/ 6 h 7"/>
                    <a:gd name="T8" fmla="*/ 46 w 92"/>
                    <a:gd name="T9" fmla="*/ 6 h 7"/>
                    <a:gd name="T10" fmla="*/ 91 w 92"/>
                    <a:gd name="T11" fmla="*/ 6 h 7"/>
                    <a:gd name="T12" fmla="*/ 91 w 92"/>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7">
                      <a:moveTo>
                        <a:pt x="91" y="0"/>
                      </a:moveTo>
                      <a:lnTo>
                        <a:pt x="46" y="0"/>
                      </a:lnTo>
                      <a:lnTo>
                        <a:pt x="0" y="0"/>
                      </a:lnTo>
                      <a:lnTo>
                        <a:pt x="0" y="6"/>
                      </a:lnTo>
                      <a:lnTo>
                        <a:pt x="46" y="6"/>
                      </a:lnTo>
                      <a:lnTo>
                        <a:pt x="91" y="6"/>
                      </a:lnTo>
                      <a:lnTo>
                        <a:pt x="91"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22" name="Freeform 422"/>
                <p:cNvSpPr>
                  <a:spLocks noChangeAspect="1"/>
                </p:cNvSpPr>
                <p:nvPr/>
              </p:nvSpPr>
              <p:spPr bwMode="auto">
                <a:xfrm>
                  <a:off x="5159" y="1380"/>
                  <a:ext cx="10" cy="8"/>
                </a:xfrm>
                <a:custGeom>
                  <a:avLst/>
                  <a:gdLst>
                    <a:gd name="T0" fmla="*/ 0 w 10"/>
                    <a:gd name="T1" fmla="*/ 0 h 8"/>
                    <a:gd name="T2" fmla="*/ 9 w 10"/>
                    <a:gd name="T3" fmla="*/ 0 h 8"/>
                    <a:gd name="T4" fmla="*/ 9 w 10"/>
                    <a:gd name="T5" fmla="*/ 7 h 8"/>
                    <a:gd name="T6" fmla="*/ 2 w 10"/>
                    <a:gd name="T7" fmla="*/ 7 h 8"/>
                    <a:gd name="T8" fmla="*/ 0 w 10"/>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8">
                      <a:moveTo>
                        <a:pt x="0" y="0"/>
                      </a:moveTo>
                      <a:lnTo>
                        <a:pt x="9" y="0"/>
                      </a:lnTo>
                      <a:lnTo>
                        <a:pt x="9" y="7"/>
                      </a:lnTo>
                      <a:lnTo>
                        <a:pt x="2"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23" name="Freeform 423"/>
                <p:cNvSpPr>
                  <a:spLocks noChangeAspect="1"/>
                </p:cNvSpPr>
                <p:nvPr/>
              </p:nvSpPr>
              <p:spPr bwMode="auto">
                <a:xfrm>
                  <a:off x="5172" y="1380"/>
                  <a:ext cx="12" cy="8"/>
                </a:xfrm>
                <a:custGeom>
                  <a:avLst/>
                  <a:gdLst>
                    <a:gd name="T0" fmla="*/ 0 w 12"/>
                    <a:gd name="T1" fmla="*/ 0 h 8"/>
                    <a:gd name="T2" fmla="*/ 9 w 12"/>
                    <a:gd name="T3" fmla="*/ 0 h 8"/>
                    <a:gd name="T4" fmla="*/ 11 w 12"/>
                    <a:gd name="T5" fmla="*/ 7 h 8"/>
                    <a:gd name="T6" fmla="*/ 2 w 12"/>
                    <a:gd name="T7" fmla="*/ 7 h 8"/>
                    <a:gd name="T8" fmla="*/ 0 w 1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0" y="0"/>
                      </a:moveTo>
                      <a:lnTo>
                        <a:pt x="9" y="0"/>
                      </a:lnTo>
                      <a:lnTo>
                        <a:pt x="11" y="7"/>
                      </a:lnTo>
                      <a:lnTo>
                        <a:pt x="2"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24" name="Freeform 424"/>
                <p:cNvSpPr>
                  <a:spLocks noChangeAspect="1"/>
                </p:cNvSpPr>
                <p:nvPr/>
              </p:nvSpPr>
              <p:spPr bwMode="auto">
                <a:xfrm>
                  <a:off x="5186" y="1380"/>
                  <a:ext cx="12" cy="8"/>
                </a:xfrm>
                <a:custGeom>
                  <a:avLst/>
                  <a:gdLst>
                    <a:gd name="T0" fmla="*/ 0 w 12"/>
                    <a:gd name="T1" fmla="*/ 0 h 8"/>
                    <a:gd name="T2" fmla="*/ 9 w 12"/>
                    <a:gd name="T3" fmla="*/ 0 h 8"/>
                    <a:gd name="T4" fmla="*/ 11 w 12"/>
                    <a:gd name="T5" fmla="*/ 7 h 8"/>
                    <a:gd name="T6" fmla="*/ 2 w 12"/>
                    <a:gd name="T7" fmla="*/ 7 h 8"/>
                    <a:gd name="T8" fmla="*/ 0 w 1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0" y="0"/>
                      </a:moveTo>
                      <a:lnTo>
                        <a:pt x="9" y="0"/>
                      </a:lnTo>
                      <a:lnTo>
                        <a:pt x="11" y="7"/>
                      </a:lnTo>
                      <a:lnTo>
                        <a:pt x="2"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25" name="Freeform 425"/>
                <p:cNvSpPr>
                  <a:spLocks noChangeAspect="1"/>
                </p:cNvSpPr>
                <p:nvPr/>
              </p:nvSpPr>
              <p:spPr bwMode="auto">
                <a:xfrm>
                  <a:off x="5160" y="1387"/>
                  <a:ext cx="11" cy="6"/>
                </a:xfrm>
                <a:custGeom>
                  <a:avLst/>
                  <a:gdLst>
                    <a:gd name="T0" fmla="*/ 0 w 11"/>
                    <a:gd name="T1" fmla="*/ 0 h 6"/>
                    <a:gd name="T2" fmla="*/ 8 w 11"/>
                    <a:gd name="T3" fmla="*/ 0 h 6"/>
                    <a:gd name="T4" fmla="*/ 10 w 11"/>
                    <a:gd name="T5" fmla="*/ 5 h 6"/>
                    <a:gd name="T6" fmla="*/ 2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8" y="0"/>
                      </a:lnTo>
                      <a:lnTo>
                        <a:pt x="10"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26" name="Freeform 426"/>
                <p:cNvSpPr>
                  <a:spLocks noChangeAspect="1"/>
                </p:cNvSpPr>
                <p:nvPr/>
              </p:nvSpPr>
              <p:spPr bwMode="auto">
                <a:xfrm>
                  <a:off x="5174" y="1387"/>
                  <a:ext cx="12" cy="6"/>
                </a:xfrm>
                <a:custGeom>
                  <a:avLst/>
                  <a:gdLst>
                    <a:gd name="T0" fmla="*/ 0 w 12"/>
                    <a:gd name="T1" fmla="*/ 0 h 6"/>
                    <a:gd name="T2" fmla="*/ 9 w 12"/>
                    <a:gd name="T3" fmla="*/ 0 h 6"/>
                    <a:gd name="T4" fmla="*/ 11 w 12"/>
                    <a:gd name="T5" fmla="*/ 5 h 6"/>
                    <a:gd name="T6" fmla="*/ 2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9" y="0"/>
                      </a:lnTo>
                      <a:lnTo>
                        <a:pt x="11"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27" name="Freeform 427"/>
                <p:cNvSpPr>
                  <a:spLocks noChangeAspect="1"/>
                </p:cNvSpPr>
                <p:nvPr/>
              </p:nvSpPr>
              <p:spPr bwMode="auto">
                <a:xfrm>
                  <a:off x="5188" y="1387"/>
                  <a:ext cx="12" cy="6"/>
                </a:xfrm>
                <a:custGeom>
                  <a:avLst/>
                  <a:gdLst>
                    <a:gd name="T0" fmla="*/ 0 w 12"/>
                    <a:gd name="T1" fmla="*/ 0 h 6"/>
                    <a:gd name="T2" fmla="*/ 9 w 12"/>
                    <a:gd name="T3" fmla="*/ 0 h 6"/>
                    <a:gd name="T4" fmla="*/ 11 w 12"/>
                    <a:gd name="T5" fmla="*/ 5 h 6"/>
                    <a:gd name="T6" fmla="*/ 2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9" y="0"/>
                      </a:lnTo>
                      <a:lnTo>
                        <a:pt x="11"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28" name="Freeform 428"/>
                <p:cNvSpPr>
                  <a:spLocks noChangeAspect="1"/>
                </p:cNvSpPr>
                <p:nvPr/>
              </p:nvSpPr>
              <p:spPr bwMode="auto">
                <a:xfrm>
                  <a:off x="5158" y="1375"/>
                  <a:ext cx="10" cy="6"/>
                </a:xfrm>
                <a:custGeom>
                  <a:avLst/>
                  <a:gdLst>
                    <a:gd name="T0" fmla="*/ 0 w 10"/>
                    <a:gd name="T1" fmla="*/ 0 h 6"/>
                    <a:gd name="T2" fmla="*/ 9 w 10"/>
                    <a:gd name="T3" fmla="*/ 0 h 6"/>
                    <a:gd name="T4" fmla="*/ 9 w 10"/>
                    <a:gd name="T5" fmla="*/ 5 h 6"/>
                    <a:gd name="T6" fmla="*/ 2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29" name="Freeform 429"/>
                <p:cNvSpPr>
                  <a:spLocks noChangeAspect="1"/>
                </p:cNvSpPr>
                <p:nvPr/>
              </p:nvSpPr>
              <p:spPr bwMode="auto">
                <a:xfrm>
                  <a:off x="5171" y="1375"/>
                  <a:ext cx="12" cy="6"/>
                </a:xfrm>
                <a:custGeom>
                  <a:avLst/>
                  <a:gdLst>
                    <a:gd name="T0" fmla="*/ 0 w 12"/>
                    <a:gd name="T1" fmla="*/ 0 h 6"/>
                    <a:gd name="T2" fmla="*/ 9 w 12"/>
                    <a:gd name="T3" fmla="*/ 0 h 6"/>
                    <a:gd name="T4" fmla="*/ 11 w 12"/>
                    <a:gd name="T5" fmla="*/ 5 h 6"/>
                    <a:gd name="T6" fmla="*/ 1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9" y="0"/>
                      </a:lnTo>
                      <a:lnTo>
                        <a:pt x="11" y="5"/>
                      </a:lnTo>
                      <a:lnTo>
                        <a:pt x="1"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30" name="Freeform 430"/>
                <p:cNvSpPr>
                  <a:spLocks noChangeAspect="1"/>
                </p:cNvSpPr>
                <p:nvPr/>
              </p:nvSpPr>
              <p:spPr bwMode="auto">
                <a:xfrm>
                  <a:off x="5185" y="1375"/>
                  <a:ext cx="11" cy="6"/>
                </a:xfrm>
                <a:custGeom>
                  <a:avLst/>
                  <a:gdLst>
                    <a:gd name="T0" fmla="*/ 0 w 11"/>
                    <a:gd name="T1" fmla="*/ 0 h 6"/>
                    <a:gd name="T2" fmla="*/ 8 w 11"/>
                    <a:gd name="T3" fmla="*/ 0 h 6"/>
                    <a:gd name="T4" fmla="*/ 10 w 11"/>
                    <a:gd name="T5" fmla="*/ 5 h 6"/>
                    <a:gd name="T6" fmla="*/ 1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8" y="0"/>
                      </a:lnTo>
                      <a:lnTo>
                        <a:pt x="10" y="5"/>
                      </a:lnTo>
                      <a:lnTo>
                        <a:pt x="1"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31" name="Freeform 431"/>
                <p:cNvSpPr>
                  <a:spLocks noChangeAspect="1"/>
                </p:cNvSpPr>
                <p:nvPr/>
              </p:nvSpPr>
              <p:spPr bwMode="auto">
                <a:xfrm>
                  <a:off x="5162" y="1393"/>
                  <a:ext cx="24" cy="7"/>
                </a:xfrm>
                <a:custGeom>
                  <a:avLst/>
                  <a:gdLst>
                    <a:gd name="T0" fmla="*/ 0 w 24"/>
                    <a:gd name="T1" fmla="*/ 0 h 7"/>
                    <a:gd name="T2" fmla="*/ 23 w 24"/>
                    <a:gd name="T3" fmla="*/ 0 h 7"/>
                    <a:gd name="T4" fmla="*/ 23 w 24"/>
                    <a:gd name="T5" fmla="*/ 6 h 7"/>
                    <a:gd name="T6" fmla="*/ 2 w 24"/>
                    <a:gd name="T7" fmla="*/ 6 h 7"/>
                    <a:gd name="T8" fmla="*/ 0 w 2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
                      <a:moveTo>
                        <a:pt x="0" y="0"/>
                      </a:moveTo>
                      <a:lnTo>
                        <a:pt x="23" y="0"/>
                      </a:lnTo>
                      <a:lnTo>
                        <a:pt x="23" y="6"/>
                      </a:lnTo>
                      <a:lnTo>
                        <a:pt x="2" y="6"/>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32" name="Freeform 432"/>
                <p:cNvSpPr>
                  <a:spLocks noChangeAspect="1"/>
                </p:cNvSpPr>
                <p:nvPr/>
              </p:nvSpPr>
              <p:spPr bwMode="auto">
                <a:xfrm>
                  <a:off x="5188" y="1393"/>
                  <a:ext cx="12" cy="7"/>
                </a:xfrm>
                <a:custGeom>
                  <a:avLst/>
                  <a:gdLst>
                    <a:gd name="T0" fmla="*/ 0 w 12"/>
                    <a:gd name="T1" fmla="*/ 0 h 7"/>
                    <a:gd name="T2" fmla="*/ 9 w 12"/>
                    <a:gd name="T3" fmla="*/ 0 h 7"/>
                    <a:gd name="T4" fmla="*/ 11 w 12"/>
                    <a:gd name="T5" fmla="*/ 6 h 7"/>
                    <a:gd name="T6" fmla="*/ 2 w 12"/>
                    <a:gd name="T7" fmla="*/ 6 h 7"/>
                    <a:gd name="T8" fmla="*/ 0 w 12"/>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7">
                      <a:moveTo>
                        <a:pt x="0" y="0"/>
                      </a:moveTo>
                      <a:lnTo>
                        <a:pt x="9" y="0"/>
                      </a:lnTo>
                      <a:lnTo>
                        <a:pt x="11" y="6"/>
                      </a:lnTo>
                      <a:lnTo>
                        <a:pt x="2" y="6"/>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33" name="Freeform 433"/>
                <p:cNvSpPr>
                  <a:spLocks noChangeAspect="1"/>
                </p:cNvSpPr>
                <p:nvPr/>
              </p:nvSpPr>
              <p:spPr bwMode="auto">
                <a:xfrm>
                  <a:off x="5108" y="1393"/>
                  <a:ext cx="11" cy="7"/>
                </a:xfrm>
                <a:custGeom>
                  <a:avLst/>
                  <a:gdLst>
                    <a:gd name="T0" fmla="*/ 0 w 11"/>
                    <a:gd name="T1" fmla="*/ 0 h 7"/>
                    <a:gd name="T2" fmla="*/ 8 w 11"/>
                    <a:gd name="T3" fmla="*/ 0 h 7"/>
                    <a:gd name="T4" fmla="*/ 10 w 11"/>
                    <a:gd name="T5" fmla="*/ 6 h 7"/>
                    <a:gd name="T6" fmla="*/ 0 w 11"/>
                    <a:gd name="T7" fmla="*/ 6 h 7"/>
                    <a:gd name="T8" fmla="*/ 0 w 11"/>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7">
                      <a:moveTo>
                        <a:pt x="0" y="0"/>
                      </a:moveTo>
                      <a:lnTo>
                        <a:pt x="8" y="0"/>
                      </a:lnTo>
                      <a:lnTo>
                        <a:pt x="10" y="6"/>
                      </a:lnTo>
                      <a:lnTo>
                        <a:pt x="0" y="6"/>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34" name="Freeform 434"/>
                <p:cNvSpPr>
                  <a:spLocks noChangeAspect="1"/>
                </p:cNvSpPr>
                <p:nvPr/>
              </p:nvSpPr>
              <p:spPr bwMode="auto">
                <a:xfrm>
                  <a:off x="5122" y="1393"/>
                  <a:ext cx="12" cy="7"/>
                </a:xfrm>
                <a:custGeom>
                  <a:avLst/>
                  <a:gdLst>
                    <a:gd name="T0" fmla="*/ 0 w 12"/>
                    <a:gd name="T1" fmla="*/ 0 h 7"/>
                    <a:gd name="T2" fmla="*/ 9 w 12"/>
                    <a:gd name="T3" fmla="*/ 0 h 7"/>
                    <a:gd name="T4" fmla="*/ 11 w 12"/>
                    <a:gd name="T5" fmla="*/ 6 h 7"/>
                    <a:gd name="T6" fmla="*/ 2 w 12"/>
                    <a:gd name="T7" fmla="*/ 6 h 7"/>
                    <a:gd name="T8" fmla="*/ 0 w 12"/>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7">
                      <a:moveTo>
                        <a:pt x="0" y="0"/>
                      </a:moveTo>
                      <a:lnTo>
                        <a:pt x="9" y="0"/>
                      </a:lnTo>
                      <a:lnTo>
                        <a:pt x="11" y="6"/>
                      </a:lnTo>
                      <a:lnTo>
                        <a:pt x="2" y="6"/>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35" name="Freeform 435"/>
                <p:cNvSpPr>
                  <a:spLocks noChangeAspect="1"/>
                </p:cNvSpPr>
                <p:nvPr/>
              </p:nvSpPr>
              <p:spPr bwMode="auto">
                <a:xfrm>
                  <a:off x="5136" y="1393"/>
                  <a:ext cx="12" cy="7"/>
                </a:xfrm>
                <a:custGeom>
                  <a:avLst/>
                  <a:gdLst>
                    <a:gd name="T0" fmla="*/ 0 w 12"/>
                    <a:gd name="T1" fmla="*/ 0 h 7"/>
                    <a:gd name="T2" fmla="*/ 9 w 12"/>
                    <a:gd name="T3" fmla="*/ 0 h 7"/>
                    <a:gd name="T4" fmla="*/ 11 w 12"/>
                    <a:gd name="T5" fmla="*/ 6 h 7"/>
                    <a:gd name="T6" fmla="*/ 2 w 12"/>
                    <a:gd name="T7" fmla="*/ 6 h 7"/>
                    <a:gd name="T8" fmla="*/ 0 w 12"/>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7">
                      <a:moveTo>
                        <a:pt x="0" y="0"/>
                      </a:moveTo>
                      <a:lnTo>
                        <a:pt x="9" y="0"/>
                      </a:lnTo>
                      <a:lnTo>
                        <a:pt x="11" y="6"/>
                      </a:lnTo>
                      <a:lnTo>
                        <a:pt x="2" y="6"/>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36" name="Freeform 436"/>
                <p:cNvSpPr>
                  <a:spLocks noChangeAspect="1"/>
                </p:cNvSpPr>
                <p:nvPr/>
              </p:nvSpPr>
              <p:spPr bwMode="auto">
                <a:xfrm>
                  <a:off x="4867" y="1375"/>
                  <a:ext cx="31" cy="25"/>
                </a:xfrm>
                <a:custGeom>
                  <a:avLst/>
                  <a:gdLst>
                    <a:gd name="T0" fmla="*/ 22 w 31"/>
                    <a:gd name="T1" fmla="*/ 17 h 25"/>
                    <a:gd name="T2" fmla="*/ 28 w 31"/>
                    <a:gd name="T3" fmla="*/ 17 h 25"/>
                    <a:gd name="T4" fmla="*/ 30 w 31"/>
                    <a:gd name="T5" fmla="*/ 12 h 25"/>
                    <a:gd name="T6" fmla="*/ 21 w 31"/>
                    <a:gd name="T7" fmla="*/ 12 h 25"/>
                    <a:gd name="T8" fmla="*/ 22 w 31"/>
                    <a:gd name="T9" fmla="*/ 5 h 25"/>
                    <a:gd name="T10" fmla="*/ 26 w 31"/>
                    <a:gd name="T11" fmla="*/ 5 h 25"/>
                    <a:gd name="T12" fmla="*/ 26 w 31"/>
                    <a:gd name="T13" fmla="*/ 0 h 25"/>
                    <a:gd name="T14" fmla="*/ 6 w 31"/>
                    <a:gd name="T15" fmla="*/ 0 h 25"/>
                    <a:gd name="T16" fmla="*/ 0 w 31"/>
                    <a:gd name="T17" fmla="*/ 24 h 25"/>
                    <a:gd name="T18" fmla="*/ 22 w 31"/>
                    <a:gd name="T19" fmla="*/ 24 h 25"/>
                    <a:gd name="T20" fmla="*/ 22 w 31"/>
                    <a:gd name="T21" fmla="*/ 1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25">
                      <a:moveTo>
                        <a:pt x="22" y="17"/>
                      </a:moveTo>
                      <a:lnTo>
                        <a:pt x="28" y="17"/>
                      </a:lnTo>
                      <a:lnTo>
                        <a:pt x="30" y="12"/>
                      </a:lnTo>
                      <a:lnTo>
                        <a:pt x="21" y="12"/>
                      </a:lnTo>
                      <a:lnTo>
                        <a:pt x="22" y="5"/>
                      </a:lnTo>
                      <a:lnTo>
                        <a:pt x="26" y="5"/>
                      </a:lnTo>
                      <a:lnTo>
                        <a:pt x="26" y="0"/>
                      </a:lnTo>
                      <a:lnTo>
                        <a:pt x="6" y="0"/>
                      </a:lnTo>
                      <a:lnTo>
                        <a:pt x="0" y="24"/>
                      </a:lnTo>
                      <a:lnTo>
                        <a:pt x="22" y="24"/>
                      </a:lnTo>
                      <a:lnTo>
                        <a:pt x="22" y="17"/>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37" name="Freeform 437"/>
                <p:cNvSpPr>
                  <a:spLocks noChangeAspect="1"/>
                </p:cNvSpPr>
                <p:nvPr/>
              </p:nvSpPr>
              <p:spPr bwMode="auto">
                <a:xfrm>
                  <a:off x="5032" y="1393"/>
                  <a:ext cx="23" cy="7"/>
                </a:xfrm>
                <a:custGeom>
                  <a:avLst/>
                  <a:gdLst>
                    <a:gd name="T0" fmla="*/ 20 w 23"/>
                    <a:gd name="T1" fmla="*/ 0 h 7"/>
                    <a:gd name="T2" fmla="*/ 0 w 23"/>
                    <a:gd name="T3" fmla="*/ 0 h 7"/>
                    <a:gd name="T4" fmla="*/ 2 w 23"/>
                    <a:gd name="T5" fmla="*/ 6 h 7"/>
                    <a:gd name="T6" fmla="*/ 22 w 23"/>
                    <a:gd name="T7" fmla="*/ 6 h 7"/>
                    <a:gd name="T8" fmla="*/ 20 w 23"/>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7">
                      <a:moveTo>
                        <a:pt x="20" y="0"/>
                      </a:moveTo>
                      <a:lnTo>
                        <a:pt x="0" y="0"/>
                      </a:lnTo>
                      <a:lnTo>
                        <a:pt x="2" y="6"/>
                      </a:lnTo>
                      <a:lnTo>
                        <a:pt x="22" y="6"/>
                      </a:lnTo>
                      <a:lnTo>
                        <a:pt x="2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38" name="Rectangle 438"/>
                <p:cNvSpPr>
                  <a:spLocks noChangeAspect="1" noChangeArrowheads="1"/>
                </p:cNvSpPr>
                <p:nvPr/>
              </p:nvSpPr>
              <p:spPr bwMode="auto">
                <a:xfrm>
                  <a:off x="4909" y="1393"/>
                  <a:ext cx="22" cy="7"/>
                </a:xfrm>
                <a:prstGeom prst="rect">
                  <a:avLst/>
                </a:prstGeom>
                <a:solidFill>
                  <a:srgbClr val="ACB3B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grpSp>
          <p:grpSp>
            <p:nvGrpSpPr>
              <p:cNvPr id="1582" name="Group 439"/>
              <p:cNvGrpSpPr>
                <a:grpSpLocks noChangeAspect="1"/>
              </p:cNvGrpSpPr>
              <p:nvPr/>
            </p:nvGrpSpPr>
            <p:grpSpPr bwMode="auto">
              <a:xfrm>
                <a:off x="5940" y="2697"/>
                <a:ext cx="360" cy="325"/>
                <a:chOff x="4944" y="1104"/>
                <a:chExt cx="282" cy="254"/>
              </a:xfrm>
            </p:grpSpPr>
            <p:grpSp>
              <p:nvGrpSpPr>
                <p:cNvPr id="1655" name="Group 440"/>
                <p:cNvGrpSpPr>
                  <a:grpSpLocks noChangeAspect="1"/>
                </p:cNvGrpSpPr>
                <p:nvPr/>
              </p:nvGrpSpPr>
              <p:grpSpPr bwMode="auto">
                <a:xfrm>
                  <a:off x="4944" y="1104"/>
                  <a:ext cx="282" cy="254"/>
                  <a:chOff x="4944" y="1104"/>
                  <a:chExt cx="282" cy="254"/>
                </a:xfrm>
              </p:grpSpPr>
              <p:sp>
                <p:nvSpPr>
                  <p:cNvPr id="1659" name="Freeform 441"/>
                  <p:cNvSpPr>
                    <a:spLocks noChangeAspect="1"/>
                  </p:cNvSpPr>
                  <p:nvPr/>
                </p:nvSpPr>
                <p:spPr bwMode="auto">
                  <a:xfrm>
                    <a:off x="4980" y="1303"/>
                    <a:ext cx="166" cy="43"/>
                  </a:xfrm>
                  <a:custGeom>
                    <a:avLst/>
                    <a:gdLst>
                      <a:gd name="T0" fmla="*/ 0 w 166"/>
                      <a:gd name="T1" fmla="*/ 42 h 43"/>
                      <a:gd name="T2" fmla="*/ 165 w 166"/>
                      <a:gd name="T3" fmla="*/ 42 h 43"/>
                      <a:gd name="T4" fmla="*/ 153 w 166"/>
                      <a:gd name="T5" fmla="*/ 0 h 43"/>
                      <a:gd name="T6" fmla="*/ 14 w 166"/>
                      <a:gd name="T7" fmla="*/ 0 h 43"/>
                      <a:gd name="T8" fmla="*/ 0 w 166"/>
                      <a:gd name="T9" fmla="*/ 4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43">
                        <a:moveTo>
                          <a:pt x="0" y="42"/>
                        </a:moveTo>
                        <a:lnTo>
                          <a:pt x="165" y="42"/>
                        </a:lnTo>
                        <a:lnTo>
                          <a:pt x="153" y="0"/>
                        </a:lnTo>
                        <a:lnTo>
                          <a:pt x="14" y="0"/>
                        </a:lnTo>
                        <a:lnTo>
                          <a:pt x="0" y="42"/>
                        </a:lnTo>
                      </a:path>
                    </a:pathLst>
                  </a:custGeom>
                  <a:solidFill>
                    <a:srgbClr val="6C737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60" name="Freeform 442"/>
                  <p:cNvSpPr>
                    <a:spLocks noChangeAspect="1"/>
                  </p:cNvSpPr>
                  <p:nvPr/>
                </p:nvSpPr>
                <p:spPr bwMode="auto">
                  <a:xfrm>
                    <a:off x="4980" y="1329"/>
                    <a:ext cx="166" cy="17"/>
                  </a:xfrm>
                  <a:custGeom>
                    <a:avLst/>
                    <a:gdLst>
                      <a:gd name="T0" fmla="*/ 0 w 166"/>
                      <a:gd name="T1" fmla="*/ 16 h 17"/>
                      <a:gd name="T2" fmla="*/ 165 w 166"/>
                      <a:gd name="T3" fmla="*/ 16 h 17"/>
                      <a:gd name="T4" fmla="*/ 161 w 166"/>
                      <a:gd name="T5" fmla="*/ 0 h 17"/>
                      <a:gd name="T6" fmla="*/ 5 w 166"/>
                      <a:gd name="T7" fmla="*/ 0 h 17"/>
                      <a:gd name="T8" fmla="*/ 0 w 16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7">
                        <a:moveTo>
                          <a:pt x="0" y="16"/>
                        </a:moveTo>
                        <a:lnTo>
                          <a:pt x="165" y="16"/>
                        </a:lnTo>
                        <a:lnTo>
                          <a:pt x="161" y="0"/>
                        </a:lnTo>
                        <a:lnTo>
                          <a:pt x="5" y="0"/>
                        </a:lnTo>
                        <a:lnTo>
                          <a:pt x="0" y="16"/>
                        </a:lnTo>
                      </a:path>
                    </a:pathLst>
                  </a:custGeom>
                  <a:solidFill>
                    <a:srgbClr val="D2D9D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61" name="Rectangle 443"/>
                  <p:cNvSpPr>
                    <a:spLocks noChangeAspect="1" noChangeArrowheads="1"/>
                  </p:cNvSpPr>
                  <p:nvPr/>
                </p:nvSpPr>
                <p:spPr bwMode="auto">
                  <a:xfrm>
                    <a:off x="4980" y="1347"/>
                    <a:ext cx="165" cy="11"/>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662" name="Rectangle 444"/>
                  <p:cNvSpPr>
                    <a:spLocks noChangeAspect="1" noChangeArrowheads="1"/>
                  </p:cNvSpPr>
                  <p:nvPr/>
                </p:nvSpPr>
                <p:spPr bwMode="auto">
                  <a:xfrm>
                    <a:off x="4980" y="1345"/>
                    <a:ext cx="165" cy="10"/>
                  </a:xfrm>
                  <a:prstGeom prst="rect">
                    <a:avLst/>
                  </a:prstGeom>
                  <a:solidFill>
                    <a:srgbClr val="92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663" name="Freeform 445"/>
                  <p:cNvSpPr>
                    <a:spLocks noChangeAspect="1"/>
                  </p:cNvSpPr>
                  <p:nvPr/>
                </p:nvSpPr>
                <p:spPr bwMode="auto">
                  <a:xfrm>
                    <a:off x="5014" y="1319"/>
                    <a:ext cx="99" cy="21"/>
                  </a:xfrm>
                  <a:custGeom>
                    <a:avLst/>
                    <a:gdLst>
                      <a:gd name="T0" fmla="*/ 0 w 99"/>
                      <a:gd name="T1" fmla="*/ 0 h 21"/>
                      <a:gd name="T2" fmla="*/ 98 w 99"/>
                      <a:gd name="T3" fmla="*/ 0 h 21"/>
                      <a:gd name="T4" fmla="*/ 98 w 99"/>
                      <a:gd name="T5" fmla="*/ 5 h 21"/>
                      <a:gd name="T6" fmla="*/ 98 w 99"/>
                      <a:gd name="T7" fmla="*/ 7 h 21"/>
                      <a:gd name="T8" fmla="*/ 96 w 99"/>
                      <a:gd name="T9" fmla="*/ 8 h 21"/>
                      <a:gd name="T10" fmla="*/ 96 w 99"/>
                      <a:gd name="T11" fmla="*/ 10 h 21"/>
                      <a:gd name="T12" fmla="*/ 94 w 99"/>
                      <a:gd name="T13" fmla="*/ 10 h 21"/>
                      <a:gd name="T14" fmla="*/ 93 w 99"/>
                      <a:gd name="T15" fmla="*/ 12 h 21"/>
                      <a:gd name="T16" fmla="*/ 90 w 99"/>
                      <a:gd name="T17" fmla="*/ 13 h 21"/>
                      <a:gd name="T18" fmla="*/ 87 w 99"/>
                      <a:gd name="T19" fmla="*/ 15 h 21"/>
                      <a:gd name="T20" fmla="*/ 84 w 99"/>
                      <a:gd name="T21" fmla="*/ 16 h 21"/>
                      <a:gd name="T22" fmla="*/ 80 w 99"/>
                      <a:gd name="T23" fmla="*/ 16 h 21"/>
                      <a:gd name="T24" fmla="*/ 76 w 99"/>
                      <a:gd name="T25" fmla="*/ 17 h 21"/>
                      <a:gd name="T26" fmla="*/ 73 w 99"/>
                      <a:gd name="T27" fmla="*/ 17 h 21"/>
                      <a:gd name="T28" fmla="*/ 68 w 99"/>
                      <a:gd name="T29" fmla="*/ 18 h 21"/>
                      <a:gd name="T30" fmla="*/ 64 w 99"/>
                      <a:gd name="T31" fmla="*/ 18 h 21"/>
                      <a:gd name="T32" fmla="*/ 60 w 99"/>
                      <a:gd name="T33" fmla="*/ 18 h 21"/>
                      <a:gd name="T34" fmla="*/ 55 w 99"/>
                      <a:gd name="T35" fmla="*/ 18 h 21"/>
                      <a:gd name="T36" fmla="*/ 49 w 99"/>
                      <a:gd name="T37" fmla="*/ 20 h 21"/>
                      <a:gd name="T38" fmla="*/ 45 w 99"/>
                      <a:gd name="T39" fmla="*/ 18 h 21"/>
                      <a:gd name="T40" fmla="*/ 39 w 99"/>
                      <a:gd name="T41" fmla="*/ 18 h 21"/>
                      <a:gd name="T42" fmla="*/ 36 w 99"/>
                      <a:gd name="T43" fmla="*/ 18 h 21"/>
                      <a:gd name="T44" fmla="*/ 30 w 99"/>
                      <a:gd name="T45" fmla="*/ 18 h 21"/>
                      <a:gd name="T46" fmla="*/ 26 w 99"/>
                      <a:gd name="T47" fmla="*/ 17 h 21"/>
                      <a:gd name="T48" fmla="*/ 22 w 99"/>
                      <a:gd name="T49" fmla="*/ 17 h 21"/>
                      <a:gd name="T50" fmla="*/ 19 w 99"/>
                      <a:gd name="T51" fmla="*/ 16 h 21"/>
                      <a:gd name="T52" fmla="*/ 15 w 99"/>
                      <a:gd name="T53" fmla="*/ 16 h 21"/>
                      <a:gd name="T54" fmla="*/ 12 w 99"/>
                      <a:gd name="T55" fmla="*/ 15 h 21"/>
                      <a:gd name="T56" fmla="*/ 9 w 99"/>
                      <a:gd name="T57" fmla="*/ 13 h 21"/>
                      <a:gd name="T58" fmla="*/ 7 w 99"/>
                      <a:gd name="T59" fmla="*/ 12 h 21"/>
                      <a:gd name="T60" fmla="*/ 4 w 99"/>
                      <a:gd name="T61" fmla="*/ 10 h 21"/>
                      <a:gd name="T62" fmla="*/ 3 w 99"/>
                      <a:gd name="T63" fmla="*/ 10 h 21"/>
                      <a:gd name="T64" fmla="*/ 2 w 99"/>
                      <a:gd name="T65" fmla="*/ 8 h 21"/>
                      <a:gd name="T66" fmla="*/ 2 w 99"/>
                      <a:gd name="T67" fmla="*/ 7 h 21"/>
                      <a:gd name="T68" fmla="*/ 2 w 99"/>
                      <a:gd name="T69" fmla="*/ 5 h 21"/>
                      <a:gd name="T70" fmla="*/ 2 w 99"/>
                      <a:gd name="T71" fmla="*/ 0 h 21"/>
                      <a:gd name="T72" fmla="*/ 0 w 99"/>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21">
                        <a:moveTo>
                          <a:pt x="0" y="0"/>
                        </a:moveTo>
                        <a:lnTo>
                          <a:pt x="98" y="0"/>
                        </a:lnTo>
                        <a:lnTo>
                          <a:pt x="98" y="5"/>
                        </a:lnTo>
                        <a:lnTo>
                          <a:pt x="98" y="7"/>
                        </a:lnTo>
                        <a:lnTo>
                          <a:pt x="96" y="8"/>
                        </a:lnTo>
                        <a:lnTo>
                          <a:pt x="96" y="10"/>
                        </a:lnTo>
                        <a:lnTo>
                          <a:pt x="94" y="10"/>
                        </a:lnTo>
                        <a:lnTo>
                          <a:pt x="93" y="12"/>
                        </a:lnTo>
                        <a:lnTo>
                          <a:pt x="90" y="13"/>
                        </a:lnTo>
                        <a:lnTo>
                          <a:pt x="87" y="15"/>
                        </a:lnTo>
                        <a:lnTo>
                          <a:pt x="84" y="16"/>
                        </a:lnTo>
                        <a:lnTo>
                          <a:pt x="80" y="16"/>
                        </a:lnTo>
                        <a:lnTo>
                          <a:pt x="76" y="17"/>
                        </a:lnTo>
                        <a:lnTo>
                          <a:pt x="73" y="17"/>
                        </a:lnTo>
                        <a:lnTo>
                          <a:pt x="68" y="18"/>
                        </a:lnTo>
                        <a:lnTo>
                          <a:pt x="64" y="18"/>
                        </a:lnTo>
                        <a:lnTo>
                          <a:pt x="60" y="18"/>
                        </a:lnTo>
                        <a:lnTo>
                          <a:pt x="55" y="18"/>
                        </a:lnTo>
                        <a:lnTo>
                          <a:pt x="49" y="20"/>
                        </a:lnTo>
                        <a:lnTo>
                          <a:pt x="45" y="18"/>
                        </a:lnTo>
                        <a:lnTo>
                          <a:pt x="39" y="18"/>
                        </a:lnTo>
                        <a:lnTo>
                          <a:pt x="36" y="18"/>
                        </a:lnTo>
                        <a:lnTo>
                          <a:pt x="30" y="18"/>
                        </a:lnTo>
                        <a:lnTo>
                          <a:pt x="26" y="17"/>
                        </a:lnTo>
                        <a:lnTo>
                          <a:pt x="22" y="17"/>
                        </a:lnTo>
                        <a:lnTo>
                          <a:pt x="19" y="16"/>
                        </a:lnTo>
                        <a:lnTo>
                          <a:pt x="15" y="16"/>
                        </a:lnTo>
                        <a:lnTo>
                          <a:pt x="12" y="15"/>
                        </a:lnTo>
                        <a:lnTo>
                          <a:pt x="9" y="13"/>
                        </a:lnTo>
                        <a:lnTo>
                          <a:pt x="7" y="12"/>
                        </a:lnTo>
                        <a:lnTo>
                          <a:pt x="4" y="10"/>
                        </a:lnTo>
                        <a:lnTo>
                          <a:pt x="3" y="10"/>
                        </a:lnTo>
                        <a:lnTo>
                          <a:pt x="2" y="8"/>
                        </a:lnTo>
                        <a:lnTo>
                          <a:pt x="2" y="7"/>
                        </a:lnTo>
                        <a:lnTo>
                          <a:pt x="2" y="5"/>
                        </a:lnTo>
                        <a:lnTo>
                          <a:pt x="2" y="0"/>
                        </a:lnTo>
                        <a:lnTo>
                          <a:pt x="0" y="0"/>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64" name="Freeform 446"/>
                  <p:cNvSpPr>
                    <a:spLocks noChangeAspect="1"/>
                  </p:cNvSpPr>
                  <p:nvPr/>
                </p:nvSpPr>
                <p:spPr bwMode="auto">
                  <a:xfrm>
                    <a:off x="5016" y="1318"/>
                    <a:ext cx="18" cy="17"/>
                  </a:xfrm>
                  <a:custGeom>
                    <a:avLst/>
                    <a:gdLst>
                      <a:gd name="T0" fmla="*/ 17 w 18"/>
                      <a:gd name="T1" fmla="*/ 0 h 17"/>
                      <a:gd name="T2" fmla="*/ 0 w 18"/>
                      <a:gd name="T3" fmla="*/ 0 h 17"/>
                      <a:gd name="T4" fmla="*/ 0 w 18"/>
                      <a:gd name="T5" fmla="*/ 5 h 17"/>
                      <a:gd name="T6" fmla="*/ 0 w 18"/>
                      <a:gd name="T7" fmla="*/ 6 h 17"/>
                      <a:gd name="T8" fmla="*/ 0 w 18"/>
                      <a:gd name="T9" fmla="*/ 8 h 17"/>
                      <a:gd name="T10" fmla="*/ 3 w 18"/>
                      <a:gd name="T11" fmla="*/ 9 h 17"/>
                      <a:gd name="T12" fmla="*/ 4 w 18"/>
                      <a:gd name="T13" fmla="*/ 11 h 17"/>
                      <a:gd name="T14" fmla="*/ 7 w 18"/>
                      <a:gd name="T15" fmla="*/ 13 h 17"/>
                      <a:gd name="T16" fmla="*/ 9 w 18"/>
                      <a:gd name="T17" fmla="*/ 13 h 17"/>
                      <a:gd name="T18" fmla="*/ 13 w 18"/>
                      <a:gd name="T19" fmla="*/ 14 h 17"/>
                      <a:gd name="T20" fmla="*/ 17 w 18"/>
                      <a:gd name="T21" fmla="*/ 16 h 17"/>
                      <a:gd name="T22" fmla="*/ 17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17" y="0"/>
                        </a:moveTo>
                        <a:lnTo>
                          <a:pt x="0" y="0"/>
                        </a:lnTo>
                        <a:lnTo>
                          <a:pt x="0" y="5"/>
                        </a:lnTo>
                        <a:lnTo>
                          <a:pt x="0" y="6"/>
                        </a:lnTo>
                        <a:lnTo>
                          <a:pt x="0" y="8"/>
                        </a:lnTo>
                        <a:lnTo>
                          <a:pt x="3" y="9"/>
                        </a:lnTo>
                        <a:lnTo>
                          <a:pt x="4" y="11"/>
                        </a:lnTo>
                        <a:lnTo>
                          <a:pt x="7" y="13"/>
                        </a:lnTo>
                        <a:lnTo>
                          <a:pt x="9" y="13"/>
                        </a:lnTo>
                        <a:lnTo>
                          <a:pt x="13" y="14"/>
                        </a:lnTo>
                        <a:lnTo>
                          <a:pt x="17" y="16"/>
                        </a:lnTo>
                        <a:lnTo>
                          <a:pt x="17" y="0"/>
                        </a:lnTo>
                      </a:path>
                    </a:pathLst>
                  </a:custGeom>
                  <a:solidFill>
                    <a:srgbClr val="464D4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65" name="Freeform 447"/>
                  <p:cNvSpPr>
                    <a:spLocks noChangeAspect="1"/>
                  </p:cNvSpPr>
                  <p:nvPr/>
                </p:nvSpPr>
                <p:spPr bwMode="auto">
                  <a:xfrm>
                    <a:off x="5033" y="1318"/>
                    <a:ext cx="4" cy="17"/>
                  </a:xfrm>
                  <a:custGeom>
                    <a:avLst/>
                    <a:gdLst>
                      <a:gd name="T0" fmla="*/ 0 w 4"/>
                      <a:gd name="T1" fmla="*/ 0 h 17"/>
                      <a:gd name="T2" fmla="*/ 3 w 4"/>
                      <a:gd name="T3" fmla="*/ 0 h 17"/>
                      <a:gd name="T4" fmla="*/ 3 w 4"/>
                      <a:gd name="T5" fmla="*/ 16 h 17"/>
                      <a:gd name="T6" fmla="*/ 2 w 4"/>
                      <a:gd name="T7" fmla="*/ 16 h 17"/>
                      <a:gd name="T8" fmla="*/ 0 w 4"/>
                      <a:gd name="T9" fmla="*/ 16 h 17"/>
                      <a:gd name="T10" fmla="*/ 0 w 4"/>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7">
                        <a:moveTo>
                          <a:pt x="0" y="0"/>
                        </a:moveTo>
                        <a:lnTo>
                          <a:pt x="3" y="0"/>
                        </a:lnTo>
                        <a:lnTo>
                          <a:pt x="3" y="16"/>
                        </a:lnTo>
                        <a:lnTo>
                          <a:pt x="2" y="16"/>
                        </a:lnTo>
                        <a:lnTo>
                          <a:pt x="0" y="16"/>
                        </a:lnTo>
                        <a:lnTo>
                          <a:pt x="0" y="0"/>
                        </a:lnTo>
                      </a:path>
                    </a:pathLst>
                  </a:custGeom>
                  <a:solidFill>
                    <a:srgbClr val="4E555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66" name="Freeform 448"/>
                  <p:cNvSpPr>
                    <a:spLocks noChangeAspect="1"/>
                  </p:cNvSpPr>
                  <p:nvPr/>
                </p:nvSpPr>
                <p:spPr bwMode="auto">
                  <a:xfrm>
                    <a:off x="5037" y="1318"/>
                    <a:ext cx="4" cy="17"/>
                  </a:xfrm>
                  <a:custGeom>
                    <a:avLst/>
                    <a:gdLst>
                      <a:gd name="T0" fmla="*/ 0 w 4"/>
                      <a:gd name="T1" fmla="*/ 0 h 17"/>
                      <a:gd name="T2" fmla="*/ 3 w 4"/>
                      <a:gd name="T3" fmla="*/ 0 h 17"/>
                      <a:gd name="T4" fmla="*/ 3 w 4"/>
                      <a:gd name="T5" fmla="*/ 16 h 17"/>
                      <a:gd name="T6" fmla="*/ 2 w 4"/>
                      <a:gd name="T7" fmla="*/ 16 h 17"/>
                      <a:gd name="T8" fmla="*/ 1 w 4"/>
                      <a:gd name="T9" fmla="*/ 16 h 17"/>
                      <a:gd name="T10" fmla="*/ 0 w 4"/>
                      <a:gd name="T11" fmla="*/ 15 h 17"/>
                      <a:gd name="T12" fmla="*/ 0 w 4"/>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7">
                        <a:moveTo>
                          <a:pt x="0" y="0"/>
                        </a:moveTo>
                        <a:lnTo>
                          <a:pt x="3" y="0"/>
                        </a:lnTo>
                        <a:lnTo>
                          <a:pt x="3" y="16"/>
                        </a:lnTo>
                        <a:lnTo>
                          <a:pt x="2" y="16"/>
                        </a:lnTo>
                        <a:lnTo>
                          <a:pt x="1" y="16"/>
                        </a:lnTo>
                        <a:lnTo>
                          <a:pt x="0" y="15"/>
                        </a:lnTo>
                        <a:lnTo>
                          <a:pt x="0" y="0"/>
                        </a:lnTo>
                      </a:path>
                    </a:pathLst>
                  </a:custGeom>
                  <a:solidFill>
                    <a:srgbClr val="555F5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67" name="Freeform 449"/>
                  <p:cNvSpPr>
                    <a:spLocks noChangeAspect="1"/>
                  </p:cNvSpPr>
                  <p:nvPr/>
                </p:nvSpPr>
                <p:spPr bwMode="auto">
                  <a:xfrm>
                    <a:off x="5040" y="1318"/>
                    <a:ext cx="3" cy="17"/>
                  </a:xfrm>
                  <a:custGeom>
                    <a:avLst/>
                    <a:gdLst>
                      <a:gd name="T0" fmla="*/ 0 w 3"/>
                      <a:gd name="T1" fmla="*/ 0 h 17"/>
                      <a:gd name="T2" fmla="*/ 2 w 3"/>
                      <a:gd name="T3" fmla="*/ 0 h 17"/>
                      <a:gd name="T4" fmla="*/ 2 w 3"/>
                      <a:gd name="T5" fmla="*/ 16 h 17"/>
                      <a:gd name="T6" fmla="*/ 1 w 3"/>
                      <a:gd name="T7" fmla="*/ 16 h 17"/>
                      <a:gd name="T8" fmla="*/ 0 w 3"/>
                      <a:gd name="T9" fmla="*/ 16 h 17"/>
                      <a:gd name="T10" fmla="*/ 0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0" y="0"/>
                        </a:moveTo>
                        <a:lnTo>
                          <a:pt x="2" y="0"/>
                        </a:lnTo>
                        <a:lnTo>
                          <a:pt x="2" y="16"/>
                        </a:lnTo>
                        <a:lnTo>
                          <a:pt x="1" y="16"/>
                        </a:lnTo>
                        <a:lnTo>
                          <a:pt x="0" y="16"/>
                        </a:lnTo>
                        <a:lnTo>
                          <a:pt x="0" y="0"/>
                        </a:lnTo>
                      </a:path>
                    </a:pathLst>
                  </a:custGeom>
                  <a:solidFill>
                    <a:srgbClr val="5F666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68" name="Freeform 450"/>
                  <p:cNvSpPr>
                    <a:spLocks noChangeAspect="1"/>
                  </p:cNvSpPr>
                  <p:nvPr/>
                </p:nvSpPr>
                <p:spPr bwMode="auto">
                  <a:xfrm>
                    <a:off x="5043" y="1318"/>
                    <a:ext cx="5" cy="19"/>
                  </a:xfrm>
                  <a:custGeom>
                    <a:avLst/>
                    <a:gdLst>
                      <a:gd name="T0" fmla="*/ 0 w 5"/>
                      <a:gd name="T1" fmla="*/ 0 h 19"/>
                      <a:gd name="T2" fmla="*/ 4 w 5"/>
                      <a:gd name="T3" fmla="*/ 0 h 19"/>
                      <a:gd name="T4" fmla="*/ 4 w 5"/>
                      <a:gd name="T5" fmla="*/ 18 h 19"/>
                      <a:gd name="T6" fmla="*/ 2 w 5"/>
                      <a:gd name="T7" fmla="*/ 18 h 19"/>
                      <a:gd name="T8" fmla="*/ 2 w 5"/>
                      <a:gd name="T9" fmla="*/ 16 h 19"/>
                      <a:gd name="T10" fmla="*/ 0 w 5"/>
                      <a:gd name="T11" fmla="*/ 16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2" y="16"/>
                        </a:lnTo>
                        <a:lnTo>
                          <a:pt x="0" y="16"/>
                        </a:lnTo>
                        <a:lnTo>
                          <a:pt x="0" y="0"/>
                        </a:lnTo>
                      </a:path>
                    </a:pathLst>
                  </a:custGeom>
                  <a:solidFill>
                    <a:srgbClr val="676E6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69" name="Freeform 451"/>
                  <p:cNvSpPr>
                    <a:spLocks noChangeAspect="1"/>
                  </p:cNvSpPr>
                  <p:nvPr/>
                </p:nvSpPr>
                <p:spPr bwMode="auto">
                  <a:xfrm>
                    <a:off x="5047" y="1318"/>
                    <a:ext cx="3" cy="19"/>
                  </a:xfrm>
                  <a:custGeom>
                    <a:avLst/>
                    <a:gdLst>
                      <a:gd name="T0" fmla="*/ 0 w 3"/>
                      <a:gd name="T1" fmla="*/ 0 h 19"/>
                      <a:gd name="T2" fmla="*/ 2 w 3"/>
                      <a:gd name="T3" fmla="*/ 0 h 19"/>
                      <a:gd name="T4" fmla="*/ 2 w 3"/>
                      <a:gd name="T5" fmla="*/ 18 h 19"/>
                      <a:gd name="T6" fmla="*/ 1 w 3"/>
                      <a:gd name="T7" fmla="*/ 18 h 19"/>
                      <a:gd name="T8" fmla="*/ 0 w 3"/>
                      <a:gd name="T9" fmla="*/ 18 h 19"/>
                      <a:gd name="T10" fmla="*/ 0 w 3"/>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9">
                        <a:moveTo>
                          <a:pt x="0" y="0"/>
                        </a:moveTo>
                        <a:lnTo>
                          <a:pt x="2" y="0"/>
                        </a:lnTo>
                        <a:lnTo>
                          <a:pt x="2" y="18"/>
                        </a:lnTo>
                        <a:lnTo>
                          <a:pt x="1" y="18"/>
                        </a:lnTo>
                        <a:lnTo>
                          <a:pt x="0" y="18"/>
                        </a:lnTo>
                        <a:lnTo>
                          <a:pt x="0" y="0"/>
                        </a:lnTo>
                      </a:path>
                    </a:pathLst>
                  </a:custGeom>
                  <a:solidFill>
                    <a:srgbClr val="6F767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70" name="Freeform 452"/>
                  <p:cNvSpPr>
                    <a:spLocks noChangeAspect="1"/>
                  </p:cNvSpPr>
                  <p:nvPr/>
                </p:nvSpPr>
                <p:spPr bwMode="auto">
                  <a:xfrm>
                    <a:off x="5049" y="1318"/>
                    <a:ext cx="6" cy="19"/>
                  </a:xfrm>
                  <a:custGeom>
                    <a:avLst/>
                    <a:gdLst>
                      <a:gd name="T0" fmla="*/ 0 w 6"/>
                      <a:gd name="T1" fmla="*/ 0 h 19"/>
                      <a:gd name="T2" fmla="*/ 5 w 6"/>
                      <a:gd name="T3" fmla="*/ 0 h 19"/>
                      <a:gd name="T4" fmla="*/ 5 w 6"/>
                      <a:gd name="T5" fmla="*/ 18 h 19"/>
                      <a:gd name="T6" fmla="*/ 3 w 6"/>
                      <a:gd name="T7" fmla="*/ 18 h 19"/>
                      <a:gd name="T8" fmla="*/ 2 w 6"/>
                      <a:gd name="T9" fmla="*/ 18 h 19"/>
                      <a:gd name="T10" fmla="*/ 0 w 6"/>
                      <a:gd name="T11" fmla="*/ 18 h 19"/>
                      <a:gd name="T12" fmla="*/ 0 w 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9">
                        <a:moveTo>
                          <a:pt x="0" y="0"/>
                        </a:moveTo>
                        <a:lnTo>
                          <a:pt x="5" y="0"/>
                        </a:lnTo>
                        <a:lnTo>
                          <a:pt x="5" y="18"/>
                        </a:lnTo>
                        <a:lnTo>
                          <a:pt x="3" y="18"/>
                        </a:lnTo>
                        <a:lnTo>
                          <a:pt x="2" y="18"/>
                        </a:lnTo>
                        <a:lnTo>
                          <a:pt x="0" y="18"/>
                        </a:lnTo>
                        <a:lnTo>
                          <a:pt x="0" y="0"/>
                        </a:lnTo>
                      </a:path>
                    </a:pathLst>
                  </a:custGeom>
                  <a:solidFill>
                    <a:srgbClr val="767D7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71" name="Freeform 453"/>
                  <p:cNvSpPr>
                    <a:spLocks noChangeAspect="1"/>
                  </p:cNvSpPr>
                  <p:nvPr/>
                </p:nvSpPr>
                <p:spPr bwMode="auto">
                  <a:xfrm>
                    <a:off x="5054" y="1318"/>
                    <a:ext cx="3" cy="19"/>
                  </a:xfrm>
                  <a:custGeom>
                    <a:avLst/>
                    <a:gdLst>
                      <a:gd name="T0" fmla="*/ 0 w 3"/>
                      <a:gd name="T1" fmla="*/ 0 h 19"/>
                      <a:gd name="T2" fmla="*/ 2 w 3"/>
                      <a:gd name="T3" fmla="*/ 0 h 19"/>
                      <a:gd name="T4" fmla="*/ 2 w 3"/>
                      <a:gd name="T5" fmla="*/ 18 h 19"/>
                      <a:gd name="T6" fmla="*/ 1 w 3"/>
                      <a:gd name="T7" fmla="*/ 18 h 19"/>
                      <a:gd name="T8" fmla="*/ 0 w 3"/>
                      <a:gd name="T9" fmla="*/ 18 h 19"/>
                      <a:gd name="T10" fmla="*/ 0 w 3"/>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9">
                        <a:moveTo>
                          <a:pt x="0" y="0"/>
                        </a:moveTo>
                        <a:lnTo>
                          <a:pt x="2" y="0"/>
                        </a:lnTo>
                        <a:lnTo>
                          <a:pt x="2" y="18"/>
                        </a:lnTo>
                        <a:lnTo>
                          <a:pt x="1" y="18"/>
                        </a:lnTo>
                        <a:lnTo>
                          <a:pt x="0" y="18"/>
                        </a:lnTo>
                        <a:lnTo>
                          <a:pt x="0" y="0"/>
                        </a:lnTo>
                      </a:path>
                    </a:pathLst>
                  </a:custGeom>
                  <a:solidFill>
                    <a:srgbClr val="7E858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72" name="Freeform 454"/>
                  <p:cNvSpPr>
                    <a:spLocks noChangeAspect="1"/>
                  </p:cNvSpPr>
                  <p:nvPr/>
                </p:nvSpPr>
                <p:spPr bwMode="auto">
                  <a:xfrm>
                    <a:off x="5056"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868D8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73" name="Freeform 455"/>
                  <p:cNvSpPr>
                    <a:spLocks noChangeAspect="1"/>
                  </p:cNvSpPr>
                  <p:nvPr/>
                </p:nvSpPr>
                <p:spPr bwMode="auto">
                  <a:xfrm>
                    <a:off x="5060"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8D979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74" name="Freeform 456"/>
                  <p:cNvSpPr>
                    <a:spLocks noChangeAspect="1"/>
                  </p:cNvSpPr>
                  <p:nvPr/>
                </p:nvSpPr>
                <p:spPr bwMode="auto">
                  <a:xfrm>
                    <a:off x="5063"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989F9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75" name="Freeform 457"/>
                  <p:cNvSpPr>
                    <a:spLocks noChangeAspect="1"/>
                  </p:cNvSpPr>
                  <p:nvPr/>
                </p:nvSpPr>
                <p:spPr bwMode="auto">
                  <a:xfrm>
                    <a:off x="5067"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9FA6A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76" name="Freeform 458"/>
                  <p:cNvSpPr>
                    <a:spLocks noChangeAspect="1"/>
                  </p:cNvSpPr>
                  <p:nvPr/>
                </p:nvSpPr>
                <p:spPr bwMode="auto">
                  <a:xfrm>
                    <a:off x="5070"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A7AEA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77" name="Freeform 459"/>
                  <p:cNvSpPr>
                    <a:spLocks noChangeAspect="1"/>
                  </p:cNvSpPr>
                  <p:nvPr/>
                </p:nvSpPr>
                <p:spPr bwMode="auto">
                  <a:xfrm>
                    <a:off x="5074"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AFB6B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78" name="Freeform 460"/>
                  <p:cNvSpPr>
                    <a:spLocks noChangeAspect="1"/>
                  </p:cNvSpPr>
                  <p:nvPr/>
                </p:nvSpPr>
                <p:spPr bwMode="auto">
                  <a:xfrm>
                    <a:off x="5077"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B6BDB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79" name="Freeform 461"/>
                  <p:cNvSpPr>
                    <a:spLocks noChangeAspect="1"/>
                  </p:cNvSpPr>
                  <p:nvPr/>
                </p:nvSpPr>
                <p:spPr bwMode="auto">
                  <a:xfrm>
                    <a:off x="5081" y="1318"/>
                    <a:ext cx="3" cy="19"/>
                  </a:xfrm>
                  <a:custGeom>
                    <a:avLst/>
                    <a:gdLst>
                      <a:gd name="T0" fmla="*/ 0 w 3"/>
                      <a:gd name="T1" fmla="*/ 0 h 19"/>
                      <a:gd name="T2" fmla="*/ 2 w 3"/>
                      <a:gd name="T3" fmla="*/ 0 h 19"/>
                      <a:gd name="T4" fmla="*/ 2 w 3"/>
                      <a:gd name="T5" fmla="*/ 16 h 19"/>
                      <a:gd name="T6" fmla="*/ 1 w 3"/>
                      <a:gd name="T7" fmla="*/ 16 h 19"/>
                      <a:gd name="T8" fmla="*/ 1 w 3"/>
                      <a:gd name="T9" fmla="*/ 18 h 19"/>
                      <a:gd name="T10" fmla="*/ 0 w 3"/>
                      <a:gd name="T11" fmla="*/ 18 h 19"/>
                      <a:gd name="T12" fmla="*/ 0 w 3"/>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9">
                        <a:moveTo>
                          <a:pt x="0" y="0"/>
                        </a:moveTo>
                        <a:lnTo>
                          <a:pt x="2" y="0"/>
                        </a:lnTo>
                        <a:lnTo>
                          <a:pt x="2" y="16"/>
                        </a:lnTo>
                        <a:lnTo>
                          <a:pt x="1" y="16"/>
                        </a:lnTo>
                        <a:lnTo>
                          <a:pt x="1" y="18"/>
                        </a:lnTo>
                        <a:lnTo>
                          <a:pt x="0" y="18"/>
                        </a:lnTo>
                        <a:lnTo>
                          <a:pt x="0" y="0"/>
                        </a:lnTo>
                      </a:path>
                    </a:pathLst>
                  </a:custGeom>
                  <a:solidFill>
                    <a:srgbClr val="BEC5C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80" name="Freeform 462"/>
                  <p:cNvSpPr>
                    <a:spLocks noChangeAspect="1"/>
                  </p:cNvSpPr>
                  <p:nvPr/>
                </p:nvSpPr>
                <p:spPr bwMode="auto">
                  <a:xfrm>
                    <a:off x="5084" y="1318"/>
                    <a:ext cx="5" cy="17"/>
                  </a:xfrm>
                  <a:custGeom>
                    <a:avLst/>
                    <a:gdLst>
                      <a:gd name="T0" fmla="*/ 0 w 5"/>
                      <a:gd name="T1" fmla="*/ 0 h 17"/>
                      <a:gd name="T2" fmla="*/ 4 w 5"/>
                      <a:gd name="T3" fmla="*/ 0 h 17"/>
                      <a:gd name="T4" fmla="*/ 4 w 5"/>
                      <a:gd name="T5" fmla="*/ 16 h 17"/>
                      <a:gd name="T6" fmla="*/ 2 w 5"/>
                      <a:gd name="T7" fmla="*/ 16 h 17"/>
                      <a:gd name="T8" fmla="*/ 2 w 5"/>
                      <a:gd name="T9" fmla="*/ 16 h 17"/>
                      <a:gd name="T10" fmla="*/ 0 w 5"/>
                      <a:gd name="T11" fmla="*/ 16 h 17"/>
                      <a:gd name="T12" fmla="*/ 0 w 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7">
                        <a:moveTo>
                          <a:pt x="0" y="0"/>
                        </a:moveTo>
                        <a:lnTo>
                          <a:pt x="4" y="0"/>
                        </a:lnTo>
                        <a:lnTo>
                          <a:pt x="4" y="16"/>
                        </a:lnTo>
                        <a:lnTo>
                          <a:pt x="2" y="16"/>
                        </a:lnTo>
                        <a:lnTo>
                          <a:pt x="0" y="16"/>
                        </a:lnTo>
                        <a:lnTo>
                          <a:pt x="0" y="0"/>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81" name="Freeform 463"/>
                  <p:cNvSpPr>
                    <a:spLocks noChangeAspect="1"/>
                  </p:cNvSpPr>
                  <p:nvPr/>
                </p:nvSpPr>
                <p:spPr bwMode="auto">
                  <a:xfrm>
                    <a:off x="5088" y="1318"/>
                    <a:ext cx="3" cy="17"/>
                  </a:xfrm>
                  <a:custGeom>
                    <a:avLst/>
                    <a:gdLst>
                      <a:gd name="T0" fmla="*/ 0 w 3"/>
                      <a:gd name="T1" fmla="*/ 0 h 17"/>
                      <a:gd name="T2" fmla="*/ 2 w 3"/>
                      <a:gd name="T3" fmla="*/ 0 h 17"/>
                      <a:gd name="T4" fmla="*/ 2 w 3"/>
                      <a:gd name="T5" fmla="*/ 16 h 17"/>
                      <a:gd name="T6" fmla="*/ 1 w 3"/>
                      <a:gd name="T7" fmla="*/ 16 h 17"/>
                      <a:gd name="T8" fmla="*/ 0 w 3"/>
                      <a:gd name="T9" fmla="*/ 16 h 17"/>
                      <a:gd name="T10" fmla="*/ 0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0" y="0"/>
                        </a:moveTo>
                        <a:lnTo>
                          <a:pt x="2" y="0"/>
                        </a:lnTo>
                        <a:lnTo>
                          <a:pt x="2" y="16"/>
                        </a:lnTo>
                        <a:lnTo>
                          <a:pt x="1" y="16"/>
                        </a:lnTo>
                        <a:lnTo>
                          <a:pt x="0" y="16"/>
                        </a:lnTo>
                        <a:lnTo>
                          <a:pt x="0" y="0"/>
                        </a:lnTo>
                      </a:path>
                    </a:pathLst>
                  </a:custGeom>
                  <a:solidFill>
                    <a:srgbClr val="CDD7D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82" name="Freeform 464"/>
                  <p:cNvSpPr>
                    <a:spLocks noChangeAspect="1"/>
                  </p:cNvSpPr>
                  <p:nvPr/>
                </p:nvSpPr>
                <p:spPr bwMode="auto">
                  <a:xfrm>
                    <a:off x="5090" y="1318"/>
                    <a:ext cx="5" cy="17"/>
                  </a:xfrm>
                  <a:custGeom>
                    <a:avLst/>
                    <a:gdLst>
                      <a:gd name="T0" fmla="*/ 0 w 5"/>
                      <a:gd name="T1" fmla="*/ 0 h 17"/>
                      <a:gd name="T2" fmla="*/ 4 w 5"/>
                      <a:gd name="T3" fmla="*/ 0 h 17"/>
                      <a:gd name="T4" fmla="*/ 4 w 5"/>
                      <a:gd name="T5" fmla="*/ 15 h 17"/>
                      <a:gd name="T6" fmla="*/ 2 w 5"/>
                      <a:gd name="T7" fmla="*/ 15 h 17"/>
                      <a:gd name="T8" fmla="*/ 2 w 5"/>
                      <a:gd name="T9" fmla="*/ 15 h 17"/>
                      <a:gd name="T10" fmla="*/ 0 w 5"/>
                      <a:gd name="T11" fmla="*/ 16 h 17"/>
                      <a:gd name="T12" fmla="*/ 0 w 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7">
                        <a:moveTo>
                          <a:pt x="0" y="0"/>
                        </a:moveTo>
                        <a:lnTo>
                          <a:pt x="4" y="0"/>
                        </a:lnTo>
                        <a:lnTo>
                          <a:pt x="4" y="15"/>
                        </a:lnTo>
                        <a:lnTo>
                          <a:pt x="2" y="15"/>
                        </a:lnTo>
                        <a:lnTo>
                          <a:pt x="0" y="16"/>
                        </a:lnTo>
                        <a:lnTo>
                          <a:pt x="0" y="0"/>
                        </a:lnTo>
                      </a:path>
                    </a:pathLst>
                  </a:custGeom>
                  <a:solidFill>
                    <a:srgbClr val="D7DED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83" name="Freeform 465"/>
                  <p:cNvSpPr>
                    <a:spLocks noChangeAspect="1"/>
                  </p:cNvSpPr>
                  <p:nvPr/>
                </p:nvSpPr>
                <p:spPr bwMode="auto">
                  <a:xfrm>
                    <a:off x="5095" y="1318"/>
                    <a:ext cx="18" cy="17"/>
                  </a:xfrm>
                  <a:custGeom>
                    <a:avLst/>
                    <a:gdLst>
                      <a:gd name="T0" fmla="*/ 0 w 18"/>
                      <a:gd name="T1" fmla="*/ 0 h 17"/>
                      <a:gd name="T2" fmla="*/ 17 w 18"/>
                      <a:gd name="T3" fmla="*/ 0 h 17"/>
                      <a:gd name="T4" fmla="*/ 17 w 18"/>
                      <a:gd name="T5" fmla="*/ 5 h 17"/>
                      <a:gd name="T6" fmla="*/ 17 w 18"/>
                      <a:gd name="T7" fmla="*/ 6 h 17"/>
                      <a:gd name="T8" fmla="*/ 16 w 18"/>
                      <a:gd name="T9" fmla="*/ 8 h 17"/>
                      <a:gd name="T10" fmla="*/ 15 w 18"/>
                      <a:gd name="T11" fmla="*/ 9 h 17"/>
                      <a:gd name="T12" fmla="*/ 13 w 18"/>
                      <a:gd name="T13" fmla="*/ 11 h 17"/>
                      <a:gd name="T14" fmla="*/ 11 w 18"/>
                      <a:gd name="T15" fmla="*/ 13 h 17"/>
                      <a:gd name="T16" fmla="*/ 8 w 18"/>
                      <a:gd name="T17" fmla="*/ 13 h 17"/>
                      <a:gd name="T18" fmla="*/ 4 w 18"/>
                      <a:gd name="T19" fmla="*/ 14 h 17"/>
                      <a:gd name="T20" fmla="*/ 0 w 18"/>
                      <a:gd name="T21" fmla="*/ 16 h 17"/>
                      <a:gd name="T22" fmla="*/ 0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0" y="0"/>
                        </a:moveTo>
                        <a:lnTo>
                          <a:pt x="17" y="0"/>
                        </a:lnTo>
                        <a:lnTo>
                          <a:pt x="17" y="5"/>
                        </a:lnTo>
                        <a:lnTo>
                          <a:pt x="17" y="6"/>
                        </a:lnTo>
                        <a:lnTo>
                          <a:pt x="16" y="8"/>
                        </a:lnTo>
                        <a:lnTo>
                          <a:pt x="15" y="9"/>
                        </a:lnTo>
                        <a:lnTo>
                          <a:pt x="13" y="11"/>
                        </a:lnTo>
                        <a:lnTo>
                          <a:pt x="11" y="13"/>
                        </a:lnTo>
                        <a:lnTo>
                          <a:pt x="8" y="13"/>
                        </a:lnTo>
                        <a:lnTo>
                          <a:pt x="4" y="14"/>
                        </a:lnTo>
                        <a:lnTo>
                          <a:pt x="0" y="16"/>
                        </a:lnTo>
                        <a:lnTo>
                          <a:pt x="0" y="0"/>
                        </a:lnTo>
                      </a:path>
                    </a:pathLst>
                  </a:custGeom>
                  <a:solidFill>
                    <a:srgbClr val="DFE6E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84" name="Freeform 466"/>
                  <p:cNvSpPr>
                    <a:spLocks noChangeAspect="1"/>
                  </p:cNvSpPr>
                  <p:nvPr/>
                </p:nvSpPr>
                <p:spPr bwMode="auto">
                  <a:xfrm>
                    <a:off x="5016" y="1318"/>
                    <a:ext cx="97" cy="14"/>
                  </a:xfrm>
                  <a:custGeom>
                    <a:avLst/>
                    <a:gdLst>
                      <a:gd name="T0" fmla="*/ 48 w 97"/>
                      <a:gd name="T1" fmla="*/ 0 h 14"/>
                      <a:gd name="T2" fmla="*/ 96 w 97"/>
                      <a:gd name="T3" fmla="*/ 0 h 14"/>
                      <a:gd name="T4" fmla="*/ 96 w 97"/>
                      <a:gd name="T5" fmla="*/ 1 h 14"/>
                      <a:gd name="T6" fmla="*/ 94 w 97"/>
                      <a:gd name="T7" fmla="*/ 3 h 14"/>
                      <a:gd name="T8" fmla="*/ 94 w 97"/>
                      <a:gd name="T9" fmla="*/ 3 h 14"/>
                      <a:gd name="T10" fmla="*/ 92 w 97"/>
                      <a:gd name="T11" fmla="*/ 5 h 14"/>
                      <a:gd name="T12" fmla="*/ 91 w 97"/>
                      <a:gd name="T13" fmla="*/ 5 h 14"/>
                      <a:gd name="T14" fmla="*/ 88 w 97"/>
                      <a:gd name="T15" fmla="*/ 6 h 14"/>
                      <a:gd name="T16" fmla="*/ 85 w 97"/>
                      <a:gd name="T17" fmla="*/ 8 h 14"/>
                      <a:gd name="T18" fmla="*/ 83 w 97"/>
                      <a:gd name="T19" fmla="*/ 9 h 14"/>
                      <a:gd name="T20" fmla="*/ 78 w 97"/>
                      <a:gd name="T21" fmla="*/ 9 h 14"/>
                      <a:gd name="T22" fmla="*/ 75 w 97"/>
                      <a:gd name="T23" fmla="*/ 10 h 14"/>
                      <a:gd name="T24" fmla="*/ 71 w 97"/>
                      <a:gd name="T25" fmla="*/ 11 h 14"/>
                      <a:gd name="T26" fmla="*/ 66 w 97"/>
                      <a:gd name="T27" fmla="*/ 11 h 14"/>
                      <a:gd name="T28" fmla="*/ 62 w 97"/>
                      <a:gd name="T29" fmla="*/ 11 h 14"/>
                      <a:gd name="T30" fmla="*/ 58 w 97"/>
                      <a:gd name="T31" fmla="*/ 13 h 14"/>
                      <a:gd name="T32" fmla="*/ 53 w 97"/>
                      <a:gd name="T33" fmla="*/ 13 h 14"/>
                      <a:gd name="T34" fmla="*/ 48 w 97"/>
                      <a:gd name="T35" fmla="*/ 13 h 14"/>
                      <a:gd name="T36" fmla="*/ 43 w 97"/>
                      <a:gd name="T37" fmla="*/ 13 h 14"/>
                      <a:gd name="T38" fmla="*/ 38 w 97"/>
                      <a:gd name="T39" fmla="*/ 13 h 14"/>
                      <a:gd name="T40" fmla="*/ 34 w 97"/>
                      <a:gd name="T41" fmla="*/ 11 h 14"/>
                      <a:gd name="T42" fmla="*/ 28 w 97"/>
                      <a:gd name="T43" fmla="*/ 11 h 14"/>
                      <a:gd name="T44" fmla="*/ 25 w 97"/>
                      <a:gd name="T45" fmla="*/ 11 h 14"/>
                      <a:gd name="T46" fmla="*/ 20 w 97"/>
                      <a:gd name="T47" fmla="*/ 10 h 14"/>
                      <a:gd name="T48" fmla="*/ 18 w 97"/>
                      <a:gd name="T49" fmla="*/ 9 h 14"/>
                      <a:gd name="T50" fmla="*/ 14 w 97"/>
                      <a:gd name="T51" fmla="*/ 9 h 14"/>
                      <a:gd name="T52" fmla="*/ 11 w 97"/>
                      <a:gd name="T53" fmla="*/ 8 h 14"/>
                      <a:gd name="T54" fmla="*/ 9 w 97"/>
                      <a:gd name="T55" fmla="*/ 6 h 14"/>
                      <a:gd name="T56" fmla="*/ 5 w 97"/>
                      <a:gd name="T57" fmla="*/ 5 h 14"/>
                      <a:gd name="T58" fmla="*/ 3 w 97"/>
                      <a:gd name="T59" fmla="*/ 5 h 14"/>
                      <a:gd name="T60" fmla="*/ 2 w 97"/>
                      <a:gd name="T61" fmla="*/ 3 h 14"/>
                      <a:gd name="T62" fmla="*/ 0 w 97"/>
                      <a:gd name="T63" fmla="*/ 3 h 14"/>
                      <a:gd name="T64" fmla="*/ 0 w 97"/>
                      <a:gd name="T65" fmla="*/ 1 h 14"/>
                      <a:gd name="T66" fmla="*/ 0 w 97"/>
                      <a:gd name="T67" fmla="*/ 0 h 14"/>
                      <a:gd name="T68" fmla="*/ 48 w 97"/>
                      <a:gd name="T69" fmla="*/ 0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7" h="14">
                        <a:moveTo>
                          <a:pt x="48" y="0"/>
                        </a:moveTo>
                        <a:lnTo>
                          <a:pt x="96" y="0"/>
                        </a:lnTo>
                        <a:lnTo>
                          <a:pt x="96" y="1"/>
                        </a:lnTo>
                        <a:lnTo>
                          <a:pt x="94" y="3"/>
                        </a:lnTo>
                        <a:lnTo>
                          <a:pt x="92" y="5"/>
                        </a:lnTo>
                        <a:lnTo>
                          <a:pt x="91" y="5"/>
                        </a:lnTo>
                        <a:lnTo>
                          <a:pt x="88" y="6"/>
                        </a:lnTo>
                        <a:lnTo>
                          <a:pt x="85" y="8"/>
                        </a:lnTo>
                        <a:lnTo>
                          <a:pt x="83" y="9"/>
                        </a:lnTo>
                        <a:lnTo>
                          <a:pt x="78" y="9"/>
                        </a:lnTo>
                        <a:lnTo>
                          <a:pt x="75" y="10"/>
                        </a:lnTo>
                        <a:lnTo>
                          <a:pt x="71" y="11"/>
                        </a:lnTo>
                        <a:lnTo>
                          <a:pt x="66" y="11"/>
                        </a:lnTo>
                        <a:lnTo>
                          <a:pt x="62" y="11"/>
                        </a:lnTo>
                        <a:lnTo>
                          <a:pt x="58" y="13"/>
                        </a:lnTo>
                        <a:lnTo>
                          <a:pt x="53" y="13"/>
                        </a:lnTo>
                        <a:lnTo>
                          <a:pt x="48" y="13"/>
                        </a:lnTo>
                        <a:lnTo>
                          <a:pt x="43" y="13"/>
                        </a:lnTo>
                        <a:lnTo>
                          <a:pt x="38" y="13"/>
                        </a:lnTo>
                        <a:lnTo>
                          <a:pt x="34" y="11"/>
                        </a:lnTo>
                        <a:lnTo>
                          <a:pt x="28" y="11"/>
                        </a:lnTo>
                        <a:lnTo>
                          <a:pt x="25" y="11"/>
                        </a:lnTo>
                        <a:lnTo>
                          <a:pt x="20" y="10"/>
                        </a:lnTo>
                        <a:lnTo>
                          <a:pt x="18" y="9"/>
                        </a:lnTo>
                        <a:lnTo>
                          <a:pt x="14" y="9"/>
                        </a:lnTo>
                        <a:lnTo>
                          <a:pt x="11" y="8"/>
                        </a:lnTo>
                        <a:lnTo>
                          <a:pt x="9" y="6"/>
                        </a:lnTo>
                        <a:lnTo>
                          <a:pt x="5" y="5"/>
                        </a:lnTo>
                        <a:lnTo>
                          <a:pt x="3" y="5"/>
                        </a:lnTo>
                        <a:lnTo>
                          <a:pt x="2" y="3"/>
                        </a:lnTo>
                        <a:lnTo>
                          <a:pt x="0" y="3"/>
                        </a:lnTo>
                        <a:lnTo>
                          <a:pt x="0" y="1"/>
                        </a:lnTo>
                        <a:lnTo>
                          <a:pt x="0" y="0"/>
                        </a:lnTo>
                        <a:lnTo>
                          <a:pt x="48" y="0"/>
                        </a:lnTo>
                      </a:path>
                    </a:pathLst>
                  </a:custGeom>
                  <a:solidFill>
                    <a:srgbClr val="6C737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85" name="Freeform 467"/>
                  <p:cNvSpPr>
                    <a:spLocks noChangeAspect="1"/>
                  </p:cNvSpPr>
                  <p:nvPr/>
                </p:nvSpPr>
                <p:spPr bwMode="auto">
                  <a:xfrm>
                    <a:off x="5021" y="1318"/>
                    <a:ext cx="91" cy="14"/>
                  </a:xfrm>
                  <a:custGeom>
                    <a:avLst/>
                    <a:gdLst>
                      <a:gd name="T0" fmla="*/ 46 w 91"/>
                      <a:gd name="T1" fmla="*/ 0 h 14"/>
                      <a:gd name="T2" fmla="*/ 51 w 91"/>
                      <a:gd name="T3" fmla="*/ 0 h 14"/>
                      <a:gd name="T4" fmla="*/ 53 w 91"/>
                      <a:gd name="T5" fmla="*/ 0 h 14"/>
                      <a:gd name="T6" fmla="*/ 58 w 91"/>
                      <a:gd name="T7" fmla="*/ 0 h 14"/>
                      <a:gd name="T8" fmla="*/ 62 w 91"/>
                      <a:gd name="T9" fmla="*/ 0 h 14"/>
                      <a:gd name="T10" fmla="*/ 67 w 91"/>
                      <a:gd name="T11" fmla="*/ 0 h 14"/>
                      <a:gd name="T12" fmla="*/ 74 w 91"/>
                      <a:gd name="T13" fmla="*/ 0 h 14"/>
                      <a:gd name="T14" fmla="*/ 83 w 91"/>
                      <a:gd name="T15" fmla="*/ 0 h 14"/>
                      <a:gd name="T16" fmla="*/ 90 w 91"/>
                      <a:gd name="T17" fmla="*/ 1 h 14"/>
                      <a:gd name="T18" fmla="*/ 88 w 91"/>
                      <a:gd name="T19" fmla="*/ 3 h 14"/>
                      <a:gd name="T20" fmla="*/ 85 w 91"/>
                      <a:gd name="T21" fmla="*/ 6 h 14"/>
                      <a:gd name="T22" fmla="*/ 79 w 91"/>
                      <a:gd name="T23" fmla="*/ 8 h 14"/>
                      <a:gd name="T24" fmla="*/ 74 w 91"/>
                      <a:gd name="T25" fmla="*/ 9 h 14"/>
                      <a:gd name="T26" fmla="*/ 67 w 91"/>
                      <a:gd name="T27" fmla="*/ 10 h 14"/>
                      <a:gd name="T28" fmla="*/ 58 w 91"/>
                      <a:gd name="T29" fmla="*/ 11 h 14"/>
                      <a:gd name="T30" fmla="*/ 49 w 91"/>
                      <a:gd name="T31" fmla="*/ 13 h 14"/>
                      <a:gd name="T32" fmla="*/ 41 w 91"/>
                      <a:gd name="T33" fmla="*/ 13 h 14"/>
                      <a:gd name="T34" fmla="*/ 32 w 91"/>
                      <a:gd name="T35" fmla="*/ 11 h 14"/>
                      <a:gd name="T36" fmla="*/ 23 w 91"/>
                      <a:gd name="T37" fmla="*/ 11 h 14"/>
                      <a:gd name="T38" fmla="*/ 16 w 91"/>
                      <a:gd name="T39" fmla="*/ 9 h 14"/>
                      <a:gd name="T40" fmla="*/ 11 w 91"/>
                      <a:gd name="T41" fmla="*/ 8 h 14"/>
                      <a:gd name="T42" fmla="*/ 5 w 91"/>
                      <a:gd name="T43" fmla="*/ 6 h 14"/>
                      <a:gd name="T44" fmla="*/ 3 w 91"/>
                      <a:gd name="T45" fmla="*/ 3 h 14"/>
                      <a:gd name="T46" fmla="*/ 0 w 91"/>
                      <a:gd name="T47" fmla="*/ 1 h 14"/>
                      <a:gd name="T48" fmla="*/ 3 w 91"/>
                      <a:gd name="T49" fmla="*/ 0 h 14"/>
                      <a:gd name="T50" fmla="*/ 7 w 91"/>
                      <a:gd name="T51" fmla="*/ 0 h 14"/>
                      <a:gd name="T52" fmla="*/ 9 w 91"/>
                      <a:gd name="T53" fmla="*/ 0 h 14"/>
                      <a:gd name="T54" fmla="*/ 14 w 91"/>
                      <a:gd name="T55" fmla="*/ 0 h 14"/>
                      <a:gd name="T56" fmla="*/ 16 w 91"/>
                      <a:gd name="T57" fmla="*/ 0 h 14"/>
                      <a:gd name="T58" fmla="*/ 21 w 91"/>
                      <a:gd name="T59" fmla="*/ 0 h 14"/>
                      <a:gd name="T60" fmla="*/ 28 w 91"/>
                      <a:gd name="T61" fmla="*/ 0 h 14"/>
                      <a:gd name="T62" fmla="*/ 37 w 91"/>
                      <a:gd name="T63" fmla="*/ 0 h 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1" h="14">
                        <a:moveTo>
                          <a:pt x="44" y="0"/>
                        </a:moveTo>
                        <a:lnTo>
                          <a:pt x="46" y="0"/>
                        </a:lnTo>
                        <a:lnTo>
                          <a:pt x="48" y="0"/>
                        </a:lnTo>
                        <a:lnTo>
                          <a:pt x="51" y="0"/>
                        </a:lnTo>
                        <a:lnTo>
                          <a:pt x="52" y="0"/>
                        </a:lnTo>
                        <a:lnTo>
                          <a:pt x="53" y="0"/>
                        </a:lnTo>
                        <a:lnTo>
                          <a:pt x="55" y="0"/>
                        </a:lnTo>
                        <a:lnTo>
                          <a:pt x="58" y="0"/>
                        </a:lnTo>
                        <a:lnTo>
                          <a:pt x="62" y="0"/>
                        </a:lnTo>
                        <a:lnTo>
                          <a:pt x="63" y="0"/>
                        </a:lnTo>
                        <a:lnTo>
                          <a:pt x="67" y="0"/>
                        </a:lnTo>
                        <a:lnTo>
                          <a:pt x="70" y="0"/>
                        </a:lnTo>
                        <a:lnTo>
                          <a:pt x="74" y="0"/>
                        </a:lnTo>
                        <a:lnTo>
                          <a:pt x="78" y="0"/>
                        </a:lnTo>
                        <a:lnTo>
                          <a:pt x="83" y="0"/>
                        </a:lnTo>
                        <a:lnTo>
                          <a:pt x="90" y="0"/>
                        </a:lnTo>
                        <a:lnTo>
                          <a:pt x="90" y="1"/>
                        </a:lnTo>
                        <a:lnTo>
                          <a:pt x="88" y="3"/>
                        </a:lnTo>
                        <a:lnTo>
                          <a:pt x="86" y="5"/>
                        </a:lnTo>
                        <a:lnTo>
                          <a:pt x="85" y="6"/>
                        </a:lnTo>
                        <a:lnTo>
                          <a:pt x="82" y="6"/>
                        </a:lnTo>
                        <a:lnTo>
                          <a:pt x="79" y="8"/>
                        </a:lnTo>
                        <a:lnTo>
                          <a:pt x="76" y="9"/>
                        </a:lnTo>
                        <a:lnTo>
                          <a:pt x="74" y="9"/>
                        </a:lnTo>
                        <a:lnTo>
                          <a:pt x="70" y="10"/>
                        </a:lnTo>
                        <a:lnTo>
                          <a:pt x="67" y="10"/>
                        </a:lnTo>
                        <a:lnTo>
                          <a:pt x="63" y="11"/>
                        </a:lnTo>
                        <a:lnTo>
                          <a:pt x="58" y="11"/>
                        </a:lnTo>
                        <a:lnTo>
                          <a:pt x="55" y="13"/>
                        </a:lnTo>
                        <a:lnTo>
                          <a:pt x="49" y="13"/>
                        </a:lnTo>
                        <a:lnTo>
                          <a:pt x="45" y="13"/>
                        </a:lnTo>
                        <a:lnTo>
                          <a:pt x="41" y="13"/>
                        </a:lnTo>
                        <a:lnTo>
                          <a:pt x="35" y="13"/>
                        </a:lnTo>
                        <a:lnTo>
                          <a:pt x="32" y="11"/>
                        </a:lnTo>
                        <a:lnTo>
                          <a:pt x="27" y="11"/>
                        </a:lnTo>
                        <a:lnTo>
                          <a:pt x="23" y="11"/>
                        </a:lnTo>
                        <a:lnTo>
                          <a:pt x="21" y="10"/>
                        </a:lnTo>
                        <a:lnTo>
                          <a:pt x="16" y="9"/>
                        </a:lnTo>
                        <a:lnTo>
                          <a:pt x="14" y="9"/>
                        </a:lnTo>
                        <a:lnTo>
                          <a:pt x="11" y="8"/>
                        </a:lnTo>
                        <a:lnTo>
                          <a:pt x="9" y="8"/>
                        </a:lnTo>
                        <a:lnTo>
                          <a:pt x="5" y="6"/>
                        </a:lnTo>
                        <a:lnTo>
                          <a:pt x="4" y="5"/>
                        </a:lnTo>
                        <a:lnTo>
                          <a:pt x="3" y="3"/>
                        </a:lnTo>
                        <a:lnTo>
                          <a:pt x="2" y="3"/>
                        </a:lnTo>
                        <a:lnTo>
                          <a:pt x="0" y="1"/>
                        </a:lnTo>
                        <a:lnTo>
                          <a:pt x="0" y="0"/>
                        </a:lnTo>
                        <a:lnTo>
                          <a:pt x="3" y="0"/>
                        </a:lnTo>
                        <a:lnTo>
                          <a:pt x="5" y="0"/>
                        </a:lnTo>
                        <a:lnTo>
                          <a:pt x="7" y="0"/>
                        </a:lnTo>
                        <a:lnTo>
                          <a:pt x="9" y="0"/>
                        </a:lnTo>
                        <a:lnTo>
                          <a:pt x="11" y="0"/>
                        </a:lnTo>
                        <a:lnTo>
                          <a:pt x="14" y="0"/>
                        </a:lnTo>
                        <a:lnTo>
                          <a:pt x="15" y="0"/>
                        </a:lnTo>
                        <a:lnTo>
                          <a:pt x="16" y="0"/>
                        </a:lnTo>
                        <a:lnTo>
                          <a:pt x="19" y="0"/>
                        </a:lnTo>
                        <a:lnTo>
                          <a:pt x="21" y="0"/>
                        </a:lnTo>
                        <a:lnTo>
                          <a:pt x="25" y="0"/>
                        </a:lnTo>
                        <a:lnTo>
                          <a:pt x="28" y="0"/>
                        </a:lnTo>
                        <a:lnTo>
                          <a:pt x="33" y="0"/>
                        </a:lnTo>
                        <a:lnTo>
                          <a:pt x="37" y="0"/>
                        </a:lnTo>
                        <a:lnTo>
                          <a:pt x="44" y="0"/>
                        </a:lnTo>
                      </a:path>
                    </a:pathLst>
                  </a:custGeom>
                  <a:solidFill>
                    <a:srgbClr val="79808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86" name="Freeform 468"/>
                  <p:cNvSpPr>
                    <a:spLocks noChangeAspect="1"/>
                  </p:cNvSpPr>
                  <p:nvPr/>
                </p:nvSpPr>
                <p:spPr bwMode="auto">
                  <a:xfrm>
                    <a:off x="5028" y="1318"/>
                    <a:ext cx="83" cy="14"/>
                  </a:xfrm>
                  <a:custGeom>
                    <a:avLst/>
                    <a:gdLst>
                      <a:gd name="T0" fmla="*/ 39 w 83"/>
                      <a:gd name="T1" fmla="*/ 0 h 14"/>
                      <a:gd name="T2" fmla="*/ 44 w 83"/>
                      <a:gd name="T3" fmla="*/ 0 h 14"/>
                      <a:gd name="T4" fmla="*/ 46 w 83"/>
                      <a:gd name="T5" fmla="*/ 0 h 14"/>
                      <a:gd name="T6" fmla="*/ 50 w 83"/>
                      <a:gd name="T7" fmla="*/ 0 h 14"/>
                      <a:gd name="T8" fmla="*/ 55 w 83"/>
                      <a:gd name="T9" fmla="*/ 0 h 14"/>
                      <a:gd name="T10" fmla="*/ 59 w 83"/>
                      <a:gd name="T11" fmla="*/ 0 h 14"/>
                      <a:gd name="T12" fmla="*/ 66 w 83"/>
                      <a:gd name="T13" fmla="*/ 0 h 14"/>
                      <a:gd name="T14" fmla="*/ 77 w 83"/>
                      <a:gd name="T15" fmla="*/ 1 h 14"/>
                      <a:gd name="T16" fmla="*/ 82 w 83"/>
                      <a:gd name="T17" fmla="*/ 3 h 14"/>
                      <a:gd name="T18" fmla="*/ 80 w 83"/>
                      <a:gd name="T19" fmla="*/ 3 h 14"/>
                      <a:gd name="T20" fmla="*/ 77 w 83"/>
                      <a:gd name="T21" fmla="*/ 6 h 14"/>
                      <a:gd name="T22" fmla="*/ 73 w 83"/>
                      <a:gd name="T23" fmla="*/ 8 h 14"/>
                      <a:gd name="T24" fmla="*/ 67 w 83"/>
                      <a:gd name="T25" fmla="*/ 9 h 14"/>
                      <a:gd name="T26" fmla="*/ 60 w 83"/>
                      <a:gd name="T27" fmla="*/ 10 h 14"/>
                      <a:gd name="T28" fmla="*/ 53 w 83"/>
                      <a:gd name="T29" fmla="*/ 11 h 14"/>
                      <a:gd name="T30" fmla="*/ 45 w 83"/>
                      <a:gd name="T31" fmla="*/ 13 h 14"/>
                      <a:gd name="T32" fmla="*/ 37 w 83"/>
                      <a:gd name="T33" fmla="*/ 13 h 14"/>
                      <a:gd name="T34" fmla="*/ 29 w 83"/>
                      <a:gd name="T35" fmla="*/ 11 h 14"/>
                      <a:gd name="T36" fmla="*/ 22 w 83"/>
                      <a:gd name="T37" fmla="*/ 10 h 14"/>
                      <a:gd name="T38" fmla="*/ 15 w 83"/>
                      <a:gd name="T39" fmla="*/ 9 h 14"/>
                      <a:gd name="T40" fmla="*/ 9 w 83"/>
                      <a:gd name="T41" fmla="*/ 8 h 14"/>
                      <a:gd name="T42" fmla="*/ 5 w 83"/>
                      <a:gd name="T43" fmla="*/ 6 h 14"/>
                      <a:gd name="T44" fmla="*/ 2 w 83"/>
                      <a:gd name="T45" fmla="*/ 5 h 14"/>
                      <a:gd name="T46" fmla="*/ 0 w 83"/>
                      <a:gd name="T47" fmla="*/ 3 h 14"/>
                      <a:gd name="T48" fmla="*/ 3 w 83"/>
                      <a:gd name="T49" fmla="*/ 1 h 14"/>
                      <a:gd name="T50" fmla="*/ 5 w 83"/>
                      <a:gd name="T51" fmla="*/ 1 h 14"/>
                      <a:gd name="T52" fmla="*/ 9 w 83"/>
                      <a:gd name="T53" fmla="*/ 1 h 14"/>
                      <a:gd name="T54" fmla="*/ 11 w 83"/>
                      <a:gd name="T55" fmla="*/ 1 h 14"/>
                      <a:gd name="T56" fmla="*/ 14 w 83"/>
                      <a:gd name="T57" fmla="*/ 1 h 14"/>
                      <a:gd name="T58" fmla="*/ 18 w 83"/>
                      <a:gd name="T59" fmla="*/ 0 h 14"/>
                      <a:gd name="T60" fmla="*/ 23 w 83"/>
                      <a:gd name="T61" fmla="*/ 0 h 14"/>
                      <a:gd name="T62" fmla="*/ 32 w 83"/>
                      <a:gd name="T63" fmla="*/ 0 h 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3" h="14">
                        <a:moveTo>
                          <a:pt x="37" y="0"/>
                        </a:moveTo>
                        <a:lnTo>
                          <a:pt x="39" y="0"/>
                        </a:lnTo>
                        <a:lnTo>
                          <a:pt x="41" y="0"/>
                        </a:lnTo>
                        <a:lnTo>
                          <a:pt x="44" y="0"/>
                        </a:lnTo>
                        <a:lnTo>
                          <a:pt x="45" y="0"/>
                        </a:lnTo>
                        <a:lnTo>
                          <a:pt x="46" y="0"/>
                        </a:lnTo>
                        <a:lnTo>
                          <a:pt x="48" y="0"/>
                        </a:lnTo>
                        <a:lnTo>
                          <a:pt x="50" y="0"/>
                        </a:lnTo>
                        <a:lnTo>
                          <a:pt x="52" y="0"/>
                        </a:lnTo>
                        <a:lnTo>
                          <a:pt x="55" y="0"/>
                        </a:lnTo>
                        <a:lnTo>
                          <a:pt x="56" y="0"/>
                        </a:lnTo>
                        <a:lnTo>
                          <a:pt x="59" y="0"/>
                        </a:lnTo>
                        <a:lnTo>
                          <a:pt x="63" y="0"/>
                        </a:lnTo>
                        <a:lnTo>
                          <a:pt x="66" y="0"/>
                        </a:lnTo>
                        <a:lnTo>
                          <a:pt x="71" y="1"/>
                        </a:lnTo>
                        <a:lnTo>
                          <a:pt x="77" y="1"/>
                        </a:lnTo>
                        <a:lnTo>
                          <a:pt x="82" y="1"/>
                        </a:lnTo>
                        <a:lnTo>
                          <a:pt x="82" y="3"/>
                        </a:lnTo>
                        <a:lnTo>
                          <a:pt x="80" y="3"/>
                        </a:lnTo>
                        <a:lnTo>
                          <a:pt x="80" y="5"/>
                        </a:lnTo>
                        <a:lnTo>
                          <a:pt x="77" y="6"/>
                        </a:lnTo>
                        <a:lnTo>
                          <a:pt x="75" y="8"/>
                        </a:lnTo>
                        <a:lnTo>
                          <a:pt x="73" y="8"/>
                        </a:lnTo>
                        <a:lnTo>
                          <a:pt x="70" y="9"/>
                        </a:lnTo>
                        <a:lnTo>
                          <a:pt x="67" y="9"/>
                        </a:lnTo>
                        <a:lnTo>
                          <a:pt x="63" y="10"/>
                        </a:lnTo>
                        <a:lnTo>
                          <a:pt x="60" y="10"/>
                        </a:lnTo>
                        <a:lnTo>
                          <a:pt x="56" y="11"/>
                        </a:lnTo>
                        <a:lnTo>
                          <a:pt x="53" y="11"/>
                        </a:lnTo>
                        <a:lnTo>
                          <a:pt x="50" y="11"/>
                        </a:lnTo>
                        <a:lnTo>
                          <a:pt x="45" y="13"/>
                        </a:lnTo>
                        <a:lnTo>
                          <a:pt x="41" y="13"/>
                        </a:lnTo>
                        <a:lnTo>
                          <a:pt x="37" y="13"/>
                        </a:lnTo>
                        <a:lnTo>
                          <a:pt x="33" y="11"/>
                        </a:lnTo>
                        <a:lnTo>
                          <a:pt x="29" y="11"/>
                        </a:lnTo>
                        <a:lnTo>
                          <a:pt x="25" y="11"/>
                        </a:lnTo>
                        <a:lnTo>
                          <a:pt x="22" y="10"/>
                        </a:lnTo>
                        <a:lnTo>
                          <a:pt x="18" y="10"/>
                        </a:lnTo>
                        <a:lnTo>
                          <a:pt x="15" y="9"/>
                        </a:lnTo>
                        <a:lnTo>
                          <a:pt x="12" y="9"/>
                        </a:lnTo>
                        <a:lnTo>
                          <a:pt x="9" y="8"/>
                        </a:lnTo>
                        <a:lnTo>
                          <a:pt x="7" y="8"/>
                        </a:lnTo>
                        <a:lnTo>
                          <a:pt x="5" y="6"/>
                        </a:lnTo>
                        <a:lnTo>
                          <a:pt x="3" y="5"/>
                        </a:lnTo>
                        <a:lnTo>
                          <a:pt x="2" y="5"/>
                        </a:lnTo>
                        <a:lnTo>
                          <a:pt x="2" y="3"/>
                        </a:lnTo>
                        <a:lnTo>
                          <a:pt x="0" y="3"/>
                        </a:lnTo>
                        <a:lnTo>
                          <a:pt x="0" y="1"/>
                        </a:lnTo>
                        <a:lnTo>
                          <a:pt x="3" y="1"/>
                        </a:lnTo>
                        <a:lnTo>
                          <a:pt x="4" y="1"/>
                        </a:lnTo>
                        <a:lnTo>
                          <a:pt x="5" y="1"/>
                        </a:lnTo>
                        <a:lnTo>
                          <a:pt x="7" y="1"/>
                        </a:lnTo>
                        <a:lnTo>
                          <a:pt x="9" y="1"/>
                        </a:lnTo>
                        <a:lnTo>
                          <a:pt x="11" y="1"/>
                        </a:lnTo>
                        <a:lnTo>
                          <a:pt x="12" y="1"/>
                        </a:lnTo>
                        <a:lnTo>
                          <a:pt x="14" y="1"/>
                        </a:lnTo>
                        <a:lnTo>
                          <a:pt x="16" y="1"/>
                        </a:lnTo>
                        <a:lnTo>
                          <a:pt x="18" y="0"/>
                        </a:lnTo>
                        <a:lnTo>
                          <a:pt x="21" y="0"/>
                        </a:lnTo>
                        <a:lnTo>
                          <a:pt x="23" y="0"/>
                        </a:lnTo>
                        <a:lnTo>
                          <a:pt x="27" y="0"/>
                        </a:lnTo>
                        <a:lnTo>
                          <a:pt x="32" y="0"/>
                        </a:lnTo>
                        <a:lnTo>
                          <a:pt x="37" y="0"/>
                        </a:lnTo>
                      </a:path>
                    </a:pathLst>
                  </a:custGeom>
                  <a:solidFill>
                    <a:srgbClr val="838A8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87" name="Freeform 469"/>
                  <p:cNvSpPr>
                    <a:spLocks noChangeAspect="1"/>
                  </p:cNvSpPr>
                  <p:nvPr/>
                </p:nvSpPr>
                <p:spPr bwMode="auto">
                  <a:xfrm>
                    <a:off x="5035" y="1318"/>
                    <a:ext cx="74" cy="12"/>
                  </a:xfrm>
                  <a:custGeom>
                    <a:avLst/>
                    <a:gdLst>
                      <a:gd name="T0" fmla="*/ 30 w 74"/>
                      <a:gd name="T1" fmla="*/ 0 h 12"/>
                      <a:gd name="T2" fmla="*/ 32 w 74"/>
                      <a:gd name="T3" fmla="*/ 0 h 12"/>
                      <a:gd name="T4" fmla="*/ 35 w 74"/>
                      <a:gd name="T5" fmla="*/ 0 h 12"/>
                      <a:gd name="T6" fmla="*/ 37 w 74"/>
                      <a:gd name="T7" fmla="*/ 0 h 12"/>
                      <a:gd name="T8" fmla="*/ 38 w 74"/>
                      <a:gd name="T9" fmla="*/ 0 h 12"/>
                      <a:gd name="T10" fmla="*/ 39 w 74"/>
                      <a:gd name="T11" fmla="*/ 0 h 12"/>
                      <a:gd name="T12" fmla="*/ 41 w 74"/>
                      <a:gd name="T13" fmla="*/ 0 h 12"/>
                      <a:gd name="T14" fmla="*/ 43 w 74"/>
                      <a:gd name="T15" fmla="*/ 0 h 12"/>
                      <a:gd name="T16" fmla="*/ 45 w 74"/>
                      <a:gd name="T17" fmla="*/ 0 h 12"/>
                      <a:gd name="T18" fmla="*/ 46 w 74"/>
                      <a:gd name="T19" fmla="*/ 1 h 12"/>
                      <a:gd name="T20" fmla="*/ 48 w 74"/>
                      <a:gd name="T21" fmla="*/ 1 h 12"/>
                      <a:gd name="T22" fmla="*/ 52 w 74"/>
                      <a:gd name="T23" fmla="*/ 1 h 12"/>
                      <a:gd name="T24" fmla="*/ 54 w 74"/>
                      <a:gd name="T25" fmla="*/ 1 h 12"/>
                      <a:gd name="T26" fmla="*/ 58 w 74"/>
                      <a:gd name="T27" fmla="*/ 1 h 12"/>
                      <a:gd name="T28" fmla="*/ 62 w 74"/>
                      <a:gd name="T29" fmla="*/ 1 h 12"/>
                      <a:gd name="T30" fmla="*/ 68 w 74"/>
                      <a:gd name="T31" fmla="*/ 1 h 12"/>
                      <a:gd name="T32" fmla="*/ 73 w 74"/>
                      <a:gd name="T33" fmla="*/ 1 h 12"/>
                      <a:gd name="T34" fmla="*/ 73 w 74"/>
                      <a:gd name="T35" fmla="*/ 3 h 12"/>
                      <a:gd name="T36" fmla="*/ 73 w 74"/>
                      <a:gd name="T37" fmla="*/ 3 h 12"/>
                      <a:gd name="T38" fmla="*/ 71 w 74"/>
                      <a:gd name="T39" fmla="*/ 5 h 12"/>
                      <a:gd name="T40" fmla="*/ 71 w 74"/>
                      <a:gd name="T41" fmla="*/ 5 h 12"/>
                      <a:gd name="T42" fmla="*/ 69 w 74"/>
                      <a:gd name="T43" fmla="*/ 6 h 12"/>
                      <a:gd name="T44" fmla="*/ 66 w 74"/>
                      <a:gd name="T45" fmla="*/ 8 h 12"/>
                      <a:gd name="T46" fmla="*/ 65 w 74"/>
                      <a:gd name="T47" fmla="*/ 8 h 12"/>
                      <a:gd name="T48" fmla="*/ 62 w 74"/>
                      <a:gd name="T49" fmla="*/ 9 h 12"/>
                      <a:gd name="T50" fmla="*/ 60 w 74"/>
                      <a:gd name="T51" fmla="*/ 9 h 12"/>
                      <a:gd name="T52" fmla="*/ 57 w 74"/>
                      <a:gd name="T53" fmla="*/ 10 h 12"/>
                      <a:gd name="T54" fmla="*/ 53 w 74"/>
                      <a:gd name="T55" fmla="*/ 10 h 12"/>
                      <a:gd name="T56" fmla="*/ 50 w 74"/>
                      <a:gd name="T57" fmla="*/ 11 h 12"/>
                      <a:gd name="T58" fmla="*/ 46 w 74"/>
                      <a:gd name="T59" fmla="*/ 11 h 12"/>
                      <a:gd name="T60" fmla="*/ 43 w 74"/>
                      <a:gd name="T61" fmla="*/ 11 h 12"/>
                      <a:gd name="T62" fmla="*/ 39 w 74"/>
                      <a:gd name="T63" fmla="*/ 11 h 12"/>
                      <a:gd name="T64" fmla="*/ 35 w 74"/>
                      <a:gd name="T65" fmla="*/ 11 h 12"/>
                      <a:gd name="T66" fmla="*/ 31 w 74"/>
                      <a:gd name="T67" fmla="*/ 11 h 12"/>
                      <a:gd name="T68" fmla="*/ 28 w 74"/>
                      <a:gd name="T69" fmla="*/ 11 h 12"/>
                      <a:gd name="T70" fmla="*/ 25 w 74"/>
                      <a:gd name="T71" fmla="*/ 11 h 12"/>
                      <a:gd name="T72" fmla="*/ 21 w 74"/>
                      <a:gd name="T73" fmla="*/ 11 h 12"/>
                      <a:gd name="T74" fmla="*/ 19 w 74"/>
                      <a:gd name="T75" fmla="*/ 10 h 12"/>
                      <a:gd name="T76" fmla="*/ 16 w 74"/>
                      <a:gd name="T77" fmla="*/ 10 h 12"/>
                      <a:gd name="T78" fmla="*/ 14 w 74"/>
                      <a:gd name="T79" fmla="*/ 10 h 12"/>
                      <a:gd name="T80" fmla="*/ 11 w 74"/>
                      <a:gd name="T81" fmla="*/ 9 h 12"/>
                      <a:gd name="T82" fmla="*/ 9 w 74"/>
                      <a:gd name="T83" fmla="*/ 9 h 12"/>
                      <a:gd name="T84" fmla="*/ 7 w 74"/>
                      <a:gd name="T85" fmla="*/ 8 h 12"/>
                      <a:gd name="T86" fmla="*/ 4 w 74"/>
                      <a:gd name="T87" fmla="*/ 6 h 12"/>
                      <a:gd name="T88" fmla="*/ 3 w 74"/>
                      <a:gd name="T89" fmla="*/ 6 h 12"/>
                      <a:gd name="T90" fmla="*/ 2 w 74"/>
                      <a:gd name="T91" fmla="*/ 5 h 12"/>
                      <a:gd name="T92" fmla="*/ 0 w 74"/>
                      <a:gd name="T93" fmla="*/ 3 h 12"/>
                      <a:gd name="T94" fmla="*/ 0 w 74"/>
                      <a:gd name="T95" fmla="*/ 3 h 12"/>
                      <a:gd name="T96" fmla="*/ 2 w 74"/>
                      <a:gd name="T97" fmla="*/ 3 h 12"/>
                      <a:gd name="T98" fmla="*/ 3 w 74"/>
                      <a:gd name="T99" fmla="*/ 3 h 12"/>
                      <a:gd name="T100" fmla="*/ 4 w 74"/>
                      <a:gd name="T101" fmla="*/ 1 h 12"/>
                      <a:gd name="T102" fmla="*/ 5 w 74"/>
                      <a:gd name="T103" fmla="*/ 1 h 12"/>
                      <a:gd name="T104" fmla="*/ 7 w 74"/>
                      <a:gd name="T105" fmla="*/ 1 h 12"/>
                      <a:gd name="T106" fmla="*/ 9 w 74"/>
                      <a:gd name="T107" fmla="*/ 1 h 12"/>
                      <a:gd name="T108" fmla="*/ 9 w 74"/>
                      <a:gd name="T109" fmla="*/ 1 h 12"/>
                      <a:gd name="T110" fmla="*/ 11 w 74"/>
                      <a:gd name="T111" fmla="*/ 1 h 12"/>
                      <a:gd name="T112" fmla="*/ 12 w 74"/>
                      <a:gd name="T113" fmla="*/ 1 h 12"/>
                      <a:gd name="T114" fmla="*/ 15 w 74"/>
                      <a:gd name="T115" fmla="*/ 1 h 12"/>
                      <a:gd name="T116" fmla="*/ 16 w 74"/>
                      <a:gd name="T117" fmla="*/ 1 h 12"/>
                      <a:gd name="T118" fmla="*/ 19 w 74"/>
                      <a:gd name="T119" fmla="*/ 1 h 12"/>
                      <a:gd name="T120" fmla="*/ 23 w 74"/>
                      <a:gd name="T121" fmla="*/ 1 h 12"/>
                      <a:gd name="T122" fmla="*/ 26 w 74"/>
                      <a:gd name="T123" fmla="*/ 0 h 12"/>
                      <a:gd name="T124" fmla="*/ 30 w 74"/>
                      <a:gd name="T125" fmla="*/ 0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4" h="12">
                        <a:moveTo>
                          <a:pt x="30" y="0"/>
                        </a:moveTo>
                        <a:lnTo>
                          <a:pt x="32" y="0"/>
                        </a:lnTo>
                        <a:lnTo>
                          <a:pt x="35" y="0"/>
                        </a:lnTo>
                        <a:lnTo>
                          <a:pt x="37" y="0"/>
                        </a:lnTo>
                        <a:lnTo>
                          <a:pt x="38" y="0"/>
                        </a:lnTo>
                        <a:lnTo>
                          <a:pt x="39" y="0"/>
                        </a:lnTo>
                        <a:lnTo>
                          <a:pt x="41" y="0"/>
                        </a:lnTo>
                        <a:lnTo>
                          <a:pt x="43" y="0"/>
                        </a:lnTo>
                        <a:lnTo>
                          <a:pt x="45" y="0"/>
                        </a:lnTo>
                        <a:lnTo>
                          <a:pt x="46" y="1"/>
                        </a:lnTo>
                        <a:lnTo>
                          <a:pt x="48" y="1"/>
                        </a:lnTo>
                        <a:lnTo>
                          <a:pt x="52" y="1"/>
                        </a:lnTo>
                        <a:lnTo>
                          <a:pt x="54" y="1"/>
                        </a:lnTo>
                        <a:lnTo>
                          <a:pt x="58" y="1"/>
                        </a:lnTo>
                        <a:lnTo>
                          <a:pt x="62" y="1"/>
                        </a:lnTo>
                        <a:lnTo>
                          <a:pt x="68" y="1"/>
                        </a:lnTo>
                        <a:lnTo>
                          <a:pt x="73" y="1"/>
                        </a:lnTo>
                        <a:lnTo>
                          <a:pt x="73" y="3"/>
                        </a:lnTo>
                        <a:lnTo>
                          <a:pt x="71" y="5"/>
                        </a:lnTo>
                        <a:lnTo>
                          <a:pt x="69" y="6"/>
                        </a:lnTo>
                        <a:lnTo>
                          <a:pt x="66" y="8"/>
                        </a:lnTo>
                        <a:lnTo>
                          <a:pt x="65" y="8"/>
                        </a:lnTo>
                        <a:lnTo>
                          <a:pt x="62" y="9"/>
                        </a:lnTo>
                        <a:lnTo>
                          <a:pt x="60" y="9"/>
                        </a:lnTo>
                        <a:lnTo>
                          <a:pt x="57" y="10"/>
                        </a:lnTo>
                        <a:lnTo>
                          <a:pt x="53" y="10"/>
                        </a:lnTo>
                        <a:lnTo>
                          <a:pt x="50" y="11"/>
                        </a:lnTo>
                        <a:lnTo>
                          <a:pt x="46" y="11"/>
                        </a:lnTo>
                        <a:lnTo>
                          <a:pt x="43" y="11"/>
                        </a:lnTo>
                        <a:lnTo>
                          <a:pt x="39" y="11"/>
                        </a:lnTo>
                        <a:lnTo>
                          <a:pt x="35" y="11"/>
                        </a:lnTo>
                        <a:lnTo>
                          <a:pt x="31" y="11"/>
                        </a:lnTo>
                        <a:lnTo>
                          <a:pt x="28" y="11"/>
                        </a:lnTo>
                        <a:lnTo>
                          <a:pt x="25" y="11"/>
                        </a:lnTo>
                        <a:lnTo>
                          <a:pt x="21" y="11"/>
                        </a:lnTo>
                        <a:lnTo>
                          <a:pt x="19" y="10"/>
                        </a:lnTo>
                        <a:lnTo>
                          <a:pt x="16" y="10"/>
                        </a:lnTo>
                        <a:lnTo>
                          <a:pt x="14" y="10"/>
                        </a:lnTo>
                        <a:lnTo>
                          <a:pt x="11" y="9"/>
                        </a:lnTo>
                        <a:lnTo>
                          <a:pt x="9" y="9"/>
                        </a:lnTo>
                        <a:lnTo>
                          <a:pt x="7" y="8"/>
                        </a:lnTo>
                        <a:lnTo>
                          <a:pt x="4" y="6"/>
                        </a:lnTo>
                        <a:lnTo>
                          <a:pt x="3" y="6"/>
                        </a:lnTo>
                        <a:lnTo>
                          <a:pt x="2" y="5"/>
                        </a:lnTo>
                        <a:lnTo>
                          <a:pt x="0" y="3"/>
                        </a:lnTo>
                        <a:lnTo>
                          <a:pt x="2" y="3"/>
                        </a:lnTo>
                        <a:lnTo>
                          <a:pt x="3" y="3"/>
                        </a:lnTo>
                        <a:lnTo>
                          <a:pt x="4" y="1"/>
                        </a:lnTo>
                        <a:lnTo>
                          <a:pt x="5" y="1"/>
                        </a:lnTo>
                        <a:lnTo>
                          <a:pt x="7" y="1"/>
                        </a:lnTo>
                        <a:lnTo>
                          <a:pt x="9" y="1"/>
                        </a:lnTo>
                        <a:lnTo>
                          <a:pt x="11" y="1"/>
                        </a:lnTo>
                        <a:lnTo>
                          <a:pt x="12" y="1"/>
                        </a:lnTo>
                        <a:lnTo>
                          <a:pt x="15" y="1"/>
                        </a:lnTo>
                        <a:lnTo>
                          <a:pt x="16" y="1"/>
                        </a:lnTo>
                        <a:lnTo>
                          <a:pt x="19" y="1"/>
                        </a:lnTo>
                        <a:lnTo>
                          <a:pt x="23" y="1"/>
                        </a:lnTo>
                        <a:lnTo>
                          <a:pt x="26" y="0"/>
                        </a:lnTo>
                        <a:lnTo>
                          <a:pt x="30" y="0"/>
                        </a:lnTo>
                      </a:path>
                    </a:pathLst>
                  </a:custGeom>
                  <a:solidFill>
                    <a:srgbClr val="90979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88" name="Freeform 470"/>
                  <p:cNvSpPr>
                    <a:spLocks noChangeAspect="1"/>
                  </p:cNvSpPr>
                  <p:nvPr/>
                </p:nvSpPr>
                <p:spPr bwMode="auto">
                  <a:xfrm>
                    <a:off x="5042" y="1318"/>
                    <a:ext cx="66" cy="12"/>
                  </a:xfrm>
                  <a:custGeom>
                    <a:avLst/>
                    <a:gdLst>
                      <a:gd name="T0" fmla="*/ 23 w 66"/>
                      <a:gd name="T1" fmla="*/ 0 h 12"/>
                      <a:gd name="T2" fmla="*/ 25 w 66"/>
                      <a:gd name="T3" fmla="*/ 0 h 12"/>
                      <a:gd name="T4" fmla="*/ 29 w 66"/>
                      <a:gd name="T5" fmla="*/ 1 h 12"/>
                      <a:gd name="T6" fmla="*/ 30 w 66"/>
                      <a:gd name="T7" fmla="*/ 1 h 12"/>
                      <a:gd name="T8" fmla="*/ 31 w 66"/>
                      <a:gd name="T9" fmla="*/ 1 h 12"/>
                      <a:gd name="T10" fmla="*/ 32 w 66"/>
                      <a:gd name="T11" fmla="*/ 1 h 12"/>
                      <a:gd name="T12" fmla="*/ 34 w 66"/>
                      <a:gd name="T13" fmla="*/ 1 h 12"/>
                      <a:gd name="T14" fmla="*/ 36 w 66"/>
                      <a:gd name="T15" fmla="*/ 1 h 12"/>
                      <a:gd name="T16" fmla="*/ 38 w 66"/>
                      <a:gd name="T17" fmla="*/ 1 h 12"/>
                      <a:gd name="T18" fmla="*/ 40 w 66"/>
                      <a:gd name="T19" fmla="*/ 1 h 12"/>
                      <a:gd name="T20" fmla="*/ 42 w 66"/>
                      <a:gd name="T21" fmla="*/ 1 h 12"/>
                      <a:gd name="T22" fmla="*/ 45 w 66"/>
                      <a:gd name="T23" fmla="*/ 1 h 12"/>
                      <a:gd name="T24" fmla="*/ 47 w 66"/>
                      <a:gd name="T25" fmla="*/ 1 h 12"/>
                      <a:gd name="T26" fmla="*/ 50 w 66"/>
                      <a:gd name="T27" fmla="*/ 1 h 12"/>
                      <a:gd name="T28" fmla="*/ 56 w 66"/>
                      <a:gd name="T29" fmla="*/ 1 h 12"/>
                      <a:gd name="T30" fmla="*/ 60 w 66"/>
                      <a:gd name="T31" fmla="*/ 3 h 12"/>
                      <a:gd name="T32" fmla="*/ 65 w 66"/>
                      <a:gd name="T33" fmla="*/ 3 h 12"/>
                      <a:gd name="T34" fmla="*/ 65 w 66"/>
                      <a:gd name="T35" fmla="*/ 3 h 12"/>
                      <a:gd name="T36" fmla="*/ 63 w 66"/>
                      <a:gd name="T37" fmla="*/ 5 h 12"/>
                      <a:gd name="T38" fmla="*/ 63 w 66"/>
                      <a:gd name="T39" fmla="*/ 6 h 12"/>
                      <a:gd name="T40" fmla="*/ 61 w 66"/>
                      <a:gd name="T41" fmla="*/ 6 h 12"/>
                      <a:gd name="T42" fmla="*/ 60 w 66"/>
                      <a:gd name="T43" fmla="*/ 8 h 12"/>
                      <a:gd name="T44" fmla="*/ 57 w 66"/>
                      <a:gd name="T45" fmla="*/ 8 h 12"/>
                      <a:gd name="T46" fmla="*/ 56 w 66"/>
                      <a:gd name="T47" fmla="*/ 9 h 12"/>
                      <a:gd name="T48" fmla="*/ 53 w 66"/>
                      <a:gd name="T49" fmla="*/ 9 h 12"/>
                      <a:gd name="T50" fmla="*/ 50 w 66"/>
                      <a:gd name="T51" fmla="*/ 10 h 12"/>
                      <a:gd name="T52" fmla="*/ 47 w 66"/>
                      <a:gd name="T53" fmla="*/ 10 h 12"/>
                      <a:gd name="T54" fmla="*/ 43 w 66"/>
                      <a:gd name="T55" fmla="*/ 11 h 12"/>
                      <a:gd name="T56" fmla="*/ 41 w 66"/>
                      <a:gd name="T57" fmla="*/ 11 h 12"/>
                      <a:gd name="T58" fmla="*/ 38 w 66"/>
                      <a:gd name="T59" fmla="*/ 11 h 12"/>
                      <a:gd name="T60" fmla="*/ 34 w 66"/>
                      <a:gd name="T61" fmla="*/ 11 h 12"/>
                      <a:gd name="T62" fmla="*/ 31 w 66"/>
                      <a:gd name="T63" fmla="*/ 11 h 12"/>
                      <a:gd name="T64" fmla="*/ 27 w 66"/>
                      <a:gd name="T65" fmla="*/ 11 h 12"/>
                      <a:gd name="T66" fmla="*/ 25 w 66"/>
                      <a:gd name="T67" fmla="*/ 11 h 12"/>
                      <a:gd name="T68" fmla="*/ 22 w 66"/>
                      <a:gd name="T69" fmla="*/ 11 h 12"/>
                      <a:gd name="T70" fmla="*/ 19 w 66"/>
                      <a:gd name="T71" fmla="*/ 11 h 12"/>
                      <a:gd name="T72" fmla="*/ 16 w 66"/>
                      <a:gd name="T73" fmla="*/ 10 h 12"/>
                      <a:gd name="T74" fmla="*/ 14 w 66"/>
                      <a:gd name="T75" fmla="*/ 10 h 12"/>
                      <a:gd name="T76" fmla="*/ 11 w 66"/>
                      <a:gd name="T77" fmla="*/ 10 h 12"/>
                      <a:gd name="T78" fmla="*/ 9 w 66"/>
                      <a:gd name="T79" fmla="*/ 9 h 12"/>
                      <a:gd name="T80" fmla="*/ 7 w 66"/>
                      <a:gd name="T81" fmla="*/ 9 h 12"/>
                      <a:gd name="T82" fmla="*/ 5 w 66"/>
                      <a:gd name="T83" fmla="*/ 8 h 12"/>
                      <a:gd name="T84" fmla="*/ 4 w 66"/>
                      <a:gd name="T85" fmla="*/ 8 h 12"/>
                      <a:gd name="T86" fmla="*/ 3 w 66"/>
                      <a:gd name="T87" fmla="*/ 6 h 12"/>
                      <a:gd name="T88" fmla="*/ 2 w 66"/>
                      <a:gd name="T89" fmla="*/ 6 h 12"/>
                      <a:gd name="T90" fmla="*/ 0 w 66"/>
                      <a:gd name="T91" fmla="*/ 5 h 12"/>
                      <a:gd name="T92" fmla="*/ 0 w 66"/>
                      <a:gd name="T93" fmla="*/ 3 h 12"/>
                      <a:gd name="T94" fmla="*/ 2 w 66"/>
                      <a:gd name="T95" fmla="*/ 3 h 12"/>
                      <a:gd name="T96" fmla="*/ 3 w 66"/>
                      <a:gd name="T97" fmla="*/ 3 h 12"/>
                      <a:gd name="T98" fmla="*/ 4 w 66"/>
                      <a:gd name="T99" fmla="*/ 3 h 12"/>
                      <a:gd name="T100" fmla="*/ 5 w 66"/>
                      <a:gd name="T101" fmla="*/ 3 h 12"/>
                      <a:gd name="T102" fmla="*/ 7 w 66"/>
                      <a:gd name="T103" fmla="*/ 3 h 12"/>
                      <a:gd name="T104" fmla="*/ 8 w 66"/>
                      <a:gd name="T105" fmla="*/ 3 h 12"/>
                      <a:gd name="T106" fmla="*/ 9 w 66"/>
                      <a:gd name="T107" fmla="*/ 1 h 12"/>
                      <a:gd name="T108" fmla="*/ 11 w 66"/>
                      <a:gd name="T109" fmla="*/ 1 h 12"/>
                      <a:gd name="T110" fmla="*/ 14 w 66"/>
                      <a:gd name="T111" fmla="*/ 1 h 12"/>
                      <a:gd name="T112" fmla="*/ 15 w 66"/>
                      <a:gd name="T113" fmla="*/ 1 h 12"/>
                      <a:gd name="T114" fmla="*/ 18 w 66"/>
                      <a:gd name="T115" fmla="*/ 1 h 12"/>
                      <a:gd name="T116" fmla="*/ 20 w 66"/>
                      <a:gd name="T117" fmla="*/ 1 h 12"/>
                      <a:gd name="T118" fmla="*/ 23 w 66"/>
                      <a:gd name="T119" fmla="*/ 0 h 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6" h="12">
                        <a:moveTo>
                          <a:pt x="23" y="0"/>
                        </a:moveTo>
                        <a:lnTo>
                          <a:pt x="25" y="0"/>
                        </a:lnTo>
                        <a:lnTo>
                          <a:pt x="29" y="1"/>
                        </a:lnTo>
                        <a:lnTo>
                          <a:pt x="30" y="1"/>
                        </a:lnTo>
                        <a:lnTo>
                          <a:pt x="31" y="1"/>
                        </a:lnTo>
                        <a:lnTo>
                          <a:pt x="32" y="1"/>
                        </a:lnTo>
                        <a:lnTo>
                          <a:pt x="34" y="1"/>
                        </a:lnTo>
                        <a:lnTo>
                          <a:pt x="36" y="1"/>
                        </a:lnTo>
                        <a:lnTo>
                          <a:pt x="38" y="1"/>
                        </a:lnTo>
                        <a:lnTo>
                          <a:pt x="40" y="1"/>
                        </a:lnTo>
                        <a:lnTo>
                          <a:pt x="42" y="1"/>
                        </a:lnTo>
                        <a:lnTo>
                          <a:pt x="45" y="1"/>
                        </a:lnTo>
                        <a:lnTo>
                          <a:pt x="47" y="1"/>
                        </a:lnTo>
                        <a:lnTo>
                          <a:pt x="50" y="1"/>
                        </a:lnTo>
                        <a:lnTo>
                          <a:pt x="56" y="1"/>
                        </a:lnTo>
                        <a:lnTo>
                          <a:pt x="60" y="3"/>
                        </a:lnTo>
                        <a:lnTo>
                          <a:pt x="65" y="3"/>
                        </a:lnTo>
                        <a:lnTo>
                          <a:pt x="63" y="5"/>
                        </a:lnTo>
                        <a:lnTo>
                          <a:pt x="63" y="6"/>
                        </a:lnTo>
                        <a:lnTo>
                          <a:pt x="61" y="6"/>
                        </a:lnTo>
                        <a:lnTo>
                          <a:pt x="60" y="8"/>
                        </a:lnTo>
                        <a:lnTo>
                          <a:pt x="57" y="8"/>
                        </a:lnTo>
                        <a:lnTo>
                          <a:pt x="56" y="9"/>
                        </a:lnTo>
                        <a:lnTo>
                          <a:pt x="53" y="9"/>
                        </a:lnTo>
                        <a:lnTo>
                          <a:pt x="50" y="10"/>
                        </a:lnTo>
                        <a:lnTo>
                          <a:pt x="47" y="10"/>
                        </a:lnTo>
                        <a:lnTo>
                          <a:pt x="43" y="11"/>
                        </a:lnTo>
                        <a:lnTo>
                          <a:pt x="41" y="11"/>
                        </a:lnTo>
                        <a:lnTo>
                          <a:pt x="38" y="11"/>
                        </a:lnTo>
                        <a:lnTo>
                          <a:pt x="34" y="11"/>
                        </a:lnTo>
                        <a:lnTo>
                          <a:pt x="31" y="11"/>
                        </a:lnTo>
                        <a:lnTo>
                          <a:pt x="27" y="11"/>
                        </a:lnTo>
                        <a:lnTo>
                          <a:pt x="25" y="11"/>
                        </a:lnTo>
                        <a:lnTo>
                          <a:pt x="22" y="11"/>
                        </a:lnTo>
                        <a:lnTo>
                          <a:pt x="19" y="11"/>
                        </a:lnTo>
                        <a:lnTo>
                          <a:pt x="16" y="10"/>
                        </a:lnTo>
                        <a:lnTo>
                          <a:pt x="14" y="10"/>
                        </a:lnTo>
                        <a:lnTo>
                          <a:pt x="11" y="10"/>
                        </a:lnTo>
                        <a:lnTo>
                          <a:pt x="9" y="9"/>
                        </a:lnTo>
                        <a:lnTo>
                          <a:pt x="7" y="9"/>
                        </a:lnTo>
                        <a:lnTo>
                          <a:pt x="5" y="8"/>
                        </a:lnTo>
                        <a:lnTo>
                          <a:pt x="4" y="8"/>
                        </a:lnTo>
                        <a:lnTo>
                          <a:pt x="3" y="6"/>
                        </a:lnTo>
                        <a:lnTo>
                          <a:pt x="2" y="6"/>
                        </a:lnTo>
                        <a:lnTo>
                          <a:pt x="0" y="5"/>
                        </a:lnTo>
                        <a:lnTo>
                          <a:pt x="0" y="3"/>
                        </a:lnTo>
                        <a:lnTo>
                          <a:pt x="2" y="3"/>
                        </a:lnTo>
                        <a:lnTo>
                          <a:pt x="3" y="3"/>
                        </a:lnTo>
                        <a:lnTo>
                          <a:pt x="4" y="3"/>
                        </a:lnTo>
                        <a:lnTo>
                          <a:pt x="5" y="3"/>
                        </a:lnTo>
                        <a:lnTo>
                          <a:pt x="7" y="3"/>
                        </a:lnTo>
                        <a:lnTo>
                          <a:pt x="8" y="3"/>
                        </a:lnTo>
                        <a:lnTo>
                          <a:pt x="9" y="1"/>
                        </a:lnTo>
                        <a:lnTo>
                          <a:pt x="11" y="1"/>
                        </a:lnTo>
                        <a:lnTo>
                          <a:pt x="14" y="1"/>
                        </a:lnTo>
                        <a:lnTo>
                          <a:pt x="15" y="1"/>
                        </a:lnTo>
                        <a:lnTo>
                          <a:pt x="18" y="1"/>
                        </a:lnTo>
                        <a:lnTo>
                          <a:pt x="20" y="1"/>
                        </a:lnTo>
                        <a:lnTo>
                          <a:pt x="23" y="0"/>
                        </a:lnTo>
                      </a:path>
                    </a:pathLst>
                  </a:custGeom>
                  <a:solidFill>
                    <a:srgbClr val="9AA1A1"/>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89" name="Freeform 471"/>
                  <p:cNvSpPr>
                    <a:spLocks noChangeAspect="1"/>
                  </p:cNvSpPr>
                  <p:nvPr/>
                </p:nvSpPr>
                <p:spPr bwMode="auto">
                  <a:xfrm>
                    <a:off x="5047" y="1319"/>
                    <a:ext cx="60" cy="11"/>
                  </a:xfrm>
                  <a:custGeom>
                    <a:avLst/>
                    <a:gdLst>
                      <a:gd name="T0" fmla="*/ 19 w 60"/>
                      <a:gd name="T1" fmla="*/ 0 h 11"/>
                      <a:gd name="T2" fmla="*/ 21 w 60"/>
                      <a:gd name="T3" fmla="*/ 0 h 11"/>
                      <a:gd name="T4" fmla="*/ 23 w 60"/>
                      <a:gd name="T5" fmla="*/ 0 h 11"/>
                      <a:gd name="T6" fmla="*/ 25 w 60"/>
                      <a:gd name="T7" fmla="*/ 0 h 11"/>
                      <a:gd name="T8" fmla="*/ 26 w 60"/>
                      <a:gd name="T9" fmla="*/ 0 h 11"/>
                      <a:gd name="T10" fmla="*/ 27 w 60"/>
                      <a:gd name="T11" fmla="*/ 0 h 11"/>
                      <a:gd name="T12" fmla="*/ 29 w 60"/>
                      <a:gd name="T13" fmla="*/ 0 h 11"/>
                      <a:gd name="T14" fmla="*/ 30 w 60"/>
                      <a:gd name="T15" fmla="*/ 0 h 11"/>
                      <a:gd name="T16" fmla="*/ 33 w 60"/>
                      <a:gd name="T17" fmla="*/ 0 h 11"/>
                      <a:gd name="T18" fmla="*/ 34 w 60"/>
                      <a:gd name="T19" fmla="*/ 0 h 11"/>
                      <a:gd name="T20" fmla="*/ 36 w 60"/>
                      <a:gd name="T21" fmla="*/ 0 h 11"/>
                      <a:gd name="T22" fmla="*/ 39 w 60"/>
                      <a:gd name="T23" fmla="*/ 0 h 11"/>
                      <a:gd name="T24" fmla="*/ 41 w 60"/>
                      <a:gd name="T25" fmla="*/ 1 h 11"/>
                      <a:gd name="T26" fmla="*/ 45 w 60"/>
                      <a:gd name="T27" fmla="*/ 1 h 11"/>
                      <a:gd name="T28" fmla="*/ 50 w 60"/>
                      <a:gd name="T29" fmla="*/ 1 h 11"/>
                      <a:gd name="T30" fmla="*/ 54 w 60"/>
                      <a:gd name="T31" fmla="*/ 1 h 11"/>
                      <a:gd name="T32" fmla="*/ 59 w 60"/>
                      <a:gd name="T33" fmla="*/ 3 h 11"/>
                      <a:gd name="T34" fmla="*/ 59 w 60"/>
                      <a:gd name="T35" fmla="*/ 3 h 11"/>
                      <a:gd name="T36" fmla="*/ 57 w 60"/>
                      <a:gd name="T37" fmla="*/ 3 h 11"/>
                      <a:gd name="T38" fmla="*/ 57 w 60"/>
                      <a:gd name="T39" fmla="*/ 5 h 11"/>
                      <a:gd name="T40" fmla="*/ 55 w 60"/>
                      <a:gd name="T41" fmla="*/ 6 h 11"/>
                      <a:gd name="T42" fmla="*/ 54 w 60"/>
                      <a:gd name="T43" fmla="*/ 6 h 11"/>
                      <a:gd name="T44" fmla="*/ 52 w 60"/>
                      <a:gd name="T45" fmla="*/ 8 h 11"/>
                      <a:gd name="T46" fmla="*/ 50 w 60"/>
                      <a:gd name="T47" fmla="*/ 8 h 11"/>
                      <a:gd name="T48" fmla="*/ 48 w 60"/>
                      <a:gd name="T49" fmla="*/ 8 h 11"/>
                      <a:gd name="T50" fmla="*/ 45 w 60"/>
                      <a:gd name="T51" fmla="*/ 8 h 11"/>
                      <a:gd name="T52" fmla="*/ 43 w 60"/>
                      <a:gd name="T53" fmla="*/ 8 h 11"/>
                      <a:gd name="T54" fmla="*/ 40 w 60"/>
                      <a:gd name="T55" fmla="*/ 8 h 11"/>
                      <a:gd name="T56" fmla="*/ 37 w 60"/>
                      <a:gd name="T57" fmla="*/ 10 h 11"/>
                      <a:gd name="T58" fmla="*/ 34 w 60"/>
                      <a:gd name="T59" fmla="*/ 10 h 11"/>
                      <a:gd name="T60" fmla="*/ 32 w 60"/>
                      <a:gd name="T61" fmla="*/ 10 h 11"/>
                      <a:gd name="T62" fmla="*/ 27 w 60"/>
                      <a:gd name="T63" fmla="*/ 10 h 11"/>
                      <a:gd name="T64" fmla="*/ 25 w 60"/>
                      <a:gd name="T65" fmla="*/ 10 h 11"/>
                      <a:gd name="T66" fmla="*/ 22 w 60"/>
                      <a:gd name="T67" fmla="*/ 10 h 11"/>
                      <a:gd name="T68" fmla="*/ 21 w 60"/>
                      <a:gd name="T69" fmla="*/ 10 h 11"/>
                      <a:gd name="T70" fmla="*/ 18 w 60"/>
                      <a:gd name="T71" fmla="*/ 10 h 11"/>
                      <a:gd name="T72" fmla="*/ 15 w 60"/>
                      <a:gd name="T73" fmla="*/ 8 h 11"/>
                      <a:gd name="T74" fmla="*/ 12 w 60"/>
                      <a:gd name="T75" fmla="*/ 8 h 11"/>
                      <a:gd name="T76" fmla="*/ 11 w 60"/>
                      <a:gd name="T77" fmla="*/ 8 h 11"/>
                      <a:gd name="T78" fmla="*/ 9 w 60"/>
                      <a:gd name="T79" fmla="*/ 8 h 11"/>
                      <a:gd name="T80" fmla="*/ 7 w 60"/>
                      <a:gd name="T81" fmla="*/ 8 h 11"/>
                      <a:gd name="T82" fmla="*/ 5 w 60"/>
                      <a:gd name="T83" fmla="*/ 6 h 11"/>
                      <a:gd name="T84" fmla="*/ 4 w 60"/>
                      <a:gd name="T85" fmla="*/ 6 h 11"/>
                      <a:gd name="T86" fmla="*/ 3 w 60"/>
                      <a:gd name="T87" fmla="*/ 6 h 11"/>
                      <a:gd name="T88" fmla="*/ 2 w 60"/>
                      <a:gd name="T89" fmla="*/ 5 h 11"/>
                      <a:gd name="T90" fmla="*/ 2 w 60"/>
                      <a:gd name="T91" fmla="*/ 3 h 11"/>
                      <a:gd name="T92" fmla="*/ 0 w 60"/>
                      <a:gd name="T93" fmla="*/ 3 h 11"/>
                      <a:gd name="T94" fmla="*/ 3 w 60"/>
                      <a:gd name="T95" fmla="*/ 3 h 11"/>
                      <a:gd name="T96" fmla="*/ 4 w 60"/>
                      <a:gd name="T97" fmla="*/ 3 h 11"/>
                      <a:gd name="T98" fmla="*/ 5 w 60"/>
                      <a:gd name="T99" fmla="*/ 1 h 11"/>
                      <a:gd name="T100" fmla="*/ 7 w 60"/>
                      <a:gd name="T101" fmla="*/ 1 h 11"/>
                      <a:gd name="T102" fmla="*/ 9 w 60"/>
                      <a:gd name="T103" fmla="*/ 1 h 11"/>
                      <a:gd name="T104" fmla="*/ 11 w 60"/>
                      <a:gd name="T105" fmla="*/ 1 h 11"/>
                      <a:gd name="T106" fmla="*/ 14 w 60"/>
                      <a:gd name="T107" fmla="*/ 0 h 11"/>
                      <a:gd name="T108" fmla="*/ 19 w 60"/>
                      <a:gd name="T109" fmla="*/ 0 h 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 h="11">
                        <a:moveTo>
                          <a:pt x="19" y="0"/>
                        </a:moveTo>
                        <a:lnTo>
                          <a:pt x="21" y="0"/>
                        </a:lnTo>
                        <a:lnTo>
                          <a:pt x="23" y="0"/>
                        </a:lnTo>
                        <a:lnTo>
                          <a:pt x="25" y="0"/>
                        </a:lnTo>
                        <a:lnTo>
                          <a:pt x="26" y="0"/>
                        </a:lnTo>
                        <a:lnTo>
                          <a:pt x="27" y="0"/>
                        </a:lnTo>
                        <a:lnTo>
                          <a:pt x="29" y="0"/>
                        </a:lnTo>
                        <a:lnTo>
                          <a:pt x="30" y="0"/>
                        </a:lnTo>
                        <a:lnTo>
                          <a:pt x="33" y="0"/>
                        </a:lnTo>
                        <a:lnTo>
                          <a:pt x="34" y="0"/>
                        </a:lnTo>
                        <a:lnTo>
                          <a:pt x="36" y="0"/>
                        </a:lnTo>
                        <a:lnTo>
                          <a:pt x="39" y="0"/>
                        </a:lnTo>
                        <a:lnTo>
                          <a:pt x="41" y="1"/>
                        </a:lnTo>
                        <a:lnTo>
                          <a:pt x="45" y="1"/>
                        </a:lnTo>
                        <a:lnTo>
                          <a:pt x="50" y="1"/>
                        </a:lnTo>
                        <a:lnTo>
                          <a:pt x="54" y="1"/>
                        </a:lnTo>
                        <a:lnTo>
                          <a:pt x="59" y="3"/>
                        </a:lnTo>
                        <a:lnTo>
                          <a:pt x="57" y="3"/>
                        </a:lnTo>
                        <a:lnTo>
                          <a:pt x="57" y="5"/>
                        </a:lnTo>
                        <a:lnTo>
                          <a:pt x="55" y="6"/>
                        </a:lnTo>
                        <a:lnTo>
                          <a:pt x="54" y="6"/>
                        </a:lnTo>
                        <a:lnTo>
                          <a:pt x="52" y="8"/>
                        </a:lnTo>
                        <a:lnTo>
                          <a:pt x="50" y="8"/>
                        </a:lnTo>
                        <a:lnTo>
                          <a:pt x="48" y="8"/>
                        </a:lnTo>
                        <a:lnTo>
                          <a:pt x="45" y="8"/>
                        </a:lnTo>
                        <a:lnTo>
                          <a:pt x="43" y="8"/>
                        </a:lnTo>
                        <a:lnTo>
                          <a:pt x="40" y="8"/>
                        </a:lnTo>
                        <a:lnTo>
                          <a:pt x="37" y="10"/>
                        </a:lnTo>
                        <a:lnTo>
                          <a:pt x="34" y="10"/>
                        </a:lnTo>
                        <a:lnTo>
                          <a:pt x="32" y="10"/>
                        </a:lnTo>
                        <a:lnTo>
                          <a:pt x="27" y="10"/>
                        </a:lnTo>
                        <a:lnTo>
                          <a:pt x="25" y="10"/>
                        </a:lnTo>
                        <a:lnTo>
                          <a:pt x="22" y="10"/>
                        </a:lnTo>
                        <a:lnTo>
                          <a:pt x="21" y="10"/>
                        </a:lnTo>
                        <a:lnTo>
                          <a:pt x="18" y="10"/>
                        </a:lnTo>
                        <a:lnTo>
                          <a:pt x="15" y="8"/>
                        </a:lnTo>
                        <a:lnTo>
                          <a:pt x="12" y="8"/>
                        </a:lnTo>
                        <a:lnTo>
                          <a:pt x="11" y="8"/>
                        </a:lnTo>
                        <a:lnTo>
                          <a:pt x="9" y="8"/>
                        </a:lnTo>
                        <a:lnTo>
                          <a:pt x="7" y="8"/>
                        </a:lnTo>
                        <a:lnTo>
                          <a:pt x="5" y="6"/>
                        </a:lnTo>
                        <a:lnTo>
                          <a:pt x="4" y="6"/>
                        </a:lnTo>
                        <a:lnTo>
                          <a:pt x="3" y="6"/>
                        </a:lnTo>
                        <a:lnTo>
                          <a:pt x="2" y="5"/>
                        </a:lnTo>
                        <a:lnTo>
                          <a:pt x="2" y="3"/>
                        </a:lnTo>
                        <a:lnTo>
                          <a:pt x="0" y="3"/>
                        </a:lnTo>
                        <a:lnTo>
                          <a:pt x="3" y="3"/>
                        </a:lnTo>
                        <a:lnTo>
                          <a:pt x="4" y="3"/>
                        </a:lnTo>
                        <a:lnTo>
                          <a:pt x="5" y="1"/>
                        </a:lnTo>
                        <a:lnTo>
                          <a:pt x="7" y="1"/>
                        </a:lnTo>
                        <a:lnTo>
                          <a:pt x="9" y="1"/>
                        </a:lnTo>
                        <a:lnTo>
                          <a:pt x="11" y="1"/>
                        </a:lnTo>
                        <a:lnTo>
                          <a:pt x="14" y="0"/>
                        </a:lnTo>
                        <a:lnTo>
                          <a:pt x="19" y="0"/>
                        </a:lnTo>
                      </a:path>
                    </a:pathLst>
                  </a:custGeom>
                  <a:solidFill>
                    <a:srgbClr val="A7AEA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90" name="Freeform 472"/>
                  <p:cNvSpPr>
                    <a:spLocks noChangeAspect="1"/>
                  </p:cNvSpPr>
                  <p:nvPr/>
                </p:nvSpPr>
                <p:spPr bwMode="auto">
                  <a:xfrm>
                    <a:off x="5054" y="1319"/>
                    <a:ext cx="51" cy="11"/>
                  </a:xfrm>
                  <a:custGeom>
                    <a:avLst/>
                    <a:gdLst>
                      <a:gd name="T0" fmla="*/ 12 w 51"/>
                      <a:gd name="T1" fmla="*/ 0 h 11"/>
                      <a:gd name="T2" fmla="*/ 15 w 51"/>
                      <a:gd name="T3" fmla="*/ 0 h 11"/>
                      <a:gd name="T4" fmla="*/ 16 w 51"/>
                      <a:gd name="T5" fmla="*/ 0 h 11"/>
                      <a:gd name="T6" fmla="*/ 18 w 51"/>
                      <a:gd name="T7" fmla="*/ 0 h 11"/>
                      <a:gd name="T8" fmla="*/ 19 w 51"/>
                      <a:gd name="T9" fmla="*/ 0 h 11"/>
                      <a:gd name="T10" fmla="*/ 20 w 51"/>
                      <a:gd name="T11" fmla="*/ 0 h 11"/>
                      <a:gd name="T12" fmla="*/ 22 w 51"/>
                      <a:gd name="T13" fmla="*/ 0 h 11"/>
                      <a:gd name="T14" fmla="*/ 23 w 51"/>
                      <a:gd name="T15" fmla="*/ 0 h 11"/>
                      <a:gd name="T16" fmla="*/ 25 w 51"/>
                      <a:gd name="T17" fmla="*/ 0 h 11"/>
                      <a:gd name="T18" fmla="*/ 27 w 51"/>
                      <a:gd name="T19" fmla="*/ 0 h 11"/>
                      <a:gd name="T20" fmla="*/ 28 w 51"/>
                      <a:gd name="T21" fmla="*/ 1 h 11"/>
                      <a:gd name="T22" fmla="*/ 31 w 51"/>
                      <a:gd name="T23" fmla="*/ 1 h 11"/>
                      <a:gd name="T24" fmla="*/ 34 w 51"/>
                      <a:gd name="T25" fmla="*/ 1 h 11"/>
                      <a:gd name="T26" fmla="*/ 37 w 51"/>
                      <a:gd name="T27" fmla="*/ 1 h 11"/>
                      <a:gd name="T28" fmla="*/ 41 w 51"/>
                      <a:gd name="T29" fmla="*/ 3 h 11"/>
                      <a:gd name="T30" fmla="*/ 45 w 51"/>
                      <a:gd name="T31" fmla="*/ 3 h 11"/>
                      <a:gd name="T32" fmla="*/ 50 w 51"/>
                      <a:gd name="T33" fmla="*/ 3 h 11"/>
                      <a:gd name="T34" fmla="*/ 50 w 51"/>
                      <a:gd name="T35" fmla="*/ 3 h 11"/>
                      <a:gd name="T36" fmla="*/ 48 w 51"/>
                      <a:gd name="T37" fmla="*/ 5 h 11"/>
                      <a:gd name="T38" fmla="*/ 48 w 51"/>
                      <a:gd name="T39" fmla="*/ 6 h 11"/>
                      <a:gd name="T40" fmla="*/ 45 w 51"/>
                      <a:gd name="T41" fmla="*/ 6 h 11"/>
                      <a:gd name="T42" fmla="*/ 43 w 51"/>
                      <a:gd name="T43" fmla="*/ 8 h 11"/>
                      <a:gd name="T44" fmla="*/ 42 w 51"/>
                      <a:gd name="T45" fmla="*/ 8 h 11"/>
                      <a:gd name="T46" fmla="*/ 41 w 51"/>
                      <a:gd name="T47" fmla="*/ 8 h 11"/>
                      <a:gd name="T48" fmla="*/ 38 w 51"/>
                      <a:gd name="T49" fmla="*/ 8 h 11"/>
                      <a:gd name="T50" fmla="*/ 35 w 51"/>
                      <a:gd name="T51" fmla="*/ 8 h 11"/>
                      <a:gd name="T52" fmla="*/ 34 w 51"/>
                      <a:gd name="T53" fmla="*/ 8 h 11"/>
                      <a:gd name="T54" fmla="*/ 31 w 51"/>
                      <a:gd name="T55" fmla="*/ 10 h 11"/>
                      <a:gd name="T56" fmla="*/ 28 w 51"/>
                      <a:gd name="T57" fmla="*/ 10 h 11"/>
                      <a:gd name="T58" fmla="*/ 25 w 51"/>
                      <a:gd name="T59" fmla="*/ 10 h 11"/>
                      <a:gd name="T60" fmla="*/ 23 w 51"/>
                      <a:gd name="T61" fmla="*/ 10 h 11"/>
                      <a:gd name="T62" fmla="*/ 20 w 51"/>
                      <a:gd name="T63" fmla="*/ 10 h 11"/>
                      <a:gd name="T64" fmla="*/ 19 w 51"/>
                      <a:gd name="T65" fmla="*/ 10 h 11"/>
                      <a:gd name="T66" fmla="*/ 16 w 51"/>
                      <a:gd name="T67" fmla="*/ 10 h 11"/>
                      <a:gd name="T68" fmla="*/ 15 w 51"/>
                      <a:gd name="T69" fmla="*/ 10 h 11"/>
                      <a:gd name="T70" fmla="*/ 12 w 51"/>
                      <a:gd name="T71" fmla="*/ 8 h 11"/>
                      <a:gd name="T72" fmla="*/ 11 w 51"/>
                      <a:gd name="T73" fmla="*/ 8 h 11"/>
                      <a:gd name="T74" fmla="*/ 9 w 51"/>
                      <a:gd name="T75" fmla="*/ 8 h 11"/>
                      <a:gd name="T76" fmla="*/ 7 w 51"/>
                      <a:gd name="T77" fmla="*/ 8 h 11"/>
                      <a:gd name="T78" fmla="*/ 5 w 51"/>
                      <a:gd name="T79" fmla="*/ 8 h 11"/>
                      <a:gd name="T80" fmla="*/ 4 w 51"/>
                      <a:gd name="T81" fmla="*/ 8 h 11"/>
                      <a:gd name="T82" fmla="*/ 4 w 51"/>
                      <a:gd name="T83" fmla="*/ 6 h 11"/>
                      <a:gd name="T84" fmla="*/ 3 w 51"/>
                      <a:gd name="T85" fmla="*/ 6 h 11"/>
                      <a:gd name="T86" fmla="*/ 2 w 51"/>
                      <a:gd name="T87" fmla="*/ 6 h 11"/>
                      <a:gd name="T88" fmla="*/ 2 w 51"/>
                      <a:gd name="T89" fmla="*/ 5 h 11"/>
                      <a:gd name="T90" fmla="*/ 0 w 51"/>
                      <a:gd name="T91" fmla="*/ 5 h 11"/>
                      <a:gd name="T92" fmla="*/ 0 w 51"/>
                      <a:gd name="T93" fmla="*/ 3 h 11"/>
                      <a:gd name="T94" fmla="*/ 2 w 51"/>
                      <a:gd name="T95" fmla="*/ 3 h 11"/>
                      <a:gd name="T96" fmla="*/ 3 w 51"/>
                      <a:gd name="T97" fmla="*/ 3 h 11"/>
                      <a:gd name="T98" fmla="*/ 4 w 51"/>
                      <a:gd name="T99" fmla="*/ 3 h 11"/>
                      <a:gd name="T100" fmla="*/ 5 w 51"/>
                      <a:gd name="T101" fmla="*/ 3 h 11"/>
                      <a:gd name="T102" fmla="*/ 7 w 51"/>
                      <a:gd name="T103" fmla="*/ 1 h 11"/>
                      <a:gd name="T104" fmla="*/ 9 w 51"/>
                      <a:gd name="T105" fmla="*/ 0 h 11"/>
                      <a:gd name="T106" fmla="*/ 12 w 51"/>
                      <a:gd name="T107" fmla="*/ 0 h 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1" h="11">
                        <a:moveTo>
                          <a:pt x="12" y="0"/>
                        </a:moveTo>
                        <a:lnTo>
                          <a:pt x="15" y="0"/>
                        </a:lnTo>
                        <a:lnTo>
                          <a:pt x="16" y="0"/>
                        </a:lnTo>
                        <a:lnTo>
                          <a:pt x="18" y="0"/>
                        </a:lnTo>
                        <a:lnTo>
                          <a:pt x="19" y="0"/>
                        </a:lnTo>
                        <a:lnTo>
                          <a:pt x="20" y="0"/>
                        </a:lnTo>
                        <a:lnTo>
                          <a:pt x="22" y="0"/>
                        </a:lnTo>
                        <a:lnTo>
                          <a:pt x="23" y="0"/>
                        </a:lnTo>
                        <a:lnTo>
                          <a:pt x="25" y="0"/>
                        </a:lnTo>
                        <a:lnTo>
                          <a:pt x="27" y="0"/>
                        </a:lnTo>
                        <a:lnTo>
                          <a:pt x="28" y="1"/>
                        </a:lnTo>
                        <a:lnTo>
                          <a:pt x="31" y="1"/>
                        </a:lnTo>
                        <a:lnTo>
                          <a:pt x="34" y="1"/>
                        </a:lnTo>
                        <a:lnTo>
                          <a:pt x="37" y="1"/>
                        </a:lnTo>
                        <a:lnTo>
                          <a:pt x="41" y="3"/>
                        </a:lnTo>
                        <a:lnTo>
                          <a:pt x="45" y="3"/>
                        </a:lnTo>
                        <a:lnTo>
                          <a:pt x="50" y="3"/>
                        </a:lnTo>
                        <a:lnTo>
                          <a:pt x="48" y="5"/>
                        </a:lnTo>
                        <a:lnTo>
                          <a:pt x="48" y="6"/>
                        </a:lnTo>
                        <a:lnTo>
                          <a:pt x="45" y="6"/>
                        </a:lnTo>
                        <a:lnTo>
                          <a:pt x="43" y="8"/>
                        </a:lnTo>
                        <a:lnTo>
                          <a:pt x="42" y="8"/>
                        </a:lnTo>
                        <a:lnTo>
                          <a:pt x="41" y="8"/>
                        </a:lnTo>
                        <a:lnTo>
                          <a:pt x="38" y="8"/>
                        </a:lnTo>
                        <a:lnTo>
                          <a:pt x="35" y="8"/>
                        </a:lnTo>
                        <a:lnTo>
                          <a:pt x="34" y="8"/>
                        </a:lnTo>
                        <a:lnTo>
                          <a:pt x="31" y="10"/>
                        </a:lnTo>
                        <a:lnTo>
                          <a:pt x="28" y="10"/>
                        </a:lnTo>
                        <a:lnTo>
                          <a:pt x="25" y="10"/>
                        </a:lnTo>
                        <a:lnTo>
                          <a:pt x="23" y="10"/>
                        </a:lnTo>
                        <a:lnTo>
                          <a:pt x="20" y="10"/>
                        </a:lnTo>
                        <a:lnTo>
                          <a:pt x="19" y="10"/>
                        </a:lnTo>
                        <a:lnTo>
                          <a:pt x="16" y="10"/>
                        </a:lnTo>
                        <a:lnTo>
                          <a:pt x="15" y="10"/>
                        </a:lnTo>
                        <a:lnTo>
                          <a:pt x="12" y="8"/>
                        </a:lnTo>
                        <a:lnTo>
                          <a:pt x="11" y="8"/>
                        </a:lnTo>
                        <a:lnTo>
                          <a:pt x="9" y="8"/>
                        </a:lnTo>
                        <a:lnTo>
                          <a:pt x="7" y="8"/>
                        </a:lnTo>
                        <a:lnTo>
                          <a:pt x="5" y="8"/>
                        </a:lnTo>
                        <a:lnTo>
                          <a:pt x="4" y="8"/>
                        </a:lnTo>
                        <a:lnTo>
                          <a:pt x="4" y="6"/>
                        </a:lnTo>
                        <a:lnTo>
                          <a:pt x="3" y="6"/>
                        </a:lnTo>
                        <a:lnTo>
                          <a:pt x="2" y="6"/>
                        </a:lnTo>
                        <a:lnTo>
                          <a:pt x="2" y="5"/>
                        </a:lnTo>
                        <a:lnTo>
                          <a:pt x="0" y="5"/>
                        </a:lnTo>
                        <a:lnTo>
                          <a:pt x="0" y="3"/>
                        </a:lnTo>
                        <a:lnTo>
                          <a:pt x="2" y="3"/>
                        </a:lnTo>
                        <a:lnTo>
                          <a:pt x="3" y="3"/>
                        </a:lnTo>
                        <a:lnTo>
                          <a:pt x="4" y="3"/>
                        </a:lnTo>
                        <a:lnTo>
                          <a:pt x="5" y="3"/>
                        </a:lnTo>
                        <a:lnTo>
                          <a:pt x="7" y="1"/>
                        </a:lnTo>
                        <a:lnTo>
                          <a:pt x="9" y="0"/>
                        </a:lnTo>
                        <a:lnTo>
                          <a:pt x="12" y="0"/>
                        </a:lnTo>
                      </a:path>
                    </a:pathLst>
                  </a:custGeom>
                  <a:solidFill>
                    <a:srgbClr val="B1B8B8"/>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91" name="Freeform 473"/>
                  <p:cNvSpPr>
                    <a:spLocks noChangeAspect="1"/>
                  </p:cNvSpPr>
                  <p:nvPr/>
                </p:nvSpPr>
                <p:spPr bwMode="auto">
                  <a:xfrm>
                    <a:off x="5060" y="1319"/>
                    <a:ext cx="44" cy="11"/>
                  </a:xfrm>
                  <a:custGeom>
                    <a:avLst/>
                    <a:gdLst>
                      <a:gd name="T0" fmla="*/ 5 w 44"/>
                      <a:gd name="T1" fmla="*/ 0 h 11"/>
                      <a:gd name="T2" fmla="*/ 9 w 44"/>
                      <a:gd name="T3" fmla="*/ 0 h 11"/>
                      <a:gd name="T4" fmla="*/ 9 w 44"/>
                      <a:gd name="T5" fmla="*/ 0 h 11"/>
                      <a:gd name="T6" fmla="*/ 11 w 44"/>
                      <a:gd name="T7" fmla="*/ 0 h 11"/>
                      <a:gd name="T8" fmla="*/ 13 w 44"/>
                      <a:gd name="T9" fmla="*/ 0 h 11"/>
                      <a:gd name="T10" fmla="*/ 14 w 44"/>
                      <a:gd name="T11" fmla="*/ 0 h 11"/>
                      <a:gd name="T12" fmla="*/ 16 w 44"/>
                      <a:gd name="T13" fmla="*/ 0 h 11"/>
                      <a:gd name="T14" fmla="*/ 16 w 44"/>
                      <a:gd name="T15" fmla="*/ 1 h 11"/>
                      <a:gd name="T16" fmla="*/ 18 w 44"/>
                      <a:gd name="T17" fmla="*/ 1 h 11"/>
                      <a:gd name="T18" fmla="*/ 21 w 44"/>
                      <a:gd name="T19" fmla="*/ 1 h 11"/>
                      <a:gd name="T20" fmla="*/ 22 w 44"/>
                      <a:gd name="T21" fmla="*/ 1 h 11"/>
                      <a:gd name="T22" fmla="*/ 25 w 44"/>
                      <a:gd name="T23" fmla="*/ 1 h 11"/>
                      <a:gd name="T24" fmla="*/ 28 w 44"/>
                      <a:gd name="T25" fmla="*/ 1 h 11"/>
                      <a:gd name="T26" fmla="*/ 30 w 44"/>
                      <a:gd name="T27" fmla="*/ 3 h 11"/>
                      <a:gd name="T28" fmla="*/ 35 w 44"/>
                      <a:gd name="T29" fmla="*/ 3 h 11"/>
                      <a:gd name="T30" fmla="*/ 39 w 44"/>
                      <a:gd name="T31" fmla="*/ 3 h 11"/>
                      <a:gd name="T32" fmla="*/ 43 w 44"/>
                      <a:gd name="T33" fmla="*/ 3 h 11"/>
                      <a:gd name="T34" fmla="*/ 43 w 44"/>
                      <a:gd name="T35" fmla="*/ 5 h 11"/>
                      <a:gd name="T36" fmla="*/ 41 w 44"/>
                      <a:gd name="T37" fmla="*/ 5 h 11"/>
                      <a:gd name="T38" fmla="*/ 41 w 44"/>
                      <a:gd name="T39" fmla="*/ 6 h 11"/>
                      <a:gd name="T40" fmla="*/ 41 w 44"/>
                      <a:gd name="T41" fmla="*/ 6 h 11"/>
                      <a:gd name="T42" fmla="*/ 39 w 44"/>
                      <a:gd name="T43" fmla="*/ 6 h 11"/>
                      <a:gd name="T44" fmla="*/ 38 w 44"/>
                      <a:gd name="T45" fmla="*/ 8 h 11"/>
                      <a:gd name="T46" fmla="*/ 36 w 44"/>
                      <a:gd name="T47" fmla="*/ 8 h 11"/>
                      <a:gd name="T48" fmla="*/ 34 w 44"/>
                      <a:gd name="T49" fmla="*/ 8 h 11"/>
                      <a:gd name="T50" fmla="*/ 32 w 44"/>
                      <a:gd name="T51" fmla="*/ 8 h 11"/>
                      <a:gd name="T52" fmla="*/ 30 w 44"/>
                      <a:gd name="T53" fmla="*/ 8 h 11"/>
                      <a:gd name="T54" fmla="*/ 28 w 44"/>
                      <a:gd name="T55" fmla="*/ 8 h 11"/>
                      <a:gd name="T56" fmla="*/ 27 w 44"/>
                      <a:gd name="T57" fmla="*/ 8 h 11"/>
                      <a:gd name="T58" fmla="*/ 23 w 44"/>
                      <a:gd name="T59" fmla="*/ 10 h 11"/>
                      <a:gd name="T60" fmla="*/ 21 w 44"/>
                      <a:gd name="T61" fmla="*/ 10 h 11"/>
                      <a:gd name="T62" fmla="*/ 20 w 44"/>
                      <a:gd name="T63" fmla="*/ 10 h 11"/>
                      <a:gd name="T64" fmla="*/ 16 w 44"/>
                      <a:gd name="T65" fmla="*/ 10 h 11"/>
                      <a:gd name="T66" fmla="*/ 13 w 44"/>
                      <a:gd name="T67" fmla="*/ 8 h 11"/>
                      <a:gd name="T68" fmla="*/ 9 w 44"/>
                      <a:gd name="T69" fmla="*/ 8 h 11"/>
                      <a:gd name="T70" fmla="*/ 5 w 44"/>
                      <a:gd name="T71" fmla="*/ 8 h 11"/>
                      <a:gd name="T72" fmla="*/ 4 w 44"/>
                      <a:gd name="T73" fmla="*/ 8 h 11"/>
                      <a:gd name="T74" fmla="*/ 2 w 44"/>
                      <a:gd name="T75" fmla="*/ 6 h 11"/>
                      <a:gd name="T76" fmla="*/ 0 w 44"/>
                      <a:gd name="T77" fmla="*/ 6 h 11"/>
                      <a:gd name="T78" fmla="*/ 0 w 44"/>
                      <a:gd name="T79" fmla="*/ 5 h 11"/>
                      <a:gd name="T80" fmla="*/ 0 w 44"/>
                      <a:gd name="T81" fmla="*/ 3 h 11"/>
                      <a:gd name="T82" fmla="*/ 2 w 44"/>
                      <a:gd name="T83" fmla="*/ 3 h 11"/>
                      <a:gd name="T84" fmla="*/ 2 w 44"/>
                      <a:gd name="T85" fmla="*/ 3 h 11"/>
                      <a:gd name="T86" fmla="*/ 3 w 44"/>
                      <a:gd name="T87" fmla="*/ 3 h 11"/>
                      <a:gd name="T88" fmla="*/ 4 w 44"/>
                      <a:gd name="T89" fmla="*/ 1 h 11"/>
                      <a:gd name="T90" fmla="*/ 5 w 44"/>
                      <a:gd name="T91" fmla="*/ 0 h 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 h="11">
                        <a:moveTo>
                          <a:pt x="5" y="0"/>
                        </a:moveTo>
                        <a:lnTo>
                          <a:pt x="9" y="0"/>
                        </a:lnTo>
                        <a:lnTo>
                          <a:pt x="11" y="0"/>
                        </a:lnTo>
                        <a:lnTo>
                          <a:pt x="13" y="0"/>
                        </a:lnTo>
                        <a:lnTo>
                          <a:pt x="14" y="0"/>
                        </a:lnTo>
                        <a:lnTo>
                          <a:pt x="16" y="0"/>
                        </a:lnTo>
                        <a:lnTo>
                          <a:pt x="16" y="1"/>
                        </a:lnTo>
                        <a:lnTo>
                          <a:pt x="18" y="1"/>
                        </a:lnTo>
                        <a:lnTo>
                          <a:pt x="21" y="1"/>
                        </a:lnTo>
                        <a:lnTo>
                          <a:pt x="22" y="1"/>
                        </a:lnTo>
                        <a:lnTo>
                          <a:pt x="25" y="1"/>
                        </a:lnTo>
                        <a:lnTo>
                          <a:pt x="28" y="1"/>
                        </a:lnTo>
                        <a:lnTo>
                          <a:pt x="30" y="3"/>
                        </a:lnTo>
                        <a:lnTo>
                          <a:pt x="35" y="3"/>
                        </a:lnTo>
                        <a:lnTo>
                          <a:pt x="39" y="3"/>
                        </a:lnTo>
                        <a:lnTo>
                          <a:pt x="43" y="3"/>
                        </a:lnTo>
                        <a:lnTo>
                          <a:pt x="43" y="5"/>
                        </a:lnTo>
                        <a:lnTo>
                          <a:pt x="41" y="5"/>
                        </a:lnTo>
                        <a:lnTo>
                          <a:pt x="41" y="6"/>
                        </a:lnTo>
                        <a:lnTo>
                          <a:pt x="39" y="6"/>
                        </a:lnTo>
                        <a:lnTo>
                          <a:pt x="38" y="8"/>
                        </a:lnTo>
                        <a:lnTo>
                          <a:pt x="36" y="8"/>
                        </a:lnTo>
                        <a:lnTo>
                          <a:pt x="34" y="8"/>
                        </a:lnTo>
                        <a:lnTo>
                          <a:pt x="32" y="8"/>
                        </a:lnTo>
                        <a:lnTo>
                          <a:pt x="30" y="8"/>
                        </a:lnTo>
                        <a:lnTo>
                          <a:pt x="28" y="8"/>
                        </a:lnTo>
                        <a:lnTo>
                          <a:pt x="27" y="8"/>
                        </a:lnTo>
                        <a:lnTo>
                          <a:pt x="23" y="10"/>
                        </a:lnTo>
                        <a:lnTo>
                          <a:pt x="21" y="10"/>
                        </a:lnTo>
                        <a:lnTo>
                          <a:pt x="20" y="10"/>
                        </a:lnTo>
                        <a:lnTo>
                          <a:pt x="16" y="10"/>
                        </a:lnTo>
                        <a:lnTo>
                          <a:pt x="13" y="8"/>
                        </a:lnTo>
                        <a:lnTo>
                          <a:pt x="9" y="8"/>
                        </a:lnTo>
                        <a:lnTo>
                          <a:pt x="5" y="8"/>
                        </a:lnTo>
                        <a:lnTo>
                          <a:pt x="4" y="8"/>
                        </a:lnTo>
                        <a:lnTo>
                          <a:pt x="2" y="6"/>
                        </a:lnTo>
                        <a:lnTo>
                          <a:pt x="0" y="6"/>
                        </a:lnTo>
                        <a:lnTo>
                          <a:pt x="0" y="5"/>
                        </a:lnTo>
                        <a:lnTo>
                          <a:pt x="0" y="3"/>
                        </a:lnTo>
                        <a:lnTo>
                          <a:pt x="2" y="3"/>
                        </a:lnTo>
                        <a:lnTo>
                          <a:pt x="3" y="3"/>
                        </a:lnTo>
                        <a:lnTo>
                          <a:pt x="4" y="1"/>
                        </a:lnTo>
                        <a:lnTo>
                          <a:pt x="5" y="0"/>
                        </a:lnTo>
                      </a:path>
                    </a:pathLst>
                  </a:custGeom>
                  <a:solidFill>
                    <a:srgbClr val="BEC5C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92" name="Freeform 474"/>
                  <p:cNvSpPr>
                    <a:spLocks noChangeAspect="1"/>
                  </p:cNvSpPr>
                  <p:nvPr/>
                </p:nvSpPr>
                <p:spPr bwMode="auto">
                  <a:xfrm>
                    <a:off x="5067" y="1319"/>
                    <a:ext cx="35" cy="11"/>
                  </a:xfrm>
                  <a:custGeom>
                    <a:avLst/>
                    <a:gdLst>
                      <a:gd name="T0" fmla="*/ 0 w 35"/>
                      <a:gd name="T1" fmla="*/ 0 h 11"/>
                      <a:gd name="T2" fmla="*/ 2 w 35"/>
                      <a:gd name="T3" fmla="*/ 0 h 11"/>
                      <a:gd name="T4" fmla="*/ 3 w 35"/>
                      <a:gd name="T5" fmla="*/ 0 h 11"/>
                      <a:gd name="T6" fmla="*/ 5 w 35"/>
                      <a:gd name="T7" fmla="*/ 0 h 11"/>
                      <a:gd name="T8" fmla="*/ 7 w 35"/>
                      <a:gd name="T9" fmla="*/ 1 h 11"/>
                      <a:gd name="T10" fmla="*/ 9 w 35"/>
                      <a:gd name="T11" fmla="*/ 1 h 11"/>
                      <a:gd name="T12" fmla="*/ 9 w 35"/>
                      <a:gd name="T13" fmla="*/ 1 h 11"/>
                      <a:gd name="T14" fmla="*/ 11 w 35"/>
                      <a:gd name="T15" fmla="*/ 1 h 11"/>
                      <a:gd name="T16" fmla="*/ 12 w 35"/>
                      <a:gd name="T17" fmla="*/ 1 h 11"/>
                      <a:gd name="T18" fmla="*/ 15 w 35"/>
                      <a:gd name="T19" fmla="*/ 1 h 11"/>
                      <a:gd name="T20" fmla="*/ 16 w 35"/>
                      <a:gd name="T21" fmla="*/ 3 h 11"/>
                      <a:gd name="T22" fmla="*/ 19 w 35"/>
                      <a:gd name="T23" fmla="*/ 3 h 11"/>
                      <a:gd name="T24" fmla="*/ 22 w 35"/>
                      <a:gd name="T25" fmla="*/ 3 h 11"/>
                      <a:gd name="T26" fmla="*/ 26 w 35"/>
                      <a:gd name="T27" fmla="*/ 3 h 11"/>
                      <a:gd name="T28" fmla="*/ 30 w 35"/>
                      <a:gd name="T29" fmla="*/ 3 h 11"/>
                      <a:gd name="T30" fmla="*/ 34 w 35"/>
                      <a:gd name="T31" fmla="*/ 5 h 11"/>
                      <a:gd name="T32" fmla="*/ 32 w 35"/>
                      <a:gd name="T33" fmla="*/ 6 h 11"/>
                      <a:gd name="T34" fmla="*/ 30 w 35"/>
                      <a:gd name="T35" fmla="*/ 8 h 11"/>
                      <a:gd name="T36" fmla="*/ 27 w 35"/>
                      <a:gd name="T37" fmla="*/ 8 h 11"/>
                      <a:gd name="T38" fmla="*/ 25 w 35"/>
                      <a:gd name="T39" fmla="*/ 8 h 11"/>
                      <a:gd name="T40" fmla="*/ 22 w 35"/>
                      <a:gd name="T41" fmla="*/ 8 h 11"/>
                      <a:gd name="T42" fmla="*/ 18 w 35"/>
                      <a:gd name="T43" fmla="*/ 10 h 11"/>
                      <a:gd name="T44" fmla="*/ 14 w 35"/>
                      <a:gd name="T45" fmla="*/ 10 h 11"/>
                      <a:gd name="T46" fmla="*/ 11 w 35"/>
                      <a:gd name="T47" fmla="*/ 10 h 11"/>
                      <a:gd name="T48" fmla="*/ 9 w 35"/>
                      <a:gd name="T49" fmla="*/ 8 h 11"/>
                      <a:gd name="T50" fmla="*/ 7 w 35"/>
                      <a:gd name="T51" fmla="*/ 8 h 11"/>
                      <a:gd name="T52" fmla="*/ 4 w 35"/>
                      <a:gd name="T53" fmla="*/ 8 h 11"/>
                      <a:gd name="T54" fmla="*/ 3 w 35"/>
                      <a:gd name="T55" fmla="*/ 8 h 11"/>
                      <a:gd name="T56" fmla="*/ 2 w 35"/>
                      <a:gd name="T57" fmla="*/ 8 h 11"/>
                      <a:gd name="T58" fmla="*/ 0 w 35"/>
                      <a:gd name="T59" fmla="*/ 6 h 11"/>
                      <a:gd name="T60" fmla="*/ 0 w 35"/>
                      <a:gd name="T61" fmla="*/ 5 h 11"/>
                      <a:gd name="T62" fmla="*/ 0 w 35"/>
                      <a:gd name="T63" fmla="*/ 3 h 11"/>
                      <a:gd name="T64" fmla="*/ 0 w 35"/>
                      <a:gd name="T65" fmla="*/ 3 h 11"/>
                      <a:gd name="T66" fmla="*/ 0 w 35"/>
                      <a:gd name="T67" fmla="*/ 0 h 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 h="11">
                        <a:moveTo>
                          <a:pt x="0" y="0"/>
                        </a:moveTo>
                        <a:lnTo>
                          <a:pt x="2" y="0"/>
                        </a:lnTo>
                        <a:lnTo>
                          <a:pt x="3" y="0"/>
                        </a:lnTo>
                        <a:lnTo>
                          <a:pt x="5" y="0"/>
                        </a:lnTo>
                        <a:lnTo>
                          <a:pt x="7" y="1"/>
                        </a:lnTo>
                        <a:lnTo>
                          <a:pt x="9" y="1"/>
                        </a:lnTo>
                        <a:lnTo>
                          <a:pt x="11" y="1"/>
                        </a:lnTo>
                        <a:lnTo>
                          <a:pt x="12" y="1"/>
                        </a:lnTo>
                        <a:lnTo>
                          <a:pt x="15" y="1"/>
                        </a:lnTo>
                        <a:lnTo>
                          <a:pt x="16" y="3"/>
                        </a:lnTo>
                        <a:lnTo>
                          <a:pt x="19" y="3"/>
                        </a:lnTo>
                        <a:lnTo>
                          <a:pt x="22" y="3"/>
                        </a:lnTo>
                        <a:lnTo>
                          <a:pt x="26" y="3"/>
                        </a:lnTo>
                        <a:lnTo>
                          <a:pt x="30" y="3"/>
                        </a:lnTo>
                        <a:lnTo>
                          <a:pt x="34" y="5"/>
                        </a:lnTo>
                        <a:lnTo>
                          <a:pt x="32" y="6"/>
                        </a:lnTo>
                        <a:lnTo>
                          <a:pt x="30" y="8"/>
                        </a:lnTo>
                        <a:lnTo>
                          <a:pt x="27" y="8"/>
                        </a:lnTo>
                        <a:lnTo>
                          <a:pt x="25" y="8"/>
                        </a:lnTo>
                        <a:lnTo>
                          <a:pt x="22" y="8"/>
                        </a:lnTo>
                        <a:lnTo>
                          <a:pt x="18" y="10"/>
                        </a:lnTo>
                        <a:lnTo>
                          <a:pt x="14" y="10"/>
                        </a:lnTo>
                        <a:lnTo>
                          <a:pt x="11" y="10"/>
                        </a:lnTo>
                        <a:lnTo>
                          <a:pt x="9" y="8"/>
                        </a:lnTo>
                        <a:lnTo>
                          <a:pt x="7" y="8"/>
                        </a:lnTo>
                        <a:lnTo>
                          <a:pt x="4" y="8"/>
                        </a:lnTo>
                        <a:lnTo>
                          <a:pt x="3" y="8"/>
                        </a:lnTo>
                        <a:lnTo>
                          <a:pt x="2" y="8"/>
                        </a:lnTo>
                        <a:lnTo>
                          <a:pt x="0" y="6"/>
                        </a:lnTo>
                        <a:lnTo>
                          <a:pt x="0" y="5"/>
                        </a:lnTo>
                        <a:lnTo>
                          <a:pt x="0" y="3"/>
                        </a:lnTo>
                        <a:lnTo>
                          <a:pt x="0" y="0"/>
                        </a:lnTo>
                      </a:path>
                    </a:pathLst>
                  </a:custGeom>
                  <a:solidFill>
                    <a:srgbClr val="C8CFC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93" name="Freeform 475"/>
                  <p:cNvSpPr>
                    <a:spLocks noChangeAspect="1"/>
                  </p:cNvSpPr>
                  <p:nvPr/>
                </p:nvSpPr>
                <p:spPr bwMode="auto">
                  <a:xfrm>
                    <a:off x="5067" y="1319"/>
                    <a:ext cx="34" cy="11"/>
                  </a:xfrm>
                  <a:custGeom>
                    <a:avLst/>
                    <a:gdLst>
                      <a:gd name="T0" fmla="*/ 0 w 34"/>
                      <a:gd name="T1" fmla="*/ 0 h 11"/>
                      <a:gd name="T2" fmla="*/ 2 w 34"/>
                      <a:gd name="T3" fmla="*/ 0 h 11"/>
                      <a:gd name="T4" fmla="*/ 4 w 34"/>
                      <a:gd name="T5" fmla="*/ 1 h 11"/>
                      <a:gd name="T6" fmla="*/ 5 w 34"/>
                      <a:gd name="T7" fmla="*/ 1 h 11"/>
                      <a:gd name="T8" fmla="*/ 7 w 34"/>
                      <a:gd name="T9" fmla="*/ 1 h 11"/>
                      <a:gd name="T10" fmla="*/ 8 w 34"/>
                      <a:gd name="T11" fmla="*/ 1 h 11"/>
                      <a:gd name="T12" fmla="*/ 9 w 34"/>
                      <a:gd name="T13" fmla="*/ 1 h 11"/>
                      <a:gd name="T14" fmla="*/ 11 w 34"/>
                      <a:gd name="T15" fmla="*/ 1 h 11"/>
                      <a:gd name="T16" fmla="*/ 13 w 34"/>
                      <a:gd name="T17" fmla="*/ 3 h 11"/>
                      <a:gd name="T18" fmla="*/ 15 w 34"/>
                      <a:gd name="T19" fmla="*/ 3 h 11"/>
                      <a:gd name="T20" fmla="*/ 16 w 34"/>
                      <a:gd name="T21" fmla="*/ 3 h 11"/>
                      <a:gd name="T22" fmla="*/ 20 w 34"/>
                      <a:gd name="T23" fmla="*/ 3 h 11"/>
                      <a:gd name="T24" fmla="*/ 22 w 34"/>
                      <a:gd name="T25" fmla="*/ 3 h 11"/>
                      <a:gd name="T26" fmla="*/ 25 w 34"/>
                      <a:gd name="T27" fmla="*/ 3 h 11"/>
                      <a:gd name="T28" fmla="*/ 29 w 34"/>
                      <a:gd name="T29" fmla="*/ 5 h 11"/>
                      <a:gd name="T30" fmla="*/ 33 w 34"/>
                      <a:gd name="T31" fmla="*/ 5 h 11"/>
                      <a:gd name="T32" fmla="*/ 33 w 34"/>
                      <a:gd name="T33" fmla="*/ 6 h 11"/>
                      <a:gd name="T34" fmla="*/ 31 w 34"/>
                      <a:gd name="T35" fmla="*/ 6 h 11"/>
                      <a:gd name="T36" fmla="*/ 31 w 34"/>
                      <a:gd name="T37" fmla="*/ 8 h 11"/>
                      <a:gd name="T38" fmla="*/ 27 w 34"/>
                      <a:gd name="T39" fmla="*/ 8 h 11"/>
                      <a:gd name="T40" fmla="*/ 25 w 34"/>
                      <a:gd name="T41" fmla="*/ 8 h 11"/>
                      <a:gd name="T42" fmla="*/ 22 w 34"/>
                      <a:gd name="T43" fmla="*/ 8 h 11"/>
                      <a:gd name="T44" fmla="*/ 20 w 34"/>
                      <a:gd name="T45" fmla="*/ 8 h 11"/>
                      <a:gd name="T46" fmla="*/ 16 w 34"/>
                      <a:gd name="T47" fmla="*/ 10 h 11"/>
                      <a:gd name="T48" fmla="*/ 15 w 34"/>
                      <a:gd name="T49" fmla="*/ 10 h 11"/>
                      <a:gd name="T50" fmla="*/ 13 w 34"/>
                      <a:gd name="T51" fmla="*/ 8 h 11"/>
                      <a:gd name="T52" fmla="*/ 11 w 34"/>
                      <a:gd name="T53" fmla="*/ 8 h 11"/>
                      <a:gd name="T54" fmla="*/ 9 w 34"/>
                      <a:gd name="T55" fmla="*/ 8 h 11"/>
                      <a:gd name="T56" fmla="*/ 8 w 34"/>
                      <a:gd name="T57" fmla="*/ 8 h 11"/>
                      <a:gd name="T58" fmla="*/ 7 w 34"/>
                      <a:gd name="T59" fmla="*/ 8 h 11"/>
                      <a:gd name="T60" fmla="*/ 7 w 34"/>
                      <a:gd name="T61" fmla="*/ 6 h 11"/>
                      <a:gd name="T62" fmla="*/ 5 w 34"/>
                      <a:gd name="T63" fmla="*/ 6 h 11"/>
                      <a:gd name="T64" fmla="*/ 5 w 34"/>
                      <a:gd name="T65" fmla="*/ 5 h 11"/>
                      <a:gd name="T66" fmla="*/ 4 w 34"/>
                      <a:gd name="T67" fmla="*/ 5 h 11"/>
                      <a:gd name="T68" fmla="*/ 4 w 34"/>
                      <a:gd name="T69" fmla="*/ 3 h 11"/>
                      <a:gd name="T70" fmla="*/ 3 w 34"/>
                      <a:gd name="T71" fmla="*/ 3 h 11"/>
                      <a:gd name="T72" fmla="*/ 2 w 34"/>
                      <a:gd name="T73" fmla="*/ 1 h 11"/>
                      <a:gd name="T74" fmla="*/ 0 w 34"/>
                      <a:gd name="T75" fmla="*/ 0 h 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11">
                        <a:moveTo>
                          <a:pt x="0" y="0"/>
                        </a:moveTo>
                        <a:lnTo>
                          <a:pt x="2" y="0"/>
                        </a:lnTo>
                        <a:lnTo>
                          <a:pt x="4" y="1"/>
                        </a:lnTo>
                        <a:lnTo>
                          <a:pt x="5" y="1"/>
                        </a:lnTo>
                        <a:lnTo>
                          <a:pt x="7" y="1"/>
                        </a:lnTo>
                        <a:lnTo>
                          <a:pt x="8" y="1"/>
                        </a:lnTo>
                        <a:lnTo>
                          <a:pt x="9" y="1"/>
                        </a:lnTo>
                        <a:lnTo>
                          <a:pt x="11" y="1"/>
                        </a:lnTo>
                        <a:lnTo>
                          <a:pt x="13" y="3"/>
                        </a:lnTo>
                        <a:lnTo>
                          <a:pt x="15" y="3"/>
                        </a:lnTo>
                        <a:lnTo>
                          <a:pt x="16" y="3"/>
                        </a:lnTo>
                        <a:lnTo>
                          <a:pt x="20" y="3"/>
                        </a:lnTo>
                        <a:lnTo>
                          <a:pt x="22" y="3"/>
                        </a:lnTo>
                        <a:lnTo>
                          <a:pt x="25" y="3"/>
                        </a:lnTo>
                        <a:lnTo>
                          <a:pt x="29" y="5"/>
                        </a:lnTo>
                        <a:lnTo>
                          <a:pt x="33" y="5"/>
                        </a:lnTo>
                        <a:lnTo>
                          <a:pt x="33" y="6"/>
                        </a:lnTo>
                        <a:lnTo>
                          <a:pt x="31" y="6"/>
                        </a:lnTo>
                        <a:lnTo>
                          <a:pt x="31" y="8"/>
                        </a:lnTo>
                        <a:lnTo>
                          <a:pt x="27" y="8"/>
                        </a:lnTo>
                        <a:lnTo>
                          <a:pt x="25" y="8"/>
                        </a:lnTo>
                        <a:lnTo>
                          <a:pt x="22" y="8"/>
                        </a:lnTo>
                        <a:lnTo>
                          <a:pt x="20" y="8"/>
                        </a:lnTo>
                        <a:lnTo>
                          <a:pt x="16" y="10"/>
                        </a:lnTo>
                        <a:lnTo>
                          <a:pt x="15" y="10"/>
                        </a:lnTo>
                        <a:lnTo>
                          <a:pt x="13" y="8"/>
                        </a:lnTo>
                        <a:lnTo>
                          <a:pt x="11" y="8"/>
                        </a:lnTo>
                        <a:lnTo>
                          <a:pt x="9" y="8"/>
                        </a:lnTo>
                        <a:lnTo>
                          <a:pt x="8" y="8"/>
                        </a:lnTo>
                        <a:lnTo>
                          <a:pt x="7" y="8"/>
                        </a:lnTo>
                        <a:lnTo>
                          <a:pt x="7" y="6"/>
                        </a:lnTo>
                        <a:lnTo>
                          <a:pt x="5" y="6"/>
                        </a:lnTo>
                        <a:lnTo>
                          <a:pt x="5" y="5"/>
                        </a:lnTo>
                        <a:lnTo>
                          <a:pt x="4" y="5"/>
                        </a:lnTo>
                        <a:lnTo>
                          <a:pt x="4" y="3"/>
                        </a:lnTo>
                        <a:lnTo>
                          <a:pt x="3" y="3"/>
                        </a:lnTo>
                        <a:lnTo>
                          <a:pt x="2" y="1"/>
                        </a:lnTo>
                        <a:lnTo>
                          <a:pt x="0" y="0"/>
                        </a:lnTo>
                      </a:path>
                    </a:pathLst>
                  </a:custGeom>
                  <a:solidFill>
                    <a:srgbClr val="D5DCD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94" name="Freeform 476"/>
                  <p:cNvSpPr>
                    <a:spLocks noChangeAspect="1"/>
                  </p:cNvSpPr>
                  <p:nvPr/>
                </p:nvSpPr>
                <p:spPr bwMode="auto">
                  <a:xfrm>
                    <a:off x="5067" y="1319"/>
                    <a:ext cx="33" cy="10"/>
                  </a:xfrm>
                  <a:custGeom>
                    <a:avLst/>
                    <a:gdLst>
                      <a:gd name="T0" fmla="*/ 0 w 33"/>
                      <a:gd name="T1" fmla="*/ 0 h 10"/>
                      <a:gd name="T2" fmla="*/ 3 w 33"/>
                      <a:gd name="T3" fmla="*/ 2 h 10"/>
                      <a:gd name="T4" fmla="*/ 4 w 33"/>
                      <a:gd name="T5" fmla="*/ 2 h 10"/>
                      <a:gd name="T6" fmla="*/ 5 w 33"/>
                      <a:gd name="T7" fmla="*/ 2 h 10"/>
                      <a:gd name="T8" fmla="*/ 7 w 33"/>
                      <a:gd name="T9" fmla="*/ 2 h 10"/>
                      <a:gd name="T10" fmla="*/ 9 w 33"/>
                      <a:gd name="T11" fmla="*/ 2 h 10"/>
                      <a:gd name="T12" fmla="*/ 10 w 33"/>
                      <a:gd name="T13" fmla="*/ 2 h 10"/>
                      <a:gd name="T14" fmla="*/ 11 w 33"/>
                      <a:gd name="T15" fmla="*/ 2 h 10"/>
                      <a:gd name="T16" fmla="*/ 12 w 33"/>
                      <a:gd name="T17" fmla="*/ 2 h 10"/>
                      <a:gd name="T18" fmla="*/ 14 w 33"/>
                      <a:gd name="T19" fmla="*/ 2 h 10"/>
                      <a:gd name="T20" fmla="*/ 16 w 33"/>
                      <a:gd name="T21" fmla="*/ 2 h 10"/>
                      <a:gd name="T22" fmla="*/ 18 w 33"/>
                      <a:gd name="T23" fmla="*/ 4 h 10"/>
                      <a:gd name="T24" fmla="*/ 21 w 33"/>
                      <a:gd name="T25" fmla="*/ 4 h 10"/>
                      <a:gd name="T26" fmla="*/ 25 w 33"/>
                      <a:gd name="T27" fmla="*/ 5 h 10"/>
                      <a:gd name="T28" fmla="*/ 28 w 33"/>
                      <a:gd name="T29" fmla="*/ 5 h 10"/>
                      <a:gd name="T30" fmla="*/ 32 w 33"/>
                      <a:gd name="T31" fmla="*/ 7 h 10"/>
                      <a:gd name="T32" fmla="*/ 30 w 33"/>
                      <a:gd name="T33" fmla="*/ 7 h 10"/>
                      <a:gd name="T34" fmla="*/ 30 w 33"/>
                      <a:gd name="T35" fmla="*/ 7 h 10"/>
                      <a:gd name="T36" fmla="*/ 28 w 33"/>
                      <a:gd name="T37" fmla="*/ 7 h 10"/>
                      <a:gd name="T38" fmla="*/ 25 w 33"/>
                      <a:gd name="T39" fmla="*/ 9 h 10"/>
                      <a:gd name="T40" fmla="*/ 23 w 33"/>
                      <a:gd name="T41" fmla="*/ 9 h 10"/>
                      <a:gd name="T42" fmla="*/ 21 w 33"/>
                      <a:gd name="T43" fmla="*/ 9 h 10"/>
                      <a:gd name="T44" fmla="*/ 20 w 33"/>
                      <a:gd name="T45" fmla="*/ 9 h 10"/>
                      <a:gd name="T46" fmla="*/ 18 w 33"/>
                      <a:gd name="T47" fmla="*/ 9 h 10"/>
                      <a:gd name="T48" fmla="*/ 16 w 33"/>
                      <a:gd name="T49" fmla="*/ 9 h 10"/>
                      <a:gd name="T50" fmla="*/ 16 w 33"/>
                      <a:gd name="T51" fmla="*/ 9 h 10"/>
                      <a:gd name="T52" fmla="*/ 14 w 33"/>
                      <a:gd name="T53" fmla="*/ 7 h 10"/>
                      <a:gd name="T54" fmla="*/ 12 w 33"/>
                      <a:gd name="T55" fmla="*/ 7 h 10"/>
                      <a:gd name="T56" fmla="*/ 11 w 33"/>
                      <a:gd name="T57" fmla="*/ 7 h 10"/>
                      <a:gd name="T58" fmla="*/ 10 w 33"/>
                      <a:gd name="T59" fmla="*/ 7 h 10"/>
                      <a:gd name="T60" fmla="*/ 9 w 33"/>
                      <a:gd name="T61" fmla="*/ 5 h 10"/>
                      <a:gd name="T62" fmla="*/ 7 w 33"/>
                      <a:gd name="T63" fmla="*/ 5 h 10"/>
                      <a:gd name="T64" fmla="*/ 5 w 33"/>
                      <a:gd name="T65" fmla="*/ 4 h 10"/>
                      <a:gd name="T66" fmla="*/ 3 w 33"/>
                      <a:gd name="T67" fmla="*/ 2 h 10"/>
                      <a:gd name="T68" fmla="*/ 0 w 33"/>
                      <a:gd name="T69" fmla="*/ 0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 h="10">
                        <a:moveTo>
                          <a:pt x="0" y="0"/>
                        </a:moveTo>
                        <a:lnTo>
                          <a:pt x="3" y="2"/>
                        </a:lnTo>
                        <a:lnTo>
                          <a:pt x="4" y="2"/>
                        </a:lnTo>
                        <a:lnTo>
                          <a:pt x="5" y="2"/>
                        </a:lnTo>
                        <a:lnTo>
                          <a:pt x="7" y="2"/>
                        </a:lnTo>
                        <a:lnTo>
                          <a:pt x="9" y="2"/>
                        </a:lnTo>
                        <a:lnTo>
                          <a:pt x="10" y="2"/>
                        </a:lnTo>
                        <a:lnTo>
                          <a:pt x="11" y="2"/>
                        </a:lnTo>
                        <a:lnTo>
                          <a:pt x="12" y="2"/>
                        </a:lnTo>
                        <a:lnTo>
                          <a:pt x="14" y="2"/>
                        </a:lnTo>
                        <a:lnTo>
                          <a:pt x="16" y="2"/>
                        </a:lnTo>
                        <a:lnTo>
                          <a:pt x="18" y="4"/>
                        </a:lnTo>
                        <a:lnTo>
                          <a:pt x="21" y="4"/>
                        </a:lnTo>
                        <a:lnTo>
                          <a:pt x="25" y="5"/>
                        </a:lnTo>
                        <a:lnTo>
                          <a:pt x="28" y="5"/>
                        </a:lnTo>
                        <a:lnTo>
                          <a:pt x="32" y="7"/>
                        </a:lnTo>
                        <a:lnTo>
                          <a:pt x="30" y="7"/>
                        </a:lnTo>
                        <a:lnTo>
                          <a:pt x="28" y="7"/>
                        </a:lnTo>
                        <a:lnTo>
                          <a:pt x="25" y="9"/>
                        </a:lnTo>
                        <a:lnTo>
                          <a:pt x="23" y="9"/>
                        </a:lnTo>
                        <a:lnTo>
                          <a:pt x="21" y="9"/>
                        </a:lnTo>
                        <a:lnTo>
                          <a:pt x="20" y="9"/>
                        </a:lnTo>
                        <a:lnTo>
                          <a:pt x="18" y="9"/>
                        </a:lnTo>
                        <a:lnTo>
                          <a:pt x="16" y="9"/>
                        </a:lnTo>
                        <a:lnTo>
                          <a:pt x="14" y="7"/>
                        </a:lnTo>
                        <a:lnTo>
                          <a:pt x="12" y="7"/>
                        </a:lnTo>
                        <a:lnTo>
                          <a:pt x="11" y="7"/>
                        </a:lnTo>
                        <a:lnTo>
                          <a:pt x="10" y="7"/>
                        </a:lnTo>
                        <a:lnTo>
                          <a:pt x="9" y="5"/>
                        </a:lnTo>
                        <a:lnTo>
                          <a:pt x="7" y="5"/>
                        </a:lnTo>
                        <a:lnTo>
                          <a:pt x="5" y="4"/>
                        </a:lnTo>
                        <a:lnTo>
                          <a:pt x="3" y="2"/>
                        </a:lnTo>
                        <a:lnTo>
                          <a:pt x="0" y="0"/>
                        </a:lnTo>
                      </a:path>
                    </a:pathLst>
                  </a:custGeom>
                  <a:solidFill>
                    <a:srgbClr val="DFE6E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95" name="Freeform 477"/>
                  <p:cNvSpPr>
                    <a:spLocks noChangeAspect="1"/>
                  </p:cNvSpPr>
                  <p:nvPr/>
                </p:nvSpPr>
                <p:spPr bwMode="auto">
                  <a:xfrm>
                    <a:off x="5067" y="1321"/>
                    <a:ext cx="31" cy="8"/>
                  </a:xfrm>
                  <a:custGeom>
                    <a:avLst/>
                    <a:gdLst>
                      <a:gd name="T0" fmla="*/ 0 w 31"/>
                      <a:gd name="T1" fmla="*/ 0 h 8"/>
                      <a:gd name="T2" fmla="*/ 30 w 31"/>
                      <a:gd name="T3" fmla="*/ 5 h 8"/>
                      <a:gd name="T4" fmla="*/ 30 w 31"/>
                      <a:gd name="T5" fmla="*/ 6 h 8"/>
                      <a:gd name="T6" fmla="*/ 28 w 31"/>
                      <a:gd name="T7" fmla="*/ 6 h 8"/>
                      <a:gd name="T8" fmla="*/ 28 w 31"/>
                      <a:gd name="T9" fmla="*/ 6 h 8"/>
                      <a:gd name="T10" fmla="*/ 26 w 31"/>
                      <a:gd name="T11" fmla="*/ 7 h 8"/>
                      <a:gd name="T12" fmla="*/ 23 w 31"/>
                      <a:gd name="T13" fmla="*/ 7 h 8"/>
                      <a:gd name="T14" fmla="*/ 22 w 31"/>
                      <a:gd name="T15" fmla="*/ 7 h 8"/>
                      <a:gd name="T16" fmla="*/ 21 w 31"/>
                      <a:gd name="T17" fmla="*/ 7 h 8"/>
                      <a:gd name="T18" fmla="*/ 19 w 31"/>
                      <a:gd name="T19" fmla="*/ 7 h 8"/>
                      <a:gd name="T20" fmla="*/ 0 w 31"/>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8">
                        <a:moveTo>
                          <a:pt x="0" y="0"/>
                        </a:moveTo>
                        <a:lnTo>
                          <a:pt x="30" y="5"/>
                        </a:lnTo>
                        <a:lnTo>
                          <a:pt x="30" y="6"/>
                        </a:lnTo>
                        <a:lnTo>
                          <a:pt x="28" y="6"/>
                        </a:lnTo>
                        <a:lnTo>
                          <a:pt x="26" y="7"/>
                        </a:lnTo>
                        <a:lnTo>
                          <a:pt x="23" y="7"/>
                        </a:lnTo>
                        <a:lnTo>
                          <a:pt x="22" y="7"/>
                        </a:lnTo>
                        <a:lnTo>
                          <a:pt x="21" y="7"/>
                        </a:lnTo>
                        <a:lnTo>
                          <a:pt x="19"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96" name="Freeform 478"/>
                  <p:cNvSpPr>
                    <a:spLocks noChangeAspect="1"/>
                  </p:cNvSpPr>
                  <p:nvPr/>
                </p:nvSpPr>
                <p:spPr bwMode="auto">
                  <a:xfrm>
                    <a:off x="4944" y="1104"/>
                    <a:ext cx="282" cy="216"/>
                  </a:xfrm>
                  <a:custGeom>
                    <a:avLst/>
                    <a:gdLst>
                      <a:gd name="T0" fmla="*/ 14 w 282"/>
                      <a:gd name="T1" fmla="*/ 2 h 216"/>
                      <a:gd name="T2" fmla="*/ 30 w 282"/>
                      <a:gd name="T3" fmla="*/ 2 h 216"/>
                      <a:gd name="T4" fmla="*/ 46 w 282"/>
                      <a:gd name="T5" fmla="*/ 2 h 216"/>
                      <a:gd name="T6" fmla="*/ 64 w 282"/>
                      <a:gd name="T7" fmla="*/ 0 h 216"/>
                      <a:gd name="T8" fmla="*/ 81 w 282"/>
                      <a:gd name="T9" fmla="*/ 0 h 216"/>
                      <a:gd name="T10" fmla="*/ 97 w 282"/>
                      <a:gd name="T11" fmla="*/ 0 h 216"/>
                      <a:gd name="T12" fmla="*/ 115 w 282"/>
                      <a:gd name="T13" fmla="*/ 0 h 216"/>
                      <a:gd name="T14" fmla="*/ 131 w 282"/>
                      <a:gd name="T15" fmla="*/ 0 h 216"/>
                      <a:gd name="T16" fmla="*/ 149 w 282"/>
                      <a:gd name="T17" fmla="*/ 0 h 216"/>
                      <a:gd name="T18" fmla="*/ 165 w 282"/>
                      <a:gd name="T19" fmla="*/ 0 h 216"/>
                      <a:gd name="T20" fmla="*/ 181 w 282"/>
                      <a:gd name="T21" fmla="*/ 0 h 216"/>
                      <a:gd name="T22" fmla="*/ 199 w 282"/>
                      <a:gd name="T23" fmla="*/ 0 h 216"/>
                      <a:gd name="T24" fmla="*/ 216 w 282"/>
                      <a:gd name="T25" fmla="*/ 0 h 216"/>
                      <a:gd name="T26" fmla="*/ 233 w 282"/>
                      <a:gd name="T27" fmla="*/ 2 h 216"/>
                      <a:gd name="T28" fmla="*/ 250 w 282"/>
                      <a:gd name="T29" fmla="*/ 2 h 216"/>
                      <a:gd name="T30" fmla="*/ 268 w 282"/>
                      <a:gd name="T31" fmla="*/ 2 h 216"/>
                      <a:gd name="T32" fmla="*/ 277 w 282"/>
                      <a:gd name="T33" fmla="*/ 2 h 216"/>
                      <a:gd name="T34" fmla="*/ 279 w 282"/>
                      <a:gd name="T35" fmla="*/ 4 h 216"/>
                      <a:gd name="T36" fmla="*/ 279 w 282"/>
                      <a:gd name="T37" fmla="*/ 56 h 216"/>
                      <a:gd name="T38" fmla="*/ 281 w 282"/>
                      <a:gd name="T39" fmla="*/ 159 h 216"/>
                      <a:gd name="T40" fmla="*/ 279 w 282"/>
                      <a:gd name="T41" fmla="*/ 210 h 216"/>
                      <a:gd name="T42" fmla="*/ 277 w 282"/>
                      <a:gd name="T43" fmla="*/ 211 h 216"/>
                      <a:gd name="T44" fmla="*/ 268 w 282"/>
                      <a:gd name="T45" fmla="*/ 213 h 216"/>
                      <a:gd name="T46" fmla="*/ 250 w 282"/>
                      <a:gd name="T47" fmla="*/ 213 h 216"/>
                      <a:gd name="T48" fmla="*/ 233 w 282"/>
                      <a:gd name="T49" fmla="*/ 213 h 216"/>
                      <a:gd name="T50" fmla="*/ 216 w 282"/>
                      <a:gd name="T51" fmla="*/ 213 h 216"/>
                      <a:gd name="T52" fmla="*/ 199 w 282"/>
                      <a:gd name="T53" fmla="*/ 213 h 216"/>
                      <a:gd name="T54" fmla="*/ 181 w 282"/>
                      <a:gd name="T55" fmla="*/ 215 h 216"/>
                      <a:gd name="T56" fmla="*/ 165 w 282"/>
                      <a:gd name="T57" fmla="*/ 215 h 216"/>
                      <a:gd name="T58" fmla="*/ 147 w 282"/>
                      <a:gd name="T59" fmla="*/ 215 h 216"/>
                      <a:gd name="T60" fmla="*/ 131 w 282"/>
                      <a:gd name="T61" fmla="*/ 215 h 216"/>
                      <a:gd name="T62" fmla="*/ 113 w 282"/>
                      <a:gd name="T63" fmla="*/ 215 h 216"/>
                      <a:gd name="T64" fmla="*/ 97 w 282"/>
                      <a:gd name="T65" fmla="*/ 215 h 216"/>
                      <a:gd name="T66" fmla="*/ 81 w 282"/>
                      <a:gd name="T67" fmla="*/ 213 h 216"/>
                      <a:gd name="T68" fmla="*/ 63 w 282"/>
                      <a:gd name="T69" fmla="*/ 213 h 216"/>
                      <a:gd name="T70" fmla="*/ 46 w 282"/>
                      <a:gd name="T71" fmla="*/ 213 h 216"/>
                      <a:gd name="T72" fmla="*/ 30 w 282"/>
                      <a:gd name="T73" fmla="*/ 213 h 216"/>
                      <a:gd name="T74" fmla="*/ 14 w 282"/>
                      <a:gd name="T75" fmla="*/ 213 h 216"/>
                      <a:gd name="T76" fmla="*/ 4 w 282"/>
                      <a:gd name="T77" fmla="*/ 211 h 216"/>
                      <a:gd name="T78" fmla="*/ 2 w 282"/>
                      <a:gd name="T79" fmla="*/ 210 h 216"/>
                      <a:gd name="T80" fmla="*/ 0 w 282"/>
                      <a:gd name="T81" fmla="*/ 157 h 216"/>
                      <a:gd name="T82" fmla="*/ 0 w 282"/>
                      <a:gd name="T83" fmla="*/ 56 h 216"/>
                      <a:gd name="T84" fmla="*/ 2 w 282"/>
                      <a:gd name="T85" fmla="*/ 4 h 216"/>
                      <a:gd name="T86" fmla="*/ 3 w 282"/>
                      <a:gd name="T87" fmla="*/ 2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2" h="216">
                        <a:moveTo>
                          <a:pt x="5" y="2"/>
                        </a:moveTo>
                        <a:lnTo>
                          <a:pt x="14" y="2"/>
                        </a:lnTo>
                        <a:lnTo>
                          <a:pt x="22" y="2"/>
                        </a:lnTo>
                        <a:lnTo>
                          <a:pt x="30" y="2"/>
                        </a:lnTo>
                        <a:lnTo>
                          <a:pt x="38" y="2"/>
                        </a:lnTo>
                        <a:lnTo>
                          <a:pt x="46" y="2"/>
                        </a:lnTo>
                        <a:lnTo>
                          <a:pt x="56" y="2"/>
                        </a:lnTo>
                        <a:lnTo>
                          <a:pt x="64" y="0"/>
                        </a:lnTo>
                        <a:lnTo>
                          <a:pt x="72" y="0"/>
                        </a:lnTo>
                        <a:lnTo>
                          <a:pt x="81" y="0"/>
                        </a:lnTo>
                        <a:lnTo>
                          <a:pt x="89" y="0"/>
                        </a:lnTo>
                        <a:lnTo>
                          <a:pt x="97" y="0"/>
                        </a:lnTo>
                        <a:lnTo>
                          <a:pt x="106" y="0"/>
                        </a:lnTo>
                        <a:lnTo>
                          <a:pt x="115" y="0"/>
                        </a:lnTo>
                        <a:lnTo>
                          <a:pt x="123" y="0"/>
                        </a:lnTo>
                        <a:lnTo>
                          <a:pt x="131" y="0"/>
                        </a:lnTo>
                        <a:lnTo>
                          <a:pt x="139" y="0"/>
                        </a:lnTo>
                        <a:lnTo>
                          <a:pt x="149" y="0"/>
                        </a:lnTo>
                        <a:lnTo>
                          <a:pt x="157" y="0"/>
                        </a:lnTo>
                        <a:lnTo>
                          <a:pt x="165" y="0"/>
                        </a:lnTo>
                        <a:lnTo>
                          <a:pt x="173" y="0"/>
                        </a:lnTo>
                        <a:lnTo>
                          <a:pt x="181" y="0"/>
                        </a:lnTo>
                        <a:lnTo>
                          <a:pt x="191" y="0"/>
                        </a:lnTo>
                        <a:lnTo>
                          <a:pt x="199" y="0"/>
                        </a:lnTo>
                        <a:lnTo>
                          <a:pt x="207" y="0"/>
                        </a:lnTo>
                        <a:lnTo>
                          <a:pt x="216" y="0"/>
                        </a:lnTo>
                        <a:lnTo>
                          <a:pt x="224" y="2"/>
                        </a:lnTo>
                        <a:lnTo>
                          <a:pt x="233" y="2"/>
                        </a:lnTo>
                        <a:lnTo>
                          <a:pt x="242" y="2"/>
                        </a:lnTo>
                        <a:lnTo>
                          <a:pt x="250" y="2"/>
                        </a:lnTo>
                        <a:lnTo>
                          <a:pt x="258" y="2"/>
                        </a:lnTo>
                        <a:lnTo>
                          <a:pt x="268" y="2"/>
                        </a:lnTo>
                        <a:lnTo>
                          <a:pt x="276" y="2"/>
                        </a:lnTo>
                        <a:lnTo>
                          <a:pt x="277" y="2"/>
                        </a:lnTo>
                        <a:lnTo>
                          <a:pt x="279" y="3"/>
                        </a:lnTo>
                        <a:lnTo>
                          <a:pt x="279" y="4"/>
                        </a:lnTo>
                        <a:lnTo>
                          <a:pt x="279" y="5"/>
                        </a:lnTo>
                        <a:lnTo>
                          <a:pt x="279" y="56"/>
                        </a:lnTo>
                        <a:lnTo>
                          <a:pt x="281" y="108"/>
                        </a:lnTo>
                        <a:lnTo>
                          <a:pt x="281" y="159"/>
                        </a:lnTo>
                        <a:lnTo>
                          <a:pt x="279" y="208"/>
                        </a:lnTo>
                        <a:lnTo>
                          <a:pt x="279" y="210"/>
                        </a:lnTo>
                        <a:lnTo>
                          <a:pt x="279" y="211"/>
                        </a:lnTo>
                        <a:lnTo>
                          <a:pt x="277" y="211"/>
                        </a:lnTo>
                        <a:lnTo>
                          <a:pt x="276" y="213"/>
                        </a:lnTo>
                        <a:lnTo>
                          <a:pt x="268" y="213"/>
                        </a:lnTo>
                        <a:lnTo>
                          <a:pt x="258" y="213"/>
                        </a:lnTo>
                        <a:lnTo>
                          <a:pt x="250" y="213"/>
                        </a:lnTo>
                        <a:lnTo>
                          <a:pt x="242" y="213"/>
                        </a:lnTo>
                        <a:lnTo>
                          <a:pt x="233" y="213"/>
                        </a:lnTo>
                        <a:lnTo>
                          <a:pt x="224" y="213"/>
                        </a:lnTo>
                        <a:lnTo>
                          <a:pt x="216" y="213"/>
                        </a:lnTo>
                        <a:lnTo>
                          <a:pt x="207" y="213"/>
                        </a:lnTo>
                        <a:lnTo>
                          <a:pt x="199" y="213"/>
                        </a:lnTo>
                        <a:lnTo>
                          <a:pt x="190" y="213"/>
                        </a:lnTo>
                        <a:lnTo>
                          <a:pt x="181" y="215"/>
                        </a:lnTo>
                        <a:lnTo>
                          <a:pt x="173" y="215"/>
                        </a:lnTo>
                        <a:lnTo>
                          <a:pt x="165" y="215"/>
                        </a:lnTo>
                        <a:lnTo>
                          <a:pt x="157" y="215"/>
                        </a:lnTo>
                        <a:lnTo>
                          <a:pt x="147" y="215"/>
                        </a:lnTo>
                        <a:lnTo>
                          <a:pt x="139" y="215"/>
                        </a:lnTo>
                        <a:lnTo>
                          <a:pt x="131" y="215"/>
                        </a:lnTo>
                        <a:lnTo>
                          <a:pt x="123" y="215"/>
                        </a:lnTo>
                        <a:lnTo>
                          <a:pt x="113" y="215"/>
                        </a:lnTo>
                        <a:lnTo>
                          <a:pt x="105" y="215"/>
                        </a:lnTo>
                        <a:lnTo>
                          <a:pt x="97" y="215"/>
                        </a:lnTo>
                        <a:lnTo>
                          <a:pt x="89" y="213"/>
                        </a:lnTo>
                        <a:lnTo>
                          <a:pt x="81" y="213"/>
                        </a:lnTo>
                        <a:lnTo>
                          <a:pt x="71" y="213"/>
                        </a:lnTo>
                        <a:lnTo>
                          <a:pt x="63" y="213"/>
                        </a:lnTo>
                        <a:lnTo>
                          <a:pt x="55" y="213"/>
                        </a:lnTo>
                        <a:lnTo>
                          <a:pt x="46" y="213"/>
                        </a:lnTo>
                        <a:lnTo>
                          <a:pt x="38" y="213"/>
                        </a:lnTo>
                        <a:lnTo>
                          <a:pt x="30" y="213"/>
                        </a:lnTo>
                        <a:lnTo>
                          <a:pt x="22" y="213"/>
                        </a:lnTo>
                        <a:lnTo>
                          <a:pt x="14" y="213"/>
                        </a:lnTo>
                        <a:lnTo>
                          <a:pt x="5" y="213"/>
                        </a:lnTo>
                        <a:lnTo>
                          <a:pt x="4" y="211"/>
                        </a:lnTo>
                        <a:lnTo>
                          <a:pt x="3" y="211"/>
                        </a:lnTo>
                        <a:lnTo>
                          <a:pt x="2" y="210"/>
                        </a:lnTo>
                        <a:lnTo>
                          <a:pt x="2" y="208"/>
                        </a:lnTo>
                        <a:lnTo>
                          <a:pt x="0" y="157"/>
                        </a:lnTo>
                        <a:lnTo>
                          <a:pt x="0" y="107"/>
                        </a:lnTo>
                        <a:lnTo>
                          <a:pt x="0" y="56"/>
                        </a:lnTo>
                        <a:lnTo>
                          <a:pt x="2" y="5"/>
                        </a:lnTo>
                        <a:lnTo>
                          <a:pt x="2" y="4"/>
                        </a:lnTo>
                        <a:lnTo>
                          <a:pt x="3" y="3"/>
                        </a:lnTo>
                        <a:lnTo>
                          <a:pt x="3" y="2"/>
                        </a:lnTo>
                        <a:lnTo>
                          <a:pt x="5" y="2"/>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97" name="Freeform 479"/>
                  <p:cNvSpPr>
                    <a:spLocks noChangeAspect="1"/>
                  </p:cNvSpPr>
                  <p:nvPr/>
                </p:nvSpPr>
                <p:spPr bwMode="auto">
                  <a:xfrm>
                    <a:off x="5177" y="1130"/>
                    <a:ext cx="6" cy="45"/>
                  </a:xfrm>
                  <a:custGeom>
                    <a:avLst/>
                    <a:gdLst>
                      <a:gd name="T0" fmla="*/ 0 w 6"/>
                      <a:gd name="T1" fmla="*/ 4 h 45"/>
                      <a:gd name="T2" fmla="*/ 3 w 6"/>
                      <a:gd name="T3" fmla="*/ 0 h 45"/>
                      <a:gd name="T4" fmla="*/ 5 w 6"/>
                      <a:gd name="T5" fmla="*/ 42 h 45"/>
                      <a:gd name="T6" fmla="*/ 0 w 6"/>
                      <a:gd name="T7" fmla="*/ 44 h 45"/>
                      <a:gd name="T8" fmla="*/ 0 w 6"/>
                      <a:gd name="T9" fmla="*/ 4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5">
                        <a:moveTo>
                          <a:pt x="0" y="4"/>
                        </a:moveTo>
                        <a:lnTo>
                          <a:pt x="3" y="0"/>
                        </a:lnTo>
                        <a:lnTo>
                          <a:pt x="5" y="42"/>
                        </a:lnTo>
                        <a:lnTo>
                          <a:pt x="0" y="44"/>
                        </a:lnTo>
                        <a:lnTo>
                          <a:pt x="0" y="4"/>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98" name="Freeform 480"/>
                  <p:cNvSpPr>
                    <a:spLocks noChangeAspect="1"/>
                  </p:cNvSpPr>
                  <p:nvPr/>
                </p:nvSpPr>
                <p:spPr bwMode="auto">
                  <a:xfrm>
                    <a:off x="5177" y="1171"/>
                    <a:ext cx="7" cy="42"/>
                  </a:xfrm>
                  <a:custGeom>
                    <a:avLst/>
                    <a:gdLst>
                      <a:gd name="T0" fmla="*/ 0 w 7"/>
                      <a:gd name="T1" fmla="*/ 3 h 42"/>
                      <a:gd name="T2" fmla="*/ 5 w 7"/>
                      <a:gd name="T3" fmla="*/ 0 h 42"/>
                      <a:gd name="T4" fmla="*/ 6 w 7"/>
                      <a:gd name="T5" fmla="*/ 41 h 42"/>
                      <a:gd name="T6" fmla="*/ 2 w 7"/>
                      <a:gd name="T7" fmla="*/ 41 h 42"/>
                      <a:gd name="T8" fmla="*/ 0 w 7"/>
                      <a:gd name="T9" fmla="*/ 3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2">
                        <a:moveTo>
                          <a:pt x="0" y="3"/>
                        </a:moveTo>
                        <a:lnTo>
                          <a:pt x="5" y="0"/>
                        </a:lnTo>
                        <a:lnTo>
                          <a:pt x="6" y="41"/>
                        </a:lnTo>
                        <a:lnTo>
                          <a:pt x="2" y="41"/>
                        </a:lnTo>
                        <a:lnTo>
                          <a:pt x="0" y="3"/>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99" name="Freeform 481"/>
                  <p:cNvSpPr>
                    <a:spLocks noChangeAspect="1"/>
                  </p:cNvSpPr>
                  <p:nvPr/>
                </p:nvSpPr>
                <p:spPr bwMode="auto">
                  <a:xfrm>
                    <a:off x="5178" y="1212"/>
                    <a:ext cx="6" cy="41"/>
                  </a:xfrm>
                  <a:custGeom>
                    <a:avLst/>
                    <a:gdLst>
                      <a:gd name="T0" fmla="*/ 0 w 6"/>
                      <a:gd name="T1" fmla="*/ 0 h 41"/>
                      <a:gd name="T2" fmla="*/ 5 w 6"/>
                      <a:gd name="T3" fmla="*/ 0 h 41"/>
                      <a:gd name="T4" fmla="*/ 3 w 6"/>
                      <a:gd name="T5" fmla="*/ 40 h 41"/>
                      <a:gd name="T6" fmla="*/ 0 w 6"/>
                      <a:gd name="T7" fmla="*/ 38 h 41"/>
                      <a:gd name="T8" fmla="*/ 0 w 6"/>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1">
                        <a:moveTo>
                          <a:pt x="0" y="0"/>
                        </a:moveTo>
                        <a:lnTo>
                          <a:pt x="5" y="0"/>
                        </a:lnTo>
                        <a:lnTo>
                          <a:pt x="3" y="40"/>
                        </a:lnTo>
                        <a:lnTo>
                          <a:pt x="0" y="38"/>
                        </a:lnTo>
                        <a:lnTo>
                          <a:pt x="0"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00" name="Freeform 482"/>
                  <p:cNvSpPr>
                    <a:spLocks noChangeAspect="1"/>
                  </p:cNvSpPr>
                  <p:nvPr/>
                </p:nvSpPr>
                <p:spPr bwMode="auto">
                  <a:xfrm>
                    <a:off x="5167" y="1289"/>
                    <a:ext cx="15" cy="8"/>
                  </a:xfrm>
                  <a:custGeom>
                    <a:avLst/>
                    <a:gdLst>
                      <a:gd name="T0" fmla="*/ 10 w 15"/>
                      <a:gd name="T1" fmla="*/ 0 h 8"/>
                      <a:gd name="T2" fmla="*/ 14 w 15"/>
                      <a:gd name="T3" fmla="*/ 3 h 8"/>
                      <a:gd name="T4" fmla="*/ 14 w 15"/>
                      <a:gd name="T5" fmla="*/ 4 h 8"/>
                      <a:gd name="T6" fmla="*/ 14 w 15"/>
                      <a:gd name="T7" fmla="*/ 5 h 8"/>
                      <a:gd name="T8" fmla="*/ 12 w 15"/>
                      <a:gd name="T9" fmla="*/ 5 h 8"/>
                      <a:gd name="T10" fmla="*/ 11 w 15"/>
                      <a:gd name="T11" fmla="*/ 7 h 8"/>
                      <a:gd name="T12" fmla="*/ 4 w 15"/>
                      <a:gd name="T13" fmla="*/ 7 h 8"/>
                      <a:gd name="T14" fmla="*/ 0 w 15"/>
                      <a:gd name="T15" fmla="*/ 3 h 8"/>
                      <a:gd name="T16" fmla="*/ 7 w 15"/>
                      <a:gd name="T17" fmla="*/ 3 h 8"/>
                      <a:gd name="T18" fmla="*/ 9 w 15"/>
                      <a:gd name="T19" fmla="*/ 2 h 8"/>
                      <a:gd name="T20" fmla="*/ 10 w 15"/>
                      <a:gd name="T21" fmla="*/ 2 h 8"/>
                      <a:gd name="T22" fmla="*/ 10 w 15"/>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8">
                        <a:moveTo>
                          <a:pt x="10" y="0"/>
                        </a:moveTo>
                        <a:lnTo>
                          <a:pt x="14" y="3"/>
                        </a:lnTo>
                        <a:lnTo>
                          <a:pt x="14" y="4"/>
                        </a:lnTo>
                        <a:lnTo>
                          <a:pt x="14" y="5"/>
                        </a:lnTo>
                        <a:lnTo>
                          <a:pt x="12" y="5"/>
                        </a:lnTo>
                        <a:lnTo>
                          <a:pt x="11" y="7"/>
                        </a:lnTo>
                        <a:lnTo>
                          <a:pt x="4" y="7"/>
                        </a:lnTo>
                        <a:lnTo>
                          <a:pt x="0" y="3"/>
                        </a:lnTo>
                        <a:lnTo>
                          <a:pt x="7" y="3"/>
                        </a:lnTo>
                        <a:lnTo>
                          <a:pt x="9" y="2"/>
                        </a:lnTo>
                        <a:lnTo>
                          <a:pt x="10" y="2"/>
                        </a:lnTo>
                        <a:lnTo>
                          <a:pt x="1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01" name="Freeform 483"/>
                  <p:cNvSpPr>
                    <a:spLocks noChangeAspect="1"/>
                  </p:cNvSpPr>
                  <p:nvPr/>
                </p:nvSpPr>
                <p:spPr bwMode="auto">
                  <a:xfrm>
                    <a:off x="5153" y="1292"/>
                    <a:ext cx="19" cy="5"/>
                  </a:xfrm>
                  <a:custGeom>
                    <a:avLst/>
                    <a:gdLst>
                      <a:gd name="T0" fmla="*/ 14 w 19"/>
                      <a:gd name="T1" fmla="*/ 0 h 5"/>
                      <a:gd name="T2" fmla="*/ 18 w 19"/>
                      <a:gd name="T3" fmla="*/ 4 h 5"/>
                      <a:gd name="T4" fmla="*/ 11 w 19"/>
                      <a:gd name="T5" fmla="*/ 4 h 5"/>
                      <a:gd name="T6" fmla="*/ 3 w 19"/>
                      <a:gd name="T7" fmla="*/ 4 h 5"/>
                      <a:gd name="T8" fmla="*/ 0 w 19"/>
                      <a:gd name="T9" fmla="*/ 0 h 5"/>
                      <a:gd name="T10" fmla="*/ 7 w 19"/>
                      <a:gd name="T11" fmla="*/ 0 h 5"/>
                      <a:gd name="T12" fmla="*/ 14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4" y="0"/>
                        </a:moveTo>
                        <a:lnTo>
                          <a:pt x="18" y="4"/>
                        </a:lnTo>
                        <a:lnTo>
                          <a:pt x="11" y="4"/>
                        </a:lnTo>
                        <a:lnTo>
                          <a:pt x="3"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02" name="Freeform 484"/>
                  <p:cNvSpPr>
                    <a:spLocks noChangeAspect="1"/>
                  </p:cNvSpPr>
                  <p:nvPr/>
                </p:nvSpPr>
                <p:spPr bwMode="auto">
                  <a:xfrm>
                    <a:off x="5140" y="1292"/>
                    <a:ext cx="17" cy="5"/>
                  </a:xfrm>
                  <a:custGeom>
                    <a:avLst/>
                    <a:gdLst>
                      <a:gd name="T0" fmla="*/ 14 w 17"/>
                      <a:gd name="T1" fmla="*/ 0 h 5"/>
                      <a:gd name="T2" fmla="*/ 16 w 17"/>
                      <a:gd name="T3" fmla="*/ 4 h 5"/>
                      <a:gd name="T4" fmla="*/ 9 w 17"/>
                      <a:gd name="T5" fmla="*/ 4 h 5"/>
                      <a:gd name="T6" fmla="*/ 3 w 17"/>
                      <a:gd name="T7" fmla="*/ 4 h 5"/>
                      <a:gd name="T8" fmla="*/ 0 w 17"/>
                      <a:gd name="T9" fmla="*/ 2 h 5"/>
                      <a:gd name="T10" fmla="*/ 7 w 17"/>
                      <a:gd name="T11" fmla="*/ 2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4"/>
                        </a:lnTo>
                        <a:lnTo>
                          <a:pt x="9" y="4"/>
                        </a:lnTo>
                        <a:lnTo>
                          <a:pt x="3" y="4"/>
                        </a:lnTo>
                        <a:lnTo>
                          <a:pt x="0" y="2"/>
                        </a:lnTo>
                        <a:lnTo>
                          <a:pt x="7" y="2"/>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03" name="Freeform 485"/>
                  <p:cNvSpPr>
                    <a:spLocks noChangeAspect="1"/>
                  </p:cNvSpPr>
                  <p:nvPr/>
                </p:nvSpPr>
                <p:spPr bwMode="auto">
                  <a:xfrm>
                    <a:off x="5126" y="1294"/>
                    <a:ext cx="17" cy="5"/>
                  </a:xfrm>
                  <a:custGeom>
                    <a:avLst/>
                    <a:gdLst>
                      <a:gd name="T0" fmla="*/ 14 w 17"/>
                      <a:gd name="T1" fmla="*/ 0 h 5"/>
                      <a:gd name="T2" fmla="*/ 16 w 17"/>
                      <a:gd name="T3" fmla="*/ 2 h 5"/>
                      <a:gd name="T4" fmla="*/ 9 w 17"/>
                      <a:gd name="T5" fmla="*/ 4 h 5"/>
                      <a:gd name="T6" fmla="*/ 3 w 17"/>
                      <a:gd name="T7" fmla="*/ 4 h 5"/>
                      <a:gd name="T8" fmla="*/ 0 w 17"/>
                      <a:gd name="T9" fmla="*/ 0 h 5"/>
                      <a:gd name="T10" fmla="*/ 7 w 17"/>
                      <a:gd name="T11" fmla="*/ 0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2"/>
                        </a:lnTo>
                        <a:lnTo>
                          <a:pt x="9" y="4"/>
                        </a:lnTo>
                        <a:lnTo>
                          <a:pt x="3"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04" name="Freeform 486"/>
                  <p:cNvSpPr>
                    <a:spLocks noChangeAspect="1"/>
                  </p:cNvSpPr>
                  <p:nvPr/>
                </p:nvSpPr>
                <p:spPr bwMode="auto">
                  <a:xfrm>
                    <a:off x="5113" y="1294"/>
                    <a:ext cx="17" cy="5"/>
                  </a:xfrm>
                  <a:custGeom>
                    <a:avLst/>
                    <a:gdLst>
                      <a:gd name="T0" fmla="*/ 14 w 17"/>
                      <a:gd name="T1" fmla="*/ 0 h 5"/>
                      <a:gd name="T2" fmla="*/ 16 w 17"/>
                      <a:gd name="T3" fmla="*/ 4 h 5"/>
                      <a:gd name="T4" fmla="*/ 8 w 17"/>
                      <a:gd name="T5" fmla="*/ 4 h 5"/>
                      <a:gd name="T6" fmla="*/ 2 w 17"/>
                      <a:gd name="T7" fmla="*/ 4 h 5"/>
                      <a:gd name="T8" fmla="*/ 0 w 17"/>
                      <a:gd name="T9" fmla="*/ 0 h 5"/>
                      <a:gd name="T10" fmla="*/ 7 w 17"/>
                      <a:gd name="T11" fmla="*/ 0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4"/>
                        </a:lnTo>
                        <a:lnTo>
                          <a:pt x="8" y="4"/>
                        </a:lnTo>
                        <a:lnTo>
                          <a:pt x="2"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05" name="Freeform 487"/>
                  <p:cNvSpPr>
                    <a:spLocks noChangeAspect="1"/>
                  </p:cNvSpPr>
                  <p:nvPr/>
                </p:nvSpPr>
                <p:spPr bwMode="auto">
                  <a:xfrm>
                    <a:off x="5097" y="1294"/>
                    <a:ext cx="18" cy="5"/>
                  </a:xfrm>
                  <a:custGeom>
                    <a:avLst/>
                    <a:gdLst>
                      <a:gd name="T0" fmla="*/ 15 w 18"/>
                      <a:gd name="T1" fmla="*/ 0 h 5"/>
                      <a:gd name="T2" fmla="*/ 17 w 18"/>
                      <a:gd name="T3" fmla="*/ 4 h 5"/>
                      <a:gd name="T4" fmla="*/ 10 w 18"/>
                      <a:gd name="T5" fmla="*/ 4 h 5"/>
                      <a:gd name="T6" fmla="*/ 2 w 18"/>
                      <a:gd name="T7" fmla="*/ 4 h 5"/>
                      <a:gd name="T8" fmla="*/ 0 w 18"/>
                      <a:gd name="T9" fmla="*/ 0 h 5"/>
                      <a:gd name="T10" fmla="*/ 7 w 18"/>
                      <a:gd name="T11" fmla="*/ 0 h 5"/>
                      <a:gd name="T12" fmla="*/ 15 w 18"/>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5">
                        <a:moveTo>
                          <a:pt x="15" y="0"/>
                        </a:moveTo>
                        <a:lnTo>
                          <a:pt x="17" y="4"/>
                        </a:lnTo>
                        <a:lnTo>
                          <a:pt x="10" y="4"/>
                        </a:lnTo>
                        <a:lnTo>
                          <a:pt x="2" y="4"/>
                        </a:lnTo>
                        <a:lnTo>
                          <a:pt x="0" y="0"/>
                        </a:lnTo>
                        <a:lnTo>
                          <a:pt x="7" y="0"/>
                        </a:lnTo>
                        <a:lnTo>
                          <a:pt x="15"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06" name="Freeform 488"/>
                  <p:cNvSpPr>
                    <a:spLocks noChangeAspect="1"/>
                  </p:cNvSpPr>
                  <p:nvPr/>
                </p:nvSpPr>
                <p:spPr bwMode="auto">
                  <a:xfrm>
                    <a:off x="5084" y="1294"/>
                    <a:ext cx="16" cy="5"/>
                  </a:xfrm>
                  <a:custGeom>
                    <a:avLst/>
                    <a:gdLst>
                      <a:gd name="T0" fmla="*/ 13 w 16"/>
                      <a:gd name="T1" fmla="*/ 0 h 5"/>
                      <a:gd name="T2" fmla="*/ 15 w 16"/>
                      <a:gd name="T3" fmla="*/ 4 h 5"/>
                      <a:gd name="T4" fmla="*/ 8 w 16"/>
                      <a:gd name="T5" fmla="*/ 4 h 5"/>
                      <a:gd name="T6" fmla="*/ 2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8" y="4"/>
                        </a:lnTo>
                        <a:lnTo>
                          <a:pt x="2"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07" name="Freeform 489"/>
                  <p:cNvSpPr>
                    <a:spLocks noChangeAspect="1"/>
                  </p:cNvSpPr>
                  <p:nvPr/>
                </p:nvSpPr>
                <p:spPr bwMode="auto">
                  <a:xfrm>
                    <a:off x="5070" y="1294"/>
                    <a:ext cx="16" cy="5"/>
                  </a:xfrm>
                  <a:custGeom>
                    <a:avLst/>
                    <a:gdLst>
                      <a:gd name="T0" fmla="*/ 13 w 16"/>
                      <a:gd name="T1" fmla="*/ 0 h 5"/>
                      <a:gd name="T2" fmla="*/ 15 w 16"/>
                      <a:gd name="T3" fmla="*/ 4 h 5"/>
                      <a:gd name="T4" fmla="*/ 8 w 16"/>
                      <a:gd name="T5" fmla="*/ 4 h 5"/>
                      <a:gd name="T6" fmla="*/ 2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8" y="4"/>
                        </a:lnTo>
                        <a:lnTo>
                          <a:pt x="2"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08" name="Freeform 490"/>
                  <p:cNvSpPr>
                    <a:spLocks noChangeAspect="1"/>
                  </p:cNvSpPr>
                  <p:nvPr/>
                </p:nvSpPr>
                <p:spPr bwMode="auto">
                  <a:xfrm>
                    <a:off x="5056" y="1294"/>
                    <a:ext cx="16" cy="5"/>
                  </a:xfrm>
                  <a:custGeom>
                    <a:avLst/>
                    <a:gdLst>
                      <a:gd name="T0" fmla="*/ 13 w 16"/>
                      <a:gd name="T1" fmla="*/ 0 h 5"/>
                      <a:gd name="T2" fmla="*/ 15 w 16"/>
                      <a:gd name="T3" fmla="*/ 4 h 5"/>
                      <a:gd name="T4" fmla="*/ 7 w 16"/>
                      <a:gd name="T5" fmla="*/ 4 h 5"/>
                      <a:gd name="T6" fmla="*/ 0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7" y="4"/>
                        </a:lnTo>
                        <a:lnTo>
                          <a:pt x="0"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09" name="Freeform 491"/>
                  <p:cNvSpPr>
                    <a:spLocks noChangeAspect="1"/>
                  </p:cNvSpPr>
                  <p:nvPr/>
                </p:nvSpPr>
                <p:spPr bwMode="auto">
                  <a:xfrm>
                    <a:off x="5043" y="1294"/>
                    <a:ext cx="14" cy="5"/>
                  </a:xfrm>
                  <a:custGeom>
                    <a:avLst/>
                    <a:gdLst>
                      <a:gd name="T0" fmla="*/ 13 w 14"/>
                      <a:gd name="T1" fmla="*/ 0 h 5"/>
                      <a:gd name="T2" fmla="*/ 13 w 14"/>
                      <a:gd name="T3" fmla="*/ 4 h 5"/>
                      <a:gd name="T4" fmla="*/ 7 w 14"/>
                      <a:gd name="T5" fmla="*/ 4 h 5"/>
                      <a:gd name="T6" fmla="*/ 0 w 14"/>
                      <a:gd name="T7" fmla="*/ 4 h 5"/>
                      <a:gd name="T8" fmla="*/ 0 w 14"/>
                      <a:gd name="T9" fmla="*/ 0 h 5"/>
                      <a:gd name="T10" fmla="*/ 7 w 14"/>
                      <a:gd name="T11" fmla="*/ 0 h 5"/>
                      <a:gd name="T12" fmla="*/ 13 w 14"/>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5">
                        <a:moveTo>
                          <a:pt x="13" y="0"/>
                        </a:moveTo>
                        <a:lnTo>
                          <a:pt x="13" y="4"/>
                        </a:lnTo>
                        <a:lnTo>
                          <a:pt x="7" y="4"/>
                        </a:lnTo>
                        <a:lnTo>
                          <a:pt x="0"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10" name="Freeform 492"/>
                  <p:cNvSpPr>
                    <a:spLocks noChangeAspect="1"/>
                  </p:cNvSpPr>
                  <p:nvPr/>
                </p:nvSpPr>
                <p:spPr bwMode="auto">
                  <a:xfrm>
                    <a:off x="5028" y="1294"/>
                    <a:ext cx="15" cy="5"/>
                  </a:xfrm>
                  <a:custGeom>
                    <a:avLst/>
                    <a:gdLst>
                      <a:gd name="T0" fmla="*/ 14 w 15"/>
                      <a:gd name="T1" fmla="*/ 0 h 5"/>
                      <a:gd name="T2" fmla="*/ 14 w 15"/>
                      <a:gd name="T3" fmla="*/ 4 h 5"/>
                      <a:gd name="T4" fmla="*/ 7 w 15"/>
                      <a:gd name="T5" fmla="*/ 4 h 5"/>
                      <a:gd name="T6" fmla="*/ 0 w 15"/>
                      <a:gd name="T7" fmla="*/ 4 h 5"/>
                      <a:gd name="T8" fmla="*/ 2 w 15"/>
                      <a:gd name="T9" fmla="*/ 0 h 5"/>
                      <a:gd name="T10" fmla="*/ 7 w 15"/>
                      <a:gd name="T11" fmla="*/ 0 h 5"/>
                      <a:gd name="T12" fmla="*/ 14 w 15"/>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5">
                        <a:moveTo>
                          <a:pt x="14" y="0"/>
                        </a:moveTo>
                        <a:lnTo>
                          <a:pt x="14" y="4"/>
                        </a:lnTo>
                        <a:lnTo>
                          <a:pt x="7" y="4"/>
                        </a:lnTo>
                        <a:lnTo>
                          <a:pt x="0" y="4"/>
                        </a:lnTo>
                        <a:lnTo>
                          <a:pt x="2"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11" name="Freeform 493"/>
                  <p:cNvSpPr>
                    <a:spLocks noChangeAspect="1"/>
                  </p:cNvSpPr>
                  <p:nvPr/>
                </p:nvSpPr>
                <p:spPr bwMode="auto">
                  <a:xfrm>
                    <a:off x="5014" y="1294"/>
                    <a:ext cx="17" cy="5"/>
                  </a:xfrm>
                  <a:custGeom>
                    <a:avLst/>
                    <a:gdLst>
                      <a:gd name="T0" fmla="*/ 16 w 17"/>
                      <a:gd name="T1" fmla="*/ 0 h 5"/>
                      <a:gd name="T2" fmla="*/ 14 w 17"/>
                      <a:gd name="T3" fmla="*/ 4 h 5"/>
                      <a:gd name="T4" fmla="*/ 7 w 17"/>
                      <a:gd name="T5" fmla="*/ 4 h 5"/>
                      <a:gd name="T6" fmla="*/ 0 w 17"/>
                      <a:gd name="T7" fmla="*/ 4 h 5"/>
                      <a:gd name="T8" fmla="*/ 2 w 17"/>
                      <a:gd name="T9" fmla="*/ 0 h 5"/>
                      <a:gd name="T10" fmla="*/ 9 w 17"/>
                      <a:gd name="T11" fmla="*/ 0 h 5"/>
                      <a:gd name="T12" fmla="*/ 16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6" y="0"/>
                        </a:moveTo>
                        <a:lnTo>
                          <a:pt x="14" y="4"/>
                        </a:lnTo>
                        <a:lnTo>
                          <a:pt x="7" y="4"/>
                        </a:lnTo>
                        <a:lnTo>
                          <a:pt x="0" y="4"/>
                        </a:lnTo>
                        <a:lnTo>
                          <a:pt x="2" y="0"/>
                        </a:lnTo>
                        <a:lnTo>
                          <a:pt x="9" y="0"/>
                        </a:lnTo>
                        <a:lnTo>
                          <a:pt x="16"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12" name="Freeform 494"/>
                  <p:cNvSpPr>
                    <a:spLocks noChangeAspect="1"/>
                  </p:cNvSpPr>
                  <p:nvPr/>
                </p:nvSpPr>
                <p:spPr bwMode="auto">
                  <a:xfrm>
                    <a:off x="5001" y="1294"/>
                    <a:ext cx="16" cy="5"/>
                  </a:xfrm>
                  <a:custGeom>
                    <a:avLst/>
                    <a:gdLst>
                      <a:gd name="T0" fmla="*/ 15 w 16"/>
                      <a:gd name="T1" fmla="*/ 0 h 5"/>
                      <a:gd name="T2" fmla="*/ 13 w 16"/>
                      <a:gd name="T3" fmla="*/ 4 h 5"/>
                      <a:gd name="T4" fmla="*/ 7 w 16"/>
                      <a:gd name="T5" fmla="*/ 4 h 5"/>
                      <a:gd name="T6" fmla="*/ 0 w 16"/>
                      <a:gd name="T7" fmla="*/ 4 h 5"/>
                      <a:gd name="T8" fmla="*/ 3 w 16"/>
                      <a:gd name="T9" fmla="*/ 0 h 5"/>
                      <a:gd name="T10" fmla="*/ 8 w 16"/>
                      <a:gd name="T11" fmla="*/ 0 h 5"/>
                      <a:gd name="T12" fmla="*/ 15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5" y="0"/>
                        </a:moveTo>
                        <a:lnTo>
                          <a:pt x="13" y="4"/>
                        </a:lnTo>
                        <a:lnTo>
                          <a:pt x="7" y="4"/>
                        </a:lnTo>
                        <a:lnTo>
                          <a:pt x="0" y="4"/>
                        </a:lnTo>
                        <a:lnTo>
                          <a:pt x="3" y="0"/>
                        </a:lnTo>
                        <a:lnTo>
                          <a:pt x="8" y="0"/>
                        </a:lnTo>
                        <a:lnTo>
                          <a:pt x="15"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13" name="Freeform 495"/>
                  <p:cNvSpPr>
                    <a:spLocks noChangeAspect="1"/>
                  </p:cNvSpPr>
                  <p:nvPr/>
                </p:nvSpPr>
                <p:spPr bwMode="auto">
                  <a:xfrm>
                    <a:off x="4985" y="1294"/>
                    <a:ext cx="19" cy="5"/>
                  </a:xfrm>
                  <a:custGeom>
                    <a:avLst/>
                    <a:gdLst>
                      <a:gd name="T0" fmla="*/ 18 w 19"/>
                      <a:gd name="T1" fmla="*/ 0 h 5"/>
                      <a:gd name="T2" fmla="*/ 16 w 19"/>
                      <a:gd name="T3" fmla="*/ 4 h 5"/>
                      <a:gd name="T4" fmla="*/ 7 w 19"/>
                      <a:gd name="T5" fmla="*/ 4 h 5"/>
                      <a:gd name="T6" fmla="*/ 0 w 19"/>
                      <a:gd name="T7" fmla="*/ 2 h 5"/>
                      <a:gd name="T8" fmla="*/ 3 w 19"/>
                      <a:gd name="T9" fmla="*/ 0 h 5"/>
                      <a:gd name="T10" fmla="*/ 9 w 19"/>
                      <a:gd name="T11" fmla="*/ 0 h 5"/>
                      <a:gd name="T12" fmla="*/ 18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8" y="0"/>
                        </a:moveTo>
                        <a:lnTo>
                          <a:pt x="16" y="4"/>
                        </a:lnTo>
                        <a:lnTo>
                          <a:pt x="7" y="4"/>
                        </a:lnTo>
                        <a:lnTo>
                          <a:pt x="0" y="2"/>
                        </a:lnTo>
                        <a:lnTo>
                          <a:pt x="3" y="0"/>
                        </a:lnTo>
                        <a:lnTo>
                          <a:pt x="9" y="0"/>
                        </a:lnTo>
                        <a:lnTo>
                          <a:pt x="18"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14" name="Freeform 496"/>
                  <p:cNvSpPr>
                    <a:spLocks noChangeAspect="1"/>
                  </p:cNvSpPr>
                  <p:nvPr/>
                </p:nvSpPr>
                <p:spPr bwMode="auto">
                  <a:xfrm>
                    <a:off x="4972" y="1292"/>
                    <a:ext cx="18" cy="5"/>
                  </a:xfrm>
                  <a:custGeom>
                    <a:avLst/>
                    <a:gdLst>
                      <a:gd name="T0" fmla="*/ 17 w 18"/>
                      <a:gd name="T1" fmla="*/ 2 h 5"/>
                      <a:gd name="T2" fmla="*/ 15 w 18"/>
                      <a:gd name="T3" fmla="*/ 4 h 5"/>
                      <a:gd name="T4" fmla="*/ 7 w 18"/>
                      <a:gd name="T5" fmla="*/ 4 h 5"/>
                      <a:gd name="T6" fmla="*/ 0 w 18"/>
                      <a:gd name="T7" fmla="*/ 4 h 5"/>
                      <a:gd name="T8" fmla="*/ 4 w 18"/>
                      <a:gd name="T9" fmla="*/ 0 h 5"/>
                      <a:gd name="T10" fmla="*/ 11 w 18"/>
                      <a:gd name="T11" fmla="*/ 2 h 5"/>
                      <a:gd name="T12" fmla="*/ 17 w 18"/>
                      <a:gd name="T13" fmla="*/ 2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5">
                        <a:moveTo>
                          <a:pt x="17" y="2"/>
                        </a:moveTo>
                        <a:lnTo>
                          <a:pt x="15" y="4"/>
                        </a:lnTo>
                        <a:lnTo>
                          <a:pt x="7" y="4"/>
                        </a:lnTo>
                        <a:lnTo>
                          <a:pt x="0" y="4"/>
                        </a:lnTo>
                        <a:lnTo>
                          <a:pt x="4" y="0"/>
                        </a:lnTo>
                        <a:lnTo>
                          <a:pt x="11" y="2"/>
                        </a:lnTo>
                        <a:lnTo>
                          <a:pt x="17" y="2"/>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15" name="Freeform 497"/>
                  <p:cNvSpPr>
                    <a:spLocks noChangeAspect="1"/>
                  </p:cNvSpPr>
                  <p:nvPr/>
                </p:nvSpPr>
                <p:spPr bwMode="auto">
                  <a:xfrm>
                    <a:off x="4958" y="1292"/>
                    <a:ext cx="19" cy="5"/>
                  </a:xfrm>
                  <a:custGeom>
                    <a:avLst/>
                    <a:gdLst>
                      <a:gd name="T0" fmla="*/ 18 w 19"/>
                      <a:gd name="T1" fmla="*/ 0 h 5"/>
                      <a:gd name="T2" fmla="*/ 14 w 19"/>
                      <a:gd name="T3" fmla="*/ 4 h 5"/>
                      <a:gd name="T4" fmla="*/ 7 w 19"/>
                      <a:gd name="T5" fmla="*/ 4 h 5"/>
                      <a:gd name="T6" fmla="*/ 0 w 19"/>
                      <a:gd name="T7" fmla="*/ 4 h 5"/>
                      <a:gd name="T8" fmla="*/ 4 w 19"/>
                      <a:gd name="T9" fmla="*/ 0 h 5"/>
                      <a:gd name="T10" fmla="*/ 11 w 19"/>
                      <a:gd name="T11" fmla="*/ 0 h 5"/>
                      <a:gd name="T12" fmla="*/ 18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8" y="0"/>
                        </a:moveTo>
                        <a:lnTo>
                          <a:pt x="14" y="4"/>
                        </a:lnTo>
                        <a:lnTo>
                          <a:pt x="7" y="4"/>
                        </a:lnTo>
                        <a:lnTo>
                          <a:pt x="0" y="4"/>
                        </a:lnTo>
                        <a:lnTo>
                          <a:pt x="4" y="0"/>
                        </a:lnTo>
                        <a:lnTo>
                          <a:pt x="11" y="0"/>
                        </a:lnTo>
                        <a:lnTo>
                          <a:pt x="18"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16" name="Freeform 498"/>
                  <p:cNvSpPr>
                    <a:spLocks noChangeAspect="1"/>
                  </p:cNvSpPr>
                  <p:nvPr/>
                </p:nvSpPr>
                <p:spPr bwMode="auto">
                  <a:xfrm>
                    <a:off x="4948" y="1289"/>
                    <a:ext cx="15" cy="8"/>
                  </a:xfrm>
                  <a:custGeom>
                    <a:avLst/>
                    <a:gdLst>
                      <a:gd name="T0" fmla="*/ 14 w 15"/>
                      <a:gd name="T1" fmla="*/ 3 h 8"/>
                      <a:gd name="T2" fmla="*/ 10 w 15"/>
                      <a:gd name="T3" fmla="*/ 7 h 8"/>
                      <a:gd name="T4" fmla="*/ 4 w 15"/>
                      <a:gd name="T5" fmla="*/ 7 h 8"/>
                      <a:gd name="T6" fmla="*/ 2 w 15"/>
                      <a:gd name="T7" fmla="*/ 5 h 8"/>
                      <a:gd name="T8" fmla="*/ 2 w 15"/>
                      <a:gd name="T9" fmla="*/ 5 h 8"/>
                      <a:gd name="T10" fmla="*/ 2 w 15"/>
                      <a:gd name="T11" fmla="*/ 4 h 8"/>
                      <a:gd name="T12" fmla="*/ 0 w 15"/>
                      <a:gd name="T13" fmla="*/ 3 h 8"/>
                      <a:gd name="T14" fmla="*/ 5 w 15"/>
                      <a:gd name="T15" fmla="*/ 0 h 8"/>
                      <a:gd name="T16" fmla="*/ 5 w 15"/>
                      <a:gd name="T17" fmla="*/ 2 h 8"/>
                      <a:gd name="T18" fmla="*/ 7 w 15"/>
                      <a:gd name="T19" fmla="*/ 3 h 8"/>
                      <a:gd name="T20" fmla="*/ 7 w 15"/>
                      <a:gd name="T21" fmla="*/ 3 h 8"/>
                      <a:gd name="T22" fmla="*/ 14 w 15"/>
                      <a:gd name="T23" fmla="*/ 3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8">
                        <a:moveTo>
                          <a:pt x="14" y="3"/>
                        </a:moveTo>
                        <a:lnTo>
                          <a:pt x="10" y="7"/>
                        </a:lnTo>
                        <a:lnTo>
                          <a:pt x="4" y="7"/>
                        </a:lnTo>
                        <a:lnTo>
                          <a:pt x="2" y="5"/>
                        </a:lnTo>
                        <a:lnTo>
                          <a:pt x="2" y="4"/>
                        </a:lnTo>
                        <a:lnTo>
                          <a:pt x="0" y="3"/>
                        </a:lnTo>
                        <a:lnTo>
                          <a:pt x="5" y="0"/>
                        </a:lnTo>
                        <a:lnTo>
                          <a:pt x="5" y="2"/>
                        </a:lnTo>
                        <a:lnTo>
                          <a:pt x="7" y="3"/>
                        </a:lnTo>
                        <a:lnTo>
                          <a:pt x="14" y="3"/>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17" name="Freeform 499"/>
                  <p:cNvSpPr>
                    <a:spLocks noChangeAspect="1"/>
                  </p:cNvSpPr>
                  <p:nvPr/>
                </p:nvSpPr>
                <p:spPr bwMode="auto">
                  <a:xfrm>
                    <a:off x="4946" y="1250"/>
                    <a:ext cx="8" cy="43"/>
                  </a:xfrm>
                  <a:custGeom>
                    <a:avLst/>
                    <a:gdLst>
                      <a:gd name="T0" fmla="*/ 7 w 8"/>
                      <a:gd name="T1" fmla="*/ 40 h 43"/>
                      <a:gd name="T2" fmla="*/ 2 w 8"/>
                      <a:gd name="T3" fmla="*/ 42 h 43"/>
                      <a:gd name="T4" fmla="*/ 0 w 8"/>
                      <a:gd name="T5" fmla="*/ 3 h 43"/>
                      <a:gd name="T6" fmla="*/ 5 w 8"/>
                      <a:gd name="T7" fmla="*/ 0 h 43"/>
                      <a:gd name="T8" fmla="*/ 7 w 8"/>
                      <a:gd name="T9" fmla="*/ 4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3">
                        <a:moveTo>
                          <a:pt x="7" y="40"/>
                        </a:moveTo>
                        <a:lnTo>
                          <a:pt x="2" y="42"/>
                        </a:lnTo>
                        <a:lnTo>
                          <a:pt x="0" y="3"/>
                        </a:lnTo>
                        <a:lnTo>
                          <a:pt x="5" y="0"/>
                        </a:lnTo>
                        <a:lnTo>
                          <a:pt x="7" y="4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18" name="Freeform 500"/>
                  <p:cNvSpPr>
                    <a:spLocks noChangeAspect="1"/>
                  </p:cNvSpPr>
                  <p:nvPr/>
                </p:nvSpPr>
                <p:spPr bwMode="auto">
                  <a:xfrm>
                    <a:off x="4946" y="1211"/>
                    <a:ext cx="6" cy="42"/>
                  </a:xfrm>
                  <a:custGeom>
                    <a:avLst/>
                    <a:gdLst>
                      <a:gd name="T0" fmla="*/ 5 w 6"/>
                      <a:gd name="T1" fmla="*/ 39 h 42"/>
                      <a:gd name="T2" fmla="*/ 0 w 6"/>
                      <a:gd name="T3" fmla="*/ 41 h 42"/>
                      <a:gd name="T4" fmla="*/ 0 w 6"/>
                      <a:gd name="T5" fmla="*/ 0 h 42"/>
                      <a:gd name="T6" fmla="*/ 5 w 6"/>
                      <a:gd name="T7" fmla="*/ 0 h 42"/>
                      <a:gd name="T8" fmla="*/ 5 w 6"/>
                      <a:gd name="T9" fmla="*/ 39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5" y="39"/>
                        </a:moveTo>
                        <a:lnTo>
                          <a:pt x="0" y="41"/>
                        </a:lnTo>
                        <a:lnTo>
                          <a:pt x="0" y="0"/>
                        </a:lnTo>
                        <a:lnTo>
                          <a:pt x="5" y="0"/>
                        </a:lnTo>
                        <a:lnTo>
                          <a:pt x="5" y="39"/>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19" name="Freeform 501"/>
                  <p:cNvSpPr>
                    <a:spLocks noChangeAspect="1"/>
                  </p:cNvSpPr>
                  <p:nvPr/>
                </p:nvSpPr>
                <p:spPr bwMode="auto">
                  <a:xfrm>
                    <a:off x="4946" y="1171"/>
                    <a:ext cx="6" cy="41"/>
                  </a:xfrm>
                  <a:custGeom>
                    <a:avLst/>
                    <a:gdLst>
                      <a:gd name="T0" fmla="*/ 5 w 6"/>
                      <a:gd name="T1" fmla="*/ 40 h 41"/>
                      <a:gd name="T2" fmla="*/ 0 w 6"/>
                      <a:gd name="T3" fmla="*/ 40 h 41"/>
                      <a:gd name="T4" fmla="*/ 1 w 6"/>
                      <a:gd name="T5" fmla="*/ 0 h 41"/>
                      <a:gd name="T6" fmla="*/ 5 w 6"/>
                      <a:gd name="T7" fmla="*/ 1 h 41"/>
                      <a:gd name="T8" fmla="*/ 5 w 6"/>
                      <a:gd name="T9" fmla="*/ 4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1">
                        <a:moveTo>
                          <a:pt x="5" y="40"/>
                        </a:moveTo>
                        <a:lnTo>
                          <a:pt x="0" y="40"/>
                        </a:lnTo>
                        <a:lnTo>
                          <a:pt x="1" y="0"/>
                        </a:lnTo>
                        <a:lnTo>
                          <a:pt x="5" y="1"/>
                        </a:lnTo>
                        <a:lnTo>
                          <a:pt x="5" y="4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20" name="Freeform 502"/>
                  <p:cNvSpPr>
                    <a:spLocks noChangeAspect="1"/>
                  </p:cNvSpPr>
                  <p:nvPr/>
                </p:nvSpPr>
                <p:spPr bwMode="auto">
                  <a:xfrm>
                    <a:off x="4948" y="1130"/>
                    <a:ext cx="6" cy="43"/>
                  </a:xfrm>
                  <a:custGeom>
                    <a:avLst/>
                    <a:gdLst>
                      <a:gd name="T0" fmla="*/ 3 w 6"/>
                      <a:gd name="T1" fmla="*/ 42 h 43"/>
                      <a:gd name="T2" fmla="*/ 0 w 6"/>
                      <a:gd name="T3" fmla="*/ 40 h 43"/>
                      <a:gd name="T4" fmla="*/ 0 w 6"/>
                      <a:gd name="T5" fmla="*/ 0 h 43"/>
                      <a:gd name="T6" fmla="*/ 5 w 6"/>
                      <a:gd name="T7" fmla="*/ 4 h 43"/>
                      <a:gd name="T8" fmla="*/ 3 w 6"/>
                      <a:gd name="T9" fmla="*/ 4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3">
                        <a:moveTo>
                          <a:pt x="3" y="42"/>
                        </a:moveTo>
                        <a:lnTo>
                          <a:pt x="0" y="40"/>
                        </a:lnTo>
                        <a:lnTo>
                          <a:pt x="0" y="0"/>
                        </a:lnTo>
                        <a:lnTo>
                          <a:pt x="5" y="4"/>
                        </a:lnTo>
                        <a:lnTo>
                          <a:pt x="3" y="42"/>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21" name="Freeform 503"/>
                  <p:cNvSpPr>
                    <a:spLocks noChangeAspect="1"/>
                  </p:cNvSpPr>
                  <p:nvPr/>
                </p:nvSpPr>
                <p:spPr bwMode="auto">
                  <a:xfrm>
                    <a:off x="5177" y="1251"/>
                    <a:ext cx="6" cy="42"/>
                  </a:xfrm>
                  <a:custGeom>
                    <a:avLst/>
                    <a:gdLst>
                      <a:gd name="T0" fmla="*/ 1 w 6"/>
                      <a:gd name="T1" fmla="*/ 0 h 42"/>
                      <a:gd name="T2" fmla="*/ 5 w 6"/>
                      <a:gd name="T3" fmla="*/ 1 h 42"/>
                      <a:gd name="T4" fmla="*/ 3 w 6"/>
                      <a:gd name="T5" fmla="*/ 41 h 42"/>
                      <a:gd name="T6" fmla="*/ 0 w 6"/>
                      <a:gd name="T7" fmla="*/ 39 h 42"/>
                      <a:gd name="T8" fmla="*/ 1 w 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1" y="0"/>
                        </a:moveTo>
                        <a:lnTo>
                          <a:pt x="5" y="1"/>
                        </a:lnTo>
                        <a:lnTo>
                          <a:pt x="3" y="41"/>
                        </a:lnTo>
                        <a:lnTo>
                          <a:pt x="0" y="39"/>
                        </a:lnTo>
                        <a:lnTo>
                          <a:pt x="1"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22" name="Freeform 504"/>
                  <p:cNvSpPr>
                    <a:spLocks noChangeAspect="1"/>
                  </p:cNvSpPr>
                  <p:nvPr/>
                </p:nvSpPr>
                <p:spPr bwMode="auto">
                  <a:xfrm>
                    <a:off x="5136" y="1304"/>
                    <a:ext cx="2" cy="8"/>
                  </a:xfrm>
                  <a:custGeom>
                    <a:avLst/>
                    <a:gdLst>
                      <a:gd name="T0" fmla="*/ 0 w 2"/>
                      <a:gd name="T1" fmla="*/ 0 h 8"/>
                      <a:gd name="T2" fmla="*/ 0 w 2"/>
                      <a:gd name="T3" fmla="*/ 0 h 8"/>
                      <a:gd name="T4" fmla="*/ 1 w 2"/>
                      <a:gd name="T5" fmla="*/ 0 h 8"/>
                      <a:gd name="T6" fmla="*/ 1 w 2"/>
                      <a:gd name="T7" fmla="*/ 1 h 8"/>
                      <a:gd name="T8" fmla="*/ 1 w 2"/>
                      <a:gd name="T9" fmla="*/ 2 h 8"/>
                      <a:gd name="T10" fmla="*/ 1 w 2"/>
                      <a:gd name="T11" fmla="*/ 5 h 8"/>
                      <a:gd name="T12" fmla="*/ 1 w 2"/>
                      <a:gd name="T13" fmla="*/ 7 h 8"/>
                      <a:gd name="T14" fmla="*/ 0 w 2"/>
                      <a:gd name="T15" fmla="*/ 7 h 8"/>
                      <a:gd name="T16" fmla="*/ 0 w 2"/>
                      <a:gd name="T17" fmla="*/ 6 h 8"/>
                      <a:gd name="T18" fmla="*/ 0 w 2"/>
                      <a:gd name="T19" fmla="*/ 5 h 8"/>
                      <a:gd name="T20" fmla="*/ 0 w 2"/>
                      <a:gd name="T21" fmla="*/ 3 h 8"/>
                      <a:gd name="T22" fmla="*/ 0 w 2"/>
                      <a:gd name="T23" fmla="*/ 1 h 8"/>
                      <a:gd name="T24" fmla="*/ 0 w 2"/>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8">
                        <a:moveTo>
                          <a:pt x="0" y="0"/>
                        </a:moveTo>
                        <a:lnTo>
                          <a:pt x="0" y="0"/>
                        </a:lnTo>
                        <a:lnTo>
                          <a:pt x="1" y="0"/>
                        </a:lnTo>
                        <a:lnTo>
                          <a:pt x="1" y="1"/>
                        </a:lnTo>
                        <a:lnTo>
                          <a:pt x="1" y="2"/>
                        </a:lnTo>
                        <a:lnTo>
                          <a:pt x="1" y="5"/>
                        </a:lnTo>
                        <a:lnTo>
                          <a:pt x="1" y="7"/>
                        </a:lnTo>
                        <a:lnTo>
                          <a:pt x="0" y="7"/>
                        </a:lnTo>
                        <a:lnTo>
                          <a:pt x="0" y="6"/>
                        </a:lnTo>
                        <a:lnTo>
                          <a:pt x="0" y="5"/>
                        </a:lnTo>
                        <a:lnTo>
                          <a:pt x="0" y="3"/>
                        </a:lnTo>
                        <a:lnTo>
                          <a:pt x="0" y="1"/>
                        </a:lnTo>
                        <a:lnTo>
                          <a:pt x="0" y="0"/>
                        </a:lnTo>
                      </a:path>
                    </a:pathLst>
                  </a:custGeom>
                  <a:solidFill>
                    <a:srgbClr val="20922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23" name="Freeform 505"/>
                  <p:cNvSpPr>
                    <a:spLocks noChangeAspect="1"/>
                  </p:cNvSpPr>
                  <p:nvPr/>
                </p:nvSpPr>
                <p:spPr bwMode="auto">
                  <a:xfrm>
                    <a:off x="5136" y="1306"/>
                    <a:ext cx="2" cy="6"/>
                  </a:xfrm>
                  <a:custGeom>
                    <a:avLst/>
                    <a:gdLst>
                      <a:gd name="T0" fmla="*/ 0 w 2"/>
                      <a:gd name="T1" fmla="*/ 0 h 6"/>
                      <a:gd name="T2" fmla="*/ 0 w 2"/>
                      <a:gd name="T3" fmla="*/ 0 h 6"/>
                      <a:gd name="T4" fmla="*/ 1 w 2"/>
                      <a:gd name="T5" fmla="*/ 0 h 6"/>
                      <a:gd name="T6" fmla="*/ 1 w 2"/>
                      <a:gd name="T7" fmla="*/ 1 h 6"/>
                      <a:gd name="T8" fmla="*/ 1 w 2"/>
                      <a:gd name="T9" fmla="*/ 3 h 6"/>
                      <a:gd name="T10" fmla="*/ 1 w 2"/>
                      <a:gd name="T11" fmla="*/ 5 h 6"/>
                      <a:gd name="T12" fmla="*/ 0 w 2"/>
                      <a:gd name="T13" fmla="*/ 5 h 6"/>
                      <a:gd name="T14" fmla="*/ 0 w 2"/>
                      <a:gd name="T15" fmla="*/ 4 h 6"/>
                      <a:gd name="T16" fmla="*/ 0 w 2"/>
                      <a:gd name="T17" fmla="*/ 3 h 6"/>
                      <a:gd name="T18" fmla="*/ 0 w 2"/>
                      <a:gd name="T19" fmla="*/ 2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0"/>
                        </a:lnTo>
                        <a:lnTo>
                          <a:pt x="1" y="0"/>
                        </a:lnTo>
                        <a:lnTo>
                          <a:pt x="1" y="1"/>
                        </a:lnTo>
                        <a:lnTo>
                          <a:pt x="1" y="3"/>
                        </a:lnTo>
                        <a:lnTo>
                          <a:pt x="1" y="5"/>
                        </a:lnTo>
                        <a:lnTo>
                          <a:pt x="0" y="5"/>
                        </a:lnTo>
                        <a:lnTo>
                          <a:pt x="0" y="4"/>
                        </a:lnTo>
                        <a:lnTo>
                          <a:pt x="0" y="3"/>
                        </a:lnTo>
                        <a:lnTo>
                          <a:pt x="0" y="2"/>
                        </a:lnTo>
                        <a:lnTo>
                          <a:pt x="0" y="0"/>
                        </a:lnTo>
                      </a:path>
                    </a:pathLst>
                  </a:custGeom>
                  <a:solidFill>
                    <a:srgbClr val="24AB2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24" name="Freeform 506"/>
                  <p:cNvSpPr>
                    <a:spLocks noChangeAspect="1"/>
                  </p:cNvSpPr>
                  <p:nvPr/>
                </p:nvSpPr>
                <p:spPr bwMode="auto">
                  <a:xfrm>
                    <a:off x="5136" y="1306"/>
                    <a:ext cx="2" cy="6"/>
                  </a:xfrm>
                  <a:custGeom>
                    <a:avLst/>
                    <a:gdLst>
                      <a:gd name="T0" fmla="*/ 0 w 2"/>
                      <a:gd name="T1" fmla="*/ 0 h 6"/>
                      <a:gd name="T2" fmla="*/ 0 w 2"/>
                      <a:gd name="T3" fmla="*/ 1 h 6"/>
                      <a:gd name="T4" fmla="*/ 1 w 2"/>
                      <a:gd name="T5" fmla="*/ 1 h 6"/>
                      <a:gd name="T6" fmla="*/ 1 w 2"/>
                      <a:gd name="T7" fmla="*/ 3 h 6"/>
                      <a:gd name="T8" fmla="*/ 1 w 2"/>
                      <a:gd name="T9" fmla="*/ 3 h 6"/>
                      <a:gd name="T10" fmla="*/ 1 w 2"/>
                      <a:gd name="T11" fmla="*/ 5 h 6"/>
                      <a:gd name="T12" fmla="*/ 0 w 2"/>
                      <a:gd name="T13" fmla="*/ 5 h 6"/>
                      <a:gd name="T14" fmla="*/ 0 w 2"/>
                      <a:gd name="T15" fmla="*/ 3 h 6"/>
                      <a:gd name="T16" fmla="*/ 0 w 2"/>
                      <a:gd name="T17" fmla="*/ 3 h 6"/>
                      <a:gd name="T18" fmla="*/ 0 w 2"/>
                      <a:gd name="T19" fmla="*/ 1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1"/>
                        </a:lnTo>
                        <a:lnTo>
                          <a:pt x="1" y="1"/>
                        </a:lnTo>
                        <a:lnTo>
                          <a:pt x="1" y="3"/>
                        </a:lnTo>
                        <a:lnTo>
                          <a:pt x="1" y="5"/>
                        </a:lnTo>
                        <a:lnTo>
                          <a:pt x="0" y="5"/>
                        </a:lnTo>
                        <a:lnTo>
                          <a:pt x="0" y="3"/>
                        </a:lnTo>
                        <a:lnTo>
                          <a:pt x="0" y="1"/>
                        </a:lnTo>
                        <a:lnTo>
                          <a:pt x="0" y="0"/>
                        </a:lnTo>
                      </a:path>
                    </a:pathLst>
                  </a:custGeom>
                  <a:solidFill>
                    <a:srgbClr val="29C22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25" name="Freeform 507"/>
                  <p:cNvSpPr>
                    <a:spLocks noChangeAspect="1"/>
                  </p:cNvSpPr>
                  <p:nvPr/>
                </p:nvSpPr>
                <p:spPr bwMode="auto">
                  <a:xfrm>
                    <a:off x="5136" y="1306"/>
                    <a:ext cx="2" cy="6"/>
                  </a:xfrm>
                  <a:custGeom>
                    <a:avLst/>
                    <a:gdLst>
                      <a:gd name="T0" fmla="*/ 0 w 2"/>
                      <a:gd name="T1" fmla="*/ 0 h 6"/>
                      <a:gd name="T2" fmla="*/ 0 w 2"/>
                      <a:gd name="T3" fmla="*/ 0 h 6"/>
                      <a:gd name="T4" fmla="*/ 1 w 2"/>
                      <a:gd name="T5" fmla="*/ 0 h 6"/>
                      <a:gd name="T6" fmla="*/ 1 w 2"/>
                      <a:gd name="T7" fmla="*/ 2 h 6"/>
                      <a:gd name="T8" fmla="*/ 1 w 2"/>
                      <a:gd name="T9" fmla="*/ 5 h 6"/>
                      <a:gd name="T10" fmla="*/ 1 w 2"/>
                      <a:gd name="T11" fmla="*/ 3 h 6"/>
                      <a:gd name="T12" fmla="*/ 0 w 2"/>
                      <a:gd name="T13" fmla="*/ 3 h 6"/>
                      <a:gd name="T14" fmla="*/ 0 w 2"/>
                      <a:gd name="T15" fmla="*/ 5 h 6"/>
                      <a:gd name="T16" fmla="*/ 0 w 2"/>
                      <a:gd name="T17" fmla="*/ 3 h 6"/>
                      <a:gd name="T18" fmla="*/ 0 w 2"/>
                      <a:gd name="T19" fmla="*/ 2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0"/>
                        </a:lnTo>
                        <a:lnTo>
                          <a:pt x="1" y="0"/>
                        </a:lnTo>
                        <a:lnTo>
                          <a:pt x="1" y="2"/>
                        </a:lnTo>
                        <a:lnTo>
                          <a:pt x="1" y="5"/>
                        </a:lnTo>
                        <a:lnTo>
                          <a:pt x="1" y="3"/>
                        </a:lnTo>
                        <a:lnTo>
                          <a:pt x="0" y="3"/>
                        </a:lnTo>
                        <a:lnTo>
                          <a:pt x="0" y="5"/>
                        </a:lnTo>
                        <a:lnTo>
                          <a:pt x="0" y="3"/>
                        </a:lnTo>
                        <a:lnTo>
                          <a:pt x="0" y="2"/>
                        </a:lnTo>
                        <a:lnTo>
                          <a:pt x="0" y="0"/>
                        </a:lnTo>
                      </a:path>
                    </a:pathLst>
                  </a:custGeom>
                  <a:solidFill>
                    <a:srgbClr val="2FDC34"/>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656" name="Group 508"/>
                <p:cNvGrpSpPr>
                  <a:grpSpLocks noChangeAspect="1"/>
                </p:cNvGrpSpPr>
                <p:nvPr/>
              </p:nvGrpSpPr>
              <p:grpSpPr bwMode="auto">
                <a:xfrm>
                  <a:off x="4970" y="1129"/>
                  <a:ext cx="230" cy="166"/>
                  <a:chOff x="4950" y="1129"/>
                  <a:chExt cx="230" cy="166"/>
                </a:xfrm>
              </p:grpSpPr>
              <p:sp>
                <p:nvSpPr>
                  <p:cNvPr id="1657" name="Freeform 509"/>
                  <p:cNvSpPr>
                    <a:spLocks noChangeAspect="1"/>
                  </p:cNvSpPr>
                  <p:nvPr/>
                </p:nvSpPr>
                <p:spPr bwMode="auto">
                  <a:xfrm>
                    <a:off x="4950" y="1129"/>
                    <a:ext cx="230" cy="80"/>
                  </a:xfrm>
                  <a:custGeom>
                    <a:avLst/>
                    <a:gdLst>
                      <a:gd name="T0" fmla="*/ 0 w 230"/>
                      <a:gd name="T1" fmla="*/ 79 h 80"/>
                      <a:gd name="T2" fmla="*/ 0 w 230"/>
                      <a:gd name="T3" fmla="*/ 43 h 80"/>
                      <a:gd name="T4" fmla="*/ 2 w 230"/>
                      <a:gd name="T5" fmla="*/ 3 h 80"/>
                      <a:gd name="T6" fmla="*/ 2 w 230"/>
                      <a:gd name="T7" fmla="*/ 3 h 80"/>
                      <a:gd name="T8" fmla="*/ 3 w 230"/>
                      <a:gd name="T9" fmla="*/ 1 h 80"/>
                      <a:gd name="T10" fmla="*/ 4 w 230"/>
                      <a:gd name="T11" fmla="*/ 1 h 80"/>
                      <a:gd name="T12" fmla="*/ 11 w 230"/>
                      <a:gd name="T13" fmla="*/ 1 h 80"/>
                      <a:gd name="T14" fmla="*/ 18 w 230"/>
                      <a:gd name="T15" fmla="*/ 1 h 80"/>
                      <a:gd name="T16" fmla="*/ 25 w 230"/>
                      <a:gd name="T17" fmla="*/ 1 h 80"/>
                      <a:gd name="T18" fmla="*/ 32 w 230"/>
                      <a:gd name="T19" fmla="*/ 1 h 80"/>
                      <a:gd name="T20" fmla="*/ 38 w 230"/>
                      <a:gd name="T21" fmla="*/ 1 h 80"/>
                      <a:gd name="T22" fmla="*/ 45 w 230"/>
                      <a:gd name="T23" fmla="*/ 0 h 80"/>
                      <a:gd name="T24" fmla="*/ 52 w 230"/>
                      <a:gd name="T25" fmla="*/ 0 h 80"/>
                      <a:gd name="T26" fmla="*/ 59 w 230"/>
                      <a:gd name="T27" fmla="*/ 0 h 80"/>
                      <a:gd name="T28" fmla="*/ 66 w 230"/>
                      <a:gd name="T29" fmla="*/ 0 h 80"/>
                      <a:gd name="T30" fmla="*/ 73 w 230"/>
                      <a:gd name="T31" fmla="*/ 0 h 80"/>
                      <a:gd name="T32" fmla="*/ 80 w 230"/>
                      <a:gd name="T33" fmla="*/ 0 h 80"/>
                      <a:gd name="T34" fmla="*/ 86 w 230"/>
                      <a:gd name="T35" fmla="*/ 0 h 80"/>
                      <a:gd name="T36" fmla="*/ 92 w 230"/>
                      <a:gd name="T37" fmla="*/ 0 h 80"/>
                      <a:gd name="T38" fmla="*/ 99 w 230"/>
                      <a:gd name="T39" fmla="*/ 0 h 80"/>
                      <a:gd name="T40" fmla="*/ 106 w 230"/>
                      <a:gd name="T41" fmla="*/ 0 h 80"/>
                      <a:gd name="T42" fmla="*/ 113 w 230"/>
                      <a:gd name="T43" fmla="*/ 0 h 80"/>
                      <a:gd name="T44" fmla="*/ 120 w 230"/>
                      <a:gd name="T45" fmla="*/ 0 h 80"/>
                      <a:gd name="T46" fmla="*/ 127 w 230"/>
                      <a:gd name="T47" fmla="*/ 0 h 80"/>
                      <a:gd name="T48" fmla="*/ 135 w 230"/>
                      <a:gd name="T49" fmla="*/ 0 h 80"/>
                      <a:gd name="T50" fmla="*/ 142 w 230"/>
                      <a:gd name="T51" fmla="*/ 0 h 80"/>
                      <a:gd name="T52" fmla="*/ 149 w 230"/>
                      <a:gd name="T53" fmla="*/ 0 h 80"/>
                      <a:gd name="T54" fmla="*/ 156 w 230"/>
                      <a:gd name="T55" fmla="*/ 0 h 80"/>
                      <a:gd name="T56" fmla="*/ 162 w 230"/>
                      <a:gd name="T57" fmla="*/ 0 h 80"/>
                      <a:gd name="T58" fmla="*/ 169 w 230"/>
                      <a:gd name="T59" fmla="*/ 0 h 80"/>
                      <a:gd name="T60" fmla="*/ 176 w 230"/>
                      <a:gd name="T61" fmla="*/ 0 h 80"/>
                      <a:gd name="T62" fmla="*/ 183 w 230"/>
                      <a:gd name="T63" fmla="*/ 0 h 80"/>
                      <a:gd name="T64" fmla="*/ 190 w 230"/>
                      <a:gd name="T65" fmla="*/ 1 h 80"/>
                      <a:gd name="T66" fmla="*/ 197 w 230"/>
                      <a:gd name="T67" fmla="*/ 1 h 80"/>
                      <a:gd name="T68" fmla="*/ 203 w 230"/>
                      <a:gd name="T69" fmla="*/ 1 h 80"/>
                      <a:gd name="T70" fmla="*/ 211 w 230"/>
                      <a:gd name="T71" fmla="*/ 1 h 80"/>
                      <a:gd name="T72" fmla="*/ 218 w 230"/>
                      <a:gd name="T73" fmla="*/ 1 h 80"/>
                      <a:gd name="T74" fmla="*/ 225 w 230"/>
                      <a:gd name="T75" fmla="*/ 1 h 80"/>
                      <a:gd name="T76" fmla="*/ 227 w 230"/>
                      <a:gd name="T77" fmla="*/ 3 h 80"/>
                      <a:gd name="T78" fmla="*/ 227 w 230"/>
                      <a:gd name="T79" fmla="*/ 3 h 80"/>
                      <a:gd name="T80" fmla="*/ 227 w 230"/>
                      <a:gd name="T81" fmla="*/ 43 h 80"/>
                      <a:gd name="T82" fmla="*/ 229 w 230"/>
                      <a:gd name="T83" fmla="*/ 79 h 80"/>
                      <a:gd name="T84" fmla="*/ 0 w 230"/>
                      <a:gd name="T85" fmla="*/ 79 h 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0" h="80">
                        <a:moveTo>
                          <a:pt x="0" y="79"/>
                        </a:moveTo>
                        <a:lnTo>
                          <a:pt x="0" y="43"/>
                        </a:lnTo>
                        <a:lnTo>
                          <a:pt x="2" y="3"/>
                        </a:lnTo>
                        <a:lnTo>
                          <a:pt x="3" y="1"/>
                        </a:lnTo>
                        <a:lnTo>
                          <a:pt x="4" y="1"/>
                        </a:lnTo>
                        <a:lnTo>
                          <a:pt x="11" y="1"/>
                        </a:lnTo>
                        <a:lnTo>
                          <a:pt x="18" y="1"/>
                        </a:lnTo>
                        <a:lnTo>
                          <a:pt x="25" y="1"/>
                        </a:lnTo>
                        <a:lnTo>
                          <a:pt x="32" y="1"/>
                        </a:lnTo>
                        <a:lnTo>
                          <a:pt x="38" y="1"/>
                        </a:lnTo>
                        <a:lnTo>
                          <a:pt x="45" y="0"/>
                        </a:lnTo>
                        <a:lnTo>
                          <a:pt x="52" y="0"/>
                        </a:lnTo>
                        <a:lnTo>
                          <a:pt x="59" y="0"/>
                        </a:lnTo>
                        <a:lnTo>
                          <a:pt x="66" y="0"/>
                        </a:lnTo>
                        <a:lnTo>
                          <a:pt x="73" y="0"/>
                        </a:lnTo>
                        <a:lnTo>
                          <a:pt x="80" y="0"/>
                        </a:lnTo>
                        <a:lnTo>
                          <a:pt x="86" y="0"/>
                        </a:lnTo>
                        <a:lnTo>
                          <a:pt x="92" y="0"/>
                        </a:lnTo>
                        <a:lnTo>
                          <a:pt x="99" y="0"/>
                        </a:lnTo>
                        <a:lnTo>
                          <a:pt x="106" y="0"/>
                        </a:lnTo>
                        <a:lnTo>
                          <a:pt x="113" y="0"/>
                        </a:lnTo>
                        <a:lnTo>
                          <a:pt x="120" y="0"/>
                        </a:lnTo>
                        <a:lnTo>
                          <a:pt x="127" y="0"/>
                        </a:lnTo>
                        <a:lnTo>
                          <a:pt x="135" y="0"/>
                        </a:lnTo>
                        <a:lnTo>
                          <a:pt x="142" y="0"/>
                        </a:lnTo>
                        <a:lnTo>
                          <a:pt x="149" y="0"/>
                        </a:lnTo>
                        <a:lnTo>
                          <a:pt x="156" y="0"/>
                        </a:lnTo>
                        <a:lnTo>
                          <a:pt x="162" y="0"/>
                        </a:lnTo>
                        <a:lnTo>
                          <a:pt x="169" y="0"/>
                        </a:lnTo>
                        <a:lnTo>
                          <a:pt x="176" y="0"/>
                        </a:lnTo>
                        <a:lnTo>
                          <a:pt x="183" y="0"/>
                        </a:lnTo>
                        <a:lnTo>
                          <a:pt x="190" y="1"/>
                        </a:lnTo>
                        <a:lnTo>
                          <a:pt x="197" y="1"/>
                        </a:lnTo>
                        <a:lnTo>
                          <a:pt x="203" y="1"/>
                        </a:lnTo>
                        <a:lnTo>
                          <a:pt x="211" y="1"/>
                        </a:lnTo>
                        <a:lnTo>
                          <a:pt x="218" y="1"/>
                        </a:lnTo>
                        <a:lnTo>
                          <a:pt x="225" y="1"/>
                        </a:lnTo>
                        <a:lnTo>
                          <a:pt x="227" y="3"/>
                        </a:lnTo>
                        <a:lnTo>
                          <a:pt x="227" y="43"/>
                        </a:lnTo>
                        <a:lnTo>
                          <a:pt x="229" y="79"/>
                        </a:lnTo>
                        <a:lnTo>
                          <a:pt x="0" y="79"/>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58" name="Freeform 510"/>
                  <p:cNvSpPr>
                    <a:spLocks noChangeAspect="1"/>
                  </p:cNvSpPr>
                  <p:nvPr/>
                </p:nvSpPr>
                <p:spPr bwMode="auto">
                  <a:xfrm>
                    <a:off x="4950" y="1208"/>
                    <a:ext cx="230" cy="87"/>
                  </a:xfrm>
                  <a:custGeom>
                    <a:avLst/>
                    <a:gdLst>
                      <a:gd name="T0" fmla="*/ 0 w 230"/>
                      <a:gd name="T1" fmla="*/ 0 h 87"/>
                      <a:gd name="T2" fmla="*/ 0 w 230"/>
                      <a:gd name="T3" fmla="*/ 3 h 87"/>
                      <a:gd name="T4" fmla="*/ 0 w 230"/>
                      <a:gd name="T5" fmla="*/ 43 h 87"/>
                      <a:gd name="T6" fmla="*/ 2 w 230"/>
                      <a:gd name="T7" fmla="*/ 81 h 87"/>
                      <a:gd name="T8" fmla="*/ 2 w 230"/>
                      <a:gd name="T9" fmla="*/ 82 h 87"/>
                      <a:gd name="T10" fmla="*/ 2 w 230"/>
                      <a:gd name="T11" fmla="*/ 84 h 87"/>
                      <a:gd name="T12" fmla="*/ 3 w 230"/>
                      <a:gd name="T13" fmla="*/ 84 h 87"/>
                      <a:gd name="T14" fmla="*/ 4 w 230"/>
                      <a:gd name="T15" fmla="*/ 84 h 87"/>
                      <a:gd name="T16" fmla="*/ 11 w 230"/>
                      <a:gd name="T17" fmla="*/ 84 h 87"/>
                      <a:gd name="T18" fmla="*/ 18 w 230"/>
                      <a:gd name="T19" fmla="*/ 84 h 87"/>
                      <a:gd name="T20" fmla="*/ 25 w 230"/>
                      <a:gd name="T21" fmla="*/ 84 h 87"/>
                      <a:gd name="T22" fmla="*/ 32 w 230"/>
                      <a:gd name="T23" fmla="*/ 84 h 87"/>
                      <a:gd name="T24" fmla="*/ 38 w 230"/>
                      <a:gd name="T25" fmla="*/ 84 h 87"/>
                      <a:gd name="T26" fmla="*/ 45 w 230"/>
                      <a:gd name="T27" fmla="*/ 86 h 87"/>
                      <a:gd name="T28" fmla="*/ 52 w 230"/>
                      <a:gd name="T29" fmla="*/ 86 h 87"/>
                      <a:gd name="T30" fmla="*/ 59 w 230"/>
                      <a:gd name="T31" fmla="*/ 86 h 87"/>
                      <a:gd name="T32" fmla="*/ 66 w 230"/>
                      <a:gd name="T33" fmla="*/ 86 h 87"/>
                      <a:gd name="T34" fmla="*/ 73 w 230"/>
                      <a:gd name="T35" fmla="*/ 86 h 87"/>
                      <a:gd name="T36" fmla="*/ 80 w 230"/>
                      <a:gd name="T37" fmla="*/ 86 h 87"/>
                      <a:gd name="T38" fmla="*/ 86 w 230"/>
                      <a:gd name="T39" fmla="*/ 86 h 87"/>
                      <a:gd name="T40" fmla="*/ 92 w 230"/>
                      <a:gd name="T41" fmla="*/ 86 h 87"/>
                      <a:gd name="T42" fmla="*/ 99 w 230"/>
                      <a:gd name="T43" fmla="*/ 86 h 87"/>
                      <a:gd name="T44" fmla="*/ 106 w 230"/>
                      <a:gd name="T45" fmla="*/ 86 h 87"/>
                      <a:gd name="T46" fmla="*/ 113 w 230"/>
                      <a:gd name="T47" fmla="*/ 86 h 87"/>
                      <a:gd name="T48" fmla="*/ 120 w 230"/>
                      <a:gd name="T49" fmla="*/ 86 h 87"/>
                      <a:gd name="T50" fmla="*/ 127 w 230"/>
                      <a:gd name="T51" fmla="*/ 86 h 87"/>
                      <a:gd name="T52" fmla="*/ 133 w 230"/>
                      <a:gd name="T53" fmla="*/ 86 h 87"/>
                      <a:gd name="T54" fmla="*/ 142 w 230"/>
                      <a:gd name="T55" fmla="*/ 86 h 87"/>
                      <a:gd name="T56" fmla="*/ 149 w 230"/>
                      <a:gd name="T57" fmla="*/ 86 h 87"/>
                      <a:gd name="T58" fmla="*/ 156 w 230"/>
                      <a:gd name="T59" fmla="*/ 86 h 87"/>
                      <a:gd name="T60" fmla="*/ 162 w 230"/>
                      <a:gd name="T61" fmla="*/ 86 h 87"/>
                      <a:gd name="T62" fmla="*/ 169 w 230"/>
                      <a:gd name="T63" fmla="*/ 86 h 87"/>
                      <a:gd name="T64" fmla="*/ 176 w 230"/>
                      <a:gd name="T65" fmla="*/ 86 h 87"/>
                      <a:gd name="T66" fmla="*/ 183 w 230"/>
                      <a:gd name="T67" fmla="*/ 86 h 87"/>
                      <a:gd name="T68" fmla="*/ 190 w 230"/>
                      <a:gd name="T69" fmla="*/ 84 h 87"/>
                      <a:gd name="T70" fmla="*/ 197 w 230"/>
                      <a:gd name="T71" fmla="*/ 84 h 87"/>
                      <a:gd name="T72" fmla="*/ 203 w 230"/>
                      <a:gd name="T73" fmla="*/ 84 h 87"/>
                      <a:gd name="T74" fmla="*/ 211 w 230"/>
                      <a:gd name="T75" fmla="*/ 84 h 87"/>
                      <a:gd name="T76" fmla="*/ 218 w 230"/>
                      <a:gd name="T77" fmla="*/ 84 h 87"/>
                      <a:gd name="T78" fmla="*/ 225 w 230"/>
                      <a:gd name="T79" fmla="*/ 84 h 87"/>
                      <a:gd name="T80" fmla="*/ 225 w 230"/>
                      <a:gd name="T81" fmla="*/ 84 h 87"/>
                      <a:gd name="T82" fmla="*/ 227 w 230"/>
                      <a:gd name="T83" fmla="*/ 84 h 87"/>
                      <a:gd name="T84" fmla="*/ 227 w 230"/>
                      <a:gd name="T85" fmla="*/ 82 h 87"/>
                      <a:gd name="T86" fmla="*/ 227 w 230"/>
                      <a:gd name="T87" fmla="*/ 81 h 87"/>
                      <a:gd name="T88" fmla="*/ 229 w 230"/>
                      <a:gd name="T89" fmla="*/ 43 h 87"/>
                      <a:gd name="T90" fmla="*/ 229 w 230"/>
                      <a:gd name="T91" fmla="*/ 4 h 87"/>
                      <a:gd name="T92" fmla="*/ 229 w 230"/>
                      <a:gd name="T93" fmla="*/ 0 h 87"/>
                      <a:gd name="T94" fmla="*/ 0 w 230"/>
                      <a:gd name="T95" fmla="*/ 0 h 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0" h="87">
                        <a:moveTo>
                          <a:pt x="0" y="0"/>
                        </a:moveTo>
                        <a:lnTo>
                          <a:pt x="0" y="3"/>
                        </a:lnTo>
                        <a:lnTo>
                          <a:pt x="0" y="43"/>
                        </a:lnTo>
                        <a:lnTo>
                          <a:pt x="2" y="81"/>
                        </a:lnTo>
                        <a:lnTo>
                          <a:pt x="2" y="82"/>
                        </a:lnTo>
                        <a:lnTo>
                          <a:pt x="2" y="84"/>
                        </a:lnTo>
                        <a:lnTo>
                          <a:pt x="3" y="84"/>
                        </a:lnTo>
                        <a:lnTo>
                          <a:pt x="4" y="84"/>
                        </a:lnTo>
                        <a:lnTo>
                          <a:pt x="11" y="84"/>
                        </a:lnTo>
                        <a:lnTo>
                          <a:pt x="18" y="84"/>
                        </a:lnTo>
                        <a:lnTo>
                          <a:pt x="25" y="84"/>
                        </a:lnTo>
                        <a:lnTo>
                          <a:pt x="32" y="84"/>
                        </a:lnTo>
                        <a:lnTo>
                          <a:pt x="38" y="84"/>
                        </a:lnTo>
                        <a:lnTo>
                          <a:pt x="45" y="86"/>
                        </a:lnTo>
                        <a:lnTo>
                          <a:pt x="52" y="86"/>
                        </a:lnTo>
                        <a:lnTo>
                          <a:pt x="59" y="86"/>
                        </a:lnTo>
                        <a:lnTo>
                          <a:pt x="66" y="86"/>
                        </a:lnTo>
                        <a:lnTo>
                          <a:pt x="73" y="86"/>
                        </a:lnTo>
                        <a:lnTo>
                          <a:pt x="80" y="86"/>
                        </a:lnTo>
                        <a:lnTo>
                          <a:pt x="86" y="86"/>
                        </a:lnTo>
                        <a:lnTo>
                          <a:pt x="92" y="86"/>
                        </a:lnTo>
                        <a:lnTo>
                          <a:pt x="99" y="86"/>
                        </a:lnTo>
                        <a:lnTo>
                          <a:pt x="106" y="86"/>
                        </a:lnTo>
                        <a:lnTo>
                          <a:pt x="113" y="86"/>
                        </a:lnTo>
                        <a:lnTo>
                          <a:pt x="120" y="86"/>
                        </a:lnTo>
                        <a:lnTo>
                          <a:pt x="127" y="86"/>
                        </a:lnTo>
                        <a:lnTo>
                          <a:pt x="133" y="86"/>
                        </a:lnTo>
                        <a:lnTo>
                          <a:pt x="142" y="86"/>
                        </a:lnTo>
                        <a:lnTo>
                          <a:pt x="149" y="86"/>
                        </a:lnTo>
                        <a:lnTo>
                          <a:pt x="156" y="86"/>
                        </a:lnTo>
                        <a:lnTo>
                          <a:pt x="162" y="86"/>
                        </a:lnTo>
                        <a:lnTo>
                          <a:pt x="169" y="86"/>
                        </a:lnTo>
                        <a:lnTo>
                          <a:pt x="176" y="86"/>
                        </a:lnTo>
                        <a:lnTo>
                          <a:pt x="183" y="86"/>
                        </a:lnTo>
                        <a:lnTo>
                          <a:pt x="190" y="84"/>
                        </a:lnTo>
                        <a:lnTo>
                          <a:pt x="197" y="84"/>
                        </a:lnTo>
                        <a:lnTo>
                          <a:pt x="203" y="84"/>
                        </a:lnTo>
                        <a:lnTo>
                          <a:pt x="211" y="84"/>
                        </a:lnTo>
                        <a:lnTo>
                          <a:pt x="218" y="84"/>
                        </a:lnTo>
                        <a:lnTo>
                          <a:pt x="225" y="84"/>
                        </a:lnTo>
                        <a:lnTo>
                          <a:pt x="227" y="84"/>
                        </a:lnTo>
                        <a:lnTo>
                          <a:pt x="227" y="82"/>
                        </a:lnTo>
                        <a:lnTo>
                          <a:pt x="227" y="81"/>
                        </a:lnTo>
                        <a:lnTo>
                          <a:pt x="229" y="43"/>
                        </a:lnTo>
                        <a:lnTo>
                          <a:pt x="229" y="4"/>
                        </a:lnTo>
                        <a:lnTo>
                          <a:pt x="229" y="0"/>
                        </a:lnTo>
                        <a:lnTo>
                          <a:pt x="0" y="0"/>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1583" name="Group 511"/>
              <p:cNvGrpSpPr>
                <a:grpSpLocks noChangeAspect="1"/>
              </p:cNvGrpSpPr>
              <p:nvPr/>
            </p:nvGrpSpPr>
            <p:grpSpPr bwMode="auto">
              <a:xfrm>
                <a:off x="6300" y="2697"/>
                <a:ext cx="360" cy="325"/>
                <a:chOff x="4944" y="1104"/>
                <a:chExt cx="282" cy="254"/>
              </a:xfrm>
            </p:grpSpPr>
            <p:grpSp>
              <p:nvGrpSpPr>
                <p:cNvPr id="1584" name="Group 512"/>
                <p:cNvGrpSpPr>
                  <a:grpSpLocks noChangeAspect="1"/>
                </p:cNvGrpSpPr>
                <p:nvPr/>
              </p:nvGrpSpPr>
              <p:grpSpPr bwMode="auto">
                <a:xfrm>
                  <a:off x="4944" y="1104"/>
                  <a:ext cx="282" cy="254"/>
                  <a:chOff x="4944" y="1104"/>
                  <a:chExt cx="282" cy="254"/>
                </a:xfrm>
              </p:grpSpPr>
              <p:sp>
                <p:nvSpPr>
                  <p:cNvPr id="1588" name="Freeform 513"/>
                  <p:cNvSpPr>
                    <a:spLocks noChangeAspect="1"/>
                  </p:cNvSpPr>
                  <p:nvPr/>
                </p:nvSpPr>
                <p:spPr bwMode="auto">
                  <a:xfrm>
                    <a:off x="4980" y="1303"/>
                    <a:ext cx="166" cy="43"/>
                  </a:xfrm>
                  <a:custGeom>
                    <a:avLst/>
                    <a:gdLst>
                      <a:gd name="T0" fmla="*/ 0 w 166"/>
                      <a:gd name="T1" fmla="*/ 42 h 43"/>
                      <a:gd name="T2" fmla="*/ 165 w 166"/>
                      <a:gd name="T3" fmla="*/ 42 h 43"/>
                      <a:gd name="T4" fmla="*/ 153 w 166"/>
                      <a:gd name="T5" fmla="*/ 0 h 43"/>
                      <a:gd name="T6" fmla="*/ 14 w 166"/>
                      <a:gd name="T7" fmla="*/ 0 h 43"/>
                      <a:gd name="T8" fmla="*/ 0 w 166"/>
                      <a:gd name="T9" fmla="*/ 4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43">
                        <a:moveTo>
                          <a:pt x="0" y="42"/>
                        </a:moveTo>
                        <a:lnTo>
                          <a:pt x="165" y="42"/>
                        </a:lnTo>
                        <a:lnTo>
                          <a:pt x="153" y="0"/>
                        </a:lnTo>
                        <a:lnTo>
                          <a:pt x="14" y="0"/>
                        </a:lnTo>
                        <a:lnTo>
                          <a:pt x="0" y="42"/>
                        </a:lnTo>
                      </a:path>
                    </a:pathLst>
                  </a:custGeom>
                  <a:solidFill>
                    <a:srgbClr val="6C737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9" name="Freeform 514"/>
                  <p:cNvSpPr>
                    <a:spLocks noChangeAspect="1"/>
                  </p:cNvSpPr>
                  <p:nvPr/>
                </p:nvSpPr>
                <p:spPr bwMode="auto">
                  <a:xfrm>
                    <a:off x="4980" y="1329"/>
                    <a:ext cx="166" cy="17"/>
                  </a:xfrm>
                  <a:custGeom>
                    <a:avLst/>
                    <a:gdLst>
                      <a:gd name="T0" fmla="*/ 0 w 166"/>
                      <a:gd name="T1" fmla="*/ 16 h 17"/>
                      <a:gd name="T2" fmla="*/ 165 w 166"/>
                      <a:gd name="T3" fmla="*/ 16 h 17"/>
                      <a:gd name="T4" fmla="*/ 161 w 166"/>
                      <a:gd name="T5" fmla="*/ 0 h 17"/>
                      <a:gd name="T6" fmla="*/ 5 w 166"/>
                      <a:gd name="T7" fmla="*/ 0 h 17"/>
                      <a:gd name="T8" fmla="*/ 0 w 16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7">
                        <a:moveTo>
                          <a:pt x="0" y="16"/>
                        </a:moveTo>
                        <a:lnTo>
                          <a:pt x="165" y="16"/>
                        </a:lnTo>
                        <a:lnTo>
                          <a:pt x="161" y="0"/>
                        </a:lnTo>
                        <a:lnTo>
                          <a:pt x="5" y="0"/>
                        </a:lnTo>
                        <a:lnTo>
                          <a:pt x="0" y="16"/>
                        </a:lnTo>
                      </a:path>
                    </a:pathLst>
                  </a:custGeom>
                  <a:solidFill>
                    <a:srgbClr val="D2D9D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90" name="Rectangle 515"/>
                  <p:cNvSpPr>
                    <a:spLocks noChangeAspect="1" noChangeArrowheads="1"/>
                  </p:cNvSpPr>
                  <p:nvPr/>
                </p:nvSpPr>
                <p:spPr bwMode="auto">
                  <a:xfrm>
                    <a:off x="4980" y="1347"/>
                    <a:ext cx="165" cy="11"/>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591" name="Rectangle 516"/>
                  <p:cNvSpPr>
                    <a:spLocks noChangeAspect="1" noChangeArrowheads="1"/>
                  </p:cNvSpPr>
                  <p:nvPr/>
                </p:nvSpPr>
                <p:spPr bwMode="auto">
                  <a:xfrm>
                    <a:off x="4980" y="1345"/>
                    <a:ext cx="165" cy="10"/>
                  </a:xfrm>
                  <a:prstGeom prst="rect">
                    <a:avLst/>
                  </a:prstGeom>
                  <a:solidFill>
                    <a:srgbClr val="92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592" name="Freeform 517"/>
                  <p:cNvSpPr>
                    <a:spLocks noChangeAspect="1"/>
                  </p:cNvSpPr>
                  <p:nvPr/>
                </p:nvSpPr>
                <p:spPr bwMode="auto">
                  <a:xfrm>
                    <a:off x="5014" y="1319"/>
                    <a:ext cx="99" cy="21"/>
                  </a:xfrm>
                  <a:custGeom>
                    <a:avLst/>
                    <a:gdLst>
                      <a:gd name="T0" fmla="*/ 0 w 99"/>
                      <a:gd name="T1" fmla="*/ 0 h 21"/>
                      <a:gd name="T2" fmla="*/ 98 w 99"/>
                      <a:gd name="T3" fmla="*/ 0 h 21"/>
                      <a:gd name="T4" fmla="*/ 98 w 99"/>
                      <a:gd name="T5" fmla="*/ 5 h 21"/>
                      <a:gd name="T6" fmla="*/ 98 w 99"/>
                      <a:gd name="T7" fmla="*/ 7 h 21"/>
                      <a:gd name="T8" fmla="*/ 96 w 99"/>
                      <a:gd name="T9" fmla="*/ 8 h 21"/>
                      <a:gd name="T10" fmla="*/ 96 w 99"/>
                      <a:gd name="T11" fmla="*/ 10 h 21"/>
                      <a:gd name="T12" fmla="*/ 94 w 99"/>
                      <a:gd name="T13" fmla="*/ 10 h 21"/>
                      <a:gd name="T14" fmla="*/ 93 w 99"/>
                      <a:gd name="T15" fmla="*/ 12 h 21"/>
                      <a:gd name="T16" fmla="*/ 90 w 99"/>
                      <a:gd name="T17" fmla="*/ 13 h 21"/>
                      <a:gd name="T18" fmla="*/ 87 w 99"/>
                      <a:gd name="T19" fmla="*/ 15 h 21"/>
                      <a:gd name="T20" fmla="*/ 84 w 99"/>
                      <a:gd name="T21" fmla="*/ 16 h 21"/>
                      <a:gd name="T22" fmla="*/ 80 w 99"/>
                      <a:gd name="T23" fmla="*/ 16 h 21"/>
                      <a:gd name="T24" fmla="*/ 76 w 99"/>
                      <a:gd name="T25" fmla="*/ 17 h 21"/>
                      <a:gd name="T26" fmla="*/ 73 w 99"/>
                      <a:gd name="T27" fmla="*/ 17 h 21"/>
                      <a:gd name="T28" fmla="*/ 68 w 99"/>
                      <a:gd name="T29" fmla="*/ 18 h 21"/>
                      <a:gd name="T30" fmla="*/ 64 w 99"/>
                      <a:gd name="T31" fmla="*/ 18 h 21"/>
                      <a:gd name="T32" fmla="*/ 60 w 99"/>
                      <a:gd name="T33" fmla="*/ 18 h 21"/>
                      <a:gd name="T34" fmla="*/ 55 w 99"/>
                      <a:gd name="T35" fmla="*/ 18 h 21"/>
                      <a:gd name="T36" fmla="*/ 49 w 99"/>
                      <a:gd name="T37" fmla="*/ 20 h 21"/>
                      <a:gd name="T38" fmla="*/ 45 w 99"/>
                      <a:gd name="T39" fmla="*/ 18 h 21"/>
                      <a:gd name="T40" fmla="*/ 39 w 99"/>
                      <a:gd name="T41" fmla="*/ 18 h 21"/>
                      <a:gd name="T42" fmla="*/ 36 w 99"/>
                      <a:gd name="T43" fmla="*/ 18 h 21"/>
                      <a:gd name="T44" fmla="*/ 30 w 99"/>
                      <a:gd name="T45" fmla="*/ 18 h 21"/>
                      <a:gd name="T46" fmla="*/ 26 w 99"/>
                      <a:gd name="T47" fmla="*/ 17 h 21"/>
                      <a:gd name="T48" fmla="*/ 22 w 99"/>
                      <a:gd name="T49" fmla="*/ 17 h 21"/>
                      <a:gd name="T50" fmla="*/ 19 w 99"/>
                      <a:gd name="T51" fmla="*/ 16 h 21"/>
                      <a:gd name="T52" fmla="*/ 15 w 99"/>
                      <a:gd name="T53" fmla="*/ 16 h 21"/>
                      <a:gd name="T54" fmla="*/ 12 w 99"/>
                      <a:gd name="T55" fmla="*/ 15 h 21"/>
                      <a:gd name="T56" fmla="*/ 9 w 99"/>
                      <a:gd name="T57" fmla="*/ 13 h 21"/>
                      <a:gd name="T58" fmla="*/ 7 w 99"/>
                      <a:gd name="T59" fmla="*/ 12 h 21"/>
                      <a:gd name="T60" fmla="*/ 4 w 99"/>
                      <a:gd name="T61" fmla="*/ 10 h 21"/>
                      <a:gd name="T62" fmla="*/ 3 w 99"/>
                      <a:gd name="T63" fmla="*/ 10 h 21"/>
                      <a:gd name="T64" fmla="*/ 2 w 99"/>
                      <a:gd name="T65" fmla="*/ 8 h 21"/>
                      <a:gd name="T66" fmla="*/ 2 w 99"/>
                      <a:gd name="T67" fmla="*/ 7 h 21"/>
                      <a:gd name="T68" fmla="*/ 2 w 99"/>
                      <a:gd name="T69" fmla="*/ 5 h 21"/>
                      <a:gd name="T70" fmla="*/ 2 w 99"/>
                      <a:gd name="T71" fmla="*/ 0 h 21"/>
                      <a:gd name="T72" fmla="*/ 0 w 99"/>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21">
                        <a:moveTo>
                          <a:pt x="0" y="0"/>
                        </a:moveTo>
                        <a:lnTo>
                          <a:pt x="98" y="0"/>
                        </a:lnTo>
                        <a:lnTo>
                          <a:pt x="98" y="5"/>
                        </a:lnTo>
                        <a:lnTo>
                          <a:pt x="98" y="7"/>
                        </a:lnTo>
                        <a:lnTo>
                          <a:pt x="96" y="8"/>
                        </a:lnTo>
                        <a:lnTo>
                          <a:pt x="96" y="10"/>
                        </a:lnTo>
                        <a:lnTo>
                          <a:pt x="94" y="10"/>
                        </a:lnTo>
                        <a:lnTo>
                          <a:pt x="93" y="12"/>
                        </a:lnTo>
                        <a:lnTo>
                          <a:pt x="90" y="13"/>
                        </a:lnTo>
                        <a:lnTo>
                          <a:pt x="87" y="15"/>
                        </a:lnTo>
                        <a:lnTo>
                          <a:pt x="84" y="16"/>
                        </a:lnTo>
                        <a:lnTo>
                          <a:pt x="80" y="16"/>
                        </a:lnTo>
                        <a:lnTo>
                          <a:pt x="76" y="17"/>
                        </a:lnTo>
                        <a:lnTo>
                          <a:pt x="73" y="17"/>
                        </a:lnTo>
                        <a:lnTo>
                          <a:pt x="68" y="18"/>
                        </a:lnTo>
                        <a:lnTo>
                          <a:pt x="64" y="18"/>
                        </a:lnTo>
                        <a:lnTo>
                          <a:pt x="60" y="18"/>
                        </a:lnTo>
                        <a:lnTo>
                          <a:pt x="55" y="18"/>
                        </a:lnTo>
                        <a:lnTo>
                          <a:pt x="49" y="20"/>
                        </a:lnTo>
                        <a:lnTo>
                          <a:pt x="45" y="18"/>
                        </a:lnTo>
                        <a:lnTo>
                          <a:pt x="39" y="18"/>
                        </a:lnTo>
                        <a:lnTo>
                          <a:pt x="36" y="18"/>
                        </a:lnTo>
                        <a:lnTo>
                          <a:pt x="30" y="18"/>
                        </a:lnTo>
                        <a:lnTo>
                          <a:pt x="26" y="17"/>
                        </a:lnTo>
                        <a:lnTo>
                          <a:pt x="22" y="17"/>
                        </a:lnTo>
                        <a:lnTo>
                          <a:pt x="19" y="16"/>
                        </a:lnTo>
                        <a:lnTo>
                          <a:pt x="15" y="16"/>
                        </a:lnTo>
                        <a:lnTo>
                          <a:pt x="12" y="15"/>
                        </a:lnTo>
                        <a:lnTo>
                          <a:pt x="9" y="13"/>
                        </a:lnTo>
                        <a:lnTo>
                          <a:pt x="7" y="12"/>
                        </a:lnTo>
                        <a:lnTo>
                          <a:pt x="4" y="10"/>
                        </a:lnTo>
                        <a:lnTo>
                          <a:pt x="3" y="10"/>
                        </a:lnTo>
                        <a:lnTo>
                          <a:pt x="2" y="8"/>
                        </a:lnTo>
                        <a:lnTo>
                          <a:pt x="2" y="7"/>
                        </a:lnTo>
                        <a:lnTo>
                          <a:pt x="2" y="5"/>
                        </a:lnTo>
                        <a:lnTo>
                          <a:pt x="2" y="0"/>
                        </a:lnTo>
                        <a:lnTo>
                          <a:pt x="0" y="0"/>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93" name="Freeform 518"/>
                  <p:cNvSpPr>
                    <a:spLocks noChangeAspect="1"/>
                  </p:cNvSpPr>
                  <p:nvPr/>
                </p:nvSpPr>
                <p:spPr bwMode="auto">
                  <a:xfrm>
                    <a:off x="5016" y="1318"/>
                    <a:ext cx="18" cy="17"/>
                  </a:xfrm>
                  <a:custGeom>
                    <a:avLst/>
                    <a:gdLst>
                      <a:gd name="T0" fmla="*/ 17 w 18"/>
                      <a:gd name="T1" fmla="*/ 0 h 17"/>
                      <a:gd name="T2" fmla="*/ 0 w 18"/>
                      <a:gd name="T3" fmla="*/ 0 h 17"/>
                      <a:gd name="T4" fmla="*/ 0 w 18"/>
                      <a:gd name="T5" fmla="*/ 5 h 17"/>
                      <a:gd name="T6" fmla="*/ 0 w 18"/>
                      <a:gd name="T7" fmla="*/ 6 h 17"/>
                      <a:gd name="T8" fmla="*/ 0 w 18"/>
                      <a:gd name="T9" fmla="*/ 8 h 17"/>
                      <a:gd name="T10" fmla="*/ 3 w 18"/>
                      <a:gd name="T11" fmla="*/ 9 h 17"/>
                      <a:gd name="T12" fmla="*/ 4 w 18"/>
                      <a:gd name="T13" fmla="*/ 11 h 17"/>
                      <a:gd name="T14" fmla="*/ 7 w 18"/>
                      <a:gd name="T15" fmla="*/ 13 h 17"/>
                      <a:gd name="T16" fmla="*/ 9 w 18"/>
                      <a:gd name="T17" fmla="*/ 13 h 17"/>
                      <a:gd name="T18" fmla="*/ 13 w 18"/>
                      <a:gd name="T19" fmla="*/ 14 h 17"/>
                      <a:gd name="T20" fmla="*/ 17 w 18"/>
                      <a:gd name="T21" fmla="*/ 16 h 17"/>
                      <a:gd name="T22" fmla="*/ 17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17" y="0"/>
                        </a:moveTo>
                        <a:lnTo>
                          <a:pt x="0" y="0"/>
                        </a:lnTo>
                        <a:lnTo>
                          <a:pt x="0" y="5"/>
                        </a:lnTo>
                        <a:lnTo>
                          <a:pt x="0" y="6"/>
                        </a:lnTo>
                        <a:lnTo>
                          <a:pt x="0" y="8"/>
                        </a:lnTo>
                        <a:lnTo>
                          <a:pt x="3" y="9"/>
                        </a:lnTo>
                        <a:lnTo>
                          <a:pt x="4" y="11"/>
                        </a:lnTo>
                        <a:lnTo>
                          <a:pt x="7" y="13"/>
                        </a:lnTo>
                        <a:lnTo>
                          <a:pt x="9" y="13"/>
                        </a:lnTo>
                        <a:lnTo>
                          <a:pt x="13" y="14"/>
                        </a:lnTo>
                        <a:lnTo>
                          <a:pt x="17" y="16"/>
                        </a:lnTo>
                        <a:lnTo>
                          <a:pt x="17" y="0"/>
                        </a:lnTo>
                      </a:path>
                    </a:pathLst>
                  </a:custGeom>
                  <a:solidFill>
                    <a:srgbClr val="464D4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94" name="Freeform 519"/>
                  <p:cNvSpPr>
                    <a:spLocks noChangeAspect="1"/>
                  </p:cNvSpPr>
                  <p:nvPr/>
                </p:nvSpPr>
                <p:spPr bwMode="auto">
                  <a:xfrm>
                    <a:off x="5033" y="1318"/>
                    <a:ext cx="4" cy="17"/>
                  </a:xfrm>
                  <a:custGeom>
                    <a:avLst/>
                    <a:gdLst>
                      <a:gd name="T0" fmla="*/ 0 w 4"/>
                      <a:gd name="T1" fmla="*/ 0 h 17"/>
                      <a:gd name="T2" fmla="*/ 3 w 4"/>
                      <a:gd name="T3" fmla="*/ 0 h 17"/>
                      <a:gd name="T4" fmla="*/ 3 w 4"/>
                      <a:gd name="T5" fmla="*/ 16 h 17"/>
                      <a:gd name="T6" fmla="*/ 2 w 4"/>
                      <a:gd name="T7" fmla="*/ 16 h 17"/>
                      <a:gd name="T8" fmla="*/ 0 w 4"/>
                      <a:gd name="T9" fmla="*/ 16 h 17"/>
                      <a:gd name="T10" fmla="*/ 0 w 4"/>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7">
                        <a:moveTo>
                          <a:pt x="0" y="0"/>
                        </a:moveTo>
                        <a:lnTo>
                          <a:pt x="3" y="0"/>
                        </a:lnTo>
                        <a:lnTo>
                          <a:pt x="3" y="16"/>
                        </a:lnTo>
                        <a:lnTo>
                          <a:pt x="2" y="16"/>
                        </a:lnTo>
                        <a:lnTo>
                          <a:pt x="0" y="16"/>
                        </a:lnTo>
                        <a:lnTo>
                          <a:pt x="0" y="0"/>
                        </a:lnTo>
                      </a:path>
                    </a:pathLst>
                  </a:custGeom>
                  <a:solidFill>
                    <a:srgbClr val="4E555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95" name="Freeform 520"/>
                  <p:cNvSpPr>
                    <a:spLocks noChangeAspect="1"/>
                  </p:cNvSpPr>
                  <p:nvPr/>
                </p:nvSpPr>
                <p:spPr bwMode="auto">
                  <a:xfrm>
                    <a:off x="5037" y="1318"/>
                    <a:ext cx="4" cy="17"/>
                  </a:xfrm>
                  <a:custGeom>
                    <a:avLst/>
                    <a:gdLst>
                      <a:gd name="T0" fmla="*/ 0 w 4"/>
                      <a:gd name="T1" fmla="*/ 0 h 17"/>
                      <a:gd name="T2" fmla="*/ 3 w 4"/>
                      <a:gd name="T3" fmla="*/ 0 h 17"/>
                      <a:gd name="T4" fmla="*/ 3 w 4"/>
                      <a:gd name="T5" fmla="*/ 16 h 17"/>
                      <a:gd name="T6" fmla="*/ 2 w 4"/>
                      <a:gd name="T7" fmla="*/ 16 h 17"/>
                      <a:gd name="T8" fmla="*/ 1 w 4"/>
                      <a:gd name="T9" fmla="*/ 16 h 17"/>
                      <a:gd name="T10" fmla="*/ 0 w 4"/>
                      <a:gd name="T11" fmla="*/ 15 h 17"/>
                      <a:gd name="T12" fmla="*/ 0 w 4"/>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7">
                        <a:moveTo>
                          <a:pt x="0" y="0"/>
                        </a:moveTo>
                        <a:lnTo>
                          <a:pt x="3" y="0"/>
                        </a:lnTo>
                        <a:lnTo>
                          <a:pt x="3" y="16"/>
                        </a:lnTo>
                        <a:lnTo>
                          <a:pt x="2" y="16"/>
                        </a:lnTo>
                        <a:lnTo>
                          <a:pt x="1" y="16"/>
                        </a:lnTo>
                        <a:lnTo>
                          <a:pt x="0" y="15"/>
                        </a:lnTo>
                        <a:lnTo>
                          <a:pt x="0" y="0"/>
                        </a:lnTo>
                      </a:path>
                    </a:pathLst>
                  </a:custGeom>
                  <a:solidFill>
                    <a:srgbClr val="555F5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96" name="Freeform 521"/>
                  <p:cNvSpPr>
                    <a:spLocks noChangeAspect="1"/>
                  </p:cNvSpPr>
                  <p:nvPr/>
                </p:nvSpPr>
                <p:spPr bwMode="auto">
                  <a:xfrm>
                    <a:off x="5040" y="1318"/>
                    <a:ext cx="3" cy="17"/>
                  </a:xfrm>
                  <a:custGeom>
                    <a:avLst/>
                    <a:gdLst>
                      <a:gd name="T0" fmla="*/ 0 w 3"/>
                      <a:gd name="T1" fmla="*/ 0 h 17"/>
                      <a:gd name="T2" fmla="*/ 2 w 3"/>
                      <a:gd name="T3" fmla="*/ 0 h 17"/>
                      <a:gd name="T4" fmla="*/ 2 w 3"/>
                      <a:gd name="T5" fmla="*/ 16 h 17"/>
                      <a:gd name="T6" fmla="*/ 1 w 3"/>
                      <a:gd name="T7" fmla="*/ 16 h 17"/>
                      <a:gd name="T8" fmla="*/ 0 w 3"/>
                      <a:gd name="T9" fmla="*/ 16 h 17"/>
                      <a:gd name="T10" fmla="*/ 0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0" y="0"/>
                        </a:moveTo>
                        <a:lnTo>
                          <a:pt x="2" y="0"/>
                        </a:lnTo>
                        <a:lnTo>
                          <a:pt x="2" y="16"/>
                        </a:lnTo>
                        <a:lnTo>
                          <a:pt x="1" y="16"/>
                        </a:lnTo>
                        <a:lnTo>
                          <a:pt x="0" y="16"/>
                        </a:lnTo>
                        <a:lnTo>
                          <a:pt x="0" y="0"/>
                        </a:lnTo>
                      </a:path>
                    </a:pathLst>
                  </a:custGeom>
                  <a:solidFill>
                    <a:srgbClr val="5F666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97" name="Freeform 522"/>
                  <p:cNvSpPr>
                    <a:spLocks noChangeAspect="1"/>
                  </p:cNvSpPr>
                  <p:nvPr/>
                </p:nvSpPr>
                <p:spPr bwMode="auto">
                  <a:xfrm>
                    <a:off x="5043" y="1318"/>
                    <a:ext cx="5" cy="19"/>
                  </a:xfrm>
                  <a:custGeom>
                    <a:avLst/>
                    <a:gdLst>
                      <a:gd name="T0" fmla="*/ 0 w 5"/>
                      <a:gd name="T1" fmla="*/ 0 h 19"/>
                      <a:gd name="T2" fmla="*/ 4 w 5"/>
                      <a:gd name="T3" fmla="*/ 0 h 19"/>
                      <a:gd name="T4" fmla="*/ 4 w 5"/>
                      <a:gd name="T5" fmla="*/ 18 h 19"/>
                      <a:gd name="T6" fmla="*/ 2 w 5"/>
                      <a:gd name="T7" fmla="*/ 18 h 19"/>
                      <a:gd name="T8" fmla="*/ 2 w 5"/>
                      <a:gd name="T9" fmla="*/ 16 h 19"/>
                      <a:gd name="T10" fmla="*/ 0 w 5"/>
                      <a:gd name="T11" fmla="*/ 16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2" y="16"/>
                        </a:lnTo>
                        <a:lnTo>
                          <a:pt x="0" y="16"/>
                        </a:lnTo>
                        <a:lnTo>
                          <a:pt x="0" y="0"/>
                        </a:lnTo>
                      </a:path>
                    </a:pathLst>
                  </a:custGeom>
                  <a:solidFill>
                    <a:srgbClr val="676E6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98" name="Freeform 523"/>
                  <p:cNvSpPr>
                    <a:spLocks noChangeAspect="1"/>
                  </p:cNvSpPr>
                  <p:nvPr/>
                </p:nvSpPr>
                <p:spPr bwMode="auto">
                  <a:xfrm>
                    <a:off x="5047" y="1318"/>
                    <a:ext cx="3" cy="19"/>
                  </a:xfrm>
                  <a:custGeom>
                    <a:avLst/>
                    <a:gdLst>
                      <a:gd name="T0" fmla="*/ 0 w 3"/>
                      <a:gd name="T1" fmla="*/ 0 h 19"/>
                      <a:gd name="T2" fmla="*/ 2 w 3"/>
                      <a:gd name="T3" fmla="*/ 0 h 19"/>
                      <a:gd name="T4" fmla="*/ 2 w 3"/>
                      <a:gd name="T5" fmla="*/ 18 h 19"/>
                      <a:gd name="T6" fmla="*/ 1 w 3"/>
                      <a:gd name="T7" fmla="*/ 18 h 19"/>
                      <a:gd name="T8" fmla="*/ 0 w 3"/>
                      <a:gd name="T9" fmla="*/ 18 h 19"/>
                      <a:gd name="T10" fmla="*/ 0 w 3"/>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9">
                        <a:moveTo>
                          <a:pt x="0" y="0"/>
                        </a:moveTo>
                        <a:lnTo>
                          <a:pt x="2" y="0"/>
                        </a:lnTo>
                        <a:lnTo>
                          <a:pt x="2" y="18"/>
                        </a:lnTo>
                        <a:lnTo>
                          <a:pt x="1" y="18"/>
                        </a:lnTo>
                        <a:lnTo>
                          <a:pt x="0" y="18"/>
                        </a:lnTo>
                        <a:lnTo>
                          <a:pt x="0" y="0"/>
                        </a:lnTo>
                      </a:path>
                    </a:pathLst>
                  </a:custGeom>
                  <a:solidFill>
                    <a:srgbClr val="6F767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99" name="Freeform 524"/>
                  <p:cNvSpPr>
                    <a:spLocks noChangeAspect="1"/>
                  </p:cNvSpPr>
                  <p:nvPr/>
                </p:nvSpPr>
                <p:spPr bwMode="auto">
                  <a:xfrm>
                    <a:off x="5049" y="1318"/>
                    <a:ext cx="6" cy="19"/>
                  </a:xfrm>
                  <a:custGeom>
                    <a:avLst/>
                    <a:gdLst>
                      <a:gd name="T0" fmla="*/ 0 w 6"/>
                      <a:gd name="T1" fmla="*/ 0 h 19"/>
                      <a:gd name="T2" fmla="*/ 5 w 6"/>
                      <a:gd name="T3" fmla="*/ 0 h 19"/>
                      <a:gd name="T4" fmla="*/ 5 w 6"/>
                      <a:gd name="T5" fmla="*/ 18 h 19"/>
                      <a:gd name="T6" fmla="*/ 3 w 6"/>
                      <a:gd name="T7" fmla="*/ 18 h 19"/>
                      <a:gd name="T8" fmla="*/ 2 w 6"/>
                      <a:gd name="T9" fmla="*/ 18 h 19"/>
                      <a:gd name="T10" fmla="*/ 0 w 6"/>
                      <a:gd name="T11" fmla="*/ 18 h 19"/>
                      <a:gd name="T12" fmla="*/ 0 w 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9">
                        <a:moveTo>
                          <a:pt x="0" y="0"/>
                        </a:moveTo>
                        <a:lnTo>
                          <a:pt x="5" y="0"/>
                        </a:lnTo>
                        <a:lnTo>
                          <a:pt x="5" y="18"/>
                        </a:lnTo>
                        <a:lnTo>
                          <a:pt x="3" y="18"/>
                        </a:lnTo>
                        <a:lnTo>
                          <a:pt x="2" y="18"/>
                        </a:lnTo>
                        <a:lnTo>
                          <a:pt x="0" y="18"/>
                        </a:lnTo>
                        <a:lnTo>
                          <a:pt x="0" y="0"/>
                        </a:lnTo>
                      </a:path>
                    </a:pathLst>
                  </a:custGeom>
                  <a:solidFill>
                    <a:srgbClr val="767D7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00" name="Freeform 525"/>
                  <p:cNvSpPr>
                    <a:spLocks noChangeAspect="1"/>
                  </p:cNvSpPr>
                  <p:nvPr/>
                </p:nvSpPr>
                <p:spPr bwMode="auto">
                  <a:xfrm>
                    <a:off x="5054" y="1318"/>
                    <a:ext cx="3" cy="19"/>
                  </a:xfrm>
                  <a:custGeom>
                    <a:avLst/>
                    <a:gdLst>
                      <a:gd name="T0" fmla="*/ 0 w 3"/>
                      <a:gd name="T1" fmla="*/ 0 h 19"/>
                      <a:gd name="T2" fmla="*/ 2 w 3"/>
                      <a:gd name="T3" fmla="*/ 0 h 19"/>
                      <a:gd name="T4" fmla="*/ 2 w 3"/>
                      <a:gd name="T5" fmla="*/ 18 h 19"/>
                      <a:gd name="T6" fmla="*/ 1 w 3"/>
                      <a:gd name="T7" fmla="*/ 18 h 19"/>
                      <a:gd name="T8" fmla="*/ 0 w 3"/>
                      <a:gd name="T9" fmla="*/ 18 h 19"/>
                      <a:gd name="T10" fmla="*/ 0 w 3"/>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9">
                        <a:moveTo>
                          <a:pt x="0" y="0"/>
                        </a:moveTo>
                        <a:lnTo>
                          <a:pt x="2" y="0"/>
                        </a:lnTo>
                        <a:lnTo>
                          <a:pt x="2" y="18"/>
                        </a:lnTo>
                        <a:lnTo>
                          <a:pt x="1" y="18"/>
                        </a:lnTo>
                        <a:lnTo>
                          <a:pt x="0" y="18"/>
                        </a:lnTo>
                        <a:lnTo>
                          <a:pt x="0" y="0"/>
                        </a:lnTo>
                      </a:path>
                    </a:pathLst>
                  </a:custGeom>
                  <a:solidFill>
                    <a:srgbClr val="7E858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01" name="Freeform 526"/>
                  <p:cNvSpPr>
                    <a:spLocks noChangeAspect="1"/>
                  </p:cNvSpPr>
                  <p:nvPr/>
                </p:nvSpPr>
                <p:spPr bwMode="auto">
                  <a:xfrm>
                    <a:off x="5056"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868D8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02" name="Freeform 527"/>
                  <p:cNvSpPr>
                    <a:spLocks noChangeAspect="1"/>
                  </p:cNvSpPr>
                  <p:nvPr/>
                </p:nvSpPr>
                <p:spPr bwMode="auto">
                  <a:xfrm>
                    <a:off x="5060"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8D979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03" name="Freeform 528"/>
                  <p:cNvSpPr>
                    <a:spLocks noChangeAspect="1"/>
                  </p:cNvSpPr>
                  <p:nvPr/>
                </p:nvSpPr>
                <p:spPr bwMode="auto">
                  <a:xfrm>
                    <a:off x="5063"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989F9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04" name="Freeform 529"/>
                  <p:cNvSpPr>
                    <a:spLocks noChangeAspect="1"/>
                  </p:cNvSpPr>
                  <p:nvPr/>
                </p:nvSpPr>
                <p:spPr bwMode="auto">
                  <a:xfrm>
                    <a:off x="5067"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9FA6A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05" name="Freeform 530"/>
                  <p:cNvSpPr>
                    <a:spLocks noChangeAspect="1"/>
                  </p:cNvSpPr>
                  <p:nvPr/>
                </p:nvSpPr>
                <p:spPr bwMode="auto">
                  <a:xfrm>
                    <a:off x="5070"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A7AEA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06" name="Freeform 531"/>
                  <p:cNvSpPr>
                    <a:spLocks noChangeAspect="1"/>
                  </p:cNvSpPr>
                  <p:nvPr/>
                </p:nvSpPr>
                <p:spPr bwMode="auto">
                  <a:xfrm>
                    <a:off x="5074"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AFB6B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07" name="Freeform 532"/>
                  <p:cNvSpPr>
                    <a:spLocks noChangeAspect="1"/>
                  </p:cNvSpPr>
                  <p:nvPr/>
                </p:nvSpPr>
                <p:spPr bwMode="auto">
                  <a:xfrm>
                    <a:off x="5077"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B6BDB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08" name="Freeform 533"/>
                  <p:cNvSpPr>
                    <a:spLocks noChangeAspect="1"/>
                  </p:cNvSpPr>
                  <p:nvPr/>
                </p:nvSpPr>
                <p:spPr bwMode="auto">
                  <a:xfrm>
                    <a:off x="5081" y="1318"/>
                    <a:ext cx="3" cy="19"/>
                  </a:xfrm>
                  <a:custGeom>
                    <a:avLst/>
                    <a:gdLst>
                      <a:gd name="T0" fmla="*/ 0 w 3"/>
                      <a:gd name="T1" fmla="*/ 0 h 19"/>
                      <a:gd name="T2" fmla="*/ 2 w 3"/>
                      <a:gd name="T3" fmla="*/ 0 h 19"/>
                      <a:gd name="T4" fmla="*/ 2 w 3"/>
                      <a:gd name="T5" fmla="*/ 16 h 19"/>
                      <a:gd name="T6" fmla="*/ 1 w 3"/>
                      <a:gd name="T7" fmla="*/ 16 h 19"/>
                      <a:gd name="T8" fmla="*/ 1 w 3"/>
                      <a:gd name="T9" fmla="*/ 18 h 19"/>
                      <a:gd name="T10" fmla="*/ 0 w 3"/>
                      <a:gd name="T11" fmla="*/ 18 h 19"/>
                      <a:gd name="T12" fmla="*/ 0 w 3"/>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9">
                        <a:moveTo>
                          <a:pt x="0" y="0"/>
                        </a:moveTo>
                        <a:lnTo>
                          <a:pt x="2" y="0"/>
                        </a:lnTo>
                        <a:lnTo>
                          <a:pt x="2" y="16"/>
                        </a:lnTo>
                        <a:lnTo>
                          <a:pt x="1" y="16"/>
                        </a:lnTo>
                        <a:lnTo>
                          <a:pt x="1" y="18"/>
                        </a:lnTo>
                        <a:lnTo>
                          <a:pt x="0" y="18"/>
                        </a:lnTo>
                        <a:lnTo>
                          <a:pt x="0" y="0"/>
                        </a:lnTo>
                      </a:path>
                    </a:pathLst>
                  </a:custGeom>
                  <a:solidFill>
                    <a:srgbClr val="BEC5C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09" name="Freeform 534"/>
                  <p:cNvSpPr>
                    <a:spLocks noChangeAspect="1"/>
                  </p:cNvSpPr>
                  <p:nvPr/>
                </p:nvSpPr>
                <p:spPr bwMode="auto">
                  <a:xfrm>
                    <a:off x="5084" y="1318"/>
                    <a:ext cx="5" cy="17"/>
                  </a:xfrm>
                  <a:custGeom>
                    <a:avLst/>
                    <a:gdLst>
                      <a:gd name="T0" fmla="*/ 0 w 5"/>
                      <a:gd name="T1" fmla="*/ 0 h 17"/>
                      <a:gd name="T2" fmla="*/ 4 w 5"/>
                      <a:gd name="T3" fmla="*/ 0 h 17"/>
                      <a:gd name="T4" fmla="*/ 4 w 5"/>
                      <a:gd name="T5" fmla="*/ 16 h 17"/>
                      <a:gd name="T6" fmla="*/ 2 w 5"/>
                      <a:gd name="T7" fmla="*/ 16 h 17"/>
                      <a:gd name="T8" fmla="*/ 2 w 5"/>
                      <a:gd name="T9" fmla="*/ 16 h 17"/>
                      <a:gd name="T10" fmla="*/ 0 w 5"/>
                      <a:gd name="T11" fmla="*/ 16 h 17"/>
                      <a:gd name="T12" fmla="*/ 0 w 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7">
                        <a:moveTo>
                          <a:pt x="0" y="0"/>
                        </a:moveTo>
                        <a:lnTo>
                          <a:pt x="4" y="0"/>
                        </a:lnTo>
                        <a:lnTo>
                          <a:pt x="4" y="16"/>
                        </a:lnTo>
                        <a:lnTo>
                          <a:pt x="2" y="16"/>
                        </a:lnTo>
                        <a:lnTo>
                          <a:pt x="0" y="16"/>
                        </a:lnTo>
                        <a:lnTo>
                          <a:pt x="0" y="0"/>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10" name="Freeform 535"/>
                  <p:cNvSpPr>
                    <a:spLocks noChangeAspect="1"/>
                  </p:cNvSpPr>
                  <p:nvPr/>
                </p:nvSpPr>
                <p:spPr bwMode="auto">
                  <a:xfrm>
                    <a:off x="5088" y="1318"/>
                    <a:ext cx="3" cy="17"/>
                  </a:xfrm>
                  <a:custGeom>
                    <a:avLst/>
                    <a:gdLst>
                      <a:gd name="T0" fmla="*/ 0 w 3"/>
                      <a:gd name="T1" fmla="*/ 0 h 17"/>
                      <a:gd name="T2" fmla="*/ 2 w 3"/>
                      <a:gd name="T3" fmla="*/ 0 h 17"/>
                      <a:gd name="T4" fmla="*/ 2 w 3"/>
                      <a:gd name="T5" fmla="*/ 16 h 17"/>
                      <a:gd name="T6" fmla="*/ 1 w 3"/>
                      <a:gd name="T7" fmla="*/ 16 h 17"/>
                      <a:gd name="T8" fmla="*/ 0 w 3"/>
                      <a:gd name="T9" fmla="*/ 16 h 17"/>
                      <a:gd name="T10" fmla="*/ 0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0" y="0"/>
                        </a:moveTo>
                        <a:lnTo>
                          <a:pt x="2" y="0"/>
                        </a:lnTo>
                        <a:lnTo>
                          <a:pt x="2" y="16"/>
                        </a:lnTo>
                        <a:lnTo>
                          <a:pt x="1" y="16"/>
                        </a:lnTo>
                        <a:lnTo>
                          <a:pt x="0" y="16"/>
                        </a:lnTo>
                        <a:lnTo>
                          <a:pt x="0" y="0"/>
                        </a:lnTo>
                      </a:path>
                    </a:pathLst>
                  </a:custGeom>
                  <a:solidFill>
                    <a:srgbClr val="CDD7D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11" name="Freeform 536"/>
                  <p:cNvSpPr>
                    <a:spLocks noChangeAspect="1"/>
                  </p:cNvSpPr>
                  <p:nvPr/>
                </p:nvSpPr>
                <p:spPr bwMode="auto">
                  <a:xfrm>
                    <a:off x="5090" y="1318"/>
                    <a:ext cx="5" cy="17"/>
                  </a:xfrm>
                  <a:custGeom>
                    <a:avLst/>
                    <a:gdLst>
                      <a:gd name="T0" fmla="*/ 0 w 5"/>
                      <a:gd name="T1" fmla="*/ 0 h 17"/>
                      <a:gd name="T2" fmla="*/ 4 w 5"/>
                      <a:gd name="T3" fmla="*/ 0 h 17"/>
                      <a:gd name="T4" fmla="*/ 4 w 5"/>
                      <a:gd name="T5" fmla="*/ 15 h 17"/>
                      <a:gd name="T6" fmla="*/ 2 w 5"/>
                      <a:gd name="T7" fmla="*/ 15 h 17"/>
                      <a:gd name="T8" fmla="*/ 2 w 5"/>
                      <a:gd name="T9" fmla="*/ 15 h 17"/>
                      <a:gd name="T10" fmla="*/ 0 w 5"/>
                      <a:gd name="T11" fmla="*/ 16 h 17"/>
                      <a:gd name="T12" fmla="*/ 0 w 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7">
                        <a:moveTo>
                          <a:pt x="0" y="0"/>
                        </a:moveTo>
                        <a:lnTo>
                          <a:pt x="4" y="0"/>
                        </a:lnTo>
                        <a:lnTo>
                          <a:pt x="4" y="15"/>
                        </a:lnTo>
                        <a:lnTo>
                          <a:pt x="2" y="15"/>
                        </a:lnTo>
                        <a:lnTo>
                          <a:pt x="0" y="16"/>
                        </a:lnTo>
                        <a:lnTo>
                          <a:pt x="0" y="0"/>
                        </a:lnTo>
                      </a:path>
                    </a:pathLst>
                  </a:custGeom>
                  <a:solidFill>
                    <a:srgbClr val="D7DED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12" name="Freeform 537"/>
                  <p:cNvSpPr>
                    <a:spLocks noChangeAspect="1"/>
                  </p:cNvSpPr>
                  <p:nvPr/>
                </p:nvSpPr>
                <p:spPr bwMode="auto">
                  <a:xfrm>
                    <a:off x="5095" y="1318"/>
                    <a:ext cx="18" cy="17"/>
                  </a:xfrm>
                  <a:custGeom>
                    <a:avLst/>
                    <a:gdLst>
                      <a:gd name="T0" fmla="*/ 0 w 18"/>
                      <a:gd name="T1" fmla="*/ 0 h 17"/>
                      <a:gd name="T2" fmla="*/ 17 w 18"/>
                      <a:gd name="T3" fmla="*/ 0 h 17"/>
                      <a:gd name="T4" fmla="*/ 17 w 18"/>
                      <a:gd name="T5" fmla="*/ 5 h 17"/>
                      <a:gd name="T6" fmla="*/ 17 w 18"/>
                      <a:gd name="T7" fmla="*/ 6 h 17"/>
                      <a:gd name="T8" fmla="*/ 16 w 18"/>
                      <a:gd name="T9" fmla="*/ 8 h 17"/>
                      <a:gd name="T10" fmla="*/ 15 w 18"/>
                      <a:gd name="T11" fmla="*/ 9 h 17"/>
                      <a:gd name="T12" fmla="*/ 13 w 18"/>
                      <a:gd name="T13" fmla="*/ 11 h 17"/>
                      <a:gd name="T14" fmla="*/ 11 w 18"/>
                      <a:gd name="T15" fmla="*/ 13 h 17"/>
                      <a:gd name="T16" fmla="*/ 8 w 18"/>
                      <a:gd name="T17" fmla="*/ 13 h 17"/>
                      <a:gd name="T18" fmla="*/ 4 w 18"/>
                      <a:gd name="T19" fmla="*/ 14 h 17"/>
                      <a:gd name="T20" fmla="*/ 0 w 18"/>
                      <a:gd name="T21" fmla="*/ 16 h 17"/>
                      <a:gd name="T22" fmla="*/ 0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0" y="0"/>
                        </a:moveTo>
                        <a:lnTo>
                          <a:pt x="17" y="0"/>
                        </a:lnTo>
                        <a:lnTo>
                          <a:pt x="17" y="5"/>
                        </a:lnTo>
                        <a:lnTo>
                          <a:pt x="17" y="6"/>
                        </a:lnTo>
                        <a:lnTo>
                          <a:pt x="16" y="8"/>
                        </a:lnTo>
                        <a:lnTo>
                          <a:pt x="15" y="9"/>
                        </a:lnTo>
                        <a:lnTo>
                          <a:pt x="13" y="11"/>
                        </a:lnTo>
                        <a:lnTo>
                          <a:pt x="11" y="13"/>
                        </a:lnTo>
                        <a:lnTo>
                          <a:pt x="8" y="13"/>
                        </a:lnTo>
                        <a:lnTo>
                          <a:pt x="4" y="14"/>
                        </a:lnTo>
                        <a:lnTo>
                          <a:pt x="0" y="16"/>
                        </a:lnTo>
                        <a:lnTo>
                          <a:pt x="0" y="0"/>
                        </a:lnTo>
                      </a:path>
                    </a:pathLst>
                  </a:custGeom>
                  <a:solidFill>
                    <a:srgbClr val="DFE6E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13" name="Freeform 538"/>
                  <p:cNvSpPr>
                    <a:spLocks noChangeAspect="1"/>
                  </p:cNvSpPr>
                  <p:nvPr/>
                </p:nvSpPr>
                <p:spPr bwMode="auto">
                  <a:xfrm>
                    <a:off x="5016" y="1318"/>
                    <a:ext cx="97" cy="14"/>
                  </a:xfrm>
                  <a:custGeom>
                    <a:avLst/>
                    <a:gdLst>
                      <a:gd name="T0" fmla="*/ 48 w 97"/>
                      <a:gd name="T1" fmla="*/ 0 h 14"/>
                      <a:gd name="T2" fmla="*/ 96 w 97"/>
                      <a:gd name="T3" fmla="*/ 0 h 14"/>
                      <a:gd name="T4" fmla="*/ 96 w 97"/>
                      <a:gd name="T5" fmla="*/ 1 h 14"/>
                      <a:gd name="T6" fmla="*/ 94 w 97"/>
                      <a:gd name="T7" fmla="*/ 3 h 14"/>
                      <a:gd name="T8" fmla="*/ 94 w 97"/>
                      <a:gd name="T9" fmla="*/ 3 h 14"/>
                      <a:gd name="T10" fmla="*/ 92 w 97"/>
                      <a:gd name="T11" fmla="*/ 5 h 14"/>
                      <a:gd name="T12" fmla="*/ 91 w 97"/>
                      <a:gd name="T13" fmla="*/ 5 h 14"/>
                      <a:gd name="T14" fmla="*/ 88 w 97"/>
                      <a:gd name="T15" fmla="*/ 6 h 14"/>
                      <a:gd name="T16" fmla="*/ 85 w 97"/>
                      <a:gd name="T17" fmla="*/ 8 h 14"/>
                      <a:gd name="T18" fmla="*/ 83 w 97"/>
                      <a:gd name="T19" fmla="*/ 9 h 14"/>
                      <a:gd name="T20" fmla="*/ 78 w 97"/>
                      <a:gd name="T21" fmla="*/ 9 h 14"/>
                      <a:gd name="T22" fmla="*/ 75 w 97"/>
                      <a:gd name="T23" fmla="*/ 10 h 14"/>
                      <a:gd name="T24" fmla="*/ 71 w 97"/>
                      <a:gd name="T25" fmla="*/ 11 h 14"/>
                      <a:gd name="T26" fmla="*/ 66 w 97"/>
                      <a:gd name="T27" fmla="*/ 11 h 14"/>
                      <a:gd name="T28" fmla="*/ 62 w 97"/>
                      <a:gd name="T29" fmla="*/ 11 h 14"/>
                      <a:gd name="T30" fmla="*/ 58 w 97"/>
                      <a:gd name="T31" fmla="*/ 13 h 14"/>
                      <a:gd name="T32" fmla="*/ 53 w 97"/>
                      <a:gd name="T33" fmla="*/ 13 h 14"/>
                      <a:gd name="T34" fmla="*/ 48 w 97"/>
                      <a:gd name="T35" fmla="*/ 13 h 14"/>
                      <a:gd name="T36" fmla="*/ 43 w 97"/>
                      <a:gd name="T37" fmla="*/ 13 h 14"/>
                      <a:gd name="T38" fmla="*/ 38 w 97"/>
                      <a:gd name="T39" fmla="*/ 13 h 14"/>
                      <a:gd name="T40" fmla="*/ 34 w 97"/>
                      <a:gd name="T41" fmla="*/ 11 h 14"/>
                      <a:gd name="T42" fmla="*/ 28 w 97"/>
                      <a:gd name="T43" fmla="*/ 11 h 14"/>
                      <a:gd name="T44" fmla="*/ 25 w 97"/>
                      <a:gd name="T45" fmla="*/ 11 h 14"/>
                      <a:gd name="T46" fmla="*/ 20 w 97"/>
                      <a:gd name="T47" fmla="*/ 10 h 14"/>
                      <a:gd name="T48" fmla="*/ 18 w 97"/>
                      <a:gd name="T49" fmla="*/ 9 h 14"/>
                      <a:gd name="T50" fmla="*/ 14 w 97"/>
                      <a:gd name="T51" fmla="*/ 9 h 14"/>
                      <a:gd name="T52" fmla="*/ 11 w 97"/>
                      <a:gd name="T53" fmla="*/ 8 h 14"/>
                      <a:gd name="T54" fmla="*/ 9 w 97"/>
                      <a:gd name="T55" fmla="*/ 6 h 14"/>
                      <a:gd name="T56" fmla="*/ 5 w 97"/>
                      <a:gd name="T57" fmla="*/ 5 h 14"/>
                      <a:gd name="T58" fmla="*/ 3 w 97"/>
                      <a:gd name="T59" fmla="*/ 5 h 14"/>
                      <a:gd name="T60" fmla="*/ 2 w 97"/>
                      <a:gd name="T61" fmla="*/ 3 h 14"/>
                      <a:gd name="T62" fmla="*/ 0 w 97"/>
                      <a:gd name="T63" fmla="*/ 3 h 14"/>
                      <a:gd name="T64" fmla="*/ 0 w 97"/>
                      <a:gd name="T65" fmla="*/ 1 h 14"/>
                      <a:gd name="T66" fmla="*/ 0 w 97"/>
                      <a:gd name="T67" fmla="*/ 0 h 14"/>
                      <a:gd name="T68" fmla="*/ 48 w 97"/>
                      <a:gd name="T69" fmla="*/ 0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7" h="14">
                        <a:moveTo>
                          <a:pt x="48" y="0"/>
                        </a:moveTo>
                        <a:lnTo>
                          <a:pt x="96" y="0"/>
                        </a:lnTo>
                        <a:lnTo>
                          <a:pt x="96" y="1"/>
                        </a:lnTo>
                        <a:lnTo>
                          <a:pt x="94" y="3"/>
                        </a:lnTo>
                        <a:lnTo>
                          <a:pt x="92" y="5"/>
                        </a:lnTo>
                        <a:lnTo>
                          <a:pt x="91" y="5"/>
                        </a:lnTo>
                        <a:lnTo>
                          <a:pt x="88" y="6"/>
                        </a:lnTo>
                        <a:lnTo>
                          <a:pt x="85" y="8"/>
                        </a:lnTo>
                        <a:lnTo>
                          <a:pt x="83" y="9"/>
                        </a:lnTo>
                        <a:lnTo>
                          <a:pt x="78" y="9"/>
                        </a:lnTo>
                        <a:lnTo>
                          <a:pt x="75" y="10"/>
                        </a:lnTo>
                        <a:lnTo>
                          <a:pt x="71" y="11"/>
                        </a:lnTo>
                        <a:lnTo>
                          <a:pt x="66" y="11"/>
                        </a:lnTo>
                        <a:lnTo>
                          <a:pt x="62" y="11"/>
                        </a:lnTo>
                        <a:lnTo>
                          <a:pt x="58" y="13"/>
                        </a:lnTo>
                        <a:lnTo>
                          <a:pt x="53" y="13"/>
                        </a:lnTo>
                        <a:lnTo>
                          <a:pt x="48" y="13"/>
                        </a:lnTo>
                        <a:lnTo>
                          <a:pt x="43" y="13"/>
                        </a:lnTo>
                        <a:lnTo>
                          <a:pt x="38" y="13"/>
                        </a:lnTo>
                        <a:lnTo>
                          <a:pt x="34" y="11"/>
                        </a:lnTo>
                        <a:lnTo>
                          <a:pt x="28" y="11"/>
                        </a:lnTo>
                        <a:lnTo>
                          <a:pt x="25" y="11"/>
                        </a:lnTo>
                        <a:lnTo>
                          <a:pt x="20" y="10"/>
                        </a:lnTo>
                        <a:lnTo>
                          <a:pt x="18" y="9"/>
                        </a:lnTo>
                        <a:lnTo>
                          <a:pt x="14" y="9"/>
                        </a:lnTo>
                        <a:lnTo>
                          <a:pt x="11" y="8"/>
                        </a:lnTo>
                        <a:lnTo>
                          <a:pt x="9" y="6"/>
                        </a:lnTo>
                        <a:lnTo>
                          <a:pt x="5" y="5"/>
                        </a:lnTo>
                        <a:lnTo>
                          <a:pt x="3" y="5"/>
                        </a:lnTo>
                        <a:lnTo>
                          <a:pt x="2" y="3"/>
                        </a:lnTo>
                        <a:lnTo>
                          <a:pt x="0" y="3"/>
                        </a:lnTo>
                        <a:lnTo>
                          <a:pt x="0" y="1"/>
                        </a:lnTo>
                        <a:lnTo>
                          <a:pt x="0" y="0"/>
                        </a:lnTo>
                        <a:lnTo>
                          <a:pt x="48" y="0"/>
                        </a:lnTo>
                      </a:path>
                    </a:pathLst>
                  </a:custGeom>
                  <a:solidFill>
                    <a:srgbClr val="6C737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14" name="Freeform 539"/>
                  <p:cNvSpPr>
                    <a:spLocks noChangeAspect="1"/>
                  </p:cNvSpPr>
                  <p:nvPr/>
                </p:nvSpPr>
                <p:spPr bwMode="auto">
                  <a:xfrm>
                    <a:off x="5021" y="1318"/>
                    <a:ext cx="91" cy="14"/>
                  </a:xfrm>
                  <a:custGeom>
                    <a:avLst/>
                    <a:gdLst>
                      <a:gd name="T0" fmla="*/ 46 w 91"/>
                      <a:gd name="T1" fmla="*/ 0 h 14"/>
                      <a:gd name="T2" fmla="*/ 51 w 91"/>
                      <a:gd name="T3" fmla="*/ 0 h 14"/>
                      <a:gd name="T4" fmla="*/ 53 w 91"/>
                      <a:gd name="T5" fmla="*/ 0 h 14"/>
                      <a:gd name="T6" fmla="*/ 58 w 91"/>
                      <a:gd name="T7" fmla="*/ 0 h 14"/>
                      <a:gd name="T8" fmla="*/ 62 w 91"/>
                      <a:gd name="T9" fmla="*/ 0 h 14"/>
                      <a:gd name="T10" fmla="*/ 67 w 91"/>
                      <a:gd name="T11" fmla="*/ 0 h 14"/>
                      <a:gd name="T12" fmla="*/ 74 w 91"/>
                      <a:gd name="T13" fmla="*/ 0 h 14"/>
                      <a:gd name="T14" fmla="*/ 83 w 91"/>
                      <a:gd name="T15" fmla="*/ 0 h 14"/>
                      <a:gd name="T16" fmla="*/ 90 w 91"/>
                      <a:gd name="T17" fmla="*/ 1 h 14"/>
                      <a:gd name="T18" fmla="*/ 88 w 91"/>
                      <a:gd name="T19" fmla="*/ 3 h 14"/>
                      <a:gd name="T20" fmla="*/ 85 w 91"/>
                      <a:gd name="T21" fmla="*/ 6 h 14"/>
                      <a:gd name="T22" fmla="*/ 79 w 91"/>
                      <a:gd name="T23" fmla="*/ 8 h 14"/>
                      <a:gd name="T24" fmla="*/ 74 w 91"/>
                      <a:gd name="T25" fmla="*/ 9 h 14"/>
                      <a:gd name="T26" fmla="*/ 67 w 91"/>
                      <a:gd name="T27" fmla="*/ 10 h 14"/>
                      <a:gd name="T28" fmla="*/ 58 w 91"/>
                      <a:gd name="T29" fmla="*/ 11 h 14"/>
                      <a:gd name="T30" fmla="*/ 49 w 91"/>
                      <a:gd name="T31" fmla="*/ 13 h 14"/>
                      <a:gd name="T32" fmla="*/ 41 w 91"/>
                      <a:gd name="T33" fmla="*/ 13 h 14"/>
                      <a:gd name="T34" fmla="*/ 32 w 91"/>
                      <a:gd name="T35" fmla="*/ 11 h 14"/>
                      <a:gd name="T36" fmla="*/ 23 w 91"/>
                      <a:gd name="T37" fmla="*/ 11 h 14"/>
                      <a:gd name="T38" fmla="*/ 16 w 91"/>
                      <a:gd name="T39" fmla="*/ 9 h 14"/>
                      <a:gd name="T40" fmla="*/ 11 w 91"/>
                      <a:gd name="T41" fmla="*/ 8 h 14"/>
                      <a:gd name="T42" fmla="*/ 5 w 91"/>
                      <a:gd name="T43" fmla="*/ 6 h 14"/>
                      <a:gd name="T44" fmla="*/ 3 w 91"/>
                      <a:gd name="T45" fmla="*/ 3 h 14"/>
                      <a:gd name="T46" fmla="*/ 0 w 91"/>
                      <a:gd name="T47" fmla="*/ 1 h 14"/>
                      <a:gd name="T48" fmla="*/ 3 w 91"/>
                      <a:gd name="T49" fmla="*/ 0 h 14"/>
                      <a:gd name="T50" fmla="*/ 7 w 91"/>
                      <a:gd name="T51" fmla="*/ 0 h 14"/>
                      <a:gd name="T52" fmla="*/ 9 w 91"/>
                      <a:gd name="T53" fmla="*/ 0 h 14"/>
                      <a:gd name="T54" fmla="*/ 14 w 91"/>
                      <a:gd name="T55" fmla="*/ 0 h 14"/>
                      <a:gd name="T56" fmla="*/ 16 w 91"/>
                      <a:gd name="T57" fmla="*/ 0 h 14"/>
                      <a:gd name="T58" fmla="*/ 21 w 91"/>
                      <a:gd name="T59" fmla="*/ 0 h 14"/>
                      <a:gd name="T60" fmla="*/ 28 w 91"/>
                      <a:gd name="T61" fmla="*/ 0 h 14"/>
                      <a:gd name="T62" fmla="*/ 37 w 91"/>
                      <a:gd name="T63" fmla="*/ 0 h 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1" h="14">
                        <a:moveTo>
                          <a:pt x="44" y="0"/>
                        </a:moveTo>
                        <a:lnTo>
                          <a:pt x="46" y="0"/>
                        </a:lnTo>
                        <a:lnTo>
                          <a:pt x="48" y="0"/>
                        </a:lnTo>
                        <a:lnTo>
                          <a:pt x="51" y="0"/>
                        </a:lnTo>
                        <a:lnTo>
                          <a:pt x="52" y="0"/>
                        </a:lnTo>
                        <a:lnTo>
                          <a:pt x="53" y="0"/>
                        </a:lnTo>
                        <a:lnTo>
                          <a:pt x="55" y="0"/>
                        </a:lnTo>
                        <a:lnTo>
                          <a:pt x="58" y="0"/>
                        </a:lnTo>
                        <a:lnTo>
                          <a:pt x="62" y="0"/>
                        </a:lnTo>
                        <a:lnTo>
                          <a:pt x="63" y="0"/>
                        </a:lnTo>
                        <a:lnTo>
                          <a:pt x="67" y="0"/>
                        </a:lnTo>
                        <a:lnTo>
                          <a:pt x="70" y="0"/>
                        </a:lnTo>
                        <a:lnTo>
                          <a:pt x="74" y="0"/>
                        </a:lnTo>
                        <a:lnTo>
                          <a:pt x="78" y="0"/>
                        </a:lnTo>
                        <a:lnTo>
                          <a:pt x="83" y="0"/>
                        </a:lnTo>
                        <a:lnTo>
                          <a:pt x="90" y="0"/>
                        </a:lnTo>
                        <a:lnTo>
                          <a:pt x="90" y="1"/>
                        </a:lnTo>
                        <a:lnTo>
                          <a:pt x="88" y="3"/>
                        </a:lnTo>
                        <a:lnTo>
                          <a:pt x="86" y="5"/>
                        </a:lnTo>
                        <a:lnTo>
                          <a:pt x="85" y="6"/>
                        </a:lnTo>
                        <a:lnTo>
                          <a:pt x="82" y="6"/>
                        </a:lnTo>
                        <a:lnTo>
                          <a:pt x="79" y="8"/>
                        </a:lnTo>
                        <a:lnTo>
                          <a:pt x="76" y="9"/>
                        </a:lnTo>
                        <a:lnTo>
                          <a:pt x="74" y="9"/>
                        </a:lnTo>
                        <a:lnTo>
                          <a:pt x="70" y="10"/>
                        </a:lnTo>
                        <a:lnTo>
                          <a:pt x="67" y="10"/>
                        </a:lnTo>
                        <a:lnTo>
                          <a:pt x="63" y="11"/>
                        </a:lnTo>
                        <a:lnTo>
                          <a:pt x="58" y="11"/>
                        </a:lnTo>
                        <a:lnTo>
                          <a:pt x="55" y="13"/>
                        </a:lnTo>
                        <a:lnTo>
                          <a:pt x="49" y="13"/>
                        </a:lnTo>
                        <a:lnTo>
                          <a:pt x="45" y="13"/>
                        </a:lnTo>
                        <a:lnTo>
                          <a:pt x="41" y="13"/>
                        </a:lnTo>
                        <a:lnTo>
                          <a:pt x="35" y="13"/>
                        </a:lnTo>
                        <a:lnTo>
                          <a:pt x="32" y="11"/>
                        </a:lnTo>
                        <a:lnTo>
                          <a:pt x="27" y="11"/>
                        </a:lnTo>
                        <a:lnTo>
                          <a:pt x="23" y="11"/>
                        </a:lnTo>
                        <a:lnTo>
                          <a:pt x="21" y="10"/>
                        </a:lnTo>
                        <a:lnTo>
                          <a:pt x="16" y="9"/>
                        </a:lnTo>
                        <a:lnTo>
                          <a:pt x="14" y="9"/>
                        </a:lnTo>
                        <a:lnTo>
                          <a:pt x="11" y="8"/>
                        </a:lnTo>
                        <a:lnTo>
                          <a:pt x="9" y="8"/>
                        </a:lnTo>
                        <a:lnTo>
                          <a:pt x="5" y="6"/>
                        </a:lnTo>
                        <a:lnTo>
                          <a:pt x="4" y="5"/>
                        </a:lnTo>
                        <a:lnTo>
                          <a:pt x="3" y="3"/>
                        </a:lnTo>
                        <a:lnTo>
                          <a:pt x="2" y="3"/>
                        </a:lnTo>
                        <a:lnTo>
                          <a:pt x="0" y="1"/>
                        </a:lnTo>
                        <a:lnTo>
                          <a:pt x="0" y="0"/>
                        </a:lnTo>
                        <a:lnTo>
                          <a:pt x="3" y="0"/>
                        </a:lnTo>
                        <a:lnTo>
                          <a:pt x="5" y="0"/>
                        </a:lnTo>
                        <a:lnTo>
                          <a:pt x="7" y="0"/>
                        </a:lnTo>
                        <a:lnTo>
                          <a:pt x="9" y="0"/>
                        </a:lnTo>
                        <a:lnTo>
                          <a:pt x="11" y="0"/>
                        </a:lnTo>
                        <a:lnTo>
                          <a:pt x="14" y="0"/>
                        </a:lnTo>
                        <a:lnTo>
                          <a:pt x="15" y="0"/>
                        </a:lnTo>
                        <a:lnTo>
                          <a:pt x="16" y="0"/>
                        </a:lnTo>
                        <a:lnTo>
                          <a:pt x="19" y="0"/>
                        </a:lnTo>
                        <a:lnTo>
                          <a:pt x="21" y="0"/>
                        </a:lnTo>
                        <a:lnTo>
                          <a:pt x="25" y="0"/>
                        </a:lnTo>
                        <a:lnTo>
                          <a:pt x="28" y="0"/>
                        </a:lnTo>
                        <a:lnTo>
                          <a:pt x="33" y="0"/>
                        </a:lnTo>
                        <a:lnTo>
                          <a:pt x="37" y="0"/>
                        </a:lnTo>
                        <a:lnTo>
                          <a:pt x="44" y="0"/>
                        </a:lnTo>
                      </a:path>
                    </a:pathLst>
                  </a:custGeom>
                  <a:solidFill>
                    <a:srgbClr val="79808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15" name="Freeform 540"/>
                  <p:cNvSpPr>
                    <a:spLocks noChangeAspect="1"/>
                  </p:cNvSpPr>
                  <p:nvPr/>
                </p:nvSpPr>
                <p:spPr bwMode="auto">
                  <a:xfrm>
                    <a:off x="5028" y="1318"/>
                    <a:ext cx="83" cy="14"/>
                  </a:xfrm>
                  <a:custGeom>
                    <a:avLst/>
                    <a:gdLst>
                      <a:gd name="T0" fmla="*/ 39 w 83"/>
                      <a:gd name="T1" fmla="*/ 0 h 14"/>
                      <a:gd name="T2" fmla="*/ 44 w 83"/>
                      <a:gd name="T3" fmla="*/ 0 h 14"/>
                      <a:gd name="T4" fmla="*/ 46 w 83"/>
                      <a:gd name="T5" fmla="*/ 0 h 14"/>
                      <a:gd name="T6" fmla="*/ 50 w 83"/>
                      <a:gd name="T7" fmla="*/ 0 h 14"/>
                      <a:gd name="T8" fmla="*/ 55 w 83"/>
                      <a:gd name="T9" fmla="*/ 0 h 14"/>
                      <a:gd name="T10" fmla="*/ 59 w 83"/>
                      <a:gd name="T11" fmla="*/ 0 h 14"/>
                      <a:gd name="T12" fmla="*/ 66 w 83"/>
                      <a:gd name="T13" fmla="*/ 0 h 14"/>
                      <a:gd name="T14" fmla="*/ 77 w 83"/>
                      <a:gd name="T15" fmla="*/ 1 h 14"/>
                      <a:gd name="T16" fmla="*/ 82 w 83"/>
                      <a:gd name="T17" fmla="*/ 3 h 14"/>
                      <a:gd name="T18" fmla="*/ 80 w 83"/>
                      <a:gd name="T19" fmla="*/ 3 h 14"/>
                      <a:gd name="T20" fmla="*/ 77 w 83"/>
                      <a:gd name="T21" fmla="*/ 6 h 14"/>
                      <a:gd name="T22" fmla="*/ 73 w 83"/>
                      <a:gd name="T23" fmla="*/ 8 h 14"/>
                      <a:gd name="T24" fmla="*/ 67 w 83"/>
                      <a:gd name="T25" fmla="*/ 9 h 14"/>
                      <a:gd name="T26" fmla="*/ 60 w 83"/>
                      <a:gd name="T27" fmla="*/ 10 h 14"/>
                      <a:gd name="T28" fmla="*/ 53 w 83"/>
                      <a:gd name="T29" fmla="*/ 11 h 14"/>
                      <a:gd name="T30" fmla="*/ 45 w 83"/>
                      <a:gd name="T31" fmla="*/ 13 h 14"/>
                      <a:gd name="T32" fmla="*/ 37 w 83"/>
                      <a:gd name="T33" fmla="*/ 13 h 14"/>
                      <a:gd name="T34" fmla="*/ 29 w 83"/>
                      <a:gd name="T35" fmla="*/ 11 h 14"/>
                      <a:gd name="T36" fmla="*/ 22 w 83"/>
                      <a:gd name="T37" fmla="*/ 10 h 14"/>
                      <a:gd name="T38" fmla="*/ 15 w 83"/>
                      <a:gd name="T39" fmla="*/ 9 h 14"/>
                      <a:gd name="T40" fmla="*/ 9 w 83"/>
                      <a:gd name="T41" fmla="*/ 8 h 14"/>
                      <a:gd name="T42" fmla="*/ 5 w 83"/>
                      <a:gd name="T43" fmla="*/ 6 h 14"/>
                      <a:gd name="T44" fmla="*/ 2 w 83"/>
                      <a:gd name="T45" fmla="*/ 5 h 14"/>
                      <a:gd name="T46" fmla="*/ 0 w 83"/>
                      <a:gd name="T47" fmla="*/ 3 h 14"/>
                      <a:gd name="T48" fmla="*/ 3 w 83"/>
                      <a:gd name="T49" fmla="*/ 1 h 14"/>
                      <a:gd name="T50" fmla="*/ 5 w 83"/>
                      <a:gd name="T51" fmla="*/ 1 h 14"/>
                      <a:gd name="T52" fmla="*/ 9 w 83"/>
                      <a:gd name="T53" fmla="*/ 1 h 14"/>
                      <a:gd name="T54" fmla="*/ 11 w 83"/>
                      <a:gd name="T55" fmla="*/ 1 h 14"/>
                      <a:gd name="T56" fmla="*/ 14 w 83"/>
                      <a:gd name="T57" fmla="*/ 1 h 14"/>
                      <a:gd name="T58" fmla="*/ 18 w 83"/>
                      <a:gd name="T59" fmla="*/ 0 h 14"/>
                      <a:gd name="T60" fmla="*/ 23 w 83"/>
                      <a:gd name="T61" fmla="*/ 0 h 14"/>
                      <a:gd name="T62" fmla="*/ 32 w 83"/>
                      <a:gd name="T63" fmla="*/ 0 h 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3" h="14">
                        <a:moveTo>
                          <a:pt x="37" y="0"/>
                        </a:moveTo>
                        <a:lnTo>
                          <a:pt x="39" y="0"/>
                        </a:lnTo>
                        <a:lnTo>
                          <a:pt x="41" y="0"/>
                        </a:lnTo>
                        <a:lnTo>
                          <a:pt x="44" y="0"/>
                        </a:lnTo>
                        <a:lnTo>
                          <a:pt x="45" y="0"/>
                        </a:lnTo>
                        <a:lnTo>
                          <a:pt x="46" y="0"/>
                        </a:lnTo>
                        <a:lnTo>
                          <a:pt x="48" y="0"/>
                        </a:lnTo>
                        <a:lnTo>
                          <a:pt x="50" y="0"/>
                        </a:lnTo>
                        <a:lnTo>
                          <a:pt x="52" y="0"/>
                        </a:lnTo>
                        <a:lnTo>
                          <a:pt x="55" y="0"/>
                        </a:lnTo>
                        <a:lnTo>
                          <a:pt x="56" y="0"/>
                        </a:lnTo>
                        <a:lnTo>
                          <a:pt x="59" y="0"/>
                        </a:lnTo>
                        <a:lnTo>
                          <a:pt x="63" y="0"/>
                        </a:lnTo>
                        <a:lnTo>
                          <a:pt x="66" y="0"/>
                        </a:lnTo>
                        <a:lnTo>
                          <a:pt x="71" y="1"/>
                        </a:lnTo>
                        <a:lnTo>
                          <a:pt x="77" y="1"/>
                        </a:lnTo>
                        <a:lnTo>
                          <a:pt x="82" y="1"/>
                        </a:lnTo>
                        <a:lnTo>
                          <a:pt x="82" y="3"/>
                        </a:lnTo>
                        <a:lnTo>
                          <a:pt x="80" y="3"/>
                        </a:lnTo>
                        <a:lnTo>
                          <a:pt x="80" y="5"/>
                        </a:lnTo>
                        <a:lnTo>
                          <a:pt x="77" y="6"/>
                        </a:lnTo>
                        <a:lnTo>
                          <a:pt x="75" y="8"/>
                        </a:lnTo>
                        <a:lnTo>
                          <a:pt x="73" y="8"/>
                        </a:lnTo>
                        <a:lnTo>
                          <a:pt x="70" y="9"/>
                        </a:lnTo>
                        <a:lnTo>
                          <a:pt x="67" y="9"/>
                        </a:lnTo>
                        <a:lnTo>
                          <a:pt x="63" y="10"/>
                        </a:lnTo>
                        <a:lnTo>
                          <a:pt x="60" y="10"/>
                        </a:lnTo>
                        <a:lnTo>
                          <a:pt x="56" y="11"/>
                        </a:lnTo>
                        <a:lnTo>
                          <a:pt x="53" y="11"/>
                        </a:lnTo>
                        <a:lnTo>
                          <a:pt x="50" y="11"/>
                        </a:lnTo>
                        <a:lnTo>
                          <a:pt x="45" y="13"/>
                        </a:lnTo>
                        <a:lnTo>
                          <a:pt x="41" y="13"/>
                        </a:lnTo>
                        <a:lnTo>
                          <a:pt x="37" y="13"/>
                        </a:lnTo>
                        <a:lnTo>
                          <a:pt x="33" y="11"/>
                        </a:lnTo>
                        <a:lnTo>
                          <a:pt x="29" y="11"/>
                        </a:lnTo>
                        <a:lnTo>
                          <a:pt x="25" y="11"/>
                        </a:lnTo>
                        <a:lnTo>
                          <a:pt x="22" y="10"/>
                        </a:lnTo>
                        <a:lnTo>
                          <a:pt x="18" y="10"/>
                        </a:lnTo>
                        <a:lnTo>
                          <a:pt x="15" y="9"/>
                        </a:lnTo>
                        <a:lnTo>
                          <a:pt x="12" y="9"/>
                        </a:lnTo>
                        <a:lnTo>
                          <a:pt x="9" y="8"/>
                        </a:lnTo>
                        <a:lnTo>
                          <a:pt x="7" y="8"/>
                        </a:lnTo>
                        <a:lnTo>
                          <a:pt x="5" y="6"/>
                        </a:lnTo>
                        <a:lnTo>
                          <a:pt x="3" y="5"/>
                        </a:lnTo>
                        <a:lnTo>
                          <a:pt x="2" y="5"/>
                        </a:lnTo>
                        <a:lnTo>
                          <a:pt x="2" y="3"/>
                        </a:lnTo>
                        <a:lnTo>
                          <a:pt x="0" y="3"/>
                        </a:lnTo>
                        <a:lnTo>
                          <a:pt x="0" y="1"/>
                        </a:lnTo>
                        <a:lnTo>
                          <a:pt x="3" y="1"/>
                        </a:lnTo>
                        <a:lnTo>
                          <a:pt x="4" y="1"/>
                        </a:lnTo>
                        <a:lnTo>
                          <a:pt x="5" y="1"/>
                        </a:lnTo>
                        <a:lnTo>
                          <a:pt x="7" y="1"/>
                        </a:lnTo>
                        <a:lnTo>
                          <a:pt x="9" y="1"/>
                        </a:lnTo>
                        <a:lnTo>
                          <a:pt x="11" y="1"/>
                        </a:lnTo>
                        <a:lnTo>
                          <a:pt x="12" y="1"/>
                        </a:lnTo>
                        <a:lnTo>
                          <a:pt x="14" y="1"/>
                        </a:lnTo>
                        <a:lnTo>
                          <a:pt x="16" y="1"/>
                        </a:lnTo>
                        <a:lnTo>
                          <a:pt x="18" y="0"/>
                        </a:lnTo>
                        <a:lnTo>
                          <a:pt x="21" y="0"/>
                        </a:lnTo>
                        <a:lnTo>
                          <a:pt x="23" y="0"/>
                        </a:lnTo>
                        <a:lnTo>
                          <a:pt x="27" y="0"/>
                        </a:lnTo>
                        <a:lnTo>
                          <a:pt x="32" y="0"/>
                        </a:lnTo>
                        <a:lnTo>
                          <a:pt x="37" y="0"/>
                        </a:lnTo>
                      </a:path>
                    </a:pathLst>
                  </a:custGeom>
                  <a:solidFill>
                    <a:srgbClr val="838A8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16" name="Freeform 541"/>
                  <p:cNvSpPr>
                    <a:spLocks noChangeAspect="1"/>
                  </p:cNvSpPr>
                  <p:nvPr/>
                </p:nvSpPr>
                <p:spPr bwMode="auto">
                  <a:xfrm>
                    <a:off x="5035" y="1318"/>
                    <a:ext cx="74" cy="12"/>
                  </a:xfrm>
                  <a:custGeom>
                    <a:avLst/>
                    <a:gdLst>
                      <a:gd name="T0" fmla="*/ 30 w 74"/>
                      <a:gd name="T1" fmla="*/ 0 h 12"/>
                      <a:gd name="T2" fmla="*/ 32 w 74"/>
                      <a:gd name="T3" fmla="*/ 0 h 12"/>
                      <a:gd name="T4" fmla="*/ 35 w 74"/>
                      <a:gd name="T5" fmla="*/ 0 h 12"/>
                      <a:gd name="T6" fmla="*/ 37 w 74"/>
                      <a:gd name="T7" fmla="*/ 0 h 12"/>
                      <a:gd name="T8" fmla="*/ 38 w 74"/>
                      <a:gd name="T9" fmla="*/ 0 h 12"/>
                      <a:gd name="T10" fmla="*/ 39 w 74"/>
                      <a:gd name="T11" fmla="*/ 0 h 12"/>
                      <a:gd name="T12" fmla="*/ 41 w 74"/>
                      <a:gd name="T13" fmla="*/ 0 h 12"/>
                      <a:gd name="T14" fmla="*/ 43 w 74"/>
                      <a:gd name="T15" fmla="*/ 0 h 12"/>
                      <a:gd name="T16" fmla="*/ 45 w 74"/>
                      <a:gd name="T17" fmla="*/ 0 h 12"/>
                      <a:gd name="T18" fmla="*/ 46 w 74"/>
                      <a:gd name="T19" fmla="*/ 1 h 12"/>
                      <a:gd name="T20" fmla="*/ 48 w 74"/>
                      <a:gd name="T21" fmla="*/ 1 h 12"/>
                      <a:gd name="T22" fmla="*/ 52 w 74"/>
                      <a:gd name="T23" fmla="*/ 1 h 12"/>
                      <a:gd name="T24" fmla="*/ 54 w 74"/>
                      <a:gd name="T25" fmla="*/ 1 h 12"/>
                      <a:gd name="T26" fmla="*/ 58 w 74"/>
                      <a:gd name="T27" fmla="*/ 1 h 12"/>
                      <a:gd name="T28" fmla="*/ 62 w 74"/>
                      <a:gd name="T29" fmla="*/ 1 h 12"/>
                      <a:gd name="T30" fmla="*/ 68 w 74"/>
                      <a:gd name="T31" fmla="*/ 1 h 12"/>
                      <a:gd name="T32" fmla="*/ 73 w 74"/>
                      <a:gd name="T33" fmla="*/ 1 h 12"/>
                      <a:gd name="T34" fmla="*/ 73 w 74"/>
                      <a:gd name="T35" fmla="*/ 3 h 12"/>
                      <a:gd name="T36" fmla="*/ 73 w 74"/>
                      <a:gd name="T37" fmla="*/ 3 h 12"/>
                      <a:gd name="T38" fmla="*/ 71 w 74"/>
                      <a:gd name="T39" fmla="*/ 5 h 12"/>
                      <a:gd name="T40" fmla="*/ 71 w 74"/>
                      <a:gd name="T41" fmla="*/ 5 h 12"/>
                      <a:gd name="T42" fmla="*/ 69 w 74"/>
                      <a:gd name="T43" fmla="*/ 6 h 12"/>
                      <a:gd name="T44" fmla="*/ 66 w 74"/>
                      <a:gd name="T45" fmla="*/ 8 h 12"/>
                      <a:gd name="T46" fmla="*/ 65 w 74"/>
                      <a:gd name="T47" fmla="*/ 8 h 12"/>
                      <a:gd name="T48" fmla="*/ 62 w 74"/>
                      <a:gd name="T49" fmla="*/ 9 h 12"/>
                      <a:gd name="T50" fmla="*/ 60 w 74"/>
                      <a:gd name="T51" fmla="*/ 9 h 12"/>
                      <a:gd name="T52" fmla="*/ 57 w 74"/>
                      <a:gd name="T53" fmla="*/ 10 h 12"/>
                      <a:gd name="T54" fmla="*/ 53 w 74"/>
                      <a:gd name="T55" fmla="*/ 10 h 12"/>
                      <a:gd name="T56" fmla="*/ 50 w 74"/>
                      <a:gd name="T57" fmla="*/ 11 h 12"/>
                      <a:gd name="T58" fmla="*/ 46 w 74"/>
                      <a:gd name="T59" fmla="*/ 11 h 12"/>
                      <a:gd name="T60" fmla="*/ 43 w 74"/>
                      <a:gd name="T61" fmla="*/ 11 h 12"/>
                      <a:gd name="T62" fmla="*/ 39 w 74"/>
                      <a:gd name="T63" fmla="*/ 11 h 12"/>
                      <a:gd name="T64" fmla="*/ 35 w 74"/>
                      <a:gd name="T65" fmla="*/ 11 h 12"/>
                      <a:gd name="T66" fmla="*/ 31 w 74"/>
                      <a:gd name="T67" fmla="*/ 11 h 12"/>
                      <a:gd name="T68" fmla="*/ 28 w 74"/>
                      <a:gd name="T69" fmla="*/ 11 h 12"/>
                      <a:gd name="T70" fmla="*/ 25 w 74"/>
                      <a:gd name="T71" fmla="*/ 11 h 12"/>
                      <a:gd name="T72" fmla="*/ 21 w 74"/>
                      <a:gd name="T73" fmla="*/ 11 h 12"/>
                      <a:gd name="T74" fmla="*/ 19 w 74"/>
                      <a:gd name="T75" fmla="*/ 10 h 12"/>
                      <a:gd name="T76" fmla="*/ 16 w 74"/>
                      <a:gd name="T77" fmla="*/ 10 h 12"/>
                      <a:gd name="T78" fmla="*/ 14 w 74"/>
                      <a:gd name="T79" fmla="*/ 10 h 12"/>
                      <a:gd name="T80" fmla="*/ 11 w 74"/>
                      <a:gd name="T81" fmla="*/ 9 h 12"/>
                      <a:gd name="T82" fmla="*/ 9 w 74"/>
                      <a:gd name="T83" fmla="*/ 9 h 12"/>
                      <a:gd name="T84" fmla="*/ 7 w 74"/>
                      <a:gd name="T85" fmla="*/ 8 h 12"/>
                      <a:gd name="T86" fmla="*/ 4 w 74"/>
                      <a:gd name="T87" fmla="*/ 6 h 12"/>
                      <a:gd name="T88" fmla="*/ 3 w 74"/>
                      <a:gd name="T89" fmla="*/ 6 h 12"/>
                      <a:gd name="T90" fmla="*/ 2 w 74"/>
                      <a:gd name="T91" fmla="*/ 5 h 12"/>
                      <a:gd name="T92" fmla="*/ 0 w 74"/>
                      <a:gd name="T93" fmla="*/ 3 h 12"/>
                      <a:gd name="T94" fmla="*/ 0 w 74"/>
                      <a:gd name="T95" fmla="*/ 3 h 12"/>
                      <a:gd name="T96" fmla="*/ 2 w 74"/>
                      <a:gd name="T97" fmla="*/ 3 h 12"/>
                      <a:gd name="T98" fmla="*/ 3 w 74"/>
                      <a:gd name="T99" fmla="*/ 3 h 12"/>
                      <a:gd name="T100" fmla="*/ 4 w 74"/>
                      <a:gd name="T101" fmla="*/ 1 h 12"/>
                      <a:gd name="T102" fmla="*/ 5 w 74"/>
                      <a:gd name="T103" fmla="*/ 1 h 12"/>
                      <a:gd name="T104" fmla="*/ 7 w 74"/>
                      <a:gd name="T105" fmla="*/ 1 h 12"/>
                      <a:gd name="T106" fmla="*/ 9 w 74"/>
                      <a:gd name="T107" fmla="*/ 1 h 12"/>
                      <a:gd name="T108" fmla="*/ 9 w 74"/>
                      <a:gd name="T109" fmla="*/ 1 h 12"/>
                      <a:gd name="T110" fmla="*/ 11 w 74"/>
                      <a:gd name="T111" fmla="*/ 1 h 12"/>
                      <a:gd name="T112" fmla="*/ 12 w 74"/>
                      <a:gd name="T113" fmla="*/ 1 h 12"/>
                      <a:gd name="T114" fmla="*/ 15 w 74"/>
                      <a:gd name="T115" fmla="*/ 1 h 12"/>
                      <a:gd name="T116" fmla="*/ 16 w 74"/>
                      <a:gd name="T117" fmla="*/ 1 h 12"/>
                      <a:gd name="T118" fmla="*/ 19 w 74"/>
                      <a:gd name="T119" fmla="*/ 1 h 12"/>
                      <a:gd name="T120" fmla="*/ 23 w 74"/>
                      <a:gd name="T121" fmla="*/ 1 h 12"/>
                      <a:gd name="T122" fmla="*/ 26 w 74"/>
                      <a:gd name="T123" fmla="*/ 0 h 12"/>
                      <a:gd name="T124" fmla="*/ 30 w 74"/>
                      <a:gd name="T125" fmla="*/ 0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4" h="12">
                        <a:moveTo>
                          <a:pt x="30" y="0"/>
                        </a:moveTo>
                        <a:lnTo>
                          <a:pt x="32" y="0"/>
                        </a:lnTo>
                        <a:lnTo>
                          <a:pt x="35" y="0"/>
                        </a:lnTo>
                        <a:lnTo>
                          <a:pt x="37" y="0"/>
                        </a:lnTo>
                        <a:lnTo>
                          <a:pt x="38" y="0"/>
                        </a:lnTo>
                        <a:lnTo>
                          <a:pt x="39" y="0"/>
                        </a:lnTo>
                        <a:lnTo>
                          <a:pt x="41" y="0"/>
                        </a:lnTo>
                        <a:lnTo>
                          <a:pt x="43" y="0"/>
                        </a:lnTo>
                        <a:lnTo>
                          <a:pt x="45" y="0"/>
                        </a:lnTo>
                        <a:lnTo>
                          <a:pt x="46" y="1"/>
                        </a:lnTo>
                        <a:lnTo>
                          <a:pt x="48" y="1"/>
                        </a:lnTo>
                        <a:lnTo>
                          <a:pt x="52" y="1"/>
                        </a:lnTo>
                        <a:lnTo>
                          <a:pt x="54" y="1"/>
                        </a:lnTo>
                        <a:lnTo>
                          <a:pt x="58" y="1"/>
                        </a:lnTo>
                        <a:lnTo>
                          <a:pt x="62" y="1"/>
                        </a:lnTo>
                        <a:lnTo>
                          <a:pt x="68" y="1"/>
                        </a:lnTo>
                        <a:lnTo>
                          <a:pt x="73" y="1"/>
                        </a:lnTo>
                        <a:lnTo>
                          <a:pt x="73" y="3"/>
                        </a:lnTo>
                        <a:lnTo>
                          <a:pt x="71" y="5"/>
                        </a:lnTo>
                        <a:lnTo>
                          <a:pt x="69" y="6"/>
                        </a:lnTo>
                        <a:lnTo>
                          <a:pt x="66" y="8"/>
                        </a:lnTo>
                        <a:lnTo>
                          <a:pt x="65" y="8"/>
                        </a:lnTo>
                        <a:lnTo>
                          <a:pt x="62" y="9"/>
                        </a:lnTo>
                        <a:lnTo>
                          <a:pt x="60" y="9"/>
                        </a:lnTo>
                        <a:lnTo>
                          <a:pt x="57" y="10"/>
                        </a:lnTo>
                        <a:lnTo>
                          <a:pt x="53" y="10"/>
                        </a:lnTo>
                        <a:lnTo>
                          <a:pt x="50" y="11"/>
                        </a:lnTo>
                        <a:lnTo>
                          <a:pt x="46" y="11"/>
                        </a:lnTo>
                        <a:lnTo>
                          <a:pt x="43" y="11"/>
                        </a:lnTo>
                        <a:lnTo>
                          <a:pt x="39" y="11"/>
                        </a:lnTo>
                        <a:lnTo>
                          <a:pt x="35" y="11"/>
                        </a:lnTo>
                        <a:lnTo>
                          <a:pt x="31" y="11"/>
                        </a:lnTo>
                        <a:lnTo>
                          <a:pt x="28" y="11"/>
                        </a:lnTo>
                        <a:lnTo>
                          <a:pt x="25" y="11"/>
                        </a:lnTo>
                        <a:lnTo>
                          <a:pt x="21" y="11"/>
                        </a:lnTo>
                        <a:lnTo>
                          <a:pt x="19" y="10"/>
                        </a:lnTo>
                        <a:lnTo>
                          <a:pt x="16" y="10"/>
                        </a:lnTo>
                        <a:lnTo>
                          <a:pt x="14" y="10"/>
                        </a:lnTo>
                        <a:lnTo>
                          <a:pt x="11" y="9"/>
                        </a:lnTo>
                        <a:lnTo>
                          <a:pt x="9" y="9"/>
                        </a:lnTo>
                        <a:lnTo>
                          <a:pt x="7" y="8"/>
                        </a:lnTo>
                        <a:lnTo>
                          <a:pt x="4" y="6"/>
                        </a:lnTo>
                        <a:lnTo>
                          <a:pt x="3" y="6"/>
                        </a:lnTo>
                        <a:lnTo>
                          <a:pt x="2" y="5"/>
                        </a:lnTo>
                        <a:lnTo>
                          <a:pt x="0" y="3"/>
                        </a:lnTo>
                        <a:lnTo>
                          <a:pt x="2" y="3"/>
                        </a:lnTo>
                        <a:lnTo>
                          <a:pt x="3" y="3"/>
                        </a:lnTo>
                        <a:lnTo>
                          <a:pt x="4" y="1"/>
                        </a:lnTo>
                        <a:lnTo>
                          <a:pt x="5" y="1"/>
                        </a:lnTo>
                        <a:lnTo>
                          <a:pt x="7" y="1"/>
                        </a:lnTo>
                        <a:lnTo>
                          <a:pt x="9" y="1"/>
                        </a:lnTo>
                        <a:lnTo>
                          <a:pt x="11" y="1"/>
                        </a:lnTo>
                        <a:lnTo>
                          <a:pt x="12" y="1"/>
                        </a:lnTo>
                        <a:lnTo>
                          <a:pt x="15" y="1"/>
                        </a:lnTo>
                        <a:lnTo>
                          <a:pt x="16" y="1"/>
                        </a:lnTo>
                        <a:lnTo>
                          <a:pt x="19" y="1"/>
                        </a:lnTo>
                        <a:lnTo>
                          <a:pt x="23" y="1"/>
                        </a:lnTo>
                        <a:lnTo>
                          <a:pt x="26" y="0"/>
                        </a:lnTo>
                        <a:lnTo>
                          <a:pt x="30" y="0"/>
                        </a:lnTo>
                      </a:path>
                    </a:pathLst>
                  </a:custGeom>
                  <a:solidFill>
                    <a:srgbClr val="90979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17" name="Freeform 542"/>
                  <p:cNvSpPr>
                    <a:spLocks noChangeAspect="1"/>
                  </p:cNvSpPr>
                  <p:nvPr/>
                </p:nvSpPr>
                <p:spPr bwMode="auto">
                  <a:xfrm>
                    <a:off x="5042" y="1318"/>
                    <a:ext cx="66" cy="12"/>
                  </a:xfrm>
                  <a:custGeom>
                    <a:avLst/>
                    <a:gdLst>
                      <a:gd name="T0" fmla="*/ 23 w 66"/>
                      <a:gd name="T1" fmla="*/ 0 h 12"/>
                      <a:gd name="T2" fmla="*/ 25 w 66"/>
                      <a:gd name="T3" fmla="*/ 0 h 12"/>
                      <a:gd name="T4" fmla="*/ 29 w 66"/>
                      <a:gd name="T5" fmla="*/ 1 h 12"/>
                      <a:gd name="T6" fmla="*/ 30 w 66"/>
                      <a:gd name="T7" fmla="*/ 1 h 12"/>
                      <a:gd name="T8" fmla="*/ 31 w 66"/>
                      <a:gd name="T9" fmla="*/ 1 h 12"/>
                      <a:gd name="T10" fmla="*/ 32 w 66"/>
                      <a:gd name="T11" fmla="*/ 1 h 12"/>
                      <a:gd name="T12" fmla="*/ 34 w 66"/>
                      <a:gd name="T13" fmla="*/ 1 h 12"/>
                      <a:gd name="T14" fmla="*/ 36 w 66"/>
                      <a:gd name="T15" fmla="*/ 1 h 12"/>
                      <a:gd name="T16" fmla="*/ 38 w 66"/>
                      <a:gd name="T17" fmla="*/ 1 h 12"/>
                      <a:gd name="T18" fmla="*/ 40 w 66"/>
                      <a:gd name="T19" fmla="*/ 1 h 12"/>
                      <a:gd name="T20" fmla="*/ 42 w 66"/>
                      <a:gd name="T21" fmla="*/ 1 h 12"/>
                      <a:gd name="T22" fmla="*/ 45 w 66"/>
                      <a:gd name="T23" fmla="*/ 1 h 12"/>
                      <a:gd name="T24" fmla="*/ 47 w 66"/>
                      <a:gd name="T25" fmla="*/ 1 h 12"/>
                      <a:gd name="T26" fmla="*/ 50 w 66"/>
                      <a:gd name="T27" fmla="*/ 1 h 12"/>
                      <a:gd name="T28" fmla="*/ 56 w 66"/>
                      <a:gd name="T29" fmla="*/ 1 h 12"/>
                      <a:gd name="T30" fmla="*/ 60 w 66"/>
                      <a:gd name="T31" fmla="*/ 3 h 12"/>
                      <a:gd name="T32" fmla="*/ 65 w 66"/>
                      <a:gd name="T33" fmla="*/ 3 h 12"/>
                      <a:gd name="T34" fmla="*/ 65 w 66"/>
                      <a:gd name="T35" fmla="*/ 3 h 12"/>
                      <a:gd name="T36" fmla="*/ 63 w 66"/>
                      <a:gd name="T37" fmla="*/ 5 h 12"/>
                      <a:gd name="T38" fmla="*/ 63 w 66"/>
                      <a:gd name="T39" fmla="*/ 6 h 12"/>
                      <a:gd name="T40" fmla="*/ 61 w 66"/>
                      <a:gd name="T41" fmla="*/ 6 h 12"/>
                      <a:gd name="T42" fmla="*/ 60 w 66"/>
                      <a:gd name="T43" fmla="*/ 8 h 12"/>
                      <a:gd name="T44" fmla="*/ 57 w 66"/>
                      <a:gd name="T45" fmla="*/ 8 h 12"/>
                      <a:gd name="T46" fmla="*/ 56 w 66"/>
                      <a:gd name="T47" fmla="*/ 9 h 12"/>
                      <a:gd name="T48" fmla="*/ 53 w 66"/>
                      <a:gd name="T49" fmla="*/ 9 h 12"/>
                      <a:gd name="T50" fmla="*/ 50 w 66"/>
                      <a:gd name="T51" fmla="*/ 10 h 12"/>
                      <a:gd name="T52" fmla="*/ 47 w 66"/>
                      <a:gd name="T53" fmla="*/ 10 h 12"/>
                      <a:gd name="T54" fmla="*/ 43 w 66"/>
                      <a:gd name="T55" fmla="*/ 11 h 12"/>
                      <a:gd name="T56" fmla="*/ 41 w 66"/>
                      <a:gd name="T57" fmla="*/ 11 h 12"/>
                      <a:gd name="T58" fmla="*/ 38 w 66"/>
                      <a:gd name="T59" fmla="*/ 11 h 12"/>
                      <a:gd name="T60" fmla="*/ 34 w 66"/>
                      <a:gd name="T61" fmla="*/ 11 h 12"/>
                      <a:gd name="T62" fmla="*/ 31 w 66"/>
                      <a:gd name="T63" fmla="*/ 11 h 12"/>
                      <a:gd name="T64" fmla="*/ 27 w 66"/>
                      <a:gd name="T65" fmla="*/ 11 h 12"/>
                      <a:gd name="T66" fmla="*/ 25 w 66"/>
                      <a:gd name="T67" fmla="*/ 11 h 12"/>
                      <a:gd name="T68" fmla="*/ 22 w 66"/>
                      <a:gd name="T69" fmla="*/ 11 h 12"/>
                      <a:gd name="T70" fmla="*/ 19 w 66"/>
                      <a:gd name="T71" fmla="*/ 11 h 12"/>
                      <a:gd name="T72" fmla="*/ 16 w 66"/>
                      <a:gd name="T73" fmla="*/ 10 h 12"/>
                      <a:gd name="T74" fmla="*/ 14 w 66"/>
                      <a:gd name="T75" fmla="*/ 10 h 12"/>
                      <a:gd name="T76" fmla="*/ 11 w 66"/>
                      <a:gd name="T77" fmla="*/ 10 h 12"/>
                      <a:gd name="T78" fmla="*/ 9 w 66"/>
                      <a:gd name="T79" fmla="*/ 9 h 12"/>
                      <a:gd name="T80" fmla="*/ 7 w 66"/>
                      <a:gd name="T81" fmla="*/ 9 h 12"/>
                      <a:gd name="T82" fmla="*/ 5 w 66"/>
                      <a:gd name="T83" fmla="*/ 8 h 12"/>
                      <a:gd name="T84" fmla="*/ 4 w 66"/>
                      <a:gd name="T85" fmla="*/ 8 h 12"/>
                      <a:gd name="T86" fmla="*/ 3 w 66"/>
                      <a:gd name="T87" fmla="*/ 6 h 12"/>
                      <a:gd name="T88" fmla="*/ 2 w 66"/>
                      <a:gd name="T89" fmla="*/ 6 h 12"/>
                      <a:gd name="T90" fmla="*/ 0 w 66"/>
                      <a:gd name="T91" fmla="*/ 5 h 12"/>
                      <a:gd name="T92" fmla="*/ 0 w 66"/>
                      <a:gd name="T93" fmla="*/ 3 h 12"/>
                      <a:gd name="T94" fmla="*/ 2 w 66"/>
                      <a:gd name="T95" fmla="*/ 3 h 12"/>
                      <a:gd name="T96" fmla="*/ 3 w 66"/>
                      <a:gd name="T97" fmla="*/ 3 h 12"/>
                      <a:gd name="T98" fmla="*/ 4 w 66"/>
                      <a:gd name="T99" fmla="*/ 3 h 12"/>
                      <a:gd name="T100" fmla="*/ 5 w 66"/>
                      <a:gd name="T101" fmla="*/ 3 h 12"/>
                      <a:gd name="T102" fmla="*/ 7 w 66"/>
                      <a:gd name="T103" fmla="*/ 3 h 12"/>
                      <a:gd name="T104" fmla="*/ 8 w 66"/>
                      <a:gd name="T105" fmla="*/ 3 h 12"/>
                      <a:gd name="T106" fmla="*/ 9 w 66"/>
                      <a:gd name="T107" fmla="*/ 1 h 12"/>
                      <a:gd name="T108" fmla="*/ 11 w 66"/>
                      <a:gd name="T109" fmla="*/ 1 h 12"/>
                      <a:gd name="T110" fmla="*/ 14 w 66"/>
                      <a:gd name="T111" fmla="*/ 1 h 12"/>
                      <a:gd name="T112" fmla="*/ 15 w 66"/>
                      <a:gd name="T113" fmla="*/ 1 h 12"/>
                      <a:gd name="T114" fmla="*/ 18 w 66"/>
                      <a:gd name="T115" fmla="*/ 1 h 12"/>
                      <a:gd name="T116" fmla="*/ 20 w 66"/>
                      <a:gd name="T117" fmla="*/ 1 h 12"/>
                      <a:gd name="T118" fmla="*/ 23 w 66"/>
                      <a:gd name="T119" fmla="*/ 0 h 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6" h="12">
                        <a:moveTo>
                          <a:pt x="23" y="0"/>
                        </a:moveTo>
                        <a:lnTo>
                          <a:pt x="25" y="0"/>
                        </a:lnTo>
                        <a:lnTo>
                          <a:pt x="29" y="1"/>
                        </a:lnTo>
                        <a:lnTo>
                          <a:pt x="30" y="1"/>
                        </a:lnTo>
                        <a:lnTo>
                          <a:pt x="31" y="1"/>
                        </a:lnTo>
                        <a:lnTo>
                          <a:pt x="32" y="1"/>
                        </a:lnTo>
                        <a:lnTo>
                          <a:pt x="34" y="1"/>
                        </a:lnTo>
                        <a:lnTo>
                          <a:pt x="36" y="1"/>
                        </a:lnTo>
                        <a:lnTo>
                          <a:pt x="38" y="1"/>
                        </a:lnTo>
                        <a:lnTo>
                          <a:pt x="40" y="1"/>
                        </a:lnTo>
                        <a:lnTo>
                          <a:pt x="42" y="1"/>
                        </a:lnTo>
                        <a:lnTo>
                          <a:pt x="45" y="1"/>
                        </a:lnTo>
                        <a:lnTo>
                          <a:pt x="47" y="1"/>
                        </a:lnTo>
                        <a:lnTo>
                          <a:pt x="50" y="1"/>
                        </a:lnTo>
                        <a:lnTo>
                          <a:pt x="56" y="1"/>
                        </a:lnTo>
                        <a:lnTo>
                          <a:pt x="60" y="3"/>
                        </a:lnTo>
                        <a:lnTo>
                          <a:pt x="65" y="3"/>
                        </a:lnTo>
                        <a:lnTo>
                          <a:pt x="63" y="5"/>
                        </a:lnTo>
                        <a:lnTo>
                          <a:pt x="63" y="6"/>
                        </a:lnTo>
                        <a:lnTo>
                          <a:pt x="61" y="6"/>
                        </a:lnTo>
                        <a:lnTo>
                          <a:pt x="60" y="8"/>
                        </a:lnTo>
                        <a:lnTo>
                          <a:pt x="57" y="8"/>
                        </a:lnTo>
                        <a:lnTo>
                          <a:pt x="56" y="9"/>
                        </a:lnTo>
                        <a:lnTo>
                          <a:pt x="53" y="9"/>
                        </a:lnTo>
                        <a:lnTo>
                          <a:pt x="50" y="10"/>
                        </a:lnTo>
                        <a:lnTo>
                          <a:pt x="47" y="10"/>
                        </a:lnTo>
                        <a:lnTo>
                          <a:pt x="43" y="11"/>
                        </a:lnTo>
                        <a:lnTo>
                          <a:pt x="41" y="11"/>
                        </a:lnTo>
                        <a:lnTo>
                          <a:pt x="38" y="11"/>
                        </a:lnTo>
                        <a:lnTo>
                          <a:pt x="34" y="11"/>
                        </a:lnTo>
                        <a:lnTo>
                          <a:pt x="31" y="11"/>
                        </a:lnTo>
                        <a:lnTo>
                          <a:pt x="27" y="11"/>
                        </a:lnTo>
                        <a:lnTo>
                          <a:pt x="25" y="11"/>
                        </a:lnTo>
                        <a:lnTo>
                          <a:pt x="22" y="11"/>
                        </a:lnTo>
                        <a:lnTo>
                          <a:pt x="19" y="11"/>
                        </a:lnTo>
                        <a:lnTo>
                          <a:pt x="16" y="10"/>
                        </a:lnTo>
                        <a:lnTo>
                          <a:pt x="14" y="10"/>
                        </a:lnTo>
                        <a:lnTo>
                          <a:pt x="11" y="10"/>
                        </a:lnTo>
                        <a:lnTo>
                          <a:pt x="9" y="9"/>
                        </a:lnTo>
                        <a:lnTo>
                          <a:pt x="7" y="9"/>
                        </a:lnTo>
                        <a:lnTo>
                          <a:pt x="5" y="8"/>
                        </a:lnTo>
                        <a:lnTo>
                          <a:pt x="4" y="8"/>
                        </a:lnTo>
                        <a:lnTo>
                          <a:pt x="3" y="6"/>
                        </a:lnTo>
                        <a:lnTo>
                          <a:pt x="2" y="6"/>
                        </a:lnTo>
                        <a:lnTo>
                          <a:pt x="0" y="5"/>
                        </a:lnTo>
                        <a:lnTo>
                          <a:pt x="0" y="3"/>
                        </a:lnTo>
                        <a:lnTo>
                          <a:pt x="2" y="3"/>
                        </a:lnTo>
                        <a:lnTo>
                          <a:pt x="3" y="3"/>
                        </a:lnTo>
                        <a:lnTo>
                          <a:pt x="4" y="3"/>
                        </a:lnTo>
                        <a:lnTo>
                          <a:pt x="5" y="3"/>
                        </a:lnTo>
                        <a:lnTo>
                          <a:pt x="7" y="3"/>
                        </a:lnTo>
                        <a:lnTo>
                          <a:pt x="8" y="3"/>
                        </a:lnTo>
                        <a:lnTo>
                          <a:pt x="9" y="1"/>
                        </a:lnTo>
                        <a:lnTo>
                          <a:pt x="11" y="1"/>
                        </a:lnTo>
                        <a:lnTo>
                          <a:pt x="14" y="1"/>
                        </a:lnTo>
                        <a:lnTo>
                          <a:pt x="15" y="1"/>
                        </a:lnTo>
                        <a:lnTo>
                          <a:pt x="18" y="1"/>
                        </a:lnTo>
                        <a:lnTo>
                          <a:pt x="20" y="1"/>
                        </a:lnTo>
                        <a:lnTo>
                          <a:pt x="23" y="0"/>
                        </a:lnTo>
                      </a:path>
                    </a:pathLst>
                  </a:custGeom>
                  <a:solidFill>
                    <a:srgbClr val="9AA1A1"/>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18" name="Freeform 543"/>
                  <p:cNvSpPr>
                    <a:spLocks noChangeAspect="1"/>
                  </p:cNvSpPr>
                  <p:nvPr/>
                </p:nvSpPr>
                <p:spPr bwMode="auto">
                  <a:xfrm>
                    <a:off x="5047" y="1319"/>
                    <a:ext cx="60" cy="11"/>
                  </a:xfrm>
                  <a:custGeom>
                    <a:avLst/>
                    <a:gdLst>
                      <a:gd name="T0" fmla="*/ 19 w 60"/>
                      <a:gd name="T1" fmla="*/ 0 h 11"/>
                      <a:gd name="T2" fmla="*/ 21 w 60"/>
                      <a:gd name="T3" fmla="*/ 0 h 11"/>
                      <a:gd name="T4" fmla="*/ 23 w 60"/>
                      <a:gd name="T5" fmla="*/ 0 h 11"/>
                      <a:gd name="T6" fmla="*/ 25 w 60"/>
                      <a:gd name="T7" fmla="*/ 0 h 11"/>
                      <a:gd name="T8" fmla="*/ 26 w 60"/>
                      <a:gd name="T9" fmla="*/ 0 h 11"/>
                      <a:gd name="T10" fmla="*/ 27 w 60"/>
                      <a:gd name="T11" fmla="*/ 0 h 11"/>
                      <a:gd name="T12" fmla="*/ 29 w 60"/>
                      <a:gd name="T13" fmla="*/ 0 h 11"/>
                      <a:gd name="T14" fmla="*/ 30 w 60"/>
                      <a:gd name="T15" fmla="*/ 0 h 11"/>
                      <a:gd name="T16" fmla="*/ 33 w 60"/>
                      <a:gd name="T17" fmla="*/ 0 h 11"/>
                      <a:gd name="T18" fmla="*/ 34 w 60"/>
                      <a:gd name="T19" fmla="*/ 0 h 11"/>
                      <a:gd name="T20" fmla="*/ 36 w 60"/>
                      <a:gd name="T21" fmla="*/ 0 h 11"/>
                      <a:gd name="T22" fmla="*/ 39 w 60"/>
                      <a:gd name="T23" fmla="*/ 0 h 11"/>
                      <a:gd name="T24" fmla="*/ 41 w 60"/>
                      <a:gd name="T25" fmla="*/ 1 h 11"/>
                      <a:gd name="T26" fmla="*/ 45 w 60"/>
                      <a:gd name="T27" fmla="*/ 1 h 11"/>
                      <a:gd name="T28" fmla="*/ 50 w 60"/>
                      <a:gd name="T29" fmla="*/ 1 h 11"/>
                      <a:gd name="T30" fmla="*/ 54 w 60"/>
                      <a:gd name="T31" fmla="*/ 1 h 11"/>
                      <a:gd name="T32" fmla="*/ 59 w 60"/>
                      <a:gd name="T33" fmla="*/ 3 h 11"/>
                      <a:gd name="T34" fmla="*/ 59 w 60"/>
                      <a:gd name="T35" fmla="*/ 3 h 11"/>
                      <a:gd name="T36" fmla="*/ 57 w 60"/>
                      <a:gd name="T37" fmla="*/ 3 h 11"/>
                      <a:gd name="T38" fmla="*/ 57 w 60"/>
                      <a:gd name="T39" fmla="*/ 5 h 11"/>
                      <a:gd name="T40" fmla="*/ 55 w 60"/>
                      <a:gd name="T41" fmla="*/ 6 h 11"/>
                      <a:gd name="T42" fmla="*/ 54 w 60"/>
                      <a:gd name="T43" fmla="*/ 6 h 11"/>
                      <a:gd name="T44" fmla="*/ 52 w 60"/>
                      <a:gd name="T45" fmla="*/ 8 h 11"/>
                      <a:gd name="T46" fmla="*/ 50 w 60"/>
                      <a:gd name="T47" fmla="*/ 8 h 11"/>
                      <a:gd name="T48" fmla="*/ 48 w 60"/>
                      <a:gd name="T49" fmla="*/ 8 h 11"/>
                      <a:gd name="T50" fmla="*/ 45 w 60"/>
                      <a:gd name="T51" fmla="*/ 8 h 11"/>
                      <a:gd name="T52" fmla="*/ 43 w 60"/>
                      <a:gd name="T53" fmla="*/ 8 h 11"/>
                      <a:gd name="T54" fmla="*/ 40 w 60"/>
                      <a:gd name="T55" fmla="*/ 8 h 11"/>
                      <a:gd name="T56" fmla="*/ 37 w 60"/>
                      <a:gd name="T57" fmla="*/ 10 h 11"/>
                      <a:gd name="T58" fmla="*/ 34 w 60"/>
                      <a:gd name="T59" fmla="*/ 10 h 11"/>
                      <a:gd name="T60" fmla="*/ 32 w 60"/>
                      <a:gd name="T61" fmla="*/ 10 h 11"/>
                      <a:gd name="T62" fmla="*/ 27 w 60"/>
                      <a:gd name="T63" fmla="*/ 10 h 11"/>
                      <a:gd name="T64" fmla="*/ 25 w 60"/>
                      <a:gd name="T65" fmla="*/ 10 h 11"/>
                      <a:gd name="T66" fmla="*/ 22 w 60"/>
                      <a:gd name="T67" fmla="*/ 10 h 11"/>
                      <a:gd name="T68" fmla="*/ 21 w 60"/>
                      <a:gd name="T69" fmla="*/ 10 h 11"/>
                      <a:gd name="T70" fmla="*/ 18 w 60"/>
                      <a:gd name="T71" fmla="*/ 10 h 11"/>
                      <a:gd name="T72" fmla="*/ 15 w 60"/>
                      <a:gd name="T73" fmla="*/ 8 h 11"/>
                      <a:gd name="T74" fmla="*/ 12 w 60"/>
                      <a:gd name="T75" fmla="*/ 8 h 11"/>
                      <a:gd name="T76" fmla="*/ 11 w 60"/>
                      <a:gd name="T77" fmla="*/ 8 h 11"/>
                      <a:gd name="T78" fmla="*/ 9 w 60"/>
                      <a:gd name="T79" fmla="*/ 8 h 11"/>
                      <a:gd name="T80" fmla="*/ 7 w 60"/>
                      <a:gd name="T81" fmla="*/ 8 h 11"/>
                      <a:gd name="T82" fmla="*/ 5 w 60"/>
                      <a:gd name="T83" fmla="*/ 6 h 11"/>
                      <a:gd name="T84" fmla="*/ 4 w 60"/>
                      <a:gd name="T85" fmla="*/ 6 h 11"/>
                      <a:gd name="T86" fmla="*/ 3 w 60"/>
                      <a:gd name="T87" fmla="*/ 6 h 11"/>
                      <a:gd name="T88" fmla="*/ 2 w 60"/>
                      <a:gd name="T89" fmla="*/ 5 h 11"/>
                      <a:gd name="T90" fmla="*/ 2 w 60"/>
                      <a:gd name="T91" fmla="*/ 3 h 11"/>
                      <a:gd name="T92" fmla="*/ 0 w 60"/>
                      <a:gd name="T93" fmla="*/ 3 h 11"/>
                      <a:gd name="T94" fmla="*/ 3 w 60"/>
                      <a:gd name="T95" fmla="*/ 3 h 11"/>
                      <a:gd name="T96" fmla="*/ 4 w 60"/>
                      <a:gd name="T97" fmla="*/ 3 h 11"/>
                      <a:gd name="T98" fmla="*/ 5 w 60"/>
                      <a:gd name="T99" fmla="*/ 1 h 11"/>
                      <a:gd name="T100" fmla="*/ 7 w 60"/>
                      <a:gd name="T101" fmla="*/ 1 h 11"/>
                      <a:gd name="T102" fmla="*/ 9 w 60"/>
                      <a:gd name="T103" fmla="*/ 1 h 11"/>
                      <a:gd name="T104" fmla="*/ 11 w 60"/>
                      <a:gd name="T105" fmla="*/ 1 h 11"/>
                      <a:gd name="T106" fmla="*/ 14 w 60"/>
                      <a:gd name="T107" fmla="*/ 0 h 11"/>
                      <a:gd name="T108" fmla="*/ 19 w 60"/>
                      <a:gd name="T109" fmla="*/ 0 h 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 h="11">
                        <a:moveTo>
                          <a:pt x="19" y="0"/>
                        </a:moveTo>
                        <a:lnTo>
                          <a:pt x="21" y="0"/>
                        </a:lnTo>
                        <a:lnTo>
                          <a:pt x="23" y="0"/>
                        </a:lnTo>
                        <a:lnTo>
                          <a:pt x="25" y="0"/>
                        </a:lnTo>
                        <a:lnTo>
                          <a:pt x="26" y="0"/>
                        </a:lnTo>
                        <a:lnTo>
                          <a:pt x="27" y="0"/>
                        </a:lnTo>
                        <a:lnTo>
                          <a:pt x="29" y="0"/>
                        </a:lnTo>
                        <a:lnTo>
                          <a:pt x="30" y="0"/>
                        </a:lnTo>
                        <a:lnTo>
                          <a:pt x="33" y="0"/>
                        </a:lnTo>
                        <a:lnTo>
                          <a:pt x="34" y="0"/>
                        </a:lnTo>
                        <a:lnTo>
                          <a:pt x="36" y="0"/>
                        </a:lnTo>
                        <a:lnTo>
                          <a:pt x="39" y="0"/>
                        </a:lnTo>
                        <a:lnTo>
                          <a:pt x="41" y="1"/>
                        </a:lnTo>
                        <a:lnTo>
                          <a:pt x="45" y="1"/>
                        </a:lnTo>
                        <a:lnTo>
                          <a:pt x="50" y="1"/>
                        </a:lnTo>
                        <a:lnTo>
                          <a:pt x="54" y="1"/>
                        </a:lnTo>
                        <a:lnTo>
                          <a:pt x="59" y="3"/>
                        </a:lnTo>
                        <a:lnTo>
                          <a:pt x="57" y="3"/>
                        </a:lnTo>
                        <a:lnTo>
                          <a:pt x="57" y="5"/>
                        </a:lnTo>
                        <a:lnTo>
                          <a:pt x="55" y="6"/>
                        </a:lnTo>
                        <a:lnTo>
                          <a:pt x="54" y="6"/>
                        </a:lnTo>
                        <a:lnTo>
                          <a:pt x="52" y="8"/>
                        </a:lnTo>
                        <a:lnTo>
                          <a:pt x="50" y="8"/>
                        </a:lnTo>
                        <a:lnTo>
                          <a:pt x="48" y="8"/>
                        </a:lnTo>
                        <a:lnTo>
                          <a:pt x="45" y="8"/>
                        </a:lnTo>
                        <a:lnTo>
                          <a:pt x="43" y="8"/>
                        </a:lnTo>
                        <a:lnTo>
                          <a:pt x="40" y="8"/>
                        </a:lnTo>
                        <a:lnTo>
                          <a:pt x="37" y="10"/>
                        </a:lnTo>
                        <a:lnTo>
                          <a:pt x="34" y="10"/>
                        </a:lnTo>
                        <a:lnTo>
                          <a:pt x="32" y="10"/>
                        </a:lnTo>
                        <a:lnTo>
                          <a:pt x="27" y="10"/>
                        </a:lnTo>
                        <a:lnTo>
                          <a:pt x="25" y="10"/>
                        </a:lnTo>
                        <a:lnTo>
                          <a:pt x="22" y="10"/>
                        </a:lnTo>
                        <a:lnTo>
                          <a:pt x="21" y="10"/>
                        </a:lnTo>
                        <a:lnTo>
                          <a:pt x="18" y="10"/>
                        </a:lnTo>
                        <a:lnTo>
                          <a:pt x="15" y="8"/>
                        </a:lnTo>
                        <a:lnTo>
                          <a:pt x="12" y="8"/>
                        </a:lnTo>
                        <a:lnTo>
                          <a:pt x="11" y="8"/>
                        </a:lnTo>
                        <a:lnTo>
                          <a:pt x="9" y="8"/>
                        </a:lnTo>
                        <a:lnTo>
                          <a:pt x="7" y="8"/>
                        </a:lnTo>
                        <a:lnTo>
                          <a:pt x="5" y="6"/>
                        </a:lnTo>
                        <a:lnTo>
                          <a:pt x="4" y="6"/>
                        </a:lnTo>
                        <a:lnTo>
                          <a:pt x="3" y="6"/>
                        </a:lnTo>
                        <a:lnTo>
                          <a:pt x="2" y="5"/>
                        </a:lnTo>
                        <a:lnTo>
                          <a:pt x="2" y="3"/>
                        </a:lnTo>
                        <a:lnTo>
                          <a:pt x="0" y="3"/>
                        </a:lnTo>
                        <a:lnTo>
                          <a:pt x="3" y="3"/>
                        </a:lnTo>
                        <a:lnTo>
                          <a:pt x="4" y="3"/>
                        </a:lnTo>
                        <a:lnTo>
                          <a:pt x="5" y="1"/>
                        </a:lnTo>
                        <a:lnTo>
                          <a:pt x="7" y="1"/>
                        </a:lnTo>
                        <a:lnTo>
                          <a:pt x="9" y="1"/>
                        </a:lnTo>
                        <a:lnTo>
                          <a:pt x="11" y="1"/>
                        </a:lnTo>
                        <a:lnTo>
                          <a:pt x="14" y="0"/>
                        </a:lnTo>
                        <a:lnTo>
                          <a:pt x="19" y="0"/>
                        </a:lnTo>
                      </a:path>
                    </a:pathLst>
                  </a:custGeom>
                  <a:solidFill>
                    <a:srgbClr val="A7AEA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19" name="Freeform 544"/>
                  <p:cNvSpPr>
                    <a:spLocks noChangeAspect="1"/>
                  </p:cNvSpPr>
                  <p:nvPr/>
                </p:nvSpPr>
                <p:spPr bwMode="auto">
                  <a:xfrm>
                    <a:off x="5054" y="1319"/>
                    <a:ext cx="51" cy="11"/>
                  </a:xfrm>
                  <a:custGeom>
                    <a:avLst/>
                    <a:gdLst>
                      <a:gd name="T0" fmla="*/ 12 w 51"/>
                      <a:gd name="T1" fmla="*/ 0 h 11"/>
                      <a:gd name="T2" fmla="*/ 15 w 51"/>
                      <a:gd name="T3" fmla="*/ 0 h 11"/>
                      <a:gd name="T4" fmla="*/ 16 w 51"/>
                      <a:gd name="T5" fmla="*/ 0 h 11"/>
                      <a:gd name="T6" fmla="*/ 18 w 51"/>
                      <a:gd name="T7" fmla="*/ 0 h 11"/>
                      <a:gd name="T8" fmla="*/ 19 w 51"/>
                      <a:gd name="T9" fmla="*/ 0 h 11"/>
                      <a:gd name="T10" fmla="*/ 20 w 51"/>
                      <a:gd name="T11" fmla="*/ 0 h 11"/>
                      <a:gd name="T12" fmla="*/ 22 w 51"/>
                      <a:gd name="T13" fmla="*/ 0 h 11"/>
                      <a:gd name="T14" fmla="*/ 23 w 51"/>
                      <a:gd name="T15" fmla="*/ 0 h 11"/>
                      <a:gd name="T16" fmla="*/ 25 w 51"/>
                      <a:gd name="T17" fmla="*/ 0 h 11"/>
                      <a:gd name="T18" fmla="*/ 27 w 51"/>
                      <a:gd name="T19" fmla="*/ 0 h 11"/>
                      <a:gd name="T20" fmla="*/ 28 w 51"/>
                      <a:gd name="T21" fmla="*/ 1 h 11"/>
                      <a:gd name="T22" fmla="*/ 31 w 51"/>
                      <a:gd name="T23" fmla="*/ 1 h 11"/>
                      <a:gd name="T24" fmla="*/ 34 w 51"/>
                      <a:gd name="T25" fmla="*/ 1 h 11"/>
                      <a:gd name="T26" fmla="*/ 37 w 51"/>
                      <a:gd name="T27" fmla="*/ 1 h 11"/>
                      <a:gd name="T28" fmla="*/ 41 w 51"/>
                      <a:gd name="T29" fmla="*/ 3 h 11"/>
                      <a:gd name="T30" fmla="*/ 45 w 51"/>
                      <a:gd name="T31" fmla="*/ 3 h 11"/>
                      <a:gd name="T32" fmla="*/ 50 w 51"/>
                      <a:gd name="T33" fmla="*/ 3 h 11"/>
                      <a:gd name="T34" fmla="*/ 50 w 51"/>
                      <a:gd name="T35" fmla="*/ 3 h 11"/>
                      <a:gd name="T36" fmla="*/ 48 w 51"/>
                      <a:gd name="T37" fmla="*/ 5 h 11"/>
                      <a:gd name="T38" fmla="*/ 48 w 51"/>
                      <a:gd name="T39" fmla="*/ 6 h 11"/>
                      <a:gd name="T40" fmla="*/ 45 w 51"/>
                      <a:gd name="T41" fmla="*/ 6 h 11"/>
                      <a:gd name="T42" fmla="*/ 43 w 51"/>
                      <a:gd name="T43" fmla="*/ 8 h 11"/>
                      <a:gd name="T44" fmla="*/ 42 w 51"/>
                      <a:gd name="T45" fmla="*/ 8 h 11"/>
                      <a:gd name="T46" fmla="*/ 41 w 51"/>
                      <a:gd name="T47" fmla="*/ 8 h 11"/>
                      <a:gd name="T48" fmla="*/ 38 w 51"/>
                      <a:gd name="T49" fmla="*/ 8 h 11"/>
                      <a:gd name="T50" fmla="*/ 35 w 51"/>
                      <a:gd name="T51" fmla="*/ 8 h 11"/>
                      <a:gd name="T52" fmla="*/ 34 w 51"/>
                      <a:gd name="T53" fmla="*/ 8 h 11"/>
                      <a:gd name="T54" fmla="*/ 31 w 51"/>
                      <a:gd name="T55" fmla="*/ 10 h 11"/>
                      <a:gd name="T56" fmla="*/ 28 w 51"/>
                      <a:gd name="T57" fmla="*/ 10 h 11"/>
                      <a:gd name="T58" fmla="*/ 25 w 51"/>
                      <a:gd name="T59" fmla="*/ 10 h 11"/>
                      <a:gd name="T60" fmla="*/ 23 w 51"/>
                      <a:gd name="T61" fmla="*/ 10 h 11"/>
                      <a:gd name="T62" fmla="*/ 20 w 51"/>
                      <a:gd name="T63" fmla="*/ 10 h 11"/>
                      <a:gd name="T64" fmla="*/ 19 w 51"/>
                      <a:gd name="T65" fmla="*/ 10 h 11"/>
                      <a:gd name="T66" fmla="*/ 16 w 51"/>
                      <a:gd name="T67" fmla="*/ 10 h 11"/>
                      <a:gd name="T68" fmla="*/ 15 w 51"/>
                      <a:gd name="T69" fmla="*/ 10 h 11"/>
                      <a:gd name="T70" fmla="*/ 12 w 51"/>
                      <a:gd name="T71" fmla="*/ 8 h 11"/>
                      <a:gd name="T72" fmla="*/ 11 w 51"/>
                      <a:gd name="T73" fmla="*/ 8 h 11"/>
                      <a:gd name="T74" fmla="*/ 9 w 51"/>
                      <a:gd name="T75" fmla="*/ 8 h 11"/>
                      <a:gd name="T76" fmla="*/ 7 w 51"/>
                      <a:gd name="T77" fmla="*/ 8 h 11"/>
                      <a:gd name="T78" fmla="*/ 5 w 51"/>
                      <a:gd name="T79" fmla="*/ 8 h 11"/>
                      <a:gd name="T80" fmla="*/ 4 w 51"/>
                      <a:gd name="T81" fmla="*/ 8 h 11"/>
                      <a:gd name="T82" fmla="*/ 4 w 51"/>
                      <a:gd name="T83" fmla="*/ 6 h 11"/>
                      <a:gd name="T84" fmla="*/ 3 w 51"/>
                      <a:gd name="T85" fmla="*/ 6 h 11"/>
                      <a:gd name="T86" fmla="*/ 2 w 51"/>
                      <a:gd name="T87" fmla="*/ 6 h 11"/>
                      <a:gd name="T88" fmla="*/ 2 w 51"/>
                      <a:gd name="T89" fmla="*/ 5 h 11"/>
                      <a:gd name="T90" fmla="*/ 0 w 51"/>
                      <a:gd name="T91" fmla="*/ 5 h 11"/>
                      <a:gd name="T92" fmla="*/ 0 w 51"/>
                      <a:gd name="T93" fmla="*/ 3 h 11"/>
                      <a:gd name="T94" fmla="*/ 2 w 51"/>
                      <a:gd name="T95" fmla="*/ 3 h 11"/>
                      <a:gd name="T96" fmla="*/ 3 w 51"/>
                      <a:gd name="T97" fmla="*/ 3 h 11"/>
                      <a:gd name="T98" fmla="*/ 4 w 51"/>
                      <a:gd name="T99" fmla="*/ 3 h 11"/>
                      <a:gd name="T100" fmla="*/ 5 w 51"/>
                      <a:gd name="T101" fmla="*/ 3 h 11"/>
                      <a:gd name="T102" fmla="*/ 7 w 51"/>
                      <a:gd name="T103" fmla="*/ 1 h 11"/>
                      <a:gd name="T104" fmla="*/ 9 w 51"/>
                      <a:gd name="T105" fmla="*/ 0 h 11"/>
                      <a:gd name="T106" fmla="*/ 12 w 51"/>
                      <a:gd name="T107" fmla="*/ 0 h 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1" h="11">
                        <a:moveTo>
                          <a:pt x="12" y="0"/>
                        </a:moveTo>
                        <a:lnTo>
                          <a:pt x="15" y="0"/>
                        </a:lnTo>
                        <a:lnTo>
                          <a:pt x="16" y="0"/>
                        </a:lnTo>
                        <a:lnTo>
                          <a:pt x="18" y="0"/>
                        </a:lnTo>
                        <a:lnTo>
                          <a:pt x="19" y="0"/>
                        </a:lnTo>
                        <a:lnTo>
                          <a:pt x="20" y="0"/>
                        </a:lnTo>
                        <a:lnTo>
                          <a:pt x="22" y="0"/>
                        </a:lnTo>
                        <a:lnTo>
                          <a:pt x="23" y="0"/>
                        </a:lnTo>
                        <a:lnTo>
                          <a:pt x="25" y="0"/>
                        </a:lnTo>
                        <a:lnTo>
                          <a:pt x="27" y="0"/>
                        </a:lnTo>
                        <a:lnTo>
                          <a:pt x="28" y="1"/>
                        </a:lnTo>
                        <a:lnTo>
                          <a:pt x="31" y="1"/>
                        </a:lnTo>
                        <a:lnTo>
                          <a:pt x="34" y="1"/>
                        </a:lnTo>
                        <a:lnTo>
                          <a:pt x="37" y="1"/>
                        </a:lnTo>
                        <a:lnTo>
                          <a:pt x="41" y="3"/>
                        </a:lnTo>
                        <a:lnTo>
                          <a:pt x="45" y="3"/>
                        </a:lnTo>
                        <a:lnTo>
                          <a:pt x="50" y="3"/>
                        </a:lnTo>
                        <a:lnTo>
                          <a:pt x="48" y="5"/>
                        </a:lnTo>
                        <a:lnTo>
                          <a:pt x="48" y="6"/>
                        </a:lnTo>
                        <a:lnTo>
                          <a:pt x="45" y="6"/>
                        </a:lnTo>
                        <a:lnTo>
                          <a:pt x="43" y="8"/>
                        </a:lnTo>
                        <a:lnTo>
                          <a:pt x="42" y="8"/>
                        </a:lnTo>
                        <a:lnTo>
                          <a:pt x="41" y="8"/>
                        </a:lnTo>
                        <a:lnTo>
                          <a:pt x="38" y="8"/>
                        </a:lnTo>
                        <a:lnTo>
                          <a:pt x="35" y="8"/>
                        </a:lnTo>
                        <a:lnTo>
                          <a:pt x="34" y="8"/>
                        </a:lnTo>
                        <a:lnTo>
                          <a:pt x="31" y="10"/>
                        </a:lnTo>
                        <a:lnTo>
                          <a:pt x="28" y="10"/>
                        </a:lnTo>
                        <a:lnTo>
                          <a:pt x="25" y="10"/>
                        </a:lnTo>
                        <a:lnTo>
                          <a:pt x="23" y="10"/>
                        </a:lnTo>
                        <a:lnTo>
                          <a:pt x="20" y="10"/>
                        </a:lnTo>
                        <a:lnTo>
                          <a:pt x="19" y="10"/>
                        </a:lnTo>
                        <a:lnTo>
                          <a:pt x="16" y="10"/>
                        </a:lnTo>
                        <a:lnTo>
                          <a:pt x="15" y="10"/>
                        </a:lnTo>
                        <a:lnTo>
                          <a:pt x="12" y="8"/>
                        </a:lnTo>
                        <a:lnTo>
                          <a:pt x="11" y="8"/>
                        </a:lnTo>
                        <a:lnTo>
                          <a:pt x="9" y="8"/>
                        </a:lnTo>
                        <a:lnTo>
                          <a:pt x="7" y="8"/>
                        </a:lnTo>
                        <a:lnTo>
                          <a:pt x="5" y="8"/>
                        </a:lnTo>
                        <a:lnTo>
                          <a:pt x="4" y="8"/>
                        </a:lnTo>
                        <a:lnTo>
                          <a:pt x="4" y="6"/>
                        </a:lnTo>
                        <a:lnTo>
                          <a:pt x="3" y="6"/>
                        </a:lnTo>
                        <a:lnTo>
                          <a:pt x="2" y="6"/>
                        </a:lnTo>
                        <a:lnTo>
                          <a:pt x="2" y="5"/>
                        </a:lnTo>
                        <a:lnTo>
                          <a:pt x="0" y="5"/>
                        </a:lnTo>
                        <a:lnTo>
                          <a:pt x="0" y="3"/>
                        </a:lnTo>
                        <a:lnTo>
                          <a:pt x="2" y="3"/>
                        </a:lnTo>
                        <a:lnTo>
                          <a:pt x="3" y="3"/>
                        </a:lnTo>
                        <a:lnTo>
                          <a:pt x="4" y="3"/>
                        </a:lnTo>
                        <a:lnTo>
                          <a:pt x="5" y="3"/>
                        </a:lnTo>
                        <a:lnTo>
                          <a:pt x="7" y="1"/>
                        </a:lnTo>
                        <a:lnTo>
                          <a:pt x="9" y="0"/>
                        </a:lnTo>
                        <a:lnTo>
                          <a:pt x="12" y="0"/>
                        </a:lnTo>
                      </a:path>
                    </a:pathLst>
                  </a:custGeom>
                  <a:solidFill>
                    <a:srgbClr val="B1B8B8"/>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0" name="Freeform 545"/>
                  <p:cNvSpPr>
                    <a:spLocks noChangeAspect="1"/>
                  </p:cNvSpPr>
                  <p:nvPr/>
                </p:nvSpPr>
                <p:spPr bwMode="auto">
                  <a:xfrm>
                    <a:off x="5060" y="1319"/>
                    <a:ext cx="44" cy="11"/>
                  </a:xfrm>
                  <a:custGeom>
                    <a:avLst/>
                    <a:gdLst>
                      <a:gd name="T0" fmla="*/ 5 w 44"/>
                      <a:gd name="T1" fmla="*/ 0 h 11"/>
                      <a:gd name="T2" fmla="*/ 9 w 44"/>
                      <a:gd name="T3" fmla="*/ 0 h 11"/>
                      <a:gd name="T4" fmla="*/ 9 w 44"/>
                      <a:gd name="T5" fmla="*/ 0 h 11"/>
                      <a:gd name="T6" fmla="*/ 11 w 44"/>
                      <a:gd name="T7" fmla="*/ 0 h 11"/>
                      <a:gd name="T8" fmla="*/ 13 w 44"/>
                      <a:gd name="T9" fmla="*/ 0 h 11"/>
                      <a:gd name="T10" fmla="*/ 14 w 44"/>
                      <a:gd name="T11" fmla="*/ 0 h 11"/>
                      <a:gd name="T12" fmla="*/ 16 w 44"/>
                      <a:gd name="T13" fmla="*/ 0 h 11"/>
                      <a:gd name="T14" fmla="*/ 16 w 44"/>
                      <a:gd name="T15" fmla="*/ 1 h 11"/>
                      <a:gd name="T16" fmla="*/ 18 w 44"/>
                      <a:gd name="T17" fmla="*/ 1 h 11"/>
                      <a:gd name="T18" fmla="*/ 21 w 44"/>
                      <a:gd name="T19" fmla="*/ 1 h 11"/>
                      <a:gd name="T20" fmla="*/ 22 w 44"/>
                      <a:gd name="T21" fmla="*/ 1 h 11"/>
                      <a:gd name="T22" fmla="*/ 25 w 44"/>
                      <a:gd name="T23" fmla="*/ 1 h 11"/>
                      <a:gd name="T24" fmla="*/ 28 w 44"/>
                      <a:gd name="T25" fmla="*/ 1 h 11"/>
                      <a:gd name="T26" fmla="*/ 30 w 44"/>
                      <a:gd name="T27" fmla="*/ 3 h 11"/>
                      <a:gd name="T28" fmla="*/ 35 w 44"/>
                      <a:gd name="T29" fmla="*/ 3 h 11"/>
                      <a:gd name="T30" fmla="*/ 39 w 44"/>
                      <a:gd name="T31" fmla="*/ 3 h 11"/>
                      <a:gd name="T32" fmla="*/ 43 w 44"/>
                      <a:gd name="T33" fmla="*/ 3 h 11"/>
                      <a:gd name="T34" fmla="*/ 43 w 44"/>
                      <a:gd name="T35" fmla="*/ 5 h 11"/>
                      <a:gd name="T36" fmla="*/ 41 w 44"/>
                      <a:gd name="T37" fmla="*/ 5 h 11"/>
                      <a:gd name="T38" fmla="*/ 41 w 44"/>
                      <a:gd name="T39" fmla="*/ 6 h 11"/>
                      <a:gd name="T40" fmla="*/ 41 w 44"/>
                      <a:gd name="T41" fmla="*/ 6 h 11"/>
                      <a:gd name="T42" fmla="*/ 39 w 44"/>
                      <a:gd name="T43" fmla="*/ 6 h 11"/>
                      <a:gd name="T44" fmla="*/ 38 w 44"/>
                      <a:gd name="T45" fmla="*/ 8 h 11"/>
                      <a:gd name="T46" fmla="*/ 36 w 44"/>
                      <a:gd name="T47" fmla="*/ 8 h 11"/>
                      <a:gd name="T48" fmla="*/ 34 w 44"/>
                      <a:gd name="T49" fmla="*/ 8 h 11"/>
                      <a:gd name="T50" fmla="*/ 32 w 44"/>
                      <a:gd name="T51" fmla="*/ 8 h 11"/>
                      <a:gd name="T52" fmla="*/ 30 w 44"/>
                      <a:gd name="T53" fmla="*/ 8 h 11"/>
                      <a:gd name="T54" fmla="*/ 28 w 44"/>
                      <a:gd name="T55" fmla="*/ 8 h 11"/>
                      <a:gd name="T56" fmla="*/ 27 w 44"/>
                      <a:gd name="T57" fmla="*/ 8 h 11"/>
                      <a:gd name="T58" fmla="*/ 23 w 44"/>
                      <a:gd name="T59" fmla="*/ 10 h 11"/>
                      <a:gd name="T60" fmla="*/ 21 w 44"/>
                      <a:gd name="T61" fmla="*/ 10 h 11"/>
                      <a:gd name="T62" fmla="*/ 20 w 44"/>
                      <a:gd name="T63" fmla="*/ 10 h 11"/>
                      <a:gd name="T64" fmla="*/ 16 w 44"/>
                      <a:gd name="T65" fmla="*/ 10 h 11"/>
                      <a:gd name="T66" fmla="*/ 13 w 44"/>
                      <a:gd name="T67" fmla="*/ 8 h 11"/>
                      <a:gd name="T68" fmla="*/ 9 w 44"/>
                      <a:gd name="T69" fmla="*/ 8 h 11"/>
                      <a:gd name="T70" fmla="*/ 5 w 44"/>
                      <a:gd name="T71" fmla="*/ 8 h 11"/>
                      <a:gd name="T72" fmla="*/ 4 w 44"/>
                      <a:gd name="T73" fmla="*/ 8 h 11"/>
                      <a:gd name="T74" fmla="*/ 2 w 44"/>
                      <a:gd name="T75" fmla="*/ 6 h 11"/>
                      <a:gd name="T76" fmla="*/ 0 w 44"/>
                      <a:gd name="T77" fmla="*/ 6 h 11"/>
                      <a:gd name="T78" fmla="*/ 0 w 44"/>
                      <a:gd name="T79" fmla="*/ 5 h 11"/>
                      <a:gd name="T80" fmla="*/ 0 w 44"/>
                      <a:gd name="T81" fmla="*/ 3 h 11"/>
                      <a:gd name="T82" fmla="*/ 2 w 44"/>
                      <a:gd name="T83" fmla="*/ 3 h 11"/>
                      <a:gd name="T84" fmla="*/ 2 w 44"/>
                      <a:gd name="T85" fmla="*/ 3 h 11"/>
                      <a:gd name="T86" fmla="*/ 3 w 44"/>
                      <a:gd name="T87" fmla="*/ 3 h 11"/>
                      <a:gd name="T88" fmla="*/ 4 w 44"/>
                      <a:gd name="T89" fmla="*/ 1 h 11"/>
                      <a:gd name="T90" fmla="*/ 5 w 44"/>
                      <a:gd name="T91" fmla="*/ 0 h 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 h="11">
                        <a:moveTo>
                          <a:pt x="5" y="0"/>
                        </a:moveTo>
                        <a:lnTo>
                          <a:pt x="9" y="0"/>
                        </a:lnTo>
                        <a:lnTo>
                          <a:pt x="11" y="0"/>
                        </a:lnTo>
                        <a:lnTo>
                          <a:pt x="13" y="0"/>
                        </a:lnTo>
                        <a:lnTo>
                          <a:pt x="14" y="0"/>
                        </a:lnTo>
                        <a:lnTo>
                          <a:pt x="16" y="0"/>
                        </a:lnTo>
                        <a:lnTo>
                          <a:pt x="16" y="1"/>
                        </a:lnTo>
                        <a:lnTo>
                          <a:pt x="18" y="1"/>
                        </a:lnTo>
                        <a:lnTo>
                          <a:pt x="21" y="1"/>
                        </a:lnTo>
                        <a:lnTo>
                          <a:pt x="22" y="1"/>
                        </a:lnTo>
                        <a:lnTo>
                          <a:pt x="25" y="1"/>
                        </a:lnTo>
                        <a:lnTo>
                          <a:pt x="28" y="1"/>
                        </a:lnTo>
                        <a:lnTo>
                          <a:pt x="30" y="3"/>
                        </a:lnTo>
                        <a:lnTo>
                          <a:pt x="35" y="3"/>
                        </a:lnTo>
                        <a:lnTo>
                          <a:pt x="39" y="3"/>
                        </a:lnTo>
                        <a:lnTo>
                          <a:pt x="43" y="3"/>
                        </a:lnTo>
                        <a:lnTo>
                          <a:pt x="43" y="5"/>
                        </a:lnTo>
                        <a:lnTo>
                          <a:pt x="41" y="5"/>
                        </a:lnTo>
                        <a:lnTo>
                          <a:pt x="41" y="6"/>
                        </a:lnTo>
                        <a:lnTo>
                          <a:pt x="39" y="6"/>
                        </a:lnTo>
                        <a:lnTo>
                          <a:pt x="38" y="8"/>
                        </a:lnTo>
                        <a:lnTo>
                          <a:pt x="36" y="8"/>
                        </a:lnTo>
                        <a:lnTo>
                          <a:pt x="34" y="8"/>
                        </a:lnTo>
                        <a:lnTo>
                          <a:pt x="32" y="8"/>
                        </a:lnTo>
                        <a:lnTo>
                          <a:pt x="30" y="8"/>
                        </a:lnTo>
                        <a:lnTo>
                          <a:pt x="28" y="8"/>
                        </a:lnTo>
                        <a:lnTo>
                          <a:pt x="27" y="8"/>
                        </a:lnTo>
                        <a:lnTo>
                          <a:pt x="23" y="10"/>
                        </a:lnTo>
                        <a:lnTo>
                          <a:pt x="21" y="10"/>
                        </a:lnTo>
                        <a:lnTo>
                          <a:pt x="20" y="10"/>
                        </a:lnTo>
                        <a:lnTo>
                          <a:pt x="16" y="10"/>
                        </a:lnTo>
                        <a:lnTo>
                          <a:pt x="13" y="8"/>
                        </a:lnTo>
                        <a:lnTo>
                          <a:pt x="9" y="8"/>
                        </a:lnTo>
                        <a:lnTo>
                          <a:pt x="5" y="8"/>
                        </a:lnTo>
                        <a:lnTo>
                          <a:pt x="4" y="8"/>
                        </a:lnTo>
                        <a:lnTo>
                          <a:pt x="2" y="6"/>
                        </a:lnTo>
                        <a:lnTo>
                          <a:pt x="0" y="6"/>
                        </a:lnTo>
                        <a:lnTo>
                          <a:pt x="0" y="5"/>
                        </a:lnTo>
                        <a:lnTo>
                          <a:pt x="0" y="3"/>
                        </a:lnTo>
                        <a:lnTo>
                          <a:pt x="2" y="3"/>
                        </a:lnTo>
                        <a:lnTo>
                          <a:pt x="3" y="3"/>
                        </a:lnTo>
                        <a:lnTo>
                          <a:pt x="4" y="1"/>
                        </a:lnTo>
                        <a:lnTo>
                          <a:pt x="5" y="0"/>
                        </a:lnTo>
                      </a:path>
                    </a:pathLst>
                  </a:custGeom>
                  <a:solidFill>
                    <a:srgbClr val="BEC5C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1" name="Freeform 546"/>
                  <p:cNvSpPr>
                    <a:spLocks noChangeAspect="1"/>
                  </p:cNvSpPr>
                  <p:nvPr/>
                </p:nvSpPr>
                <p:spPr bwMode="auto">
                  <a:xfrm>
                    <a:off x="5067" y="1319"/>
                    <a:ext cx="35" cy="11"/>
                  </a:xfrm>
                  <a:custGeom>
                    <a:avLst/>
                    <a:gdLst>
                      <a:gd name="T0" fmla="*/ 0 w 35"/>
                      <a:gd name="T1" fmla="*/ 0 h 11"/>
                      <a:gd name="T2" fmla="*/ 2 w 35"/>
                      <a:gd name="T3" fmla="*/ 0 h 11"/>
                      <a:gd name="T4" fmla="*/ 3 w 35"/>
                      <a:gd name="T5" fmla="*/ 0 h 11"/>
                      <a:gd name="T6" fmla="*/ 5 w 35"/>
                      <a:gd name="T7" fmla="*/ 0 h 11"/>
                      <a:gd name="T8" fmla="*/ 7 w 35"/>
                      <a:gd name="T9" fmla="*/ 1 h 11"/>
                      <a:gd name="T10" fmla="*/ 9 w 35"/>
                      <a:gd name="T11" fmla="*/ 1 h 11"/>
                      <a:gd name="T12" fmla="*/ 9 w 35"/>
                      <a:gd name="T13" fmla="*/ 1 h 11"/>
                      <a:gd name="T14" fmla="*/ 11 w 35"/>
                      <a:gd name="T15" fmla="*/ 1 h 11"/>
                      <a:gd name="T16" fmla="*/ 12 w 35"/>
                      <a:gd name="T17" fmla="*/ 1 h 11"/>
                      <a:gd name="T18" fmla="*/ 15 w 35"/>
                      <a:gd name="T19" fmla="*/ 1 h 11"/>
                      <a:gd name="T20" fmla="*/ 16 w 35"/>
                      <a:gd name="T21" fmla="*/ 3 h 11"/>
                      <a:gd name="T22" fmla="*/ 19 w 35"/>
                      <a:gd name="T23" fmla="*/ 3 h 11"/>
                      <a:gd name="T24" fmla="*/ 22 w 35"/>
                      <a:gd name="T25" fmla="*/ 3 h 11"/>
                      <a:gd name="T26" fmla="*/ 26 w 35"/>
                      <a:gd name="T27" fmla="*/ 3 h 11"/>
                      <a:gd name="T28" fmla="*/ 30 w 35"/>
                      <a:gd name="T29" fmla="*/ 3 h 11"/>
                      <a:gd name="T30" fmla="*/ 34 w 35"/>
                      <a:gd name="T31" fmla="*/ 5 h 11"/>
                      <a:gd name="T32" fmla="*/ 32 w 35"/>
                      <a:gd name="T33" fmla="*/ 6 h 11"/>
                      <a:gd name="T34" fmla="*/ 30 w 35"/>
                      <a:gd name="T35" fmla="*/ 8 h 11"/>
                      <a:gd name="T36" fmla="*/ 27 w 35"/>
                      <a:gd name="T37" fmla="*/ 8 h 11"/>
                      <a:gd name="T38" fmla="*/ 25 w 35"/>
                      <a:gd name="T39" fmla="*/ 8 h 11"/>
                      <a:gd name="T40" fmla="*/ 22 w 35"/>
                      <a:gd name="T41" fmla="*/ 8 h 11"/>
                      <a:gd name="T42" fmla="*/ 18 w 35"/>
                      <a:gd name="T43" fmla="*/ 10 h 11"/>
                      <a:gd name="T44" fmla="*/ 14 w 35"/>
                      <a:gd name="T45" fmla="*/ 10 h 11"/>
                      <a:gd name="T46" fmla="*/ 11 w 35"/>
                      <a:gd name="T47" fmla="*/ 10 h 11"/>
                      <a:gd name="T48" fmla="*/ 9 w 35"/>
                      <a:gd name="T49" fmla="*/ 8 h 11"/>
                      <a:gd name="T50" fmla="*/ 7 w 35"/>
                      <a:gd name="T51" fmla="*/ 8 h 11"/>
                      <a:gd name="T52" fmla="*/ 4 w 35"/>
                      <a:gd name="T53" fmla="*/ 8 h 11"/>
                      <a:gd name="T54" fmla="*/ 3 w 35"/>
                      <a:gd name="T55" fmla="*/ 8 h 11"/>
                      <a:gd name="T56" fmla="*/ 2 w 35"/>
                      <a:gd name="T57" fmla="*/ 8 h 11"/>
                      <a:gd name="T58" fmla="*/ 0 w 35"/>
                      <a:gd name="T59" fmla="*/ 6 h 11"/>
                      <a:gd name="T60" fmla="*/ 0 w 35"/>
                      <a:gd name="T61" fmla="*/ 5 h 11"/>
                      <a:gd name="T62" fmla="*/ 0 w 35"/>
                      <a:gd name="T63" fmla="*/ 3 h 11"/>
                      <a:gd name="T64" fmla="*/ 0 w 35"/>
                      <a:gd name="T65" fmla="*/ 3 h 11"/>
                      <a:gd name="T66" fmla="*/ 0 w 35"/>
                      <a:gd name="T67" fmla="*/ 0 h 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 h="11">
                        <a:moveTo>
                          <a:pt x="0" y="0"/>
                        </a:moveTo>
                        <a:lnTo>
                          <a:pt x="2" y="0"/>
                        </a:lnTo>
                        <a:lnTo>
                          <a:pt x="3" y="0"/>
                        </a:lnTo>
                        <a:lnTo>
                          <a:pt x="5" y="0"/>
                        </a:lnTo>
                        <a:lnTo>
                          <a:pt x="7" y="1"/>
                        </a:lnTo>
                        <a:lnTo>
                          <a:pt x="9" y="1"/>
                        </a:lnTo>
                        <a:lnTo>
                          <a:pt x="11" y="1"/>
                        </a:lnTo>
                        <a:lnTo>
                          <a:pt x="12" y="1"/>
                        </a:lnTo>
                        <a:lnTo>
                          <a:pt x="15" y="1"/>
                        </a:lnTo>
                        <a:lnTo>
                          <a:pt x="16" y="3"/>
                        </a:lnTo>
                        <a:lnTo>
                          <a:pt x="19" y="3"/>
                        </a:lnTo>
                        <a:lnTo>
                          <a:pt x="22" y="3"/>
                        </a:lnTo>
                        <a:lnTo>
                          <a:pt x="26" y="3"/>
                        </a:lnTo>
                        <a:lnTo>
                          <a:pt x="30" y="3"/>
                        </a:lnTo>
                        <a:lnTo>
                          <a:pt x="34" y="5"/>
                        </a:lnTo>
                        <a:lnTo>
                          <a:pt x="32" y="6"/>
                        </a:lnTo>
                        <a:lnTo>
                          <a:pt x="30" y="8"/>
                        </a:lnTo>
                        <a:lnTo>
                          <a:pt x="27" y="8"/>
                        </a:lnTo>
                        <a:lnTo>
                          <a:pt x="25" y="8"/>
                        </a:lnTo>
                        <a:lnTo>
                          <a:pt x="22" y="8"/>
                        </a:lnTo>
                        <a:lnTo>
                          <a:pt x="18" y="10"/>
                        </a:lnTo>
                        <a:lnTo>
                          <a:pt x="14" y="10"/>
                        </a:lnTo>
                        <a:lnTo>
                          <a:pt x="11" y="10"/>
                        </a:lnTo>
                        <a:lnTo>
                          <a:pt x="9" y="8"/>
                        </a:lnTo>
                        <a:lnTo>
                          <a:pt x="7" y="8"/>
                        </a:lnTo>
                        <a:lnTo>
                          <a:pt x="4" y="8"/>
                        </a:lnTo>
                        <a:lnTo>
                          <a:pt x="3" y="8"/>
                        </a:lnTo>
                        <a:lnTo>
                          <a:pt x="2" y="8"/>
                        </a:lnTo>
                        <a:lnTo>
                          <a:pt x="0" y="6"/>
                        </a:lnTo>
                        <a:lnTo>
                          <a:pt x="0" y="5"/>
                        </a:lnTo>
                        <a:lnTo>
                          <a:pt x="0" y="3"/>
                        </a:lnTo>
                        <a:lnTo>
                          <a:pt x="0" y="0"/>
                        </a:lnTo>
                      </a:path>
                    </a:pathLst>
                  </a:custGeom>
                  <a:solidFill>
                    <a:srgbClr val="C8CFC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2" name="Freeform 547"/>
                  <p:cNvSpPr>
                    <a:spLocks noChangeAspect="1"/>
                  </p:cNvSpPr>
                  <p:nvPr/>
                </p:nvSpPr>
                <p:spPr bwMode="auto">
                  <a:xfrm>
                    <a:off x="5067" y="1319"/>
                    <a:ext cx="34" cy="11"/>
                  </a:xfrm>
                  <a:custGeom>
                    <a:avLst/>
                    <a:gdLst>
                      <a:gd name="T0" fmla="*/ 0 w 34"/>
                      <a:gd name="T1" fmla="*/ 0 h 11"/>
                      <a:gd name="T2" fmla="*/ 2 w 34"/>
                      <a:gd name="T3" fmla="*/ 0 h 11"/>
                      <a:gd name="T4" fmla="*/ 4 w 34"/>
                      <a:gd name="T5" fmla="*/ 1 h 11"/>
                      <a:gd name="T6" fmla="*/ 5 w 34"/>
                      <a:gd name="T7" fmla="*/ 1 h 11"/>
                      <a:gd name="T8" fmla="*/ 7 w 34"/>
                      <a:gd name="T9" fmla="*/ 1 h 11"/>
                      <a:gd name="T10" fmla="*/ 8 w 34"/>
                      <a:gd name="T11" fmla="*/ 1 h 11"/>
                      <a:gd name="T12" fmla="*/ 9 w 34"/>
                      <a:gd name="T13" fmla="*/ 1 h 11"/>
                      <a:gd name="T14" fmla="*/ 11 w 34"/>
                      <a:gd name="T15" fmla="*/ 1 h 11"/>
                      <a:gd name="T16" fmla="*/ 13 w 34"/>
                      <a:gd name="T17" fmla="*/ 3 h 11"/>
                      <a:gd name="T18" fmla="*/ 15 w 34"/>
                      <a:gd name="T19" fmla="*/ 3 h 11"/>
                      <a:gd name="T20" fmla="*/ 16 w 34"/>
                      <a:gd name="T21" fmla="*/ 3 h 11"/>
                      <a:gd name="T22" fmla="*/ 20 w 34"/>
                      <a:gd name="T23" fmla="*/ 3 h 11"/>
                      <a:gd name="T24" fmla="*/ 22 w 34"/>
                      <a:gd name="T25" fmla="*/ 3 h 11"/>
                      <a:gd name="T26" fmla="*/ 25 w 34"/>
                      <a:gd name="T27" fmla="*/ 3 h 11"/>
                      <a:gd name="T28" fmla="*/ 29 w 34"/>
                      <a:gd name="T29" fmla="*/ 5 h 11"/>
                      <a:gd name="T30" fmla="*/ 33 w 34"/>
                      <a:gd name="T31" fmla="*/ 5 h 11"/>
                      <a:gd name="T32" fmla="*/ 33 w 34"/>
                      <a:gd name="T33" fmla="*/ 6 h 11"/>
                      <a:gd name="T34" fmla="*/ 31 w 34"/>
                      <a:gd name="T35" fmla="*/ 6 h 11"/>
                      <a:gd name="T36" fmla="*/ 31 w 34"/>
                      <a:gd name="T37" fmla="*/ 8 h 11"/>
                      <a:gd name="T38" fmla="*/ 27 w 34"/>
                      <a:gd name="T39" fmla="*/ 8 h 11"/>
                      <a:gd name="T40" fmla="*/ 25 w 34"/>
                      <a:gd name="T41" fmla="*/ 8 h 11"/>
                      <a:gd name="T42" fmla="*/ 22 w 34"/>
                      <a:gd name="T43" fmla="*/ 8 h 11"/>
                      <a:gd name="T44" fmla="*/ 20 w 34"/>
                      <a:gd name="T45" fmla="*/ 8 h 11"/>
                      <a:gd name="T46" fmla="*/ 16 w 34"/>
                      <a:gd name="T47" fmla="*/ 10 h 11"/>
                      <a:gd name="T48" fmla="*/ 15 w 34"/>
                      <a:gd name="T49" fmla="*/ 10 h 11"/>
                      <a:gd name="T50" fmla="*/ 13 w 34"/>
                      <a:gd name="T51" fmla="*/ 8 h 11"/>
                      <a:gd name="T52" fmla="*/ 11 w 34"/>
                      <a:gd name="T53" fmla="*/ 8 h 11"/>
                      <a:gd name="T54" fmla="*/ 9 w 34"/>
                      <a:gd name="T55" fmla="*/ 8 h 11"/>
                      <a:gd name="T56" fmla="*/ 8 w 34"/>
                      <a:gd name="T57" fmla="*/ 8 h 11"/>
                      <a:gd name="T58" fmla="*/ 7 w 34"/>
                      <a:gd name="T59" fmla="*/ 8 h 11"/>
                      <a:gd name="T60" fmla="*/ 7 w 34"/>
                      <a:gd name="T61" fmla="*/ 6 h 11"/>
                      <a:gd name="T62" fmla="*/ 5 w 34"/>
                      <a:gd name="T63" fmla="*/ 6 h 11"/>
                      <a:gd name="T64" fmla="*/ 5 w 34"/>
                      <a:gd name="T65" fmla="*/ 5 h 11"/>
                      <a:gd name="T66" fmla="*/ 4 w 34"/>
                      <a:gd name="T67" fmla="*/ 5 h 11"/>
                      <a:gd name="T68" fmla="*/ 4 w 34"/>
                      <a:gd name="T69" fmla="*/ 3 h 11"/>
                      <a:gd name="T70" fmla="*/ 3 w 34"/>
                      <a:gd name="T71" fmla="*/ 3 h 11"/>
                      <a:gd name="T72" fmla="*/ 2 w 34"/>
                      <a:gd name="T73" fmla="*/ 1 h 11"/>
                      <a:gd name="T74" fmla="*/ 0 w 34"/>
                      <a:gd name="T75" fmla="*/ 0 h 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11">
                        <a:moveTo>
                          <a:pt x="0" y="0"/>
                        </a:moveTo>
                        <a:lnTo>
                          <a:pt x="2" y="0"/>
                        </a:lnTo>
                        <a:lnTo>
                          <a:pt x="4" y="1"/>
                        </a:lnTo>
                        <a:lnTo>
                          <a:pt x="5" y="1"/>
                        </a:lnTo>
                        <a:lnTo>
                          <a:pt x="7" y="1"/>
                        </a:lnTo>
                        <a:lnTo>
                          <a:pt x="8" y="1"/>
                        </a:lnTo>
                        <a:lnTo>
                          <a:pt x="9" y="1"/>
                        </a:lnTo>
                        <a:lnTo>
                          <a:pt x="11" y="1"/>
                        </a:lnTo>
                        <a:lnTo>
                          <a:pt x="13" y="3"/>
                        </a:lnTo>
                        <a:lnTo>
                          <a:pt x="15" y="3"/>
                        </a:lnTo>
                        <a:lnTo>
                          <a:pt x="16" y="3"/>
                        </a:lnTo>
                        <a:lnTo>
                          <a:pt x="20" y="3"/>
                        </a:lnTo>
                        <a:lnTo>
                          <a:pt x="22" y="3"/>
                        </a:lnTo>
                        <a:lnTo>
                          <a:pt x="25" y="3"/>
                        </a:lnTo>
                        <a:lnTo>
                          <a:pt x="29" y="5"/>
                        </a:lnTo>
                        <a:lnTo>
                          <a:pt x="33" y="5"/>
                        </a:lnTo>
                        <a:lnTo>
                          <a:pt x="33" y="6"/>
                        </a:lnTo>
                        <a:lnTo>
                          <a:pt x="31" y="6"/>
                        </a:lnTo>
                        <a:lnTo>
                          <a:pt x="31" y="8"/>
                        </a:lnTo>
                        <a:lnTo>
                          <a:pt x="27" y="8"/>
                        </a:lnTo>
                        <a:lnTo>
                          <a:pt x="25" y="8"/>
                        </a:lnTo>
                        <a:lnTo>
                          <a:pt x="22" y="8"/>
                        </a:lnTo>
                        <a:lnTo>
                          <a:pt x="20" y="8"/>
                        </a:lnTo>
                        <a:lnTo>
                          <a:pt x="16" y="10"/>
                        </a:lnTo>
                        <a:lnTo>
                          <a:pt x="15" y="10"/>
                        </a:lnTo>
                        <a:lnTo>
                          <a:pt x="13" y="8"/>
                        </a:lnTo>
                        <a:lnTo>
                          <a:pt x="11" y="8"/>
                        </a:lnTo>
                        <a:lnTo>
                          <a:pt x="9" y="8"/>
                        </a:lnTo>
                        <a:lnTo>
                          <a:pt x="8" y="8"/>
                        </a:lnTo>
                        <a:lnTo>
                          <a:pt x="7" y="8"/>
                        </a:lnTo>
                        <a:lnTo>
                          <a:pt x="7" y="6"/>
                        </a:lnTo>
                        <a:lnTo>
                          <a:pt x="5" y="6"/>
                        </a:lnTo>
                        <a:lnTo>
                          <a:pt x="5" y="5"/>
                        </a:lnTo>
                        <a:lnTo>
                          <a:pt x="4" y="5"/>
                        </a:lnTo>
                        <a:lnTo>
                          <a:pt x="4" y="3"/>
                        </a:lnTo>
                        <a:lnTo>
                          <a:pt x="3" y="3"/>
                        </a:lnTo>
                        <a:lnTo>
                          <a:pt x="2" y="1"/>
                        </a:lnTo>
                        <a:lnTo>
                          <a:pt x="0" y="0"/>
                        </a:lnTo>
                      </a:path>
                    </a:pathLst>
                  </a:custGeom>
                  <a:solidFill>
                    <a:srgbClr val="D5DCD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3" name="Freeform 548"/>
                  <p:cNvSpPr>
                    <a:spLocks noChangeAspect="1"/>
                  </p:cNvSpPr>
                  <p:nvPr/>
                </p:nvSpPr>
                <p:spPr bwMode="auto">
                  <a:xfrm>
                    <a:off x="5067" y="1319"/>
                    <a:ext cx="33" cy="10"/>
                  </a:xfrm>
                  <a:custGeom>
                    <a:avLst/>
                    <a:gdLst>
                      <a:gd name="T0" fmla="*/ 0 w 33"/>
                      <a:gd name="T1" fmla="*/ 0 h 10"/>
                      <a:gd name="T2" fmla="*/ 3 w 33"/>
                      <a:gd name="T3" fmla="*/ 2 h 10"/>
                      <a:gd name="T4" fmla="*/ 4 w 33"/>
                      <a:gd name="T5" fmla="*/ 2 h 10"/>
                      <a:gd name="T6" fmla="*/ 5 w 33"/>
                      <a:gd name="T7" fmla="*/ 2 h 10"/>
                      <a:gd name="T8" fmla="*/ 7 w 33"/>
                      <a:gd name="T9" fmla="*/ 2 h 10"/>
                      <a:gd name="T10" fmla="*/ 9 w 33"/>
                      <a:gd name="T11" fmla="*/ 2 h 10"/>
                      <a:gd name="T12" fmla="*/ 10 w 33"/>
                      <a:gd name="T13" fmla="*/ 2 h 10"/>
                      <a:gd name="T14" fmla="*/ 11 w 33"/>
                      <a:gd name="T15" fmla="*/ 2 h 10"/>
                      <a:gd name="T16" fmla="*/ 12 w 33"/>
                      <a:gd name="T17" fmla="*/ 2 h 10"/>
                      <a:gd name="T18" fmla="*/ 14 w 33"/>
                      <a:gd name="T19" fmla="*/ 2 h 10"/>
                      <a:gd name="T20" fmla="*/ 16 w 33"/>
                      <a:gd name="T21" fmla="*/ 2 h 10"/>
                      <a:gd name="T22" fmla="*/ 18 w 33"/>
                      <a:gd name="T23" fmla="*/ 4 h 10"/>
                      <a:gd name="T24" fmla="*/ 21 w 33"/>
                      <a:gd name="T25" fmla="*/ 4 h 10"/>
                      <a:gd name="T26" fmla="*/ 25 w 33"/>
                      <a:gd name="T27" fmla="*/ 5 h 10"/>
                      <a:gd name="T28" fmla="*/ 28 w 33"/>
                      <a:gd name="T29" fmla="*/ 5 h 10"/>
                      <a:gd name="T30" fmla="*/ 32 w 33"/>
                      <a:gd name="T31" fmla="*/ 7 h 10"/>
                      <a:gd name="T32" fmla="*/ 30 w 33"/>
                      <a:gd name="T33" fmla="*/ 7 h 10"/>
                      <a:gd name="T34" fmla="*/ 30 w 33"/>
                      <a:gd name="T35" fmla="*/ 7 h 10"/>
                      <a:gd name="T36" fmla="*/ 28 w 33"/>
                      <a:gd name="T37" fmla="*/ 7 h 10"/>
                      <a:gd name="T38" fmla="*/ 25 w 33"/>
                      <a:gd name="T39" fmla="*/ 9 h 10"/>
                      <a:gd name="T40" fmla="*/ 23 w 33"/>
                      <a:gd name="T41" fmla="*/ 9 h 10"/>
                      <a:gd name="T42" fmla="*/ 21 w 33"/>
                      <a:gd name="T43" fmla="*/ 9 h 10"/>
                      <a:gd name="T44" fmla="*/ 20 w 33"/>
                      <a:gd name="T45" fmla="*/ 9 h 10"/>
                      <a:gd name="T46" fmla="*/ 18 w 33"/>
                      <a:gd name="T47" fmla="*/ 9 h 10"/>
                      <a:gd name="T48" fmla="*/ 16 w 33"/>
                      <a:gd name="T49" fmla="*/ 9 h 10"/>
                      <a:gd name="T50" fmla="*/ 16 w 33"/>
                      <a:gd name="T51" fmla="*/ 9 h 10"/>
                      <a:gd name="T52" fmla="*/ 14 w 33"/>
                      <a:gd name="T53" fmla="*/ 7 h 10"/>
                      <a:gd name="T54" fmla="*/ 12 w 33"/>
                      <a:gd name="T55" fmla="*/ 7 h 10"/>
                      <a:gd name="T56" fmla="*/ 11 w 33"/>
                      <a:gd name="T57" fmla="*/ 7 h 10"/>
                      <a:gd name="T58" fmla="*/ 10 w 33"/>
                      <a:gd name="T59" fmla="*/ 7 h 10"/>
                      <a:gd name="T60" fmla="*/ 9 w 33"/>
                      <a:gd name="T61" fmla="*/ 5 h 10"/>
                      <a:gd name="T62" fmla="*/ 7 w 33"/>
                      <a:gd name="T63" fmla="*/ 5 h 10"/>
                      <a:gd name="T64" fmla="*/ 5 w 33"/>
                      <a:gd name="T65" fmla="*/ 4 h 10"/>
                      <a:gd name="T66" fmla="*/ 3 w 33"/>
                      <a:gd name="T67" fmla="*/ 2 h 10"/>
                      <a:gd name="T68" fmla="*/ 0 w 33"/>
                      <a:gd name="T69" fmla="*/ 0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 h="10">
                        <a:moveTo>
                          <a:pt x="0" y="0"/>
                        </a:moveTo>
                        <a:lnTo>
                          <a:pt x="3" y="2"/>
                        </a:lnTo>
                        <a:lnTo>
                          <a:pt x="4" y="2"/>
                        </a:lnTo>
                        <a:lnTo>
                          <a:pt x="5" y="2"/>
                        </a:lnTo>
                        <a:lnTo>
                          <a:pt x="7" y="2"/>
                        </a:lnTo>
                        <a:lnTo>
                          <a:pt x="9" y="2"/>
                        </a:lnTo>
                        <a:lnTo>
                          <a:pt x="10" y="2"/>
                        </a:lnTo>
                        <a:lnTo>
                          <a:pt x="11" y="2"/>
                        </a:lnTo>
                        <a:lnTo>
                          <a:pt x="12" y="2"/>
                        </a:lnTo>
                        <a:lnTo>
                          <a:pt x="14" y="2"/>
                        </a:lnTo>
                        <a:lnTo>
                          <a:pt x="16" y="2"/>
                        </a:lnTo>
                        <a:lnTo>
                          <a:pt x="18" y="4"/>
                        </a:lnTo>
                        <a:lnTo>
                          <a:pt x="21" y="4"/>
                        </a:lnTo>
                        <a:lnTo>
                          <a:pt x="25" y="5"/>
                        </a:lnTo>
                        <a:lnTo>
                          <a:pt x="28" y="5"/>
                        </a:lnTo>
                        <a:lnTo>
                          <a:pt x="32" y="7"/>
                        </a:lnTo>
                        <a:lnTo>
                          <a:pt x="30" y="7"/>
                        </a:lnTo>
                        <a:lnTo>
                          <a:pt x="28" y="7"/>
                        </a:lnTo>
                        <a:lnTo>
                          <a:pt x="25" y="9"/>
                        </a:lnTo>
                        <a:lnTo>
                          <a:pt x="23" y="9"/>
                        </a:lnTo>
                        <a:lnTo>
                          <a:pt x="21" y="9"/>
                        </a:lnTo>
                        <a:lnTo>
                          <a:pt x="20" y="9"/>
                        </a:lnTo>
                        <a:lnTo>
                          <a:pt x="18" y="9"/>
                        </a:lnTo>
                        <a:lnTo>
                          <a:pt x="16" y="9"/>
                        </a:lnTo>
                        <a:lnTo>
                          <a:pt x="14" y="7"/>
                        </a:lnTo>
                        <a:lnTo>
                          <a:pt x="12" y="7"/>
                        </a:lnTo>
                        <a:lnTo>
                          <a:pt x="11" y="7"/>
                        </a:lnTo>
                        <a:lnTo>
                          <a:pt x="10" y="7"/>
                        </a:lnTo>
                        <a:lnTo>
                          <a:pt x="9" y="5"/>
                        </a:lnTo>
                        <a:lnTo>
                          <a:pt x="7" y="5"/>
                        </a:lnTo>
                        <a:lnTo>
                          <a:pt x="5" y="4"/>
                        </a:lnTo>
                        <a:lnTo>
                          <a:pt x="3" y="2"/>
                        </a:lnTo>
                        <a:lnTo>
                          <a:pt x="0" y="0"/>
                        </a:lnTo>
                      </a:path>
                    </a:pathLst>
                  </a:custGeom>
                  <a:solidFill>
                    <a:srgbClr val="DFE6E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4" name="Freeform 549"/>
                  <p:cNvSpPr>
                    <a:spLocks noChangeAspect="1"/>
                  </p:cNvSpPr>
                  <p:nvPr/>
                </p:nvSpPr>
                <p:spPr bwMode="auto">
                  <a:xfrm>
                    <a:off x="5067" y="1321"/>
                    <a:ext cx="31" cy="8"/>
                  </a:xfrm>
                  <a:custGeom>
                    <a:avLst/>
                    <a:gdLst>
                      <a:gd name="T0" fmla="*/ 0 w 31"/>
                      <a:gd name="T1" fmla="*/ 0 h 8"/>
                      <a:gd name="T2" fmla="*/ 30 w 31"/>
                      <a:gd name="T3" fmla="*/ 5 h 8"/>
                      <a:gd name="T4" fmla="*/ 30 w 31"/>
                      <a:gd name="T5" fmla="*/ 6 h 8"/>
                      <a:gd name="T6" fmla="*/ 28 w 31"/>
                      <a:gd name="T7" fmla="*/ 6 h 8"/>
                      <a:gd name="T8" fmla="*/ 28 w 31"/>
                      <a:gd name="T9" fmla="*/ 6 h 8"/>
                      <a:gd name="T10" fmla="*/ 26 w 31"/>
                      <a:gd name="T11" fmla="*/ 7 h 8"/>
                      <a:gd name="T12" fmla="*/ 23 w 31"/>
                      <a:gd name="T13" fmla="*/ 7 h 8"/>
                      <a:gd name="T14" fmla="*/ 22 w 31"/>
                      <a:gd name="T15" fmla="*/ 7 h 8"/>
                      <a:gd name="T16" fmla="*/ 21 w 31"/>
                      <a:gd name="T17" fmla="*/ 7 h 8"/>
                      <a:gd name="T18" fmla="*/ 19 w 31"/>
                      <a:gd name="T19" fmla="*/ 7 h 8"/>
                      <a:gd name="T20" fmla="*/ 0 w 31"/>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8">
                        <a:moveTo>
                          <a:pt x="0" y="0"/>
                        </a:moveTo>
                        <a:lnTo>
                          <a:pt x="30" y="5"/>
                        </a:lnTo>
                        <a:lnTo>
                          <a:pt x="30" y="6"/>
                        </a:lnTo>
                        <a:lnTo>
                          <a:pt x="28" y="6"/>
                        </a:lnTo>
                        <a:lnTo>
                          <a:pt x="26" y="7"/>
                        </a:lnTo>
                        <a:lnTo>
                          <a:pt x="23" y="7"/>
                        </a:lnTo>
                        <a:lnTo>
                          <a:pt x="22" y="7"/>
                        </a:lnTo>
                        <a:lnTo>
                          <a:pt x="21" y="7"/>
                        </a:lnTo>
                        <a:lnTo>
                          <a:pt x="19"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5" name="Freeform 550"/>
                  <p:cNvSpPr>
                    <a:spLocks noChangeAspect="1"/>
                  </p:cNvSpPr>
                  <p:nvPr/>
                </p:nvSpPr>
                <p:spPr bwMode="auto">
                  <a:xfrm>
                    <a:off x="4944" y="1104"/>
                    <a:ext cx="282" cy="216"/>
                  </a:xfrm>
                  <a:custGeom>
                    <a:avLst/>
                    <a:gdLst>
                      <a:gd name="T0" fmla="*/ 14 w 282"/>
                      <a:gd name="T1" fmla="*/ 2 h 216"/>
                      <a:gd name="T2" fmla="*/ 30 w 282"/>
                      <a:gd name="T3" fmla="*/ 2 h 216"/>
                      <a:gd name="T4" fmla="*/ 46 w 282"/>
                      <a:gd name="T5" fmla="*/ 2 h 216"/>
                      <a:gd name="T6" fmla="*/ 64 w 282"/>
                      <a:gd name="T7" fmla="*/ 0 h 216"/>
                      <a:gd name="T8" fmla="*/ 81 w 282"/>
                      <a:gd name="T9" fmla="*/ 0 h 216"/>
                      <a:gd name="T10" fmla="*/ 97 w 282"/>
                      <a:gd name="T11" fmla="*/ 0 h 216"/>
                      <a:gd name="T12" fmla="*/ 115 w 282"/>
                      <a:gd name="T13" fmla="*/ 0 h 216"/>
                      <a:gd name="T14" fmla="*/ 131 w 282"/>
                      <a:gd name="T15" fmla="*/ 0 h 216"/>
                      <a:gd name="T16" fmla="*/ 149 w 282"/>
                      <a:gd name="T17" fmla="*/ 0 h 216"/>
                      <a:gd name="T18" fmla="*/ 165 w 282"/>
                      <a:gd name="T19" fmla="*/ 0 h 216"/>
                      <a:gd name="T20" fmla="*/ 181 w 282"/>
                      <a:gd name="T21" fmla="*/ 0 h 216"/>
                      <a:gd name="T22" fmla="*/ 199 w 282"/>
                      <a:gd name="T23" fmla="*/ 0 h 216"/>
                      <a:gd name="T24" fmla="*/ 216 w 282"/>
                      <a:gd name="T25" fmla="*/ 0 h 216"/>
                      <a:gd name="T26" fmla="*/ 233 w 282"/>
                      <a:gd name="T27" fmla="*/ 2 h 216"/>
                      <a:gd name="T28" fmla="*/ 250 w 282"/>
                      <a:gd name="T29" fmla="*/ 2 h 216"/>
                      <a:gd name="T30" fmla="*/ 268 w 282"/>
                      <a:gd name="T31" fmla="*/ 2 h 216"/>
                      <a:gd name="T32" fmla="*/ 277 w 282"/>
                      <a:gd name="T33" fmla="*/ 2 h 216"/>
                      <a:gd name="T34" fmla="*/ 279 w 282"/>
                      <a:gd name="T35" fmla="*/ 4 h 216"/>
                      <a:gd name="T36" fmla="*/ 279 w 282"/>
                      <a:gd name="T37" fmla="*/ 56 h 216"/>
                      <a:gd name="T38" fmla="*/ 281 w 282"/>
                      <a:gd name="T39" fmla="*/ 159 h 216"/>
                      <a:gd name="T40" fmla="*/ 279 w 282"/>
                      <a:gd name="T41" fmla="*/ 210 h 216"/>
                      <a:gd name="T42" fmla="*/ 277 w 282"/>
                      <a:gd name="T43" fmla="*/ 211 h 216"/>
                      <a:gd name="T44" fmla="*/ 268 w 282"/>
                      <a:gd name="T45" fmla="*/ 213 h 216"/>
                      <a:gd name="T46" fmla="*/ 250 w 282"/>
                      <a:gd name="T47" fmla="*/ 213 h 216"/>
                      <a:gd name="T48" fmla="*/ 233 w 282"/>
                      <a:gd name="T49" fmla="*/ 213 h 216"/>
                      <a:gd name="T50" fmla="*/ 216 w 282"/>
                      <a:gd name="T51" fmla="*/ 213 h 216"/>
                      <a:gd name="T52" fmla="*/ 199 w 282"/>
                      <a:gd name="T53" fmla="*/ 213 h 216"/>
                      <a:gd name="T54" fmla="*/ 181 w 282"/>
                      <a:gd name="T55" fmla="*/ 215 h 216"/>
                      <a:gd name="T56" fmla="*/ 165 w 282"/>
                      <a:gd name="T57" fmla="*/ 215 h 216"/>
                      <a:gd name="T58" fmla="*/ 147 w 282"/>
                      <a:gd name="T59" fmla="*/ 215 h 216"/>
                      <a:gd name="T60" fmla="*/ 131 w 282"/>
                      <a:gd name="T61" fmla="*/ 215 h 216"/>
                      <a:gd name="T62" fmla="*/ 113 w 282"/>
                      <a:gd name="T63" fmla="*/ 215 h 216"/>
                      <a:gd name="T64" fmla="*/ 97 w 282"/>
                      <a:gd name="T65" fmla="*/ 215 h 216"/>
                      <a:gd name="T66" fmla="*/ 81 w 282"/>
                      <a:gd name="T67" fmla="*/ 213 h 216"/>
                      <a:gd name="T68" fmla="*/ 63 w 282"/>
                      <a:gd name="T69" fmla="*/ 213 h 216"/>
                      <a:gd name="T70" fmla="*/ 46 w 282"/>
                      <a:gd name="T71" fmla="*/ 213 h 216"/>
                      <a:gd name="T72" fmla="*/ 30 w 282"/>
                      <a:gd name="T73" fmla="*/ 213 h 216"/>
                      <a:gd name="T74" fmla="*/ 14 w 282"/>
                      <a:gd name="T75" fmla="*/ 213 h 216"/>
                      <a:gd name="T76" fmla="*/ 4 w 282"/>
                      <a:gd name="T77" fmla="*/ 211 h 216"/>
                      <a:gd name="T78" fmla="*/ 2 w 282"/>
                      <a:gd name="T79" fmla="*/ 210 h 216"/>
                      <a:gd name="T80" fmla="*/ 0 w 282"/>
                      <a:gd name="T81" fmla="*/ 157 h 216"/>
                      <a:gd name="T82" fmla="*/ 0 w 282"/>
                      <a:gd name="T83" fmla="*/ 56 h 216"/>
                      <a:gd name="T84" fmla="*/ 2 w 282"/>
                      <a:gd name="T85" fmla="*/ 4 h 216"/>
                      <a:gd name="T86" fmla="*/ 3 w 282"/>
                      <a:gd name="T87" fmla="*/ 2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2" h="216">
                        <a:moveTo>
                          <a:pt x="5" y="2"/>
                        </a:moveTo>
                        <a:lnTo>
                          <a:pt x="14" y="2"/>
                        </a:lnTo>
                        <a:lnTo>
                          <a:pt x="22" y="2"/>
                        </a:lnTo>
                        <a:lnTo>
                          <a:pt x="30" y="2"/>
                        </a:lnTo>
                        <a:lnTo>
                          <a:pt x="38" y="2"/>
                        </a:lnTo>
                        <a:lnTo>
                          <a:pt x="46" y="2"/>
                        </a:lnTo>
                        <a:lnTo>
                          <a:pt x="56" y="2"/>
                        </a:lnTo>
                        <a:lnTo>
                          <a:pt x="64" y="0"/>
                        </a:lnTo>
                        <a:lnTo>
                          <a:pt x="72" y="0"/>
                        </a:lnTo>
                        <a:lnTo>
                          <a:pt x="81" y="0"/>
                        </a:lnTo>
                        <a:lnTo>
                          <a:pt x="89" y="0"/>
                        </a:lnTo>
                        <a:lnTo>
                          <a:pt x="97" y="0"/>
                        </a:lnTo>
                        <a:lnTo>
                          <a:pt x="106" y="0"/>
                        </a:lnTo>
                        <a:lnTo>
                          <a:pt x="115" y="0"/>
                        </a:lnTo>
                        <a:lnTo>
                          <a:pt x="123" y="0"/>
                        </a:lnTo>
                        <a:lnTo>
                          <a:pt x="131" y="0"/>
                        </a:lnTo>
                        <a:lnTo>
                          <a:pt x="139" y="0"/>
                        </a:lnTo>
                        <a:lnTo>
                          <a:pt x="149" y="0"/>
                        </a:lnTo>
                        <a:lnTo>
                          <a:pt x="157" y="0"/>
                        </a:lnTo>
                        <a:lnTo>
                          <a:pt x="165" y="0"/>
                        </a:lnTo>
                        <a:lnTo>
                          <a:pt x="173" y="0"/>
                        </a:lnTo>
                        <a:lnTo>
                          <a:pt x="181" y="0"/>
                        </a:lnTo>
                        <a:lnTo>
                          <a:pt x="191" y="0"/>
                        </a:lnTo>
                        <a:lnTo>
                          <a:pt x="199" y="0"/>
                        </a:lnTo>
                        <a:lnTo>
                          <a:pt x="207" y="0"/>
                        </a:lnTo>
                        <a:lnTo>
                          <a:pt x="216" y="0"/>
                        </a:lnTo>
                        <a:lnTo>
                          <a:pt x="224" y="2"/>
                        </a:lnTo>
                        <a:lnTo>
                          <a:pt x="233" y="2"/>
                        </a:lnTo>
                        <a:lnTo>
                          <a:pt x="242" y="2"/>
                        </a:lnTo>
                        <a:lnTo>
                          <a:pt x="250" y="2"/>
                        </a:lnTo>
                        <a:lnTo>
                          <a:pt x="258" y="2"/>
                        </a:lnTo>
                        <a:lnTo>
                          <a:pt x="268" y="2"/>
                        </a:lnTo>
                        <a:lnTo>
                          <a:pt x="276" y="2"/>
                        </a:lnTo>
                        <a:lnTo>
                          <a:pt x="277" y="2"/>
                        </a:lnTo>
                        <a:lnTo>
                          <a:pt x="279" y="3"/>
                        </a:lnTo>
                        <a:lnTo>
                          <a:pt x="279" y="4"/>
                        </a:lnTo>
                        <a:lnTo>
                          <a:pt x="279" y="5"/>
                        </a:lnTo>
                        <a:lnTo>
                          <a:pt x="279" y="56"/>
                        </a:lnTo>
                        <a:lnTo>
                          <a:pt x="281" y="108"/>
                        </a:lnTo>
                        <a:lnTo>
                          <a:pt x="281" y="159"/>
                        </a:lnTo>
                        <a:lnTo>
                          <a:pt x="279" y="208"/>
                        </a:lnTo>
                        <a:lnTo>
                          <a:pt x="279" y="210"/>
                        </a:lnTo>
                        <a:lnTo>
                          <a:pt x="279" y="211"/>
                        </a:lnTo>
                        <a:lnTo>
                          <a:pt x="277" y="211"/>
                        </a:lnTo>
                        <a:lnTo>
                          <a:pt x="276" y="213"/>
                        </a:lnTo>
                        <a:lnTo>
                          <a:pt x="268" y="213"/>
                        </a:lnTo>
                        <a:lnTo>
                          <a:pt x="258" y="213"/>
                        </a:lnTo>
                        <a:lnTo>
                          <a:pt x="250" y="213"/>
                        </a:lnTo>
                        <a:lnTo>
                          <a:pt x="242" y="213"/>
                        </a:lnTo>
                        <a:lnTo>
                          <a:pt x="233" y="213"/>
                        </a:lnTo>
                        <a:lnTo>
                          <a:pt x="224" y="213"/>
                        </a:lnTo>
                        <a:lnTo>
                          <a:pt x="216" y="213"/>
                        </a:lnTo>
                        <a:lnTo>
                          <a:pt x="207" y="213"/>
                        </a:lnTo>
                        <a:lnTo>
                          <a:pt x="199" y="213"/>
                        </a:lnTo>
                        <a:lnTo>
                          <a:pt x="190" y="213"/>
                        </a:lnTo>
                        <a:lnTo>
                          <a:pt x="181" y="215"/>
                        </a:lnTo>
                        <a:lnTo>
                          <a:pt x="173" y="215"/>
                        </a:lnTo>
                        <a:lnTo>
                          <a:pt x="165" y="215"/>
                        </a:lnTo>
                        <a:lnTo>
                          <a:pt x="157" y="215"/>
                        </a:lnTo>
                        <a:lnTo>
                          <a:pt x="147" y="215"/>
                        </a:lnTo>
                        <a:lnTo>
                          <a:pt x="139" y="215"/>
                        </a:lnTo>
                        <a:lnTo>
                          <a:pt x="131" y="215"/>
                        </a:lnTo>
                        <a:lnTo>
                          <a:pt x="123" y="215"/>
                        </a:lnTo>
                        <a:lnTo>
                          <a:pt x="113" y="215"/>
                        </a:lnTo>
                        <a:lnTo>
                          <a:pt x="105" y="215"/>
                        </a:lnTo>
                        <a:lnTo>
                          <a:pt x="97" y="215"/>
                        </a:lnTo>
                        <a:lnTo>
                          <a:pt x="89" y="213"/>
                        </a:lnTo>
                        <a:lnTo>
                          <a:pt x="81" y="213"/>
                        </a:lnTo>
                        <a:lnTo>
                          <a:pt x="71" y="213"/>
                        </a:lnTo>
                        <a:lnTo>
                          <a:pt x="63" y="213"/>
                        </a:lnTo>
                        <a:lnTo>
                          <a:pt x="55" y="213"/>
                        </a:lnTo>
                        <a:lnTo>
                          <a:pt x="46" y="213"/>
                        </a:lnTo>
                        <a:lnTo>
                          <a:pt x="38" y="213"/>
                        </a:lnTo>
                        <a:lnTo>
                          <a:pt x="30" y="213"/>
                        </a:lnTo>
                        <a:lnTo>
                          <a:pt x="22" y="213"/>
                        </a:lnTo>
                        <a:lnTo>
                          <a:pt x="14" y="213"/>
                        </a:lnTo>
                        <a:lnTo>
                          <a:pt x="5" y="213"/>
                        </a:lnTo>
                        <a:lnTo>
                          <a:pt x="4" y="211"/>
                        </a:lnTo>
                        <a:lnTo>
                          <a:pt x="3" y="211"/>
                        </a:lnTo>
                        <a:lnTo>
                          <a:pt x="2" y="210"/>
                        </a:lnTo>
                        <a:lnTo>
                          <a:pt x="2" y="208"/>
                        </a:lnTo>
                        <a:lnTo>
                          <a:pt x="0" y="157"/>
                        </a:lnTo>
                        <a:lnTo>
                          <a:pt x="0" y="107"/>
                        </a:lnTo>
                        <a:lnTo>
                          <a:pt x="0" y="56"/>
                        </a:lnTo>
                        <a:lnTo>
                          <a:pt x="2" y="5"/>
                        </a:lnTo>
                        <a:lnTo>
                          <a:pt x="2" y="4"/>
                        </a:lnTo>
                        <a:lnTo>
                          <a:pt x="3" y="3"/>
                        </a:lnTo>
                        <a:lnTo>
                          <a:pt x="3" y="2"/>
                        </a:lnTo>
                        <a:lnTo>
                          <a:pt x="5" y="2"/>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6" name="Freeform 551"/>
                  <p:cNvSpPr>
                    <a:spLocks noChangeAspect="1"/>
                  </p:cNvSpPr>
                  <p:nvPr/>
                </p:nvSpPr>
                <p:spPr bwMode="auto">
                  <a:xfrm>
                    <a:off x="5177" y="1130"/>
                    <a:ext cx="6" cy="45"/>
                  </a:xfrm>
                  <a:custGeom>
                    <a:avLst/>
                    <a:gdLst>
                      <a:gd name="T0" fmla="*/ 0 w 6"/>
                      <a:gd name="T1" fmla="*/ 4 h 45"/>
                      <a:gd name="T2" fmla="*/ 3 w 6"/>
                      <a:gd name="T3" fmla="*/ 0 h 45"/>
                      <a:gd name="T4" fmla="*/ 5 w 6"/>
                      <a:gd name="T5" fmla="*/ 42 h 45"/>
                      <a:gd name="T6" fmla="*/ 0 w 6"/>
                      <a:gd name="T7" fmla="*/ 44 h 45"/>
                      <a:gd name="T8" fmla="*/ 0 w 6"/>
                      <a:gd name="T9" fmla="*/ 4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5">
                        <a:moveTo>
                          <a:pt x="0" y="4"/>
                        </a:moveTo>
                        <a:lnTo>
                          <a:pt x="3" y="0"/>
                        </a:lnTo>
                        <a:lnTo>
                          <a:pt x="5" y="42"/>
                        </a:lnTo>
                        <a:lnTo>
                          <a:pt x="0" y="44"/>
                        </a:lnTo>
                        <a:lnTo>
                          <a:pt x="0" y="4"/>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7" name="Freeform 552"/>
                  <p:cNvSpPr>
                    <a:spLocks noChangeAspect="1"/>
                  </p:cNvSpPr>
                  <p:nvPr/>
                </p:nvSpPr>
                <p:spPr bwMode="auto">
                  <a:xfrm>
                    <a:off x="5177" y="1171"/>
                    <a:ext cx="7" cy="42"/>
                  </a:xfrm>
                  <a:custGeom>
                    <a:avLst/>
                    <a:gdLst>
                      <a:gd name="T0" fmla="*/ 0 w 7"/>
                      <a:gd name="T1" fmla="*/ 3 h 42"/>
                      <a:gd name="T2" fmla="*/ 5 w 7"/>
                      <a:gd name="T3" fmla="*/ 0 h 42"/>
                      <a:gd name="T4" fmla="*/ 6 w 7"/>
                      <a:gd name="T5" fmla="*/ 41 h 42"/>
                      <a:gd name="T6" fmla="*/ 2 w 7"/>
                      <a:gd name="T7" fmla="*/ 41 h 42"/>
                      <a:gd name="T8" fmla="*/ 0 w 7"/>
                      <a:gd name="T9" fmla="*/ 3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2">
                        <a:moveTo>
                          <a:pt x="0" y="3"/>
                        </a:moveTo>
                        <a:lnTo>
                          <a:pt x="5" y="0"/>
                        </a:lnTo>
                        <a:lnTo>
                          <a:pt x="6" y="41"/>
                        </a:lnTo>
                        <a:lnTo>
                          <a:pt x="2" y="41"/>
                        </a:lnTo>
                        <a:lnTo>
                          <a:pt x="0" y="3"/>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 name="Freeform 553"/>
                  <p:cNvSpPr>
                    <a:spLocks noChangeAspect="1"/>
                  </p:cNvSpPr>
                  <p:nvPr/>
                </p:nvSpPr>
                <p:spPr bwMode="auto">
                  <a:xfrm>
                    <a:off x="5178" y="1212"/>
                    <a:ext cx="6" cy="41"/>
                  </a:xfrm>
                  <a:custGeom>
                    <a:avLst/>
                    <a:gdLst>
                      <a:gd name="T0" fmla="*/ 0 w 6"/>
                      <a:gd name="T1" fmla="*/ 0 h 41"/>
                      <a:gd name="T2" fmla="*/ 5 w 6"/>
                      <a:gd name="T3" fmla="*/ 0 h 41"/>
                      <a:gd name="T4" fmla="*/ 3 w 6"/>
                      <a:gd name="T5" fmla="*/ 40 h 41"/>
                      <a:gd name="T6" fmla="*/ 0 w 6"/>
                      <a:gd name="T7" fmla="*/ 38 h 41"/>
                      <a:gd name="T8" fmla="*/ 0 w 6"/>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1">
                        <a:moveTo>
                          <a:pt x="0" y="0"/>
                        </a:moveTo>
                        <a:lnTo>
                          <a:pt x="5" y="0"/>
                        </a:lnTo>
                        <a:lnTo>
                          <a:pt x="3" y="40"/>
                        </a:lnTo>
                        <a:lnTo>
                          <a:pt x="0" y="38"/>
                        </a:lnTo>
                        <a:lnTo>
                          <a:pt x="0"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9" name="Freeform 554"/>
                  <p:cNvSpPr>
                    <a:spLocks noChangeAspect="1"/>
                  </p:cNvSpPr>
                  <p:nvPr/>
                </p:nvSpPr>
                <p:spPr bwMode="auto">
                  <a:xfrm>
                    <a:off x="5167" y="1289"/>
                    <a:ext cx="15" cy="8"/>
                  </a:xfrm>
                  <a:custGeom>
                    <a:avLst/>
                    <a:gdLst>
                      <a:gd name="T0" fmla="*/ 10 w 15"/>
                      <a:gd name="T1" fmla="*/ 0 h 8"/>
                      <a:gd name="T2" fmla="*/ 14 w 15"/>
                      <a:gd name="T3" fmla="*/ 3 h 8"/>
                      <a:gd name="T4" fmla="*/ 14 w 15"/>
                      <a:gd name="T5" fmla="*/ 4 h 8"/>
                      <a:gd name="T6" fmla="*/ 14 w 15"/>
                      <a:gd name="T7" fmla="*/ 5 h 8"/>
                      <a:gd name="T8" fmla="*/ 12 w 15"/>
                      <a:gd name="T9" fmla="*/ 5 h 8"/>
                      <a:gd name="T10" fmla="*/ 11 w 15"/>
                      <a:gd name="T11" fmla="*/ 7 h 8"/>
                      <a:gd name="T12" fmla="*/ 4 w 15"/>
                      <a:gd name="T13" fmla="*/ 7 h 8"/>
                      <a:gd name="T14" fmla="*/ 0 w 15"/>
                      <a:gd name="T15" fmla="*/ 3 h 8"/>
                      <a:gd name="T16" fmla="*/ 7 w 15"/>
                      <a:gd name="T17" fmla="*/ 3 h 8"/>
                      <a:gd name="T18" fmla="*/ 9 w 15"/>
                      <a:gd name="T19" fmla="*/ 2 h 8"/>
                      <a:gd name="T20" fmla="*/ 10 w 15"/>
                      <a:gd name="T21" fmla="*/ 2 h 8"/>
                      <a:gd name="T22" fmla="*/ 10 w 15"/>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8">
                        <a:moveTo>
                          <a:pt x="10" y="0"/>
                        </a:moveTo>
                        <a:lnTo>
                          <a:pt x="14" y="3"/>
                        </a:lnTo>
                        <a:lnTo>
                          <a:pt x="14" y="4"/>
                        </a:lnTo>
                        <a:lnTo>
                          <a:pt x="14" y="5"/>
                        </a:lnTo>
                        <a:lnTo>
                          <a:pt x="12" y="5"/>
                        </a:lnTo>
                        <a:lnTo>
                          <a:pt x="11" y="7"/>
                        </a:lnTo>
                        <a:lnTo>
                          <a:pt x="4" y="7"/>
                        </a:lnTo>
                        <a:lnTo>
                          <a:pt x="0" y="3"/>
                        </a:lnTo>
                        <a:lnTo>
                          <a:pt x="7" y="3"/>
                        </a:lnTo>
                        <a:lnTo>
                          <a:pt x="9" y="2"/>
                        </a:lnTo>
                        <a:lnTo>
                          <a:pt x="10" y="2"/>
                        </a:lnTo>
                        <a:lnTo>
                          <a:pt x="1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0" name="Freeform 555"/>
                  <p:cNvSpPr>
                    <a:spLocks noChangeAspect="1"/>
                  </p:cNvSpPr>
                  <p:nvPr/>
                </p:nvSpPr>
                <p:spPr bwMode="auto">
                  <a:xfrm>
                    <a:off x="5153" y="1292"/>
                    <a:ext cx="19" cy="5"/>
                  </a:xfrm>
                  <a:custGeom>
                    <a:avLst/>
                    <a:gdLst>
                      <a:gd name="T0" fmla="*/ 14 w 19"/>
                      <a:gd name="T1" fmla="*/ 0 h 5"/>
                      <a:gd name="T2" fmla="*/ 18 w 19"/>
                      <a:gd name="T3" fmla="*/ 4 h 5"/>
                      <a:gd name="T4" fmla="*/ 11 w 19"/>
                      <a:gd name="T5" fmla="*/ 4 h 5"/>
                      <a:gd name="T6" fmla="*/ 3 w 19"/>
                      <a:gd name="T7" fmla="*/ 4 h 5"/>
                      <a:gd name="T8" fmla="*/ 0 w 19"/>
                      <a:gd name="T9" fmla="*/ 0 h 5"/>
                      <a:gd name="T10" fmla="*/ 7 w 19"/>
                      <a:gd name="T11" fmla="*/ 0 h 5"/>
                      <a:gd name="T12" fmla="*/ 14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4" y="0"/>
                        </a:moveTo>
                        <a:lnTo>
                          <a:pt x="18" y="4"/>
                        </a:lnTo>
                        <a:lnTo>
                          <a:pt x="11" y="4"/>
                        </a:lnTo>
                        <a:lnTo>
                          <a:pt x="3"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1" name="Freeform 556"/>
                  <p:cNvSpPr>
                    <a:spLocks noChangeAspect="1"/>
                  </p:cNvSpPr>
                  <p:nvPr/>
                </p:nvSpPr>
                <p:spPr bwMode="auto">
                  <a:xfrm>
                    <a:off x="5140" y="1292"/>
                    <a:ext cx="17" cy="5"/>
                  </a:xfrm>
                  <a:custGeom>
                    <a:avLst/>
                    <a:gdLst>
                      <a:gd name="T0" fmla="*/ 14 w 17"/>
                      <a:gd name="T1" fmla="*/ 0 h 5"/>
                      <a:gd name="T2" fmla="*/ 16 w 17"/>
                      <a:gd name="T3" fmla="*/ 4 h 5"/>
                      <a:gd name="T4" fmla="*/ 9 w 17"/>
                      <a:gd name="T5" fmla="*/ 4 h 5"/>
                      <a:gd name="T6" fmla="*/ 3 w 17"/>
                      <a:gd name="T7" fmla="*/ 4 h 5"/>
                      <a:gd name="T8" fmla="*/ 0 w 17"/>
                      <a:gd name="T9" fmla="*/ 2 h 5"/>
                      <a:gd name="T10" fmla="*/ 7 w 17"/>
                      <a:gd name="T11" fmla="*/ 2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4"/>
                        </a:lnTo>
                        <a:lnTo>
                          <a:pt x="9" y="4"/>
                        </a:lnTo>
                        <a:lnTo>
                          <a:pt x="3" y="4"/>
                        </a:lnTo>
                        <a:lnTo>
                          <a:pt x="0" y="2"/>
                        </a:lnTo>
                        <a:lnTo>
                          <a:pt x="7" y="2"/>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2" name="Freeform 557"/>
                  <p:cNvSpPr>
                    <a:spLocks noChangeAspect="1"/>
                  </p:cNvSpPr>
                  <p:nvPr/>
                </p:nvSpPr>
                <p:spPr bwMode="auto">
                  <a:xfrm>
                    <a:off x="5126" y="1294"/>
                    <a:ext cx="17" cy="5"/>
                  </a:xfrm>
                  <a:custGeom>
                    <a:avLst/>
                    <a:gdLst>
                      <a:gd name="T0" fmla="*/ 14 w 17"/>
                      <a:gd name="T1" fmla="*/ 0 h 5"/>
                      <a:gd name="T2" fmla="*/ 16 w 17"/>
                      <a:gd name="T3" fmla="*/ 2 h 5"/>
                      <a:gd name="T4" fmla="*/ 9 w 17"/>
                      <a:gd name="T5" fmla="*/ 4 h 5"/>
                      <a:gd name="T6" fmla="*/ 3 w 17"/>
                      <a:gd name="T7" fmla="*/ 4 h 5"/>
                      <a:gd name="T8" fmla="*/ 0 w 17"/>
                      <a:gd name="T9" fmla="*/ 0 h 5"/>
                      <a:gd name="T10" fmla="*/ 7 w 17"/>
                      <a:gd name="T11" fmla="*/ 0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2"/>
                        </a:lnTo>
                        <a:lnTo>
                          <a:pt x="9" y="4"/>
                        </a:lnTo>
                        <a:lnTo>
                          <a:pt x="3"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3" name="Freeform 558"/>
                  <p:cNvSpPr>
                    <a:spLocks noChangeAspect="1"/>
                  </p:cNvSpPr>
                  <p:nvPr/>
                </p:nvSpPr>
                <p:spPr bwMode="auto">
                  <a:xfrm>
                    <a:off x="5113" y="1294"/>
                    <a:ext cx="17" cy="5"/>
                  </a:xfrm>
                  <a:custGeom>
                    <a:avLst/>
                    <a:gdLst>
                      <a:gd name="T0" fmla="*/ 14 w 17"/>
                      <a:gd name="T1" fmla="*/ 0 h 5"/>
                      <a:gd name="T2" fmla="*/ 16 w 17"/>
                      <a:gd name="T3" fmla="*/ 4 h 5"/>
                      <a:gd name="T4" fmla="*/ 8 w 17"/>
                      <a:gd name="T5" fmla="*/ 4 h 5"/>
                      <a:gd name="T6" fmla="*/ 2 w 17"/>
                      <a:gd name="T7" fmla="*/ 4 h 5"/>
                      <a:gd name="T8" fmla="*/ 0 w 17"/>
                      <a:gd name="T9" fmla="*/ 0 h 5"/>
                      <a:gd name="T10" fmla="*/ 7 w 17"/>
                      <a:gd name="T11" fmla="*/ 0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4"/>
                        </a:lnTo>
                        <a:lnTo>
                          <a:pt x="8" y="4"/>
                        </a:lnTo>
                        <a:lnTo>
                          <a:pt x="2"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4" name="Freeform 559"/>
                  <p:cNvSpPr>
                    <a:spLocks noChangeAspect="1"/>
                  </p:cNvSpPr>
                  <p:nvPr/>
                </p:nvSpPr>
                <p:spPr bwMode="auto">
                  <a:xfrm>
                    <a:off x="5097" y="1294"/>
                    <a:ext cx="18" cy="5"/>
                  </a:xfrm>
                  <a:custGeom>
                    <a:avLst/>
                    <a:gdLst>
                      <a:gd name="T0" fmla="*/ 15 w 18"/>
                      <a:gd name="T1" fmla="*/ 0 h 5"/>
                      <a:gd name="T2" fmla="*/ 17 w 18"/>
                      <a:gd name="T3" fmla="*/ 4 h 5"/>
                      <a:gd name="T4" fmla="*/ 10 w 18"/>
                      <a:gd name="T5" fmla="*/ 4 h 5"/>
                      <a:gd name="T6" fmla="*/ 2 w 18"/>
                      <a:gd name="T7" fmla="*/ 4 h 5"/>
                      <a:gd name="T8" fmla="*/ 0 w 18"/>
                      <a:gd name="T9" fmla="*/ 0 h 5"/>
                      <a:gd name="T10" fmla="*/ 7 w 18"/>
                      <a:gd name="T11" fmla="*/ 0 h 5"/>
                      <a:gd name="T12" fmla="*/ 15 w 18"/>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5">
                        <a:moveTo>
                          <a:pt x="15" y="0"/>
                        </a:moveTo>
                        <a:lnTo>
                          <a:pt x="17" y="4"/>
                        </a:lnTo>
                        <a:lnTo>
                          <a:pt x="10" y="4"/>
                        </a:lnTo>
                        <a:lnTo>
                          <a:pt x="2" y="4"/>
                        </a:lnTo>
                        <a:lnTo>
                          <a:pt x="0" y="0"/>
                        </a:lnTo>
                        <a:lnTo>
                          <a:pt x="7" y="0"/>
                        </a:lnTo>
                        <a:lnTo>
                          <a:pt x="15"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5" name="Freeform 560"/>
                  <p:cNvSpPr>
                    <a:spLocks noChangeAspect="1"/>
                  </p:cNvSpPr>
                  <p:nvPr/>
                </p:nvSpPr>
                <p:spPr bwMode="auto">
                  <a:xfrm>
                    <a:off x="5084" y="1294"/>
                    <a:ext cx="16" cy="5"/>
                  </a:xfrm>
                  <a:custGeom>
                    <a:avLst/>
                    <a:gdLst>
                      <a:gd name="T0" fmla="*/ 13 w 16"/>
                      <a:gd name="T1" fmla="*/ 0 h 5"/>
                      <a:gd name="T2" fmla="*/ 15 w 16"/>
                      <a:gd name="T3" fmla="*/ 4 h 5"/>
                      <a:gd name="T4" fmla="*/ 8 w 16"/>
                      <a:gd name="T5" fmla="*/ 4 h 5"/>
                      <a:gd name="T6" fmla="*/ 2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8" y="4"/>
                        </a:lnTo>
                        <a:lnTo>
                          <a:pt x="2"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6" name="Freeform 561"/>
                  <p:cNvSpPr>
                    <a:spLocks noChangeAspect="1"/>
                  </p:cNvSpPr>
                  <p:nvPr/>
                </p:nvSpPr>
                <p:spPr bwMode="auto">
                  <a:xfrm>
                    <a:off x="5070" y="1294"/>
                    <a:ext cx="16" cy="5"/>
                  </a:xfrm>
                  <a:custGeom>
                    <a:avLst/>
                    <a:gdLst>
                      <a:gd name="T0" fmla="*/ 13 w 16"/>
                      <a:gd name="T1" fmla="*/ 0 h 5"/>
                      <a:gd name="T2" fmla="*/ 15 w 16"/>
                      <a:gd name="T3" fmla="*/ 4 h 5"/>
                      <a:gd name="T4" fmla="*/ 8 w 16"/>
                      <a:gd name="T5" fmla="*/ 4 h 5"/>
                      <a:gd name="T6" fmla="*/ 2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8" y="4"/>
                        </a:lnTo>
                        <a:lnTo>
                          <a:pt x="2"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7" name="Freeform 562"/>
                  <p:cNvSpPr>
                    <a:spLocks noChangeAspect="1"/>
                  </p:cNvSpPr>
                  <p:nvPr/>
                </p:nvSpPr>
                <p:spPr bwMode="auto">
                  <a:xfrm>
                    <a:off x="5056" y="1294"/>
                    <a:ext cx="16" cy="5"/>
                  </a:xfrm>
                  <a:custGeom>
                    <a:avLst/>
                    <a:gdLst>
                      <a:gd name="T0" fmla="*/ 13 w 16"/>
                      <a:gd name="T1" fmla="*/ 0 h 5"/>
                      <a:gd name="T2" fmla="*/ 15 w 16"/>
                      <a:gd name="T3" fmla="*/ 4 h 5"/>
                      <a:gd name="T4" fmla="*/ 7 w 16"/>
                      <a:gd name="T5" fmla="*/ 4 h 5"/>
                      <a:gd name="T6" fmla="*/ 0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7" y="4"/>
                        </a:lnTo>
                        <a:lnTo>
                          <a:pt x="0"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 name="Freeform 563"/>
                  <p:cNvSpPr>
                    <a:spLocks noChangeAspect="1"/>
                  </p:cNvSpPr>
                  <p:nvPr/>
                </p:nvSpPr>
                <p:spPr bwMode="auto">
                  <a:xfrm>
                    <a:off x="5043" y="1294"/>
                    <a:ext cx="14" cy="5"/>
                  </a:xfrm>
                  <a:custGeom>
                    <a:avLst/>
                    <a:gdLst>
                      <a:gd name="T0" fmla="*/ 13 w 14"/>
                      <a:gd name="T1" fmla="*/ 0 h 5"/>
                      <a:gd name="T2" fmla="*/ 13 w 14"/>
                      <a:gd name="T3" fmla="*/ 4 h 5"/>
                      <a:gd name="T4" fmla="*/ 7 w 14"/>
                      <a:gd name="T5" fmla="*/ 4 h 5"/>
                      <a:gd name="T6" fmla="*/ 0 w 14"/>
                      <a:gd name="T7" fmla="*/ 4 h 5"/>
                      <a:gd name="T8" fmla="*/ 0 w 14"/>
                      <a:gd name="T9" fmla="*/ 0 h 5"/>
                      <a:gd name="T10" fmla="*/ 7 w 14"/>
                      <a:gd name="T11" fmla="*/ 0 h 5"/>
                      <a:gd name="T12" fmla="*/ 13 w 14"/>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5">
                        <a:moveTo>
                          <a:pt x="13" y="0"/>
                        </a:moveTo>
                        <a:lnTo>
                          <a:pt x="13" y="4"/>
                        </a:lnTo>
                        <a:lnTo>
                          <a:pt x="7" y="4"/>
                        </a:lnTo>
                        <a:lnTo>
                          <a:pt x="0"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 name="Freeform 564"/>
                  <p:cNvSpPr>
                    <a:spLocks noChangeAspect="1"/>
                  </p:cNvSpPr>
                  <p:nvPr/>
                </p:nvSpPr>
                <p:spPr bwMode="auto">
                  <a:xfrm>
                    <a:off x="5028" y="1294"/>
                    <a:ext cx="15" cy="5"/>
                  </a:xfrm>
                  <a:custGeom>
                    <a:avLst/>
                    <a:gdLst>
                      <a:gd name="T0" fmla="*/ 14 w 15"/>
                      <a:gd name="T1" fmla="*/ 0 h 5"/>
                      <a:gd name="T2" fmla="*/ 14 w 15"/>
                      <a:gd name="T3" fmla="*/ 4 h 5"/>
                      <a:gd name="T4" fmla="*/ 7 w 15"/>
                      <a:gd name="T5" fmla="*/ 4 h 5"/>
                      <a:gd name="T6" fmla="*/ 0 w 15"/>
                      <a:gd name="T7" fmla="*/ 4 h 5"/>
                      <a:gd name="T8" fmla="*/ 2 w 15"/>
                      <a:gd name="T9" fmla="*/ 0 h 5"/>
                      <a:gd name="T10" fmla="*/ 7 w 15"/>
                      <a:gd name="T11" fmla="*/ 0 h 5"/>
                      <a:gd name="T12" fmla="*/ 14 w 15"/>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5">
                        <a:moveTo>
                          <a:pt x="14" y="0"/>
                        </a:moveTo>
                        <a:lnTo>
                          <a:pt x="14" y="4"/>
                        </a:lnTo>
                        <a:lnTo>
                          <a:pt x="7" y="4"/>
                        </a:lnTo>
                        <a:lnTo>
                          <a:pt x="0" y="4"/>
                        </a:lnTo>
                        <a:lnTo>
                          <a:pt x="2"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 name="Freeform 565"/>
                  <p:cNvSpPr>
                    <a:spLocks noChangeAspect="1"/>
                  </p:cNvSpPr>
                  <p:nvPr/>
                </p:nvSpPr>
                <p:spPr bwMode="auto">
                  <a:xfrm>
                    <a:off x="5014" y="1294"/>
                    <a:ext cx="17" cy="5"/>
                  </a:xfrm>
                  <a:custGeom>
                    <a:avLst/>
                    <a:gdLst>
                      <a:gd name="T0" fmla="*/ 16 w 17"/>
                      <a:gd name="T1" fmla="*/ 0 h 5"/>
                      <a:gd name="T2" fmla="*/ 14 w 17"/>
                      <a:gd name="T3" fmla="*/ 4 h 5"/>
                      <a:gd name="T4" fmla="*/ 7 w 17"/>
                      <a:gd name="T5" fmla="*/ 4 h 5"/>
                      <a:gd name="T6" fmla="*/ 0 w 17"/>
                      <a:gd name="T7" fmla="*/ 4 h 5"/>
                      <a:gd name="T8" fmla="*/ 2 w 17"/>
                      <a:gd name="T9" fmla="*/ 0 h 5"/>
                      <a:gd name="T10" fmla="*/ 9 w 17"/>
                      <a:gd name="T11" fmla="*/ 0 h 5"/>
                      <a:gd name="T12" fmla="*/ 16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6" y="0"/>
                        </a:moveTo>
                        <a:lnTo>
                          <a:pt x="14" y="4"/>
                        </a:lnTo>
                        <a:lnTo>
                          <a:pt x="7" y="4"/>
                        </a:lnTo>
                        <a:lnTo>
                          <a:pt x="0" y="4"/>
                        </a:lnTo>
                        <a:lnTo>
                          <a:pt x="2" y="0"/>
                        </a:lnTo>
                        <a:lnTo>
                          <a:pt x="9" y="0"/>
                        </a:lnTo>
                        <a:lnTo>
                          <a:pt x="16"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1" name="Freeform 566"/>
                  <p:cNvSpPr>
                    <a:spLocks noChangeAspect="1"/>
                  </p:cNvSpPr>
                  <p:nvPr/>
                </p:nvSpPr>
                <p:spPr bwMode="auto">
                  <a:xfrm>
                    <a:off x="5001" y="1294"/>
                    <a:ext cx="16" cy="5"/>
                  </a:xfrm>
                  <a:custGeom>
                    <a:avLst/>
                    <a:gdLst>
                      <a:gd name="T0" fmla="*/ 15 w 16"/>
                      <a:gd name="T1" fmla="*/ 0 h 5"/>
                      <a:gd name="T2" fmla="*/ 13 w 16"/>
                      <a:gd name="T3" fmla="*/ 4 h 5"/>
                      <a:gd name="T4" fmla="*/ 7 w 16"/>
                      <a:gd name="T5" fmla="*/ 4 h 5"/>
                      <a:gd name="T6" fmla="*/ 0 w 16"/>
                      <a:gd name="T7" fmla="*/ 4 h 5"/>
                      <a:gd name="T8" fmla="*/ 3 w 16"/>
                      <a:gd name="T9" fmla="*/ 0 h 5"/>
                      <a:gd name="T10" fmla="*/ 8 w 16"/>
                      <a:gd name="T11" fmla="*/ 0 h 5"/>
                      <a:gd name="T12" fmla="*/ 15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5" y="0"/>
                        </a:moveTo>
                        <a:lnTo>
                          <a:pt x="13" y="4"/>
                        </a:lnTo>
                        <a:lnTo>
                          <a:pt x="7" y="4"/>
                        </a:lnTo>
                        <a:lnTo>
                          <a:pt x="0" y="4"/>
                        </a:lnTo>
                        <a:lnTo>
                          <a:pt x="3" y="0"/>
                        </a:lnTo>
                        <a:lnTo>
                          <a:pt x="8" y="0"/>
                        </a:lnTo>
                        <a:lnTo>
                          <a:pt x="15"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2" name="Freeform 567"/>
                  <p:cNvSpPr>
                    <a:spLocks noChangeAspect="1"/>
                  </p:cNvSpPr>
                  <p:nvPr/>
                </p:nvSpPr>
                <p:spPr bwMode="auto">
                  <a:xfrm>
                    <a:off x="4985" y="1294"/>
                    <a:ext cx="19" cy="5"/>
                  </a:xfrm>
                  <a:custGeom>
                    <a:avLst/>
                    <a:gdLst>
                      <a:gd name="T0" fmla="*/ 18 w 19"/>
                      <a:gd name="T1" fmla="*/ 0 h 5"/>
                      <a:gd name="T2" fmla="*/ 16 w 19"/>
                      <a:gd name="T3" fmla="*/ 4 h 5"/>
                      <a:gd name="T4" fmla="*/ 7 w 19"/>
                      <a:gd name="T5" fmla="*/ 4 h 5"/>
                      <a:gd name="T6" fmla="*/ 0 w 19"/>
                      <a:gd name="T7" fmla="*/ 2 h 5"/>
                      <a:gd name="T8" fmla="*/ 3 w 19"/>
                      <a:gd name="T9" fmla="*/ 0 h 5"/>
                      <a:gd name="T10" fmla="*/ 9 w 19"/>
                      <a:gd name="T11" fmla="*/ 0 h 5"/>
                      <a:gd name="T12" fmla="*/ 18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8" y="0"/>
                        </a:moveTo>
                        <a:lnTo>
                          <a:pt x="16" y="4"/>
                        </a:lnTo>
                        <a:lnTo>
                          <a:pt x="7" y="4"/>
                        </a:lnTo>
                        <a:lnTo>
                          <a:pt x="0" y="2"/>
                        </a:lnTo>
                        <a:lnTo>
                          <a:pt x="3" y="0"/>
                        </a:lnTo>
                        <a:lnTo>
                          <a:pt x="9" y="0"/>
                        </a:lnTo>
                        <a:lnTo>
                          <a:pt x="18"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3" name="Freeform 568"/>
                  <p:cNvSpPr>
                    <a:spLocks noChangeAspect="1"/>
                  </p:cNvSpPr>
                  <p:nvPr/>
                </p:nvSpPr>
                <p:spPr bwMode="auto">
                  <a:xfrm>
                    <a:off x="4972" y="1292"/>
                    <a:ext cx="18" cy="5"/>
                  </a:xfrm>
                  <a:custGeom>
                    <a:avLst/>
                    <a:gdLst>
                      <a:gd name="T0" fmla="*/ 17 w 18"/>
                      <a:gd name="T1" fmla="*/ 2 h 5"/>
                      <a:gd name="T2" fmla="*/ 15 w 18"/>
                      <a:gd name="T3" fmla="*/ 4 h 5"/>
                      <a:gd name="T4" fmla="*/ 7 w 18"/>
                      <a:gd name="T5" fmla="*/ 4 h 5"/>
                      <a:gd name="T6" fmla="*/ 0 w 18"/>
                      <a:gd name="T7" fmla="*/ 4 h 5"/>
                      <a:gd name="T8" fmla="*/ 4 w 18"/>
                      <a:gd name="T9" fmla="*/ 0 h 5"/>
                      <a:gd name="T10" fmla="*/ 11 w 18"/>
                      <a:gd name="T11" fmla="*/ 2 h 5"/>
                      <a:gd name="T12" fmla="*/ 17 w 18"/>
                      <a:gd name="T13" fmla="*/ 2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5">
                        <a:moveTo>
                          <a:pt x="17" y="2"/>
                        </a:moveTo>
                        <a:lnTo>
                          <a:pt x="15" y="4"/>
                        </a:lnTo>
                        <a:lnTo>
                          <a:pt x="7" y="4"/>
                        </a:lnTo>
                        <a:lnTo>
                          <a:pt x="0" y="4"/>
                        </a:lnTo>
                        <a:lnTo>
                          <a:pt x="4" y="0"/>
                        </a:lnTo>
                        <a:lnTo>
                          <a:pt x="11" y="2"/>
                        </a:lnTo>
                        <a:lnTo>
                          <a:pt x="17" y="2"/>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4" name="Freeform 569"/>
                  <p:cNvSpPr>
                    <a:spLocks noChangeAspect="1"/>
                  </p:cNvSpPr>
                  <p:nvPr/>
                </p:nvSpPr>
                <p:spPr bwMode="auto">
                  <a:xfrm>
                    <a:off x="4958" y="1292"/>
                    <a:ext cx="19" cy="5"/>
                  </a:xfrm>
                  <a:custGeom>
                    <a:avLst/>
                    <a:gdLst>
                      <a:gd name="T0" fmla="*/ 18 w 19"/>
                      <a:gd name="T1" fmla="*/ 0 h 5"/>
                      <a:gd name="T2" fmla="*/ 14 w 19"/>
                      <a:gd name="T3" fmla="*/ 4 h 5"/>
                      <a:gd name="T4" fmla="*/ 7 w 19"/>
                      <a:gd name="T5" fmla="*/ 4 h 5"/>
                      <a:gd name="T6" fmla="*/ 0 w 19"/>
                      <a:gd name="T7" fmla="*/ 4 h 5"/>
                      <a:gd name="T8" fmla="*/ 4 w 19"/>
                      <a:gd name="T9" fmla="*/ 0 h 5"/>
                      <a:gd name="T10" fmla="*/ 11 w 19"/>
                      <a:gd name="T11" fmla="*/ 0 h 5"/>
                      <a:gd name="T12" fmla="*/ 18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8" y="0"/>
                        </a:moveTo>
                        <a:lnTo>
                          <a:pt x="14" y="4"/>
                        </a:lnTo>
                        <a:lnTo>
                          <a:pt x="7" y="4"/>
                        </a:lnTo>
                        <a:lnTo>
                          <a:pt x="0" y="4"/>
                        </a:lnTo>
                        <a:lnTo>
                          <a:pt x="4" y="0"/>
                        </a:lnTo>
                        <a:lnTo>
                          <a:pt x="11" y="0"/>
                        </a:lnTo>
                        <a:lnTo>
                          <a:pt x="18"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5" name="Freeform 570"/>
                  <p:cNvSpPr>
                    <a:spLocks noChangeAspect="1"/>
                  </p:cNvSpPr>
                  <p:nvPr/>
                </p:nvSpPr>
                <p:spPr bwMode="auto">
                  <a:xfrm>
                    <a:off x="4948" y="1289"/>
                    <a:ext cx="15" cy="8"/>
                  </a:xfrm>
                  <a:custGeom>
                    <a:avLst/>
                    <a:gdLst>
                      <a:gd name="T0" fmla="*/ 14 w 15"/>
                      <a:gd name="T1" fmla="*/ 3 h 8"/>
                      <a:gd name="T2" fmla="*/ 10 w 15"/>
                      <a:gd name="T3" fmla="*/ 7 h 8"/>
                      <a:gd name="T4" fmla="*/ 4 w 15"/>
                      <a:gd name="T5" fmla="*/ 7 h 8"/>
                      <a:gd name="T6" fmla="*/ 2 w 15"/>
                      <a:gd name="T7" fmla="*/ 5 h 8"/>
                      <a:gd name="T8" fmla="*/ 2 w 15"/>
                      <a:gd name="T9" fmla="*/ 5 h 8"/>
                      <a:gd name="T10" fmla="*/ 2 w 15"/>
                      <a:gd name="T11" fmla="*/ 4 h 8"/>
                      <a:gd name="T12" fmla="*/ 0 w 15"/>
                      <a:gd name="T13" fmla="*/ 3 h 8"/>
                      <a:gd name="T14" fmla="*/ 5 w 15"/>
                      <a:gd name="T15" fmla="*/ 0 h 8"/>
                      <a:gd name="T16" fmla="*/ 5 w 15"/>
                      <a:gd name="T17" fmla="*/ 2 h 8"/>
                      <a:gd name="T18" fmla="*/ 7 w 15"/>
                      <a:gd name="T19" fmla="*/ 3 h 8"/>
                      <a:gd name="T20" fmla="*/ 7 w 15"/>
                      <a:gd name="T21" fmla="*/ 3 h 8"/>
                      <a:gd name="T22" fmla="*/ 14 w 15"/>
                      <a:gd name="T23" fmla="*/ 3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8">
                        <a:moveTo>
                          <a:pt x="14" y="3"/>
                        </a:moveTo>
                        <a:lnTo>
                          <a:pt x="10" y="7"/>
                        </a:lnTo>
                        <a:lnTo>
                          <a:pt x="4" y="7"/>
                        </a:lnTo>
                        <a:lnTo>
                          <a:pt x="2" y="5"/>
                        </a:lnTo>
                        <a:lnTo>
                          <a:pt x="2" y="4"/>
                        </a:lnTo>
                        <a:lnTo>
                          <a:pt x="0" y="3"/>
                        </a:lnTo>
                        <a:lnTo>
                          <a:pt x="5" y="0"/>
                        </a:lnTo>
                        <a:lnTo>
                          <a:pt x="5" y="2"/>
                        </a:lnTo>
                        <a:lnTo>
                          <a:pt x="7" y="3"/>
                        </a:lnTo>
                        <a:lnTo>
                          <a:pt x="14" y="3"/>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6" name="Freeform 571"/>
                  <p:cNvSpPr>
                    <a:spLocks noChangeAspect="1"/>
                  </p:cNvSpPr>
                  <p:nvPr/>
                </p:nvSpPr>
                <p:spPr bwMode="auto">
                  <a:xfrm>
                    <a:off x="4946" y="1250"/>
                    <a:ext cx="8" cy="43"/>
                  </a:xfrm>
                  <a:custGeom>
                    <a:avLst/>
                    <a:gdLst>
                      <a:gd name="T0" fmla="*/ 7 w 8"/>
                      <a:gd name="T1" fmla="*/ 40 h 43"/>
                      <a:gd name="T2" fmla="*/ 2 w 8"/>
                      <a:gd name="T3" fmla="*/ 42 h 43"/>
                      <a:gd name="T4" fmla="*/ 0 w 8"/>
                      <a:gd name="T5" fmla="*/ 3 h 43"/>
                      <a:gd name="T6" fmla="*/ 5 w 8"/>
                      <a:gd name="T7" fmla="*/ 0 h 43"/>
                      <a:gd name="T8" fmla="*/ 7 w 8"/>
                      <a:gd name="T9" fmla="*/ 4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3">
                        <a:moveTo>
                          <a:pt x="7" y="40"/>
                        </a:moveTo>
                        <a:lnTo>
                          <a:pt x="2" y="42"/>
                        </a:lnTo>
                        <a:lnTo>
                          <a:pt x="0" y="3"/>
                        </a:lnTo>
                        <a:lnTo>
                          <a:pt x="5" y="0"/>
                        </a:lnTo>
                        <a:lnTo>
                          <a:pt x="7" y="4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7" name="Freeform 572"/>
                  <p:cNvSpPr>
                    <a:spLocks noChangeAspect="1"/>
                  </p:cNvSpPr>
                  <p:nvPr/>
                </p:nvSpPr>
                <p:spPr bwMode="auto">
                  <a:xfrm>
                    <a:off x="4946" y="1211"/>
                    <a:ext cx="6" cy="42"/>
                  </a:xfrm>
                  <a:custGeom>
                    <a:avLst/>
                    <a:gdLst>
                      <a:gd name="T0" fmla="*/ 5 w 6"/>
                      <a:gd name="T1" fmla="*/ 39 h 42"/>
                      <a:gd name="T2" fmla="*/ 0 w 6"/>
                      <a:gd name="T3" fmla="*/ 41 h 42"/>
                      <a:gd name="T4" fmla="*/ 0 w 6"/>
                      <a:gd name="T5" fmla="*/ 0 h 42"/>
                      <a:gd name="T6" fmla="*/ 5 w 6"/>
                      <a:gd name="T7" fmla="*/ 0 h 42"/>
                      <a:gd name="T8" fmla="*/ 5 w 6"/>
                      <a:gd name="T9" fmla="*/ 39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5" y="39"/>
                        </a:moveTo>
                        <a:lnTo>
                          <a:pt x="0" y="41"/>
                        </a:lnTo>
                        <a:lnTo>
                          <a:pt x="0" y="0"/>
                        </a:lnTo>
                        <a:lnTo>
                          <a:pt x="5" y="0"/>
                        </a:lnTo>
                        <a:lnTo>
                          <a:pt x="5" y="39"/>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8" name="Freeform 573"/>
                  <p:cNvSpPr>
                    <a:spLocks noChangeAspect="1"/>
                  </p:cNvSpPr>
                  <p:nvPr/>
                </p:nvSpPr>
                <p:spPr bwMode="auto">
                  <a:xfrm>
                    <a:off x="4946" y="1171"/>
                    <a:ext cx="6" cy="41"/>
                  </a:xfrm>
                  <a:custGeom>
                    <a:avLst/>
                    <a:gdLst>
                      <a:gd name="T0" fmla="*/ 5 w 6"/>
                      <a:gd name="T1" fmla="*/ 40 h 41"/>
                      <a:gd name="T2" fmla="*/ 0 w 6"/>
                      <a:gd name="T3" fmla="*/ 40 h 41"/>
                      <a:gd name="T4" fmla="*/ 1 w 6"/>
                      <a:gd name="T5" fmla="*/ 0 h 41"/>
                      <a:gd name="T6" fmla="*/ 5 w 6"/>
                      <a:gd name="T7" fmla="*/ 1 h 41"/>
                      <a:gd name="T8" fmla="*/ 5 w 6"/>
                      <a:gd name="T9" fmla="*/ 4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1">
                        <a:moveTo>
                          <a:pt x="5" y="40"/>
                        </a:moveTo>
                        <a:lnTo>
                          <a:pt x="0" y="40"/>
                        </a:lnTo>
                        <a:lnTo>
                          <a:pt x="1" y="0"/>
                        </a:lnTo>
                        <a:lnTo>
                          <a:pt x="5" y="1"/>
                        </a:lnTo>
                        <a:lnTo>
                          <a:pt x="5" y="4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9" name="Freeform 574"/>
                  <p:cNvSpPr>
                    <a:spLocks noChangeAspect="1"/>
                  </p:cNvSpPr>
                  <p:nvPr/>
                </p:nvSpPr>
                <p:spPr bwMode="auto">
                  <a:xfrm>
                    <a:off x="4948" y="1130"/>
                    <a:ext cx="6" cy="43"/>
                  </a:xfrm>
                  <a:custGeom>
                    <a:avLst/>
                    <a:gdLst>
                      <a:gd name="T0" fmla="*/ 3 w 6"/>
                      <a:gd name="T1" fmla="*/ 42 h 43"/>
                      <a:gd name="T2" fmla="*/ 0 w 6"/>
                      <a:gd name="T3" fmla="*/ 40 h 43"/>
                      <a:gd name="T4" fmla="*/ 0 w 6"/>
                      <a:gd name="T5" fmla="*/ 0 h 43"/>
                      <a:gd name="T6" fmla="*/ 5 w 6"/>
                      <a:gd name="T7" fmla="*/ 4 h 43"/>
                      <a:gd name="T8" fmla="*/ 3 w 6"/>
                      <a:gd name="T9" fmla="*/ 4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3">
                        <a:moveTo>
                          <a:pt x="3" y="42"/>
                        </a:moveTo>
                        <a:lnTo>
                          <a:pt x="0" y="40"/>
                        </a:lnTo>
                        <a:lnTo>
                          <a:pt x="0" y="0"/>
                        </a:lnTo>
                        <a:lnTo>
                          <a:pt x="5" y="4"/>
                        </a:lnTo>
                        <a:lnTo>
                          <a:pt x="3" y="42"/>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50" name="Freeform 575"/>
                  <p:cNvSpPr>
                    <a:spLocks noChangeAspect="1"/>
                  </p:cNvSpPr>
                  <p:nvPr/>
                </p:nvSpPr>
                <p:spPr bwMode="auto">
                  <a:xfrm>
                    <a:off x="5177" y="1251"/>
                    <a:ext cx="6" cy="42"/>
                  </a:xfrm>
                  <a:custGeom>
                    <a:avLst/>
                    <a:gdLst>
                      <a:gd name="T0" fmla="*/ 1 w 6"/>
                      <a:gd name="T1" fmla="*/ 0 h 42"/>
                      <a:gd name="T2" fmla="*/ 5 w 6"/>
                      <a:gd name="T3" fmla="*/ 1 h 42"/>
                      <a:gd name="T4" fmla="*/ 3 w 6"/>
                      <a:gd name="T5" fmla="*/ 41 h 42"/>
                      <a:gd name="T6" fmla="*/ 0 w 6"/>
                      <a:gd name="T7" fmla="*/ 39 h 42"/>
                      <a:gd name="T8" fmla="*/ 1 w 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1" y="0"/>
                        </a:moveTo>
                        <a:lnTo>
                          <a:pt x="5" y="1"/>
                        </a:lnTo>
                        <a:lnTo>
                          <a:pt x="3" y="41"/>
                        </a:lnTo>
                        <a:lnTo>
                          <a:pt x="0" y="39"/>
                        </a:lnTo>
                        <a:lnTo>
                          <a:pt x="1"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51" name="Freeform 576"/>
                  <p:cNvSpPr>
                    <a:spLocks noChangeAspect="1"/>
                  </p:cNvSpPr>
                  <p:nvPr/>
                </p:nvSpPr>
                <p:spPr bwMode="auto">
                  <a:xfrm>
                    <a:off x="5136" y="1304"/>
                    <a:ext cx="2" cy="8"/>
                  </a:xfrm>
                  <a:custGeom>
                    <a:avLst/>
                    <a:gdLst>
                      <a:gd name="T0" fmla="*/ 0 w 2"/>
                      <a:gd name="T1" fmla="*/ 0 h 8"/>
                      <a:gd name="T2" fmla="*/ 0 w 2"/>
                      <a:gd name="T3" fmla="*/ 0 h 8"/>
                      <a:gd name="T4" fmla="*/ 1 w 2"/>
                      <a:gd name="T5" fmla="*/ 0 h 8"/>
                      <a:gd name="T6" fmla="*/ 1 w 2"/>
                      <a:gd name="T7" fmla="*/ 1 h 8"/>
                      <a:gd name="T8" fmla="*/ 1 w 2"/>
                      <a:gd name="T9" fmla="*/ 2 h 8"/>
                      <a:gd name="T10" fmla="*/ 1 w 2"/>
                      <a:gd name="T11" fmla="*/ 5 h 8"/>
                      <a:gd name="T12" fmla="*/ 1 w 2"/>
                      <a:gd name="T13" fmla="*/ 7 h 8"/>
                      <a:gd name="T14" fmla="*/ 0 w 2"/>
                      <a:gd name="T15" fmla="*/ 7 h 8"/>
                      <a:gd name="T16" fmla="*/ 0 w 2"/>
                      <a:gd name="T17" fmla="*/ 6 h 8"/>
                      <a:gd name="T18" fmla="*/ 0 w 2"/>
                      <a:gd name="T19" fmla="*/ 5 h 8"/>
                      <a:gd name="T20" fmla="*/ 0 w 2"/>
                      <a:gd name="T21" fmla="*/ 3 h 8"/>
                      <a:gd name="T22" fmla="*/ 0 w 2"/>
                      <a:gd name="T23" fmla="*/ 1 h 8"/>
                      <a:gd name="T24" fmla="*/ 0 w 2"/>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8">
                        <a:moveTo>
                          <a:pt x="0" y="0"/>
                        </a:moveTo>
                        <a:lnTo>
                          <a:pt x="0" y="0"/>
                        </a:lnTo>
                        <a:lnTo>
                          <a:pt x="1" y="0"/>
                        </a:lnTo>
                        <a:lnTo>
                          <a:pt x="1" y="1"/>
                        </a:lnTo>
                        <a:lnTo>
                          <a:pt x="1" y="2"/>
                        </a:lnTo>
                        <a:lnTo>
                          <a:pt x="1" y="5"/>
                        </a:lnTo>
                        <a:lnTo>
                          <a:pt x="1" y="7"/>
                        </a:lnTo>
                        <a:lnTo>
                          <a:pt x="0" y="7"/>
                        </a:lnTo>
                        <a:lnTo>
                          <a:pt x="0" y="6"/>
                        </a:lnTo>
                        <a:lnTo>
                          <a:pt x="0" y="5"/>
                        </a:lnTo>
                        <a:lnTo>
                          <a:pt x="0" y="3"/>
                        </a:lnTo>
                        <a:lnTo>
                          <a:pt x="0" y="1"/>
                        </a:lnTo>
                        <a:lnTo>
                          <a:pt x="0" y="0"/>
                        </a:lnTo>
                      </a:path>
                    </a:pathLst>
                  </a:custGeom>
                  <a:solidFill>
                    <a:srgbClr val="20922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52" name="Freeform 577"/>
                  <p:cNvSpPr>
                    <a:spLocks noChangeAspect="1"/>
                  </p:cNvSpPr>
                  <p:nvPr/>
                </p:nvSpPr>
                <p:spPr bwMode="auto">
                  <a:xfrm>
                    <a:off x="5136" y="1306"/>
                    <a:ext cx="2" cy="6"/>
                  </a:xfrm>
                  <a:custGeom>
                    <a:avLst/>
                    <a:gdLst>
                      <a:gd name="T0" fmla="*/ 0 w 2"/>
                      <a:gd name="T1" fmla="*/ 0 h 6"/>
                      <a:gd name="T2" fmla="*/ 0 w 2"/>
                      <a:gd name="T3" fmla="*/ 0 h 6"/>
                      <a:gd name="T4" fmla="*/ 1 w 2"/>
                      <a:gd name="T5" fmla="*/ 0 h 6"/>
                      <a:gd name="T6" fmla="*/ 1 w 2"/>
                      <a:gd name="T7" fmla="*/ 1 h 6"/>
                      <a:gd name="T8" fmla="*/ 1 w 2"/>
                      <a:gd name="T9" fmla="*/ 3 h 6"/>
                      <a:gd name="T10" fmla="*/ 1 w 2"/>
                      <a:gd name="T11" fmla="*/ 5 h 6"/>
                      <a:gd name="T12" fmla="*/ 0 w 2"/>
                      <a:gd name="T13" fmla="*/ 5 h 6"/>
                      <a:gd name="T14" fmla="*/ 0 w 2"/>
                      <a:gd name="T15" fmla="*/ 4 h 6"/>
                      <a:gd name="T16" fmla="*/ 0 w 2"/>
                      <a:gd name="T17" fmla="*/ 3 h 6"/>
                      <a:gd name="T18" fmla="*/ 0 w 2"/>
                      <a:gd name="T19" fmla="*/ 2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0"/>
                        </a:lnTo>
                        <a:lnTo>
                          <a:pt x="1" y="0"/>
                        </a:lnTo>
                        <a:lnTo>
                          <a:pt x="1" y="1"/>
                        </a:lnTo>
                        <a:lnTo>
                          <a:pt x="1" y="3"/>
                        </a:lnTo>
                        <a:lnTo>
                          <a:pt x="1" y="5"/>
                        </a:lnTo>
                        <a:lnTo>
                          <a:pt x="0" y="5"/>
                        </a:lnTo>
                        <a:lnTo>
                          <a:pt x="0" y="4"/>
                        </a:lnTo>
                        <a:lnTo>
                          <a:pt x="0" y="3"/>
                        </a:lnTo>
                        <a:lnTo>
                          <a:pt x="0" y="2"/>
                        </a:lnTo>
                        <a:lnTo>
                          <a:pt x="0" y="0"/>
                        </a:lnTo>
                      </a:path>
                    </a:pathLst>
                  </a:custGeom>
                  <a:solidFill>
                    <a:srgbClr val="24AB2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53" name="Freeform 578"/>
                  <p:cNvSpPr>
                    <a:spLocks noChangeAspect="1"/>
                  </p:cNvSpPr>
                  <p:nvPr/>
                </p:nvSpPr>
                <p:spPr bwMode="auto">
                  <a:xfrm>
                    <a:off x="5136" y="1306"/>
                    <a:ext cx="2" cy="6"/>
                  </a:xfrm>
                  <a:custGeom>
                    <a:avLst/>
                    <a:gdLst>
                      <a:gd name="T0" fmla="*/ 0 w 2"/>
                      <a:gd name="T1" fmla="*/ 0 h 6"/>
                      <a:gd name="T2" fmla="*/ 0 w 2"/>
                      <a:gd name="T3" fmla="*/ 1 h 6"/>
                      <a:gd name="T4" fmla="*/ 1 w 2"/>
                      <a:gd name="T5" fmla="*/ 1 h 6"/>
                      <a:gd name="T6" fmla="*/ 1 w 2"/>
                      <a:gd name="T7" fmla="*/ 3 h 6"/>
                      <a:gd name="T8" fmla="*/ 1 w 2"/>
                      <a:gd name="T9" fmla="*/ 3 h 6"/>
                      <a:gd name="T10" fmla="*/ 1 w 2"/>
                      <a:gd name="T11" fmla="*/ 5 h 6"/>
                      <a:gd name="T12" fmla="*/ 0 w 2"/>
                      <a:gd name="T13" fmla="*/ 5 h 6"/>
                      <a:gd name="T14" fmla="*/ 0 w 2"/>
                      <a:gd name="T15" fmla="*/ 3 h 6"/>
                      <a:gd name="T16" fmla="*/ 0 w 2"/>
                      <a:gd name="T17" fmla="*/ 3 h 6"/>
                      <a:gd name="T18" fmla="*/ 0 w 2"/>
                      <a:gd name="T19" fmla="*/ 1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1"/>
                        </a:lnTo>
                        <a:lnTo>
                          <a:pt x="1" y="1"/>
                        </a:lnTo>
                        <a:lnTo>
                          <a:pt x="1" y="3"/>
                        </a:lnTo>
                        <a:lnTo>
                          <a:pt x="1" y="5"/>
                        </a:lnTo>
                        <a:lnTo>
                          <a:pt x="0" y="5"/>
                        </a:lnTo>
                        <a:lnTo>
                          <a:pt x="0" y="3"/>
                        </a:lnTo>
                        <a:lnTo>
                          <a:pt x="0" y="1"/>
                        </a:lnTo>
                        <a:lnTo>
                          <a:pt x="0" y="0"/>
                        </a:lnTo>
                      </a:path>
                    </a:pathLst>
                  </a:custGeom>
                  <a:solidFill>
                    <a:srgbClr val="29C22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54" name="Freeform 579"/>
                  <p:cNvSpPr>
                    <a:spLocks noChangeAspect="1"/>
                  </p:cNvSpPr>
                  <p:nvPr/>
                </p:nvSpPr>
                <p:spPr bwMode="auto">
                  <a:xfrm>
                    <a:off x="5136" y="1306"/>
                    <a:ext cx="2" cy="6"/>
                  </a:xfrm>
                  <a:custGeom>
                    <a:avLst/>
                    <a:gdLst>
                      <a:gd name="T0" fmla="*/ 0 w 2"/>
                      <a:gd name="T1" fmla="*/ 0 h 6"/>
                      <a:gd name="T2" fmla="*/ 0 w 2"/>
                      <a:gd name="T3" fmla="*/ 0 h 6"/>
                      <a:gd name="T4" fmla="*/ 1 w 2"/>
                      <a:gd name="T5" fmla="*/ 0 h 6"/>
                      <a:gd name="T6" fmla="*/ 1 w 2"/>
                      <a:gd name="T7" fmla="*/ 2 h 6"/>
                      <a:gd name="T8" fmla="*/ 1 w 2"/>
                      <a:gd name="T9" fmla="*/ 5 h 6"/>
                      <a:gd name="T10" fmla="*/ 1 w 2"/>
                      <a:gd name="T11" fmla="*/ 3 h 6"/>
                      <a:gd name="T12" fmla="*/ 0 w 2"/>
                      <a:gd name="T13" fmla="*/ 3 h 6"/>
                      <a:gd name="T14" fmla="*/ 0 w 2"/>
                      <a:gd name="T15" fmla="*/ 5 h 6"/>
                      <a:gd name="T16" fmla="*/ 0 w 2"/>
                      <a:gd name="T17" fmla="*/ 3 h 6"/>
                      <a:gd name="T18" fmla="*/ 0 w 2"/>
                      <a:gd name="T19" fmla="*/ 2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0"/>
                        </a:lnTo>
                        <a:lnTo>
                          <a:pt x="1" y="0"/>
                        </a:lnTo>
                        <a:lnTo>
                          <a:pt x="1" y="2"/>
                        </a:lnTo>
                        <a:lnTo>
                          <a:pt x="1" y="5"/>
                        </a:lnTo>
                        <a:lnTo>
                          <a:pt x="1" y="3"/>
                        </a:lnTo>
                        <a:lnTo>
                          <a:pt x="0" y="3"/>
                        </a:lnTo>
                        <a:lnTo>
                          <a:pt x="0" y="5"/>
                        </a:lnTo>
                        <a:lnTo>
                          <a:pt x="0" y="3"/>
                        </a:lnTo>
                        <a:lnTo>
                          <a:pt x="0" y="2"/>
                        </a:lnTo>
                        <a:lnTo>
                          <a:pt x="0" y="0"/>
                        </a:lnTo>
                      </a:path>
                    </a:pathLst>
                  </a:custGeom>
                  <a:solidFill>
                    <a:srgbClr val="2FDC34"/>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585" name="Group 580"/>
                <p:cNvGrpSpPr>
                  <a:grpSpLocks noChangeAspect="1"/>
                </p:cNvGrpSpPr>
                <p:nvPr/>
              </p:nvGrpSpPr>
              <p:grpSpPr bwMode="auto">
                <a:xfrm>
                  <a:off x="4970" y="1129"/>
                  <a:ext cx="230" cy="166"/>
                  <a:chOff x="4950" y="1129"/>
                  <a:chExt cx="230" cy="166"/>
                </a:xfrm>
              </p:grpSpPr>
              <p:sp>
                <p:nvSpPr>
                  <p:cNvPr id="1586" name="Freeform 581"/>
                  <p:cNvSpPr>
                    <a:spLocks noChangeAspect="1"/>
                  </p:cNvSpPr>
                  <p:nvPr/>
                </p:nvSpPr>
                <p:spPr bwMode="auto">
                  <a:xfrm>
                    <a:off x="4950" y="1129"/>
                    <a:ext cx="230" cy="80"/>
                  </a:xfrm>
                  <a:custGeom>
                    <a:avLst/>
                    <a:gdLst>
                      <a:gd name="T0" fmla="*/ 0 w 230"/>
                      <a:gd name="T1" fmla="*/ 79 h 80"/>
                      <a:gd name="T2" fmla="*/ 0 w 230"/>
                      <a:gd name="T3" fmla="*/ 43 h 80"/>
                      <a:gd name="T4" fmla="*/ 2 w 230"/>
                      <a:gd name="T5" fmla="*/ 3 h 80"/>
                      <a:gd name="T6" fmla="*/ 2 w 230"/>
                      <a:gd name="T7" fmla="*/ 3 h 80"/>
                      <a:gd name="T8" fmla="*/ 3 w 230"/>
                      <a:gd name="T9" fmla="*/ 1 h 80"/>
                      <a:gd name="T10" fmla="*/ 4 w 230"/>
                      <a:gd name="T11" fmla="*/ 1 h 80"/>
                      <a:gd name="T12" fmla="*/ 11 w 230"/>
                      <a:gd name="T13" fmla="*/ 1 h 80"/>
                      <a:gd name="T14" fmla="*/ 18 w 230"/>
                      <a:gd name="T15" fmla="*/ 1 h 80"/>
                      <a:gd name="T16" fmla="*/ 25 w 230"/>
                      <a:gd name="T17" fmla="*/ 1 h 80"/>
                      <a:gd name="T18" fmla="*/ 32 w 230"/>
                      <a:gd name="T19" fmla="*/ 1 h 80"/>
                      <a:gd name="T20" fmla="*/ 38 w 230"/>
                      <a:gd name="T21" fmla="*/ 1 h 80"/>
                      <a:gd name="T22" fmla="*/ 45 w 230"/>
                      <a:gd name="T23" fmla="*/ 0 h 80"/>
                      <a:gd name="T24" fmla="*/ 52 w 230"/>
                      <a:gd name="T25" fmla="*/ 0 h 80"/>
                      <a:gd name="T26" fmla="*/ 59 w 230"/>
                      <a:gd name="T27" fmla="*/ 0 h 80"/>
                      <a:gd name="T28" fmla="*/ 66 w 230"/>
                      <a:gd name="T29" fmla="*/ 0 h 80"/>
                      <a:gd name="T30" fmla="*/ 73 w 230"/>
                      <a:gd name="T31" fmla="*/ 0 h 80"/>
                      <a:gd name="T32" fmla="*/ 80 w 230"/>
                      <a:gd name="T33" fmla="*/ 0 h 80"/>
                      <a:gd name="T34" fmla="*/ 86 w 230"/>
                      <a:gd name="T35" fmla="*/ 0 h 80"/>
                      <a:gd name="T36" fmla="*/ 92 w 230"/>
                      <a:gd name="T37" fmla="*/ 0 h 80"/>
                      <a:gd name="T38" fmla="*/ 99 w 230"/>
                      <a:gd name="T39" fmla="*/ 0 h 80"/>
                      <a:gd name="T40" fmla="*/ 106 w 230"/>
                      <a:gd name="T41" fmla="*/ 0 h 80"/>
                      <a:gd name="T42" fmla="*/ 113 w 230"/>
                      <a:gd name="T43" fmla="*/ 0 h 80"/>
                      <a:gd name="T44" fmla="*/ 120 w 230"/>
                      <a:gd name="T45" fmla="*/ 0 h 80"/>
                      <a:gd name="T46" fmla="*/ 127 w 230"/>
                      <a:gd name="T47" fmla="*/ 0 h 80"/>
                      <a:gd name="T48" fmla="*/ 135 w 230"/>
                      <a:gd name="T49" fmla="*/ 0 h 80"/>
                      <a:gd name="T50" fmla="*/ 142 w 230"/>
                      <a:gd name="T51" fmla="*/ 0 h 80"/>
                      <a:gd name="T52" fmla="*/ 149 w 230"/>
                      <a:gd name="T53" fmla="*/ 0 h 80"/>
                      <a:gd name="T54" fmla="*/ 156 w 230"/>
                      <a:gd name="T55" fmla="*/ 0 h 80"/>
                      <a:gd name="T56" fmla="*/ 162 w 230"/>
                      <a:gd name="T57" fmla="*/ 0 h 80"/>
                      <a:gd name="T58" fmla="*/ 169 w 230"/>
                      <a:gd name="T59" fmla="*/ 0 h 80"/>
                      <a:gd name="T60" fmla="*/ 176 w 230"/>
                      <a:gd name="T61" fmla="*/ 0 h 80"/>
                      <a:gd name="T62" fmla="*/ 183 w 230"/>
                      <a:gd name="T63" fmla="*/ 0 h 80"/>
                      <a:gd name="T64" fmla="*/ 190 w 230"/>
                      <a:gd name="T65" fmla="*/ 1 h 80"/>
                      <a:gd name="T66" fmla="*/ 197 w 230"/>
                      <a:gd name="T67" fmla="*/ 1 h 80"/>
                      <a:gd name="T68" fmla="*/ 203 w 230"/>
                      <a:gd name="T69" fmla="*/ 1 h 80"/>
                      <a:gd name="T70" fmla="*/ 211 w 230"/>
                      <a:gd name="T71" fmla="*/ 1 h 80"/>
                      <a:gd name="T72" fmla="*/ 218 w 230"/>
                      <a:gd name="T73" fmla="*/ 1 h 80"/>
                      <a:gd name="T74" fmla="*/ 225 w 230"/>
                      <a:gd name="T75" fmla="*/ 1 h 80"/>
                      <a:gd name="T76" fmla="*/ 227 w 230"/>
                      <a:gd name="T77" fmla="*/ 3 h 80"/>
                      <a:gd name="T78" fmla="*/ 227 w 230"/>
                      <a:gd name="T79" fmla="*/ 3 h 80"/>
                      <a:gd name="T80" fmla="*/ 227 w 230"/>
                      <a:gd name="T81" fmla="*/ 43 h 80"/>
                      <a:gd name="T82" fmla="*/ 229 w 230"/>
                      <a:gd name="T83" fmla="*/ 79 h 80"/>
                      <a:gd name="T84" fmla="*/ 0 w 230"/>
                      <a:gd name="T85" fmla="*/ 79 h 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0" h="80">
                        <a:moveTo>
                          <a:pt x="0" y="79"/>
                        </a:moveTo>
                        <a:lnTo>
                          <a:pt x="0" y="43"/>
                        </a:lnTo>
                        <a:lnTo>
                          <a:pt x="2" y="3"/>
                        </a:lnTo>
                        <a:lnTo>
                          <a:pt x="3" y="1"/>
                        </a:lnTo>
                        <a:lnTo>
                          <a:pt x="4" y="1"/>
                        </a:lnTo>
                        <a:lnTo>
                          <a:pt x="11" y="1"/>
                        </a:lnTo>
                        <a:lnTo>
                          <a:pt x="18" y="1"/>
                        </a:lnTo>
                        <a:lnTo>
                          <a:pt x="25" y="1"/>
                        </a:lnTo>
                        <a:lnTo>
                          <a:pt x="32" y="1"/>
                        </a:lnTo>
                        <a:lnTo>
                          <a:pt x="38" y="1"/>
                        </a:lnTo>
                        <a:lnTo>
                          <a:pt x="45" y="0"/>
                        </a:lnTo>
                        <a:lnTo>
                          <a:pt x="52" y="0"/>
                        </a:lnTo>
                        <a:lnTo>
                          <a:pt x="59" y="0"/>
                        </a:lnTo>
                        <a:lnTo>
                          <a:pt x="66" y="0"/>
                        </a:lnTo>
                        <a:lnTo>
                          <a:pt x="73" y="0"/>
                        </a:lnTo>
                        <a:lnTo>
                          <a:pt x="80" y="0"/>
                        </a:lnTo>
                        <a:lnTo>
                          <a:pt x="86" y="0"/>
                        </a:lnTo>
                        <a:lnTo>
                          <a:pt x="92" y="0"/>
                        </a:lnTo>
                        <a:lnTo>
                          <a:pt x="99" y="0"/>
                        </a:lnTo>
                        <a:lnTo>
                          <a:pt x="106" y="0"/>
                        </a:lnTo>
                        <a:lnTo>
                          <a:pt x="113" y="0"/>
                        </a:lnTo>
                        <a:lnTo>
                          <a:pt x="120" y="0"/>
                        </a:lnTo>
                        <a:lnTo>
                          <a:pt x="127" y="0"/>
                        </a:lnTo>
                        <a:lnTo>
                          <a:pt x="135" y="0"/>
                        </a:lnTo>
                        <a:lnTo>
                          <a:pt x="142" y="0"/>
                        </a:lnTo>
                        <a:lnTo>
                          <a:pt x="149" y="0"/>
                        </a:lnTo>
                        <a:lnTo>
                          <a:pt x="156" y="0"/>
                        </a:lnTo>
                        <a:lnTo>
                          <a:pt x="162" y="0"/>
                        </a:lnTo>
                        <a:lnTo>
                          <a:pt x="169" y="0"/>
                        </a:lnTo>
                        <a:lnTo>
                          <a:pt x="176" y="0"/>
                        </a:lnTo>
                        <a:lnTo>
                          <a:pt x="183" y="0"/>
                        </a:lnTo>
                        <a:lnTo>
                          <a:pt x="190" y="1"/>
                        </a:lnTo>
                        <a:lnTo>
                          <a:pt x="197" y="1"/>
                        </a:lnTo>
                        <a:lnTo>
                          <a:pt x="203" y="1"/>
                        </a:lnTo>
                        <a:lnTo>
                          <a:pt x="211" y="1"/>
                        </a:lnTo>
                        <a:lnTo>
                          <a:pt x="218" y="1"/>
                        </a:lnTo>
                        <a:lnTo>
                          <a:pt x="225" y="1"/>
                        </a:lnTo>
                        <a:lnTo>
                          <a:pt x="227" y="3"/>
                        </a:lnTo>
                        <a:lnTo>
                          <a:pt x="227" y="43"/>
                        </a:lnTo>
                        <a:lnTo>
                          <a:pt x="229" y="79"/>
                        </a:lnTo>
                        <a:lnTo>
                          <a:pt x="0" y="79"/>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 name="Freeform 582"/>
                  <p:cNvSpPr>
                    <a:spLocks noChangeAspect="1"/>
                  </p:cNvSpPr>
                  <p:nvPr/>
                </p:nvSpPr>
                <p:spPr bwMode="auto">
                  <a:xfrm>
                    <a:off x="4950" y="1208"/>
                    <a:ext cx="230" cy="87"/>
                  </a:xfrm>
                  <a:custGeom>
                    <a:avLst/>
                    <a:gdLst>
                      <a:gd name="T0" fmla="*/ 0 w 230"/>
                      <a:gd name="T1" fmla="*/ 0 h 87"/>
                      <a:gd name="T2" fmla="*/ 0 w 230"/>
                      <a:gd name="T3" fmla="*/ 3 h 87"/>
                      <a:gd name="T4" fmla="*/ 0 w 230"/>
                      <a:gd name="T5" fmla="*/ 43 h 87"/>
                      <a:gd name="T6" fmla="*/ 2 w 230"/>
                      <a:gd name="T7" fmla="*/ 81 h 87"/>
                      <a:gd name="T8" fmla="*/ 2 w 230"/>
                      <a:gd name="T9" fmla="*/ 82 h 87"/>
                      <a:gd name="T10" fmla="*/ 2 w 230"/>
                      <a:gd name="T11" fmla="*/ 84 h 87"/>
                      <a:gd name="T12" fmla="*/ 3 w 230"/>
                      <a:gd name="T13" fmla="*/ 84 h 87"/>
                      <a:gd name="T14" fmla="*/ 4 w 230"/>
                      <a:gd name="T15" fmla="*/ 84 h 87"/>
                      <a:gd name="T16" fmla="*/ 11 w 230"/>
                      <a:gd name="T17" fmla="*/ 84 h 87"/>
                      <a:gd name="T18" fmla="*/ 18 w 230"/>
                      <a:gd name="T19" fmla="*/ 84 h 87"/>
                      <a:gd name="T20" fmla="*/ 25 w 230"/>
                      <a:gd name="T21" fmla="*/ 84 h 87"/>
                      <a:gd name="T22" fmla="*/ 32 w 230"/>
                      <a:gd name="T23" fmla="*/ 84 h 87"/>
                      <a:gd name="T24" fmla="*/ 38 w 230"/>
                      <a:gd name="T25" fmla="*/ 84 h 87"/>
                      <a:gd name="T26" fmla="*/ 45 w 230"/>
                      <a:gd name="T27" fmla="*/ 86 h 87"/>
                      <a:gd name="T28" fmla="*/ 52 w 230"/>
                      <a:gd name="T29" fmla="*/ 86 h 87"/>
                      <a:gd name="T30" fmla="*/ 59 w 230"/>
                      <a:gd name="T31" fmla="*/ 86 h 87"/>
                      <a:gd name="T32" fmla="*/ 66 w 230"/>
                      <a:gd name="T33" fmla="*/ 86 h 87"/>
                      <a:gd name="T34" fmla="*/ 73 w 230"/>
                      <a:gd name="T35" fmla="*/ 86 h 87"/>
                      <a:gd name="T36" fmla="*/ 80 w 230"/>
                      <a:gd name="T37" fmla="*/ 86 h 87"/>
                      <a:gd name="T38" fmla="*/ 86 w 230"/>
                      <a:gd name="T39" fmla="*/ 86 h 87"/>
                      <a:gd name="T40" fmla="*/ 92 w 230"/>
                      <a:gd name="T41" fmla="*/ 86 h 87"/>
                      <a:gd name="T42" fmla="*/ 99 w 230"/>
                      <a:gd name="T43" fmla="*/ 86 h 87"/>
                      <a:gd name="T44" fmla="*/ 106 w 230"/>
                      <a:gd name="T45" fmla="*/ 86 h 87"/>
                      <a:gd name="T46" fmla="*/ 113 w 230"/>
                      <a:gd name="T47" fmla="*/ 86 h 87"/>
                      <a:gd name="T48" fmla="*/ 120 w 230"/>
                      <a:gd name="T49" fmla="*/ 86 h 87"/>
                      <a:gd name="T50" fmla="*/ 127 w 230"/>
                      <a:gd name="T51" fmla="*/ 86 h 87"/>
                      <a:gd name="T52" fmla="*/ 133 w 230"/>
                      <a:gd name="T53" fmla="*/ 86 h 87"/>
                      <a:gd name="T54" fmla="*/ 142 w 230"/>
                      <a:gd name="T55" fmla="*/ 86 h 87"/>
                      <a:gd name="T56" fmla="*/ 149 w 230"/>
                      <a:gd name="T57" fmla="*/ 86 h 87"/>
                      <a:gd name="T58" fmla="*/ 156 w 230"/>
                      <a:gd name="T59" fmla="*/ 86 h 87"/>
                      <a:gd name="T60" fmla="*/ 162 w 230"/>
                      <a:gd name="T61" fmla="*/ 86 h 87"/>
                      <a:gd name="T62" fmla="*/ 169 w 230"/>
                      <a:gd name="T63" fmla="*/ 86 h 87"/>
                      <a:gd name="T64" fmla="*/ 176 w 230"/>
                      <a:gd name="T65" fmla="*/ 86 h 87"/>
                      <a:gd name="T66" fmla="*/ 183 w 230"/>
                      <a:gd name="T67" fmla="*/ 86 h 87"/>
                      <a:gd name="T68" fmla="*/ 190 w 230"/>
                      <a:gd name="T69" fmla="*/ 84 h 87"/>
                      <a:gd name="T70" fmla="*/ 197 w 230"/>
                      <a:gd name="T71" fmla="*/ 84 h 87"/>
                      <a:gd name="T72" fmla="*/ 203 w 230"/>
                      <a:gd name="T73" fmla="*/ 84 h 87"/>
                      <a:gd name="T74" fmla="*/ 211 w 230"/>
                      <a:gd name="T75" fmla="*/ 84 h 87"/>
                      <a:gd name="T76" fmla="*/ 218 w 230"/>
                      <a:gd name="T77" fmla="*/ 84 h 87"/>
                      <a:gd name="T78" fmla="*/ 225 w 230"/>
                      <a:gd name="T79" fmla="*/ 84 h 87"/>
                      <a:gd name="T80" fmla="*/ 225 w 230"/>
                      <a:gd name="T81" fmla="*/ 84 h 87"/>
                      <a:gd name="T82" fmla="*/ 227 w 230"/>
                      <a:gd name="T83" fmla="*/ 84 h 87"/>
                      <a:gd name="T84" fmla="*/ 227 w 230"/>
                      <a:gd name="T85" fmla="*/ 82 h 87"/>
                      <a:gd name="T86" fmla="*/ 227 w 230"/>
                      <a:gd name="T87" fmla="*/ 81 h 87"/>
                      <a:gd name="T88" fmla="*/ 229 w 230"/>
                      <a:gd name="T89" fmla="*/ 43 h 87"/>
                      <a:gd name="T90" fmla="*/ 229 w 230"/>
                      <a:gd name="T91" fmla="*/ 4 h 87"/>
                      <a:gd name="T92" fmla="*/ 229 w 230"/>
                      <a:gd name="T93" fmla="*/ 0 h 87"/>
                      <a:gd name="T94" fmla="*/ 0 w 230"/>
                      <a:gd name="T95" fmla="*/ 0 h 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0" h="87">
                        <a:moveTo>
                          <a:pt x="0" y="0"/>
                        </a:moveTo>
                        <a:lnTo>
                          <a:pt x="0" y="3"/>
                        </a:lnTo>
                        <a:lnTo>
                          <a:pt x="0" y="43"/>
                        </a:lnTo>
                        <a:lnTo>
                          <a:pt x="2" y="81"/>
                        </a:lnTo>
                        <a:lnTo>
                          <a:pt x="2" y="82"/>
                        </a:lnTo>
                        <a:lnTo>
                          <a:pt x="2" y="84"/>
                        </a:lnTo>
                        <a:lnTo>
                          <a:pt x="3" y="84"/>
                        </a:lnTo>
                        <a:lnTo>
                          <a:pt x="4" y="84"/>
                        </a:lnTo>
                        <a:lnTo>
                          <a:pt x="11" y="84"/>
                        </a:lnTo>
                        <a:lnTo>
                          <a:pt x="18" y="84"/>
                        </a:lnTo>
                        <a:lnTo>
                          <a:pt x="25" y="84"/>
                        </a:lnTo>
                        <a:lnTo>
                          <a:pt x="32" y="84"/>
                        </a:lnTo>
                        <a:lnTo>
                          <a:pt x="38" y="84"/>
                        </a:lnTo>
                        <a:lnTo>
                          <a:pt x="45" y="86"/>
                        </a:lnTo>
                        <a:lnTo>
                          <a:pt x="52" y="86"/>
                        </a:lnTo>
                        <a:lnTo>
                          <a:pt x="59" y="86"/>
                        </a:lnTo>
                        <a:lnTo>
                          <a:pt x="66" y="86"/>
                        </a:lnTo>
                        <a:lnTo>
                          <a:pt x="73" y="86"/>
                        </a:lnTo>
                        <a:lnTo>
                          <a:pt x="80" y="86"/>
                        </a:lnTo>
                        <a:lnTo>
                          <a:pt x="86" y="86"/>
                        </a:lnTo>
                        <a:lnTo>
                          <a:pt x="92" y="86"/>
                        </a:lnTo>
                        <a:lnTo>
                          <a:pt x="99" y="86"/>
                        </a:lnTo>
                        <a:lnTo>
                          <a:pt x="106" y="86"/>
                        </a:lnTo>
                        <a:lnTo>
                          <a:pt x="113" y="86"/>
                        </a:lnTo>
                        <a:lnTo>
                          <a:pt x="120" y="86"/>
                        </a:lnTo>
                        <a:lnTo>
                          <a:pt x="127" y="86"/>
                        </a:lnTo>
                        <a:lnTo>
                          <a:pt x="133" y="86"/>
                        </a:lnTo>
                        <a:lnTo>
                          <a:pt x="142" y="86"/>
                        </a:lnTo>
                        <a:lnTo>
                          <a:pt x="149" y="86"/>
                        </a:lnTo>
                        <a:lnTo>
                          <a:pt x="156" y="86"/>
                        </a:lnTo>
                        <a:lnTo>
                          <a:pt x="162" y="86"/>
                        </a:lnTo>
                        <a:lnTo>
                          <a:pt x="169" y="86"/>
                        </a:lnTo>
                        <a:lnTo>
                          <a:pt x="176" y="86"/>
                        </a:lnTo>
                        <a:lnTo>
                          <a:pt x="183" y="86"/>
                        </a:lnTo>
                        <a:lnTo>
                          <a:pt x="190" y="84"/>
                        </a:lnTo>
                        <a:lnTo>
                          <a:pt x="197" y="84"/>
                        </a:lnTo>
                        <a:lnTo>
                          <a:pt x="203" y="84"/>
                        </a:lnTo>
                        <a:lnTo>
                          <a:pt x="211" y="84"/>
                        </a:lnTo>
                        <a:lnTo>
                          <a:pt x="218" y="84"/>
                        </a:lnTo>
                        <a:lnTo>
                          <a:pt x="225" y="84"/>
                        </a:lnTo>
                        <a:lnTo>
                          <a:pt x="227" y="84"/>
                        </a:lnTo>
                        <a:lnTo>
                          <a:pt x="227" y="82"/>
                        </a:lnTo>
                        <a:lnTo>
                          <a:pt x="227" y="81"/>
                        </a:lnTo>
                        <a:lnTo>
                          <a:pt x="229" y="43"/>
                        </a:lnTo>
                        <a:lnTo>
                          <a:pt x="229" y="4"/>
                        </a:lnTo>
                        <a:lnTo>
                          <a:pt x="229" y="0"/>
                        </a:lnTo>
                        <a:lnTo>
                          <a:pt x="0" y="0"/>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grpSp>
          <p:nvGrpSpPr>
            <p:cNvPr id="107" name="Group 583"/>
            <p:cNvGrpSpPr>
              <a:grpSpLocks/>
            </p:cNvGrpSpPr>
            <p:nvPr/>
          </p:nvGrpSpPr>
          <p:grpSpPr bwMode="auto">
            <a:xfrm>
              <a:off x="6924986" y="2416657"/>
              <a:ext cx="634101" cy="243977"/>
              <a:chOff x="5580" y="2697"/>
              <a:chExt cx="1080" cy="488"/>
            </a:xfrm>
          </p:grpSpPr>
          <p:grpSp>
            <p:nvGrpSpPr>
              <p:cNvPr id="1250" name="Group 584"/>
              <p:cNvGrpSpPr>
                <a:grpSpLocks noChangeAspect="1"/>
              </p:cNvGrpSpPr>
              <p:nvPr/>
            </p:nvGrpSpPr>
            <p:grpSpPr bwMode="auto">
              <a:xfrm>
                <a:off x="5580" y="2697"/>
                <a:ext cx="360" cy="325"/>
                <a:chOff x="4944" y="1104"/>
                <a:chExt cx="282" cy="254"/>
              </a:xfrm>
            </p:grpSpPr>
            <p:grpSp>
              <p:nvGrpSpPr>
                <p:cNvPr id="1509" name="Group 585"/>
                <p:cNvGrpSpPr>
                  <a:grpSpLocks noChangeAspect="1"/>
                </p:cNvGrpSpPr>
                <p:nvPr/>
              </p:nvGrpSpPr>
              <p:grpSpPr bwMode="auto">
                <a:xfrm>
                  <a:off x="4944" y="1104"/>
                  <a:ext cx="282" cy="254"/>
                  <a:chOff x="4944" y="1104"/>
                  <a:chExt cx="282" cy="254"/>
                </a:xfrm>
              </p:grpSpPr>
              <p:sp>
                <p:nvSpPr>
                  <p:cNvPr id="1513" name="Freeform 586"/>
                  <p:cNvSpPr>
                    <a:spLocks noChangeAspect="1"/>
                  </p:cNvSpPr>
                  <p:nvPr/>
                </p:nvSpPr>
                <p:spPr bwMode="auto">
                  <a:xfrm>
                    <a:off x="4980" y="1303"/>
                    <a:ext cx="166" cy="43"/>
                  </a:xfrm>
                  <a:custGeom>
                    <a:avLst/>
                    <a:gdLst>
                      <a:gd name="T0" fmla="*/ 0 w 166"/>
                      <a:gd name="T1" fmla="*/ 42 h 43"/>
                      <a:gd name="T2" fmla="*/ 165 w 166"/>
                      <a:gd name="T3" fmla="*/ 42 h 43"/>
                      <a:gd name="T4" fmla="*/ 153 w 166"/>
                      <a:gd name="T5" fmla="*/ 0 h 43"/>
                      <a:gd name="T6" fmla="*/ 14 w 166"/>
                      <a:gd name="T7" fmla="*/ 0 h 43"/>
                      <a:gd name="T8" fmla="*/ 0 w 166"/>
                      <a:gd name="T9" fmla="*/ 4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43">
                        <a:moveTo>
                          <a:pt x="0" y="42"/>
                        </a:moveTo>
                        <a:lnTo>
                          <a:pt x="165" y="42"/>
                        </a:lnTo>
                        <a:lnTo>
                          <a:pt x="153" y="0"/>
                        </a:lnTo>
                        <a:lnTo>
                          <a:pt x="14" y="0"/>
                        </a:lnTo>
                        <a:lnTo>
                          <a:pt x="0" y="42"/>
                        </a:lnTo>
                      </a:path>
                    </a:pathLst>
                  </a:custGeom>
                  <a:solidFill>
                    <a:srgbClr val="6C737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14" name="Freeform 587"/>
                  <p:cNvSpPr>
                    <a:spLocks noChangeAspect="1"/>
                  </p:cNvSpPr>
                  <p:nvPr/>
                </p:nvSpPr>
                <p:spPr bwMode="auto">
                  <a:xfrm>
                    <a:off x="4980" y="1329"/>
                    <a:ext cx="166" cy="17"/>
                  </a:xfrm>
                  <a:custGeom>
                    <a:avLst/>
                    <a:gdLst>
                      <a:gd name="T0" fmla="*/ 0 w 166"/>
                      <a:gd name="T1" fmla="*/ 16 h 17"/>
                      <a:gd name="T2" fmla="*/ 165 w 166"/>
                      <a:gd name="T3" fmla="*/ 16 h 17"/>
                      <a:gd name="T4" fmla="*/ 161 w 166"/>
                      <a:gd name="T5" fmla="*/ 0 h 17"/>
                      <a:gd name="T6" fmla="*/ 5 w 166"/>
                      <a:gd name="T7" fmla="*/ 0 h 17"/>
                      <a:gd name="T8" fmla="*/ 0 w 16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7">
                        <a:moveTo>
                          <a:pt x="0" y="16"/>
                        </a:moveTo>
                        <a:lnTo>
                          <a:pt x="165" y="16"/>
                        </a:lnTo>
                        <a:lnTo>
                          <a:pt x="161" y="0"/>
                        </a:lnTo>
                        <a:lnTo>
                          <a:pt x="5" y="0"/>
                        </a:lnTo>
                        <a:lnTo>
                          <a:pt x="0" y="16"/>
                        </a:lnTo>
                      </a:path>
                    </a:pathLst>
                  </a:custGeom>
                  <a:solidFill>
                    <a:srgbClr val="D2D9D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15" name="Rectangle 588"/>
                  <p:cNvSpPr>
                    <a:spLocks noChangeAspect="1" noChangeArrowheads="1"/>
                  </p:cNvSpPr>
                  <p:nvPr/>
                </p:nvSpPr>
                <p:spPr bwMode="auto">
                  <a:xfrm>
                    <a:off x="4980" y="1347"/>
                    <a:ext cx="165" cy="11"/>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516" name="Rectangle 589"/>
                  <p:cNvSpPr>
                    <a:spLocks noChangeAspect="1" noChangeArrowheads="1"/>
                  </p:cNvSpPr>
                  <p:nvPr/>
                </p:nvSpPr>
                <p:spPr bwMode="auto">
                  <a:xfrm>
                    <a:off x="4980" y="1345"/>
                    <a:ext cx="165" cy="10"/>
                  </a:xfrm>
                  <a:prstGeom prst="rect">
                    <a:avLst/>
                  </a:prstGeom>
                  <a:solidFill>
                    <a:srgbClr val="92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517" name="Freeform 590"/>
                  <p:cNvSpPr>
                    <a:spLocks noChangeAspect="1"/>
                  </p:cNvSpPr>
                  <p:nvPr/>
                </p:nvSpPr>
                <p:spPr bwMode="auto">
                  <a:xfrm>
                    <a:off x="5014" y="1319"/>
                    <a:ext cx="99" cy="21"/>
                  </a:xfrm>
                  <a:custGeom>
                    <a:avLst/>
                    <a:gdLst>
                      <a:gd name="T0" fmla="*/ 0 w 99"/>
                      <a:gd name="T1" fmla="*/ 0 h 21"/>
                      <a:gd name="T2" fmla="*/ 98 w 99"/>
                      <a:gd name="T3" fmla="*/ 0 h 21"/>
                      <a:gd name="T4" fmla="*/ 98 w 99"/>
                      <a:gd name="T5" fmla="*/ 5 h 21"/>
                      <a:gd name="T6" fmla="*/ 98 w 99"/>
                      <a:gd name="T7" fmla="*/ 7 h 21"/>
                      <a:gd name="T8" fmla="*/ 96 w 99"/>
                      <a:gd name="T9" fmla="*/ 8 h 21"/>
                      <a:gd name="T10" fmla="*/ 96 w 99"/>
                      <a:gd name="T11" fmla="*/ 10 h 21"/>
                      <a:gd name="T12" fmla="*/ 94 w 99"/>
                      <a:gd name="T13" fmla="*/ 10 h 21"/>
                      <a:gd name="T14" fmla="*/ 93 w 99"/>
                      <a:gd name="T15" fmla="*/ 12 h 21"/>
                      <a:gd name="T16" fmla="*/ 90 w 99"/>
                      <a:gd name="T17" fmla="*/ 13 h 21"/>
                      <a:gd name="T18" fmla="*/ 87 w 99"/>
                      <a:gd name="T19" fmla="*/ 15 h 21"/>
                      <a:gd name="T20" fmla="*/ 84 w 99"/>
                      <a:gd name="T21" fmla="*/ 16 h 21"/>
                      <a:gd name="T22" fmla="*/ 80 w 99"/>
                      <a:gd name="T23" fmla="*/ 16 h 21"/>
                      <a:gd name="T24" fmla="*/ 76 w 99"/>
                      <a:gd name="T25" fmla="*/ 17 h 21"/>
                      <a:gd name="T26" fmla="*/ 73 w 99"/>
                      <a:gd name="T27" fmla="*/ 17 h 21"/>
                      <a:gd name="T28" fmla="*/ 68 w 99"/>
                      <a:gd name="T29" fmla="*/ 18 h 21"/>
                      <a:gd name="T30" fmla="*/ 64 w 99"/>
                      <a:gd name="T31" fmla="*/ 18 h 21"/>
                      <a:gd name="T32" fmla="*/ 60 w 99"/>
                      <a:gd name="T33" fmla="*/ 18 h 21"/>
                      <a:gd name="T34" fmla="*/ 55 w 99"/>
                      <a:gd name="T35" fmla="*/ 18 h 21"/>
                      <a:gd name="T36" fmla="*/ 49 w 99"/>
                      <a:gd name="T37" fmla="*/ 20 h 21"/>
                      <a:gd name="T38" fmla="*/ 45 w 99"/>
                      <a:gd name="T39" fmla="*/ 18 h 21"/>
                      <a:gd name="T40" fmla="*/ 39 w 99"/>
                      <a:gd name="T41" fmla="*/ 18 h 21"/>
                      <a:gd name="T42" fmla="*/ 36 w 99"/>
                      <a:gd name="T43" fmla="*/ 18 h 21"/>
                      <a:gd name="T44" fmla="*/ 30 w 99"/>
                      <a:gd name="T45" fmla="*/ 18 h 21"/>
                      <a:gd name="T46" fmla="*/ 26 w 99"/>
                      <a:gd name="T47" fmla="*/ 17 h 21"/>
                      <a:gd name="T48" fmla="*/ 22 w 99"/>
                      <a:gd name="T49" fmla="*/ 17 h 21"/>
                      <a:gd name="T50" fmla="*/ 19 w 99"/>
                      <a:gd name="T51" fmla="*/ 16 h 21"/>
                      <a:gd name="T52" fmla="*/ 15 w 99"/>
                      <a:gd name="T53" fmla="*/ 16 h 21"/>
                      <a:gd name="T54" fmla="*/ 12 w 99"/>
                      <a:gd name="T55" fmla="*/ 15 h 21"/>
                      <a:gd name="T56" fmla="*/ 9 w 99"/>
                      <a:gd name="T57" fmla="*/ 13 h 21"/>
                      <a:gd name="T58" fmla="*/ 7 w 99"/>
                      <a:gd name="T59" fmla="*/ 12 h 21"/>
                      <a:gd name="T60" fmla="*/ 4 w 99"/>
                      <a:gd name="T61" fmla="*/ 10 h 21"/>
                      <a:gd name="T62" fmla="*/ 3 w 99"/>
                      <a:gd name="T63" fmla="*/ 10 h 21"/>
                      <a:gd name="T64" fmla="*/ 2 w 99"/>
                      <a:gd name="T65" fmla="*/ 8 h 21"/>
                      <a:gd name="T66" fmla="*/ 2 w 99"/>
                      <a:gd name="T67" fmla="*/ 7 h 21"/>
                      <a:gd name="T68" fmla="*/ 2 w 99"/>
                      <a:gd name="T69" fmla="*/ 5 h 21"/>
                      <a:gd name="T70" fmla="*/ 2 w 99"/>
                      <a:gd name="T71" fmla="*/ 0 h 21"/>
                      <a:gd name="T72" fmla="*/ 0 w 99"/>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21">
                        <a:moveTo>
                          <a:pt x="0" y="0"/>
                        </a:moveTo>
                        <a:lnTo>
                          <a:pt x="98" y="0"/>
                        </a:lnTo>
                        <a:lnTo>
                          <a:pt x="98" y="5"/>
                        </a:lnTo>
                        <a:lnTo>
                          <a:pt x="98" y="7"/>
                        </a:lnTo>
                        <a:lnTo>
                          <a:pt x="96" y="8"/>
                        </a:lnTo>
                        <a:lnTo>
                          <a:pt x="96" y="10"/>
                        </a:lnTo>
                        <a:lnTo>
                          <a:pt x="94" y="10"/>
                        </a:lnTo>
                        <a:lnTo>
                          <a:pt x="93" y="12"/>
                        </a:lnTo>
                        <a:lnTo>
                          <a:pt x="90" y="13"/>
                        </a:lnTo>
                        <a:lnTo>
                          <a:pt x="87" y="15"/>
                        </a:lnTo>
                        <a:lnTo>
                          <a:pt x="84" y="16"/>
                        </a:lnTo>
                        <a:lnTo>
                          <a:pt x="80" y="16"/>
                        </a:lnTo>
                        <a:lnTo>
                          <a:pt x="76" y="17"/>
                        </a:lnTo>
                        <a:lnTo>
                          <a:pt x="73" y="17"/>
                        </a:lnTo>
                        <a:lnTo>
                          <a:pt x="68" y="18"/>
                        </a:lnTo>
                        <a:lnTo>
                          <a:pt x="64" y="18"/>
                        </a:lnTo>
                        <a:lnTo>
                          <a:pt x="60" y="18"/>
                        </a:lnTo>
                        <a:lnTo>
                          <a:pt x="55" y="18"/>
                        </a:lnTo>
                        <a:lnTo>
                          <a:pt x="49" y="20"/>
                        </a:lnTo>
                        <a:lnTo>
                          <a:pt x="45" y="18"/>
                        </a:lnTo>
                        <a:lnTo>
                          <a:pt x="39" y="18"/>
                        </a:lnTo>
                        <a:lnTo>
                          <a:pt x="36" y="18"/>
                        </a:lnTo>
                        <a:lnTo>
                          <a:pt x="30" y="18"/>
                        </a:lnTo>
                        <a:lnTo>
                          <a:pt x="26" y="17"/>
                        </a:lnTo>
                        <a:lnTo>
                          <a:pt x="22" y="17"/>
                        </a:lnTo>
                        <a:lnTo>
                          <a:pt x="19" y="16"/>
                        </a:lnTo>
                        <a:lnTo>
                          <a:pt x="15" y="16"/>
                        </a:lnTo>
                        <a:lnTo>
                          <a:pt x="12" y="15"/>
                        </a:lnTo>
                        <a:lnTo>
                          <a:pt x="9" y="13"/>
                        </a:lnTo>
                        <a:lnTo>
                          <a:pt x="7" y="12"/>
                        </a:lnTo>
                        <a:lnTo>
                          <a:pt x="4" y="10"/>
                        </a:lnTo>
                        <a:lnTo>
                          <a:pt x="3" y="10"/>
                        </a:lnTo>
                        <a:lnTo>
                          <a:pt x="2" y="8"/>
                        </a:lnTo>
                        <a:lnTo>
                          <a:pt x="2" y="7"/>
                        </a:lnTo>
                        <a:lnTo>
                          <a:pt x="2" y="5"/>
                        </a:lnTo>
                        <a:lnTo>
                          <a:pt x="2" y="0"/>
                        </a:lnTo>
                        <a:lnTo>
                          <a:pt x="0" y="0"/>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18" name="Freeform 591"/>
                  <p:cNvSpPr>
                    <a:spLocks noChangeAspect="1"/>
                  </p:cNvSpPr>
                  <p:nvPr/>
                </p:nvSpPr>
                <p:spPr bwMode="auto">
                  <a:xfrm>
                    <a:off x="5016" y="1318"/>
                    <a:ext cx="18" cy="17"/>
                  </a:xfrm>
                  <a:custGeom>
                    <a:avLst/>
                    <a:gdLst>
                      <a:gd name="T0" fmla="*/ 17 w 18"/>
                      <a:gd name="T1" fmla="*/ 0 h 17"/>
                      <a:gd name="T2" fmla="*/ 0 w 18"/>
                      <a:gd name="T3" fmla="*/ 0 h 17"/>
                      <a:gd name="T4" fmla="*/ 0 w 18"/>
                      <a:gd name="T5" fmla="*/ 5 h 17"/>
                      <a:gd name="T6" fmla="*/ 0 w 18"/>
                      <a:gd name="T7" fmla="*/ 6 h 17"/>
                      <a:gd name="T8" fmla="*/ 0 w 18"/>
                      <a:gd name="T9" fmla="*/ 8 h 17"/>
                      <a:gd name="T10" fmla="*/ 3 w 18"/>
                      <a:gd name="T11" fmla="*/ 9 h 17"/>
                      <a:gd name="T12" fmla="*/ 4 w 18"/>
                      <a:gd name="T13" fmla="*/ 11 h 17"/>
                      <a:gd name="T14" fmla="*/ 7 w 18"/>
                      <a:gd name="T15" fmla="*/ 13 h 17"/>
                      <a:gd name="T16" fmla="*/ 9 w 18"/>
                      <a:gd name="T17" fmla="*/ 13 h 17"/>
                      <a:gd name="T18" fmla="*/ 13 w 18"/>
                      <a:gd name="T19" fmla="*/ 14 h 17"/>
                      <a:gd name="T20" fmla="*/ 17 w 18"/>
                      <a:gd name="T21" fmla="*/ 16 h 17"/>
                      <a:gd name="T22" fmla="*/ 17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17" y="0"/>
                        </a:moveTo>
                        <a:lnTo>
                          <a:pt x="0" y="0"/>
                        </a:lnTo>
                        <a:lnTo>
                          <a:pt x="0" y="5"/>
                        </a:lnTo>
                        <a:lnTo>
                          <a:pt x="0" y="6"/>
                        </a:lnTo>
                        <a:lnTo>
                          <a:pt x="0" y="8"/>
                        </a:lnTo>
                        <a:lnTo>
                          <a:pt x="3" y="9"/>
                        </a:lnTo>
                        <a:lnTo>
                          <a:pt x="4" y="11"/>
                        </a:lnTo>
                        <a:lnTo>
                          <a:pt x="7" y="13"/>
                        </a:lnTo>
                        <a:lnTo>
                          <a:pt x="9" y="13"/>
                        </a:lnTo>
                        <a:lnTo>
                          <a:pt x="13" y="14"/>
                        </a:lnTo>
                        <a:lnTo>
                          <a:pt x="17" y="16"/>
                        </a:lnTo>
                        <a:lnTo>
                          <a:pt x="17" y="0"/>
                        </a:lnTo>
                      </a:path>
                    </a:pathLst>
                  </a:custGeom>
                  <a:solidFill>
                    <a:srgbClr val="464D4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19" name="Freeform 592"/>
                  <p:cNvSpPr>
                    <a:spLocks noChangeAspect="1"/>
                  </p:cNvSpPr>
                  <p:nvPr/>
                </p:nvSpPr>
                <p:spPr bwMode="auto">
                  <a:xfrm>
                    <a:off x="5033" y="1318"/>
                    <a:ext cx="4" cy="17"/>
                  </a:xfrm>
                  <a:custGeom>
                    <a:avLst/>
                    <a:gdLst>
                      <a:gd name="T0" fmla="*/ 0 w 4"/>
                      <a:gd name="T1" fmla="*/ 0 h 17"/>
                      <a:gd name="T2" fmla="*/ 3 w 4"/>
                      <a:gd name="T3" fmla="*/ 0 h 17"/>
                      <a:gd name="T4" fmla="*/ 3 w 4"/>
                      <a:gd name="T5" fmla="*/ 16 h 17"/>
                      <a:gd name="T6" fmla="*/ 2 w 4"/>
                      <a:gd name="T7" fmla="*/ 16 h 17"/>
                      <a:gd name="T8" fmla="*/ 0 w 4"/>
                      <a:gd name="T9" fmla="*/ 16 h 17"/>
                      <a:gd name="T10" fmla="*/ 0 w 4"/>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7">
                        <a:moveTo>
                          <a:pt x="0" y="0"/>
                        </a:moveTo>
                        <a:lnTo>
                          <a:pt x="3" y="0"/>
                        </a:lnTo>
                        <a:lnTo>
                          <a:pt x="3" y="16"/>
                        </a:lnTo>
                        <a:lnTo>
                          <a:pt x="2" y="16"/>
                        </a:lnTo>
                        <a:lnTo>
                          <a:pt x="0" y="16"/>
                        </a:lnTo>
                        <a:lnTo>
                          <a:pt x="0" y="0"/>
                        </a:lnTo>
                      </a:path>
                    </a:pathLst>
                  </a:custGeom>
                  <a:solidFill>
                    <a:srgbClr val="4E555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0" name="Freeform 593"/>
                  <p:cNvSpPr>
                    <a:spLocks noChangeAspect="1"/>
                  </p:cNvSpPr>
                  <p:nvPr/>
                </p:nvSpPr>
                <p:spPr bwMode="auto">
                  <a:xfrm>
                    <a:off x="5037" y="1318"/>
                    <a:ext cx="4" cy="17"/>
                  </a:xfrm>
                  <a:custGeom>
                    <a:avLst/>
                    <a:gdLst>
                      <a:gd name="T0" fmla="*/ 0 w 4"/>
                      <a:gd name="T1" fmla="*/ 0 h 17"/>
                      <a:gd name="T2" fmla="*/ 3 w 4"/>
                      <a:gd name="T3" fmla="*/ 0 h 17"/>
                      <a:gd name="T4" fmla="*/ 3 w 4"/>
                      <a:gd name="T5" fmla="*/ 16 h 17"/>
                      <a:gd name="T6" fmla="*/ 2 w 4"/>
                      <a:gd name="T7" fmla="*/ 16 h 17"/>
                      <a:gd name="T8" fmla="*/ 1 w 4"/>
                      <a:gd name="T9" fmla="*/ 16 h 17"/>
                      <a:gd name="T10" fmla="*/ 0 w 4"/>
                      <a:gd name="T11" fmla="*/ 15 h 17"/>
                      <a:gd name="T12" fmla="*/ 0 w 4"/>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7">
                        <a:moveTo>
                          <a:pt x="0" y="0"/>
                        </a:moveTo>
                        <a:lnTo>
                          <a:pt x="3" y="0"/>
                        </a:lnTo>
                        <a:lnTo>
                          <a:pt x="3" y="16"/>
                        </a:lnTo>
                        <a:lnTo>
                          <a:pt x="2" y="16"/>
                        </a:lnTo>
                        <a:lnTo>
                          <a:pt x="1" y="16"/>
                        </a:lnTo>
                        <a:lnTo>
                          <a:pt x="0" y="15"/>
                        </a:lnTo>
                        <a:lnTo>
                          <a:pt x="0" y="0"/>
                        </a:lnTo>
                      </a:path>
                    </a:pathLst>
                  </a:custGeom>
                  <a:solidFill>
                    <a:srgbClr val="555F5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1" name="Freeform 594"/>
                  <p:cNvSpPr>
                    <a:spLocks noChangeAspect="1"/>
                  </p:cNvSpPr>
                  <p:nvPr/>
                </p:nvSpPr>
                <p:spPr bwMode="auto">
                  <a:xfrm>
                    <a:off x="5040" y="1318"/>
                    <a:ext cx="3" cy="17"/>
                  </a:xfrm>
                  <a:custGeom>
                    <a:avLst/>
                    <a:gdLst>
                      <a:gd name="T0" fmla="*/ 0 w 3"/>
                      <a:gd name="T1" fmla="*/ 0 h 17"/>
                      <a:gd name="T2" fmla="*/ 2 w 3"/>
                      <a:gd name="T3" fmla="*/ 0 h 17"/>
                      <a:gd name="T4" fmla="*/ 2 w 3"/>
                      <a:gd name="T5" fmla="*/ 16 h 17"/>
                      <a:gd name="T6" fmla="*/ 1 w 3"/>
                      <a:gd name="T7" fmla="*/ 16 h 17"/>
                      <a:gd name="T8" fmla="*/ 0 w 3"/>
                      <a:gd name="T9" fmla="*/ 16 h 17"/>
                      <a:gd name="T10" fmla="*/ 0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0" y="0"/>
                        </a:moveTo>
                        <a:lnTo>
                          <a:pt x="2" y="0"/>
                        </a:lnTo>
                        <a:lnTo>
                          <a:pt x="2" y="16"/>
                        </a:lnTo>
                        <a:lnTo>
                          <a:pt x="1" y="16"/>
                        </a:lnTo>
                        <a:lnTo>
                          <a:pt x="0" y="16"/>
                        </a:lnTo>
                        <a:lnTo>
                          <a:pt x="0" y="0"/>
                        </a:lnTo>
                      </a:path>
                    </a:pathLst>
                  </a:custGeom>
                  <a:solidFill>
                    <a:srgbClr val="5F666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2" name="Freeform 595"/>
                  <p:cNvSpPr>
                    <a:spLocks noChangeAspect="1"/>
                  </p:cNvSpPr>
                  <p:nvPr/>
                </p:nvSpPr>
                <p:spPr bwMode="auto">
                  <a:xfrm>
                    <a:off x="5043" y="1318"/>
                    <a:ext cx="5" cy="19"/>
                  </a:xfrm>
                  <a:custGeom>
                    <a:avLst/>
                    <a:gdLst>
                      <a:gd name="T0" fmla="*/ 0 w 5"/>
                      <a:gd name="T1" fmla="*/ 0 h 19"/>
                      <a:gd name="T2" fmla="*/ 4 w 5"/>
                      <a:gd name="T3" fmla="*/ 0 h 19"/>
                      <a:gd name="T4" fmla="*/ 4 w 5"/>
                      <a:gd name="T5" fmla="*/ 18 h 19"/>
                      <a:gd name="T6" fmla="*/ 2 w 5"/>
                      <a:gd name="T7" fmla="*/ 18 h 19"/>
                      <a:gd name="T8" fmla="*/ 2 w 5"/>
                      <a:gd name="T9" fmla="*/ 16 h 19"/>
                      <a:gd name="T10" fmla="*/ 0 w 5"/>
                      <a:gd name="T11" fmla="*/ 16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2" y="16"/>
                        </a:lnTo>
                        <a:lnTo>
                          <a:pt x="0" y="16"/>
                        </a:lnTo>
                        <a:lnTo>
                          <a:pt x="0" y="0"/>
                        </a:lnTo>
                      </a:path>
                    </a:pathLst>
                  </a:custGeom>
                  <a:solidFill>
                    <a:srgbClr val="676E6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3" name="Freeform 596"/>
                  <p:cNvSpPr>
                    <a:spLocks noChangeAspect="1"/>
                  </p:cNvSpPr>
                  <p:nvPr/>
                </p:nvSpPr>
                <p:spPr bwMode="auto">
                  <a:xfrm>
                    <a:off x="5047" y="1318"/>
                    <a:ext cx="3" cy="19"/>
                  </a:xfrm>
                  <a:custGeom>
                    <a:avLst/>
                    <a:gdLst>
                      <a:gd name="T0" fmla="*/ 0 w 3"/>
                      <a:gd name="T1" fmla="*/ 0 h 19"/>
                      <a:gd name="T2" fmla="*/ 2 w 3"/>
                      <a:gd name="T3" fmla="*/ 0 h 19"/>
                      <a:gd name="T4" fmla="*/ 2 w 3"/>
                      <a:gd name="T5" fmla="*/ 18 h 19"/>
                      <a:gd name="T6" fmla="*/ 1 w 3"/>
                      <a:gd name="T7" fmla="*/ 18 h 19"/>
                      <a:gd name="T8" fmla="*/ 0 w 3"/>
                      <a:gd name="T9" fmla="*/ 18 h 19"/>
                      <a:gd name="T10" fmla="*/ 0 w 3"/>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9">
                        <a:moveTo>
                          <a:pt x="0" y="0"/>
                        </a:moveTo>
                        <a:lnTo>
                          <a:pt x="2" y="0"/>
                        </a:lnTo>
                        <a:lnTo>
                          <a:pt x="2" y="18"/>
                        </a:lnTo>
                        <a:lnTo>
                          <a:pt x="1" y="18"/>
                        </a:lnTo>
                        <a:lnTo>
                          <a:pt x="0" y="18"/>
                        </a:lnTo>
                        <a:lnTo>
                          <a:pt x="0" y="0"/>
                        </a:lnTo>
                      </a:path>
                    </a:pathLst>
                  </a:custGeom>
                  <a:solidFill>
                    <a:srgbClr val="6F767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4" name="Freeform 597"/>
                  <p:cNvSpPr>
                    <a:spLocks noChangeAspect="1"/>
                  </p:cNvSpPr>
                  <p:nvPr/>
                </p:nvSpPr>
                <p:spPr bwMode="auto">
                  <a:xfrm>
                    <a:off x="5049" y="1318"/>
                    <a:ext cx="6" cy="19"/>
                  </a:xfrm>
                  <a:custGeom>
                    <a:avLst/>
                    <a:gdLst>
                      <a:gd name="T0" fmla="*/ 0 w 6"/>
                      <a:gd name="T1" fmla="*/ 0 h 19"/>
                      <a:gd name="T2" fmla="*/ 5 w 6"/>
                      <a:gd name="T3" fmla="*/ 0 h 19"/>
                      <a:gd name="T4" fmla="*/ 5 w 6"/>
                      <a:gd name="T5" fmla="*/ 18 h 19"/>
                      <a:gd name="T6" fmla="*/ 3 w 6"/>
                      <a:gd name="T7" fmla="*/ 18 h 19"/>
                      <a:gd name="T8" fmla="*/ 2 w 6"/>
                      <a:gd name="T9" fmla="*/ 18 h 19"/>
                      <a:gd name="T10" fmla="*/ 0 w 6"/>
                      <a:gd name="T11" fmla="*/ 18 h 19"/>
                      <a:gd name="T12" fmla="*/ 0 w 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9">
                        <a:moveTo>
                          <a:pt x="0" y="0"/>
                        </a:moveTo>
                        <a:lnTo>
                          <a:pt x="5" y="0"/>
                        </a:lnTo>
                        <a:lnTo>
                          <a:pt x="5" y="18"/>
                        </a:lnTo>
                        <a:lnTo>
                          <a:pt x="3" y="18"/>
                        </a:lnTo>
                        <a:lnTo>
                          <a:pt x="2" y="18"/>
                        </a:lnTo>
                        <a:lnTo>
                          <a:pt x="0" y="18"/>
                        </a:lnTo>
                        <a:lnTo>
                          <a:pt x="0" y="0"/>
                        </a:lnTo>
                      </a:path>
                    </a:pathLst>
                  </a:custGeom>
                  <a:solidFill>
                    <a:srgbClr val="767D7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5" name="Freeform 598"/>
                  <p:cNvSpPr>
                    <a:spLocks noChangeAspect="1"/>
                  </p:cNvSpPr>
                  <p:nvPr/>
                </p:nvSpPr>
                <p:spPr bwMode="auto">
                  <a:xfrm>
                    <a:off x="5054" y="1318"/>
                    <a:ext cx="3" cy="19"/>
                  </a:xfrm>
                  <a:custGeom>
                    <a:avLst/>
                    <a:gdLst>
                      <a:gd name="T0" fmla="*/ 0 w 3"/>
                      <a:gd name="T1" fmla="*/ 0 h 19"/>
                      <a:gd name="T2" fmla="*/ 2 w 3"/>
                      <a:gd name="T3" fmla="*/ 0 h 19"/>
                      <a:gd name="T4" fmla="*/ 2 w 3"/>
                      <a:gd name="T5" fmla="*/ 18 h 19"/>
                      <a:gd name="T6" fmla="*/ 1 w 3"/>
                      <a:gd name="T7" fmla="*/ 18 h 19"/>
                      <a:gd name="T8" fmla="*/ 0 w 3"/>
                      <a:gd name="T9" fmla="*/ 18 h 19"/>
                      <a:gd name="T10" fmla="*/ 0 w 3"/>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9">
                        <a:moveTo>
                          <a:pt x="0" y="0"/>
                        </a:moveTo>
                        <a:lnTo>
                          <a:pt x="2" y="0"/>
                        </a:lnTo>
                        <a:lnTo>
                          <a:pt x="2" y="18"/>
                        </a:lnTo>
                        <a:lnTo>
                          <a:pt x="1" y="18"/>
                        </a:lnTo>
                        <a:lnTo>
                          <a:pt x="0" y="18"/>
                        </a:lnTo>
                        <a:lnTo>
                          <a:pt x="0" y="0"/>
                        </a:lnTo>
                      </a:path>
                    </a:pathLst>
                  </a:custGeom>
                  <a:solidFill>
                    <a:srgbClr val="7E858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6" name="Freeform 599"/>
                  <p:cNvSpPr>
                    <a:spLocks noChangeAspect="1"/>
                  </p:cNvSpPr>
                  <p:nvPr/>
                </p:nvSpPr>
                <p:spPr bwMode="auto">
                  <a:xfrm>
                    <a:off x="5056"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868D8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7" name="Freeform 600"/>
                  <p:cNvSpPr>
                    <a:spLocks noChangeAspect="1"/>
                  </p:cNvSpPr>
                  <p:nvPr/>
                </p:nvSpPr>
                <p:spPr bwMode="auto">
                  <a:xfrm>
                    <a:off x="5060"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8D979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8" name="Freeform 601"/>
                  <p:cNvSpPr>
                    <a:spLocks noChangeAspect="1"/>
                  </p:cNvSpPr>
                  <p:nvPr/>
                </p:nvSpPr>
                <p:spPr bwMode="auto">
                  <a:xfrm>
                    <a:off x="5063"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989F9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9" name="Freeform 602"/>
                  <p:cNvSpPr>
                    <a:spLocks noChangeAspect="1"/>
                  </p:cNvSpPr>
                  <p:nvPr/>
                </p:nvSpPr>
                <p:spPr bwMode="auto">
                  <a:xfrm>
                    <a:off x="5067"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9FA6A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0" name="Freeform 603"/>
                  <p:cNvSpPr>
                    <a:spLocks noChangeAspect="1"/>
                  </p:cNvSpPr>
                  <p:nvPr/>
                </p:nvSpPr>
                <p:spPr bwMode="auto">
                  <a:xfrm>
                    <a:off x="5070"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A7AEA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1" name="Freeform 604"/>
                  <p:cNvSpPr>
                    <a:spLocks noChangeAspect="1"/>
                  </p:cNvSpPr>
                  <p:nvPr/>
                </p:nvSpPr>
                <p:spPr bwMode="auto">
                  <a:xfrm>
                    <a:off x="5074"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AFB6B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2" name="Freeform 605"/>
                  <p:cNvSpPr>
                    <a:spLocks noChangeAspect="1"/>
                  </p:cNvSpPr>
                  <p:nvPr/>
                </p:nvSpPr>
                <p:spPr bwMode="auto">
                  <a:xfrm>
                    <a:off x="5077"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B6BDB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3" name="Freeform 606"/>
                  <p:cNvSpPr>
                    <a:spLocks noChangeAspect="1"/>
                  </p:cNvSpPr>
                  <p:nvPr/>
                </p:nvSpPr>
                <p:spPr bwMode="auto">
                  <a:xfrm>
                    <a:off x="5081" y="1318"/>
                    <a:ext cx="3" cy="19"/>
                  </a:xfrm>
                  <a:custGeom>
                    <a:avLst/>
                    <a:gdLst>
                      <a:gd name="T0" fmla="*/ 0 w 3"/>
                      <a:gd name="T1" fmla="*/ 0 h 19"/>
                      <a:gd name="T2" fmla="*/ 2 w 3"/>
                      <a:gd name="T3" fmla="*/ 0 h 19"/>
                      <a:gd name="T4" fmla="*/ 2 w 3"/>
                      <a:gd name="T5" fmla="*/ 16 h 19"/>
                      <a:gd name="T6" fmla="*/ 1 w 3"/>
                      <a:gd name="T7" fmla="*/ 16 h 19"/>
                      <a:gd name="T8" fmla="*/ 1 w 3"/>
                      <a:gd name="T9" fmla="*/ 18 h 19"/>
                      <a:gd name="T10" fmla="*/ 0 w 3"/>
                      <a:gd name="T11" fmla="*/ 18 h 19"/>
                      <a:gd name="T12" fmla="*/ 0 w 3"/>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9">
                        <a:moveTo>
                          <a:pt x="0" y="0"/>
                        </a:moveTo>
                        <a:lnTo>
                          <a:pt x="2" y="0"/>
                        </a:lnTo>
                        <a:lnTo>
                          <a:pt x="2" y="16"/>
                        </a:lnTo>
                        <a:lnTo>
                          <a:pt x="1" y="16"/>
                        </a:lnTo>
                        <a:lnTo>
                          <a:pt x="1" y="18"/>
                        </a:lnTo>
                        <a:lnTo>
                          <a:pt x="0" y="18"/>
                        </a:lnTo>
                        <a:lnTo>
                          <a:pt x="0" y="0"/>
                        </a:lnTo>
                      </a:path>
                    </a:pathLst>
                  </a:custGeom>
                  <a:solidFill>
                    <a:srgbClr val="BEC5C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4" name="Freeform 607"/>
                  <p:cNvSpPr>
                    <a:spLocks noChangeAspect="1"/>
                  </p:cNvSpPr>
                  <p:nvPr/>
                </p:nvSpPr>
                <p:spPr bwMode="auto">
                  <a:xfrm>
                    <a:off x="5084" y="1318"/>
                    <a:ext cx="5" cy="17"/>
                  </a:xfrm>
                  <a:custGeom>
                    <a:avLst/>
                    <a:gdLst>
                      <a:gd name="T0" fmla="*/ 0 w 5"/>
                      <a:gd name="T1" fmla="*/ 0 h 17"/>
                      <a:gd name="T2" fmla="*/ 4 w 5"/>
                      <a:gd name="T3" fmla="*/ 0 h 17"/>
                      <a:gd name="T4" fmla="*/ 4 w 5"/>
                      <a:gd name="T5" fmla="*/ 16 h 17"/>
                      <a:gd name="T6" fmla="*/ 2 w 5"/>
                      <a:gd name="T7" fmla="*/ 16 h 17"/>
                      <a:gd name="T8" fmla="*/ 2 w 5"/>
                      <a:gd name="T9" fmla="*/ 16 h 17"/>
                      <a:gd name="T10" fmla="*/ 0 w 5"/>
                      <a:gd name="T11" fmla="*/ 16 h 17"/>
                      <a:gd name="T12" fmla="*/ 0 w 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7">
                        <a:moveTo>
                          <a:pt x="0" y="0"/>
                        </a:moveTo>
                        <a:lnTo>
                          <a:pt x="4" y="0"/>
                        </a:lnTo>
                        <a:lnTo>
                          <a:pt x="4" y="16"/>
                        </a:lnTo>
                        <a:lnTo>
                          <a:pt x="2" y="16"/>
                        </a:lnTo>
                        <a:lnTo>
                          <a:pt x="0" y="16"/>
                        </a:lnTo>
                        <a:lnTo>
                          <a:pt x="0" y="0"/>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5" name="Freeform 608"/>
                  <p:cNvSpPr>
                    <a:spLocks noChangeAspect="1"/>
                  </p:cNvSpPr>
                  <p:nvPr/>
                </p:nvSpPr>
                <p:spPr bwMode="auto">
                  <a:xfrm>
                    <a:off x="5088" y="1318"/>
                    <a:ext cx="3" cy="17"/>
                  </a:xfrm>
                  <a:custGeom>
                    <a:avLst/>
                    <a:gdLst>
                      <a:gd name="T0" fmla="*/ 0 w 3"/>
                      <a:gd name="T1" fmla="*/ 0 h 17"/>
                      <a:gd name="T2" fmla="*/ 2 w 3"/>
                      <a:gd name="T3" fmla="*/ 0 h 17"/>
                      <a:gd name="T4" fmla="*/ 2 w 3"/>
                      <a:gd name="T5" fmla="*/ 16 h 17"/>
                      <a:gd name="T6" fmla="*/ 1 w 3"/>
                      <a:gd name="T7" fmla="*/ 16 h 17"/>
                      <a:gd name="T8" fmla="*/ 0 w 3"/>
                      <a:gd name="T9" fmla="*/ 16 h 17"/>
                      <a:gd name="T10" fmla="*/ 0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0" y="0"/>
                        </a:moveTo>
                        <a:lnTo>
                          <a:pt x="2" y="0"/>
                        </a:lnTo>
                        <a:lnTo>
                          <a:pt x="2" y="16"/>
                        </a:lnTo>
                        <a:lnTo>
                          <a:pt x="1" y="16"/>
                        </a:lnTo>
                        <a:lnTo>
                          <a:pt x="0" y="16"/>
                        </a:lnTo>
                        <a:lnTo>
                          <a:pt x="0" y="0"/>
                        </a:lnTo>
                      </a:path>
                    </a:pathLst>
                  </a:custGeom>
                  <a:solidFill>
                    <a:srgbClr val="CDD7D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6" name="Freeform 609"/>
                  <p:cNvSpPr>
                    <a:spLocks noChangeAspect="1"/>
                  </p:cNvSpPr>
                  <p:nvPr/>
                </p:nvSpPr>
                <p:spPr bwMode="auto">
                  <a:xfrm>
                    <a:off x="5090" y="1318"/>
                    <a:ext cx="5" cy="17"/>
                  </a:xfrm>
                  <a:custGeom>
                    <a:avLst/>
                    <a:gdLst>
                      <a:gd name="T0" fmla="*/ 0 w 5"/>
                      <a:gd name="T1" fmla="*/ 0 h 17"/>
                      <a:gd name="T2" fmla="*/ 4 w 5"/>
                      <a:gd name="T3" fmla="*/ 0 h 17"/>
                      <a:gd name="T4" fmla="*/ 4 w 5"/>
                      <a:gd name="T5" fmla="*/ 15 h 17"/>
                      <a:gd name="T6" fmla="*/ 2 w 5"/>
                      <a:gd name="T7" fmla="*/ 15 h 17"/>
                      <a:gd name="T8" fmla="*/ 2 w 5"/>
                      <a:gd name="T9" fmla="*/ 15 h 17"/>
                      <a:gd name="T10" fmla="*/ 0 w 5"/>
                      <a:gd name="T11" fmla="*/ 16 h 17"/>
                      <a:gd name="T12" fmla="*/ 0 w 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7">
                        <a:moveTo>
                          <a:pt x="0" y="0"/>
                        </a:moveTo>
                        <a:lnTo>
                          <a:pt x="4" y="0"/>
                        </a:lnTo>
                        <a:lnTo>
                          <a:pt x="4" y="15"/>
                        </a:lnTo>
                        <a:lnTo>
                          <a:pt x="2" y="15"/>
                        </a:lnTo>
                        <a:lnTo>
                          <a:pt x="0" y="16"/>
                        </a:lnTo>
                        <a:lnTo>
                          <a:pt x="0" y="0"/>
                        </a:lnTo>
                      </a:path>
                    </a:pathLst>
                  </a:custGeom>
                  <a:solidFill>
                    <a:srgbClr val="D7DED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 name="Freeform 610"/>
                  <p:cNvSpPr>
                    <a:spLocks noChangeAspect="1"/>
                  </p:cNvSpPr>
                  <p:nvPr/>
                </p:nvSpPr>
                <p:spPr bwMode="auto">
                  <a:xfrm>
                    <a:off x="5095" y="1318"/>
                    <a:ext cx="18" cy="17"/>
                  </a:xfrm>
                  <a:custGeom>
                    <a:avLst/>
                    <a:gdLst>
                      <a:gd name="T0" fmla="*/ 0 w 18"/>
                      <a:gd name="T1" fmla="*/ 0 h 17"/>
                      <a:gd name="T2" fmla="*/ 17 w 18"/>
                      <a:gd name="T3" fmla="*/ 0 h 17"/>
                      <a:gd name="T4" fmla="*/ 17 w 18"/>
                      <a:gd name="T5" fmla="*/ 5 h 17"/>
                      <a:gd name="T6" fmla="*/ 17 w 18"/>
                      <a:gd name="T7" fmla="*/ 6 h 17"/>
                      <a:gd name="T8" fmla="*/ 16 w 18"/>
                      <a:gd name="T9" fmla="*/ 8 h 17"/>
                      <a:gd name="T10" fmla="*/ 15 w 18"/>
                      <a:gd name="T11" fmla="*/ 9 h 17"/>
                      <a:gd name="T12" fmla="*/ 13 w 18"/>
                      <a:gd name="T13" fmla="*/ 11 h 17"/>
                      <a:gd name="T14" fmla="*/ 11 w 18"/>
                      <a:gd name="T15" fmla="*/ 13 h 17"/>
                      <a:gd name="T16" fmla="*/ 8 w 18"/>
                      <a:gd name="T17" fmla="*/ 13 h 17"/>
                      <a:gd name="T18" fmla="*/ 4 w 18"/>
                      <a:gd name="T19" fmla="*/ 14 h 17"/>
                      <a:gd name="T20" fmla="*/ 0 w 18"/>
                      <a:gd name="T21" fmla="*/ 16 h 17"/>
                      <a:gd name="T22" fmla="*/ 0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0" y="0"/>
                        </a:moveTo>
                        <a:lnTo>
                          <a:pt x="17" y="0"/>
                        </a:lnTo>
                        <a:lnTo>
                          <a:pt x="17" y="5"/>
                        </a:lnTo>
                        <a:lnTo>
                          <a:pt x="17" y="6"/>
                        </a:lnTo>
                        <a:lnTo>
                          <a:pt x="16" y="8"/>
                        </a:lnTo>
                        <a:lnTo>
                          <a:pt x="15" y="9"/>
                        </a:lnTo>
                        <a:lnTo>
                          <a:pt x="13" y="11"/>
                        </a:lnTo>
                        <a:lnTo>
                          <a:pt x="11" y="13"/>
                        </a:lnTo>
                        <a:lnTo>
                          <a:pt x="8" y="13"/>
                        </a:lnTo>
                        <a:lnTo>
                          <a:pt x="4" y="14"/>
                        </a:lnTo>
                        <a:lnTo>
                          <a:pt x="0" y="16"/>
                        </a:lnTo>
                        <a:lnTo>
                          <a:pt x="0" y="0"/>
                        </a:lnTo>
                      </a:path>
                    </a:pathLst>
                  </a:custGeom>
                  <a:solidFill>
                    <a:srgbClr val="DFE6E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8" name="Freeform 611"/>
                  <p:cNvSpPr>
                    <a:spLocks noChangeAspect="1"/>
                  </p:cNvSpPr>
                  <p:nvPr/>
                </p:nvSpPr>
                <p:spPr bwMode="auto">
                  <a:xfrm>
                    <a:off x="5016" y="1318"/>
                    <a:ext cx="97" cy="14"/>
                  </a:xfrm>
                  <a:custGeom>
                    <a:avLst/>
                    <a:gdLst>
                      <a:gd name="T0" fmla="*/ 48 w 97"/>
                      <a:gd name="T1" fmla="*/ 0 h 14"/>
                      <a:gd name="T2" fmla="*/ 96 w 97"/>
                      <a:gd name="T3" fmla="*/ 0 h 14"/>
                      <a:gd name="T4" fmla="*/ 96 w 97"/>
                      <a:gd name="T5" fmla="*/ 1 h 14"/>
                      <a:gd name="T6" fmla="*/ 94 w 97"/>
                      <a:gd name="T7" fmla="*/ 3 h 14"/>
                      <a:gd name="T8" fmla="*/ 94 w 97"/>
                      <a:gd name="T9" fmla="*/ 3 h 14"/>
                      <a:gd name="T10" fmla="*/ 92 w 97"/>
                      <a:gd name="T11" fmla="*/ 5 h 14"/>
                      <a:gd name="T12" fmla="*/ 91 w 97"/>
                      <a:gd name="T13" fmla="*/ 5 h 14"/>
                      <a:gd name="T14" fmla="*/ 88 w 97"/>
                      <a:gd name="T15" fmla="*/ 6 h 14"/>
                      <a:gd name="T16" fmla="*/ 85 w 97"/>
                      <a:gd name="T17" fmla="*/ 8 h 14"/>
                      <a:gd name="T18" fmla="*/ 83 w 97"/>
                      <a:gd name="T19" fmla="*/ 9 h 14"/>
                      <a:gd name="T20" fmla="*/ 78 w 97"/>
                      <a:gd name="T21" fmla="*/ 9 h 14"/>
                      <a:gd name="T22" fmla="*/ 75 w 97"/>
                      <a:gd name="T23" fmla="*/ 10 h 14"/>
                      <a:gd name="T24" fmla="*/ 71 w 97"/>
                      <a:gd name="T25" fmla="*/ 11 h 14"/>
                      <a:gd name="T26" fmla="*/ 66 w 97"/>
                      <a:gd name="T27" fmla="*/ 11 h 14"/>
                      <a:gd name="T28" fmla="*/ 62 w 97"/>
                      <a:gd name="T29" fmla="*/ 11 h 14"/>
                      <a:gd name="T30" fmla="*/ 58 w 97"/>
                      <a:gd name="T31" fmla="*/ 13 h 14"/>
                      <a:gd name="T32" fmla="*/ 53 w 97"/>
                      <a:gd name="T33" fmla="*/ 13 h 14"/>
                      <a:gd name="T34" fmla="*/ 48 w 97"/>
                      <a:gd name="T35" fmla="*/ 13 h 14"/>
                      <a:gd name="T36" fmla="*/ 43 w 97"/>
                      <a:gd name="T37" fmla="*/ 13 h 14"/>
                      <a:gd name="T38" fmla="*/ 38 w 97"/>
                      <a:gd name="T39" fmla="*/ 13 h 14"/>
                      <a:gd name="T40" fmla="*/ 34 w 97"/>
                      <a:gd name="T41" fmla="*/ 11 h 14"/>
                      <a:gd name="T42" fmla="*/ 28 w 97"/>
                      <a:gd name="T43" fmla="*/ 11 h 14"/>
                      <a:gd name="T44" fmla="*/ 25 w 97"/>
                      <a:gd name="T45" fmla="*/ 11 h 14"/>
                      <a:gd name="T46" fmla="*/ 20 w 97"/>
                      <a:gd name="T47" fmla="*/ 10 h 14"/>
                      <a:gd name="T48" fmla="*/ 18 w 97"/>
                      <a:gd name="T49" fmla="*/ 9 h 14"/>
                      <a:gd name="T50" fmla="*/ 14 w 97"/>
                      <a:gd name="T51" fmla="*/ 9 h 14"/>
                      <a:gd name="T52" fmla="*/ 11 w 97"/>
                      <a:gd name="T53" fmla="*/ 8 h 14"/>
                      <a:gd name="T54" fmla="*/ 9 w 97"/>
                      <a:gd name="T55" fmla="*/ 6 h 14"/>
                      <a:gd name="T56" fmla="*/ 5 w 97"/>
                      <a:gd name="T57" fmla="*/ 5 h 14"/>
                      <a:gd name="T58" fmla="*/ 3 w 97"/>
                      <a:gd name="T59" fmla="*/ 5 h 14"/>
                      <a:gd name="T60" fmla="*/ 2 w 97"/>
                      <a:gd name="T61" fmla="*/ 3 h 14"/>
                      <a:gd name="T62" fmla="*/ 0 w 97"/>
                      <a:gd name="T63" fmla="*/ 3 h 14"/>
                      <a:gd name="T64" fmla="*/ 0 w 97"/>
                      <a:gd name="T65" fmla="*/ 1 h 14"/>
                      <a:gd name="T66" fmla="*/ 0 w 97"/>
                      <a:gd name="T67" fmla="*/ 0 h 14"/>
                      <a:gd name="T68" fmla="*/ 48 w 97"/>
                      <a:gd name="T69" fmla="*/ 0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7" h="14">
                        <a:moveTo>
                          <a:pt x="48" y="0"/>
                        </a:moveTo>
                        <a:lnTo>
                          <a:pt x="96" y="0"/>
                        </a:lnTo>
                        <a:lnTo>
                          <a:pt x="96" y="1"/>
                        </a:lnTo>
                        <a:lnTo>
                          <a:pt x="94" y="3"/>
                        </a:lnTo>
                        <a:lnTo>
                          <a:pt x="92" y="5"/>
                        </a:lnTo>
                        <a:lnTo>
                          <a:pt x="91" y="5"/>
                        </a:lnTo>
                        <a:lnTo>
                          <a:pt x="88" y="6"/>
                        </a:lnTo>
                        <a:lnTo>
                          <a:pt x="85" y="8"/>
                        </a:lnTo>
                        <a:lnTo>
                          <a:pt x="83" y="9"/>
                        </a:lnTo>
                        <a:lnTo>
                          <a:pt x="78" y="9"/>
                        </a:lnTo>
                        <a:lnTo>
                          <a:pt x="75" y="10"/>
                        </a:lnTo>
                        <a:lnTo>
                          <a:pt x="71" y="11"/>
                        </a:lnTo>
                        <a:lnTo>
                          <a:pt x="66" y="11"/>
                        </a:lnTo>
                        <a:lnTo>
                          <a:pt x="62" y="11"/>
                        </a:lnTo>
                        <a:lnTo>
                          <a:pt x="58" y="13"/>
                        </a:lnTo>
                        <a:lnTo>
                          <a:pt x="53" y="13"/>
                        </a:lnTo>
                        <a:lnTo>
                          <a:pt x="48" y="13"/>
                        </a:lnTo>
                        <a:lnTo>
                          <a:pt x="43" y="13"/>
                        </a:lnTo>
                        <a:lnTo>
                          <a:pt x="38" y="13"/>
                        </a:lnTo>
                        <a:lnTo>
                          <a:pt x="34" y="11"/>
                        </a:lnTo>
                        <a:lnTo>
                          <a:pt x="28" y="11"/>
                        </a:lnTo>
                        <a:lnTo>
                          <a:pt x="25" y="11"/>
                        </a:lnTo>
                        <a:lnTo>
                          <a:pt x="20" y="10"/>
                        </a:lnTo>
                        <a:lnTo>
                          <a:pt x="18" y="9"/>
                        </a:lnTo>
                        <a:lnTo>
                          <a:pt x="14" y="9"/>
                        </a:lnTo>
                        <a:lnTo>
                          <a:pt x="11" y="8"/>
                        </a:lnTo>
                        <a:lnTo>
                          <a:pt x="9" y="6"/>
                        </a:lnTo>
                        <a:lnTo>
                          <a:pt x="5" y="5"/>
                        </a:lnTo>
                        <a:lnTo>
                          <a:pt x="3" y="5"/>
                        </a:lnTo>
                        <a:lnTo>
                          <a:pt x="2" y="3"/>
                        </a:lnTo>
                        <a:lnTo>
                          <a:pt x="0" y="3"/>
                        </a:lnTo>
                        <a:lnTo>
                          <a:pt x="0" y="1"/>
                        </a:lnTo>
                        <a:lnTo>
                          <a:pt x="0" y="0"/>
                        </a:lnTo>
                        <a:lnTo>
                          <a:pt x="48" y="0"/>
                        </a:lnTo>
                      </a:path>
                    </a:pathLst>
                  </a:custGeom>
                  <a:solidFill>
                    <a:srgbClr val="6C737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9" name="Freeform 612"/>
                  <p:cNvSpPr>
                    <a:spLocks noChangeAspect="1"/>
                  </p:cNvSpPr>
                  <p:nvPr/>
                </p:nvSpPr>
                <p:spPr bwMode="auto">
                  <a:xfrm>
                    <a:off x="5021" y="1318"/>
                    <a:ext cx="91" cy="14"/>
                  </a:xfrm>
                  <a:custGeom>
                    <a:avLst/>
                    <a:gdLst>
                      <a:gd name="T0" fmla="*/ 46 w 91"/>
                      <a:gd name="T1" fmla="*/ 0 h 14"/>
                      <a:gd name="T2" fmla="*/ 51 w 91"/>
                      <a:gd name="T3" fmla="*/ 0 h 14"/>
                      <a:gd name="T4" fmla="*/ 53 w 91"/>
                      <a:gd name="T5" fmla="*/ 0 h 14"/>
                      <a:gd name="T6" fmla="*/ 58 w 91"/>
                      <a:gd name="T7" fmla="*/ 0 h 14"/>
                      <a:gd name="T8" fmla="*/ 62 w 91"/>
                      <a:gd name="T9" fmla="*/ 0 h 14"/>
                      <a:gd name="T10" fmla="*/ 67 w 91"/>
                      <a:gd name="T11" fmla="*/ 0 h 14"/>
                      <a:gd name="T12" fmla="*/ 74 w 91"/>
                      <a:gd name="T13" fmla="*/ 0 h 14"/>
                      <a:gd name="T14" fmla="*/ 83 w 91"/>
                      <a:gd name="T15" fmla="*/ 0 h 14"/>
                      <a:gd name="T16" fmla="*/ 90 w 91"/>
                      <a:gd name="T17" fmla="*/ 1 h 14"/>
                      <a:gd name="T18" fmla="*/ 88 w 91"/>
                      <a:gd name="T19" fmla="*/ 3 h 14"/>
                      <a:gd name="T20" fmla="*/ 85 w 91"/>
                      <a:gd name="T21" fmla="*/ 6 h 14"/>
                      <a:gd name="T22" fmla="*/ 79 w 91"/>
                      <a:gd name="T23" fmla="*/ 8 h 14"/>
                      <a:gd name="T24" fmla="*/ 74 w 91"/>
                      <a:gd name="T25" fmla="*/ 9 h 14"/>
                      <a:gd name="T26" fmla="*/ 67 w 91"/>
                      <a:gd name="T27" fmla="*/ 10 h 14"/>
                      <a:gd name="T28" fmla="*/ 58 w 91"/>
                      <a:gd name="T29" fmla="*/ 11 h 14"/>
                      <a:gd name="T30" fmla="*/ 49 w 91"/>
                      <a:gd name="T31" fmla="*/ 13 h 14"/>
                      <a:gd name="T32" fmla="*/ 41 w 91"/>
                      <a:gd name="T33" fmla="*/ 13 h 14"/>
                      <a:gd name="T34" fmla="*/ 32 w 91"/>
                      <a:gd name="T35" fmla="*/ 11 h 14"/>
                      <a:gd name="T36" fmla="*/ 23 w 91"/>
                      <a:gd name="T37" fmla="*/ 11 h 14"/>
                      <a:gd name="T38" fmla="*/ 16 w 91"/>
                      <a:gd name="T39" fmla="*/ 9 h 14"/>
                      <a:gd name="T40" fmla="*/ 11 w 91"/>
                      <a:gd name="T41" fmla="*/ 8 h 14"/>
                      <a:gd name="T42" fmla="*/ 5 w 91"/>
                      <a:gd name="T43" fmla="*/ 6 h 14"/>
                      <a:gd name="T44" fmla="*/ 3 w 91"/>
                      <a:gd name="T45" fmla="*/ 3 h 14"/>
                      <a:gd name="T46" fmla="*/ 0 w 91"/>
                      <a:gd name="T47" fmla="*/ 1 h 14"/>
                      <a:gd name="T48" fmla="*/ 3 w 91"/>
                      <a:gd name="T49" fmla="*/ 0 h 14"/>
                      <a:gd name="T50" fmla="*/ 7 w 91"/>
                      <a:gd name="T51" fmla="*/ 0 h 14"/>
                      <a:gd name="T52" fmla="*/ 9 w 91"/>
                      <a:gd name="T53" fmla="*/ 0 h 14"/>
                      <a:gd name="T54" fmla="*/ 14 w 91"/>
                      <a:gd name="T55" fmla="*/ 0 h 14"/>
                      <a:gd name="T56" fmla="*/ 16 w 91"/>
                      <a:gd name="T57" fmla="*/ 0 h 14"/>
                      <a:gd name="T58" fmla="*/ 21 w 91"/>
                      <a:gd name="T59" fmla="*/ 0 h 14"/>
                      <a:gd name="T60" fmla="*/ 28 w 91"/>
                      <a:gd name="T61" fmla="*/ 0 h 14"/>
                      <a:gd name="T62" fmla="*/ 37 w 91"/>
                      <a:gd name="T63" fmla="*/ 0 h 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1" h="14">
                        <a:moveTo>
                          <a:pt x="44" y="0"/>
                        </a:moveTo>
                        <a:lnTo>
                          <a:pt x="46" y="0"/>
                        </a:lnTo>
                        <a:lnTo>
                          <a:pt x="48" y="0"/>
                        </a:lnTo>
                        <a:lnTo>
                          <a:pt x="51" y="0"/>
                        </a:lnTo>
                        <a:lnTo>
                          <a:pt x="52" y="0"/>
                        </a:lnTo>
                        <a:lnTo>
                          <a:pt x="53" y="0"/>
                        </a:lnTo>
                        <a:lnTo>
                          <a:pt x="55" y="0"/>
                        </a:lnTo>
                        <a:lnTo>
                          <a:pt x="58" y="0"/>
                        </a:lnTo>
                        <a:lnTo>
                          <a:pt x="62" y="0"/>
                        </a:lnTo>
                        <a:lnTo>
                          <a:pt x="63" y="0"/>
                        </a:lnTo>
                        <a:lnTo>
                          <a:pt x="67" y="0"/>
                        </a:lnTo>
                        <a:lnTo>
                          <a:pt x="70" y="0"/>
                        </a:lnTo>
                        <a:lnTo>
                          <a:pt x="74" y="0"/>
                        </a:lnTo>
                        <a:lnTo>
                          <a:pt x="78" y="0"/>
                        </a:lnTo>
                        <a:lnTo>
                          <a:pt x="83" y="0"/>
                        </a:lnTo>
                        <a:lnTo>
                          <a:pt x="90" y="0"/>
                        </a:lnTo>
                        <a:lnTo>
                          <a:pt x="90" y="1"/>
                        </a:lnTo>
                        <a:lnTo>
                          <a:pt x="88" y="3"/>
                        </a:lnTo>
                        <a:lnTo>
                          <a:pt x="86" y="5"/>
                        </a:lnTo>
                        <a:lnTo>
                          <a:pt x="85" y="6"/>
                        </a:lnTo>
                        <a:lnTo>
                          <a:pt x="82" y="6"/>
                        </a:lnTo>
                        <a:lnTo>
                          <a:pt x="79" y="8"/>
                        </a:lnTo>
                        <a:lnTo>
                          <a:pt x="76" y="9"/>
                        </a:lnTo>
                        <a:lnTo>
                          <a:pt x="74" y="9"/>
                        </a:lnTo>
                        <a:lnTo>
                          <a:pt x="70" y="10"/>
                        </a:lnTo>
                        <a:lnTo>
                          <a:pt x="67" y="10"/>
                        </a:lnTo>
                        <a:lnTo>
                          <a:pt x="63" y="11"/>
                        </a:lnTo>
                        <a:lnTo>
                          <a:pt x="58" y="11"/>
                        </a:lnTo>
                        <a:lnTo>
                          <a:pt x="55" y="13"/>
                        </a:lnTo>
                        <a:lnTo>
                          <a:pt x="49" y="13"/>
                        </a:lnTo>
                        <a:lnTo>
                          <a:pt x="45" y="13"/>
                        </a:lnTo>
                        <a:lnTo>
                          <a:pt x="41" y="13"/>
                        </a:lnTo>
                        <a:lnTo>
                          <a:pt x="35" y="13"/>
                        </a:lnTo>
                        <a:lnTo>
                          <a:pt x="32" y="11"/>
                        </a:lnTo>
                        <a:lnTo>
                          <a:pt x="27" y="11"/>
                        </a:lnTo>
                        <a:lnTo>
                          <a:pt x="23" y="11"/>
                        </a:lnTo>
                        <a:lnTo>
                          <a:pt x="21" y="10"/>
                        </a:lnTo>
                        <a:lnTo>
                          <a:pt x="16" y="9"/>
                        </a:lnTo>
                        <a:lnTo>
                          <a:pt x="14" y="9"/>
                        </a:lnTo>
                        <a:lnTo>
                          <a:pt x="11" y="8"/>
                        </a:lnTo>
                        <a:lnTo>
                          <a:pt x="9" y="8"/>
                        </a:lnTo>
                        <a:lnTo>
                          <a:pt x="5" y="6"/>
                        </a:lnTo>
                        <a:lnTo>
                          <a:pt x="4" y="5"/>
                        </a:lnTo>
                        <a:lnTo>
                          <a:pt x="3" y="3"/>
                        </a:lnTo>
                        <a:lnTo>
                          <a:pt x="2" y="3"/>
                        </a:lnTo>
                        <a:lnTo>
                          <a:pt x="0" y="1"/>
                        </a:lnTo>
                        <a:lnTo>
                          <a:pt x="0" y="0"/>
                        </a:lnTo>
                        <a:lnTo>
                          <a:pt x="3" y="0"/>
                        </a:lnTo>
                        <a:lnTo>
                          <a:pt x="5" y="0"/>
                        </a:lnTo>
                        <a:lnTo>
                          <a:pt x="7" y="0"/>
                        </a:lnTo>
                        <a:lnTo>
                          <a:pt x="9" y="0"/>
                        </a:lnTo>
                        <a:lnTo>
                          <a:pt x="11" y="0"/>
                        </a:lnTo>
                        <a:lnTo>
                          <a:pt x="14" y="0"/>
                        </a:lnTo>
                        <a:lnTo>
                          <a:pt x="15" y="0"/>
                        </a:lnTo>
                        <a:lnTo>
                          <a:pt x="16" y="0"/>
                        </a:lnTo>
                        <a:lnTo>
                          <a:pt x="19" y="0"/>
                        </a:lnTo>
                        <a:lnTo>
                          <a:pt x="21" y="0"/>
                        </a:lnTo>
                        <a:lnTo>
                          <a:pt x="25" y="0"/>
                        </a:lnTo>
                        <a:lnTo>
                          <a:pt x="28" y="0"/>
                        </a:lnTo>
                        <a:lnTo>
                          <a:pt x="33" y="0"/>
                        </a:lnTo>
                        <a:lnTo>
                          <a:pt x="37" y="0"/>
                        </a:lnTo>
                        <a:lnTo>
                          <a:pt x="44" y="0"/>
                        </a:lnTo>
                      </a:path>
                    </a:pathLst>
                  </a:custGeom>
                  <a:solidFill>
                    <a:srgbClr val="79808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0" name="Freeform 613"/>
                  <p:cNvSpPr>
                    <a:spLocks noChangeAspect="1"/>
                  </p:cNvSpPr>
                  <p:nvPr/>
                </p:nvSpPr>
                <p:spPr bwMode="auto">
                  <a:xfrm>
                    <a:off x="5028" y="1318"/>
                    <a:ext cx="83" cy="14"/>
                  </a:xfrm>
                  <a:custGeom>
                    <a:avLst/>
                    <a:gdLst>
                      <a:gd name="T0" fmla="*/ 39 w 83"/>
                      <a:gd name="T1" fmla="*/ 0 h 14"/>
                      <a:gd name="T2" fmla="*/ 44 w 83"/>
                      <a:gd name="T3" fmla="*/ 0 h 14"/>
                      <a:gd name="T4" fmla="*/ 46 w 83"/>
                      <a:gd name="T5" fmla="*/ 0 h 14"/>
                      <a:gd name="T6" fmla="*/ 50 w 83"/>
                      <a:gd name="T7" fmla="*/ 0 h 14"/>
                      <a:gd name="T8" fmla="*/ 55 w 83"/>
                      <a:gd name="T9" fmla="*/ 0 h 14"/>
                      <a:gd name="T10" fmla="*/ 59 w 83"/>
                      <a:gd name="T11" fmla="*/ 0 h 14"/>
                      <a:gd name="T12" fmla="*/ 66 w 83"/>
                      <a:gd name="T13" fmla="*/ 0 h 14"/>
                      <a:gd name="T14" fmla="*/ 77 w 83"/>
                      <a:gd name="T15" fmla="*/ 1 h 14"/>
                      <a:gd name="T16" fmla="*/ 82 w 83"/>
                      <a:gd name="T17" fmla="*/ 3 h 14"/>
                      <a:gd name="T18" fmla="*/ 80 w 83"/>
                      <a:gd name="T19" fmla="*/ 3 h 14"/>
                      <a:gd name="T20" fmla="*/ 77 w 83"/>
                      <a:gd name="T21" fmla="*/ 6 h 14"/>
                      <a:gd name="T22" fmla="*/ 73 w 83"/>
                      <a:gd name="T23" fmla="*/ 8 h 14"/>
                      <a:gd name="T24" fmla="*/ 67 w 83"/>
                      <a:gd name="T25" fmla="*/ 9 h 14"/>
                      <a:gd name="T26" fmla="*/ 60 w 83"/>
                      <a:gd name="T27" fmla="*/ 10 h 14"/>
                      <a:gd name="T28" fmla="*/ 53 w 83"/>
                      <a:gd name="T29" fmla="*/ 11 h 14"/>
                      <a:gd name="T30" fmla="*/ 45 w 83"/>
                      <a:gd name="T31" fmla="*/ 13 h 14"/>
                      <a:gd name="T32" fmla="*/ 37 w 83"/>
                      <a:gd name="T33" fmla="*/ 13 h 14"/>
                      <a:gd name="T34" fmla="*/ 29 w 83"/>
                      <a:gd name="T35" fmla="*/ 11 h 14"/>
                      <a:gd name="T36" fmla="*/ 22 w 83"/>
                      <a:gd name="T37" fmla="*/ 10 h 14"/>
                      <a:gd name="T38" fmla="*/ 15 w 83"/>
                      <a:gd name="T39" fmla="*/ 9 h 14"/>
                      <a:gd name="T40" fmla="*/ 9 w 83"/>
                      <a:gd name="T41" fmla="*/ 8 h 14"/>
                      <a:gd name="T42" fmla="*/ 5 w 83"/>
                      <a:gd name="T43" fmla="*/ 6 h 14"/>
                      <a:gd name="T44" fmla="*/ 2 w 83"/>
                      <a:gd name="T45" fmla="*/ 5 h 14"/>
                      <a:gd name="T46" fmla="*/ 0 w 83"/>
                      <a:gd name="T47" fmla="*/ 3 h 14"/>
                      <a:gd name="T48" fmla="*/ 3 w 83"/>
                      <a:gd name="T49" fmla="*/ 1 h 14"/>
                      <a:gd name="T50" fmla="*/ 5 w 83"/>
                      <a:gd name="T51" fmla="*/ 1 h 14"/>
                      <a:gd name="T52" fmla="*/ 9 w 83"/>
                      <a:gd name="T53" fmla="*/ 1 h 14"/>
                      <a:gd name="T54" fmla="*/ 11 w 83"/>
                      <a:gd name="T55" fmla="*/ 1 h 14"/>
                      <a:gd name="T56" fmla="*/ 14 w 83"/>
                      <a:gd name="T57" fmla="*/ 1 h 14"/>
                      <a:gd name="T58" fmla="*/ 18 w 83"/>
                      <a:gd name="T59" fmla="*/ 0 h 14"/>
                      <a:gd name="T60" fmla="*/ 23 w 83"/>
                      <a:gd name="T61" fmla="*/ 0 h 14"/>
                      <a:gd name="T62" fmla="*/ 32 w 83"/>
                      <a:gd name="T63" fmla="*/ 0 h 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3" h="14">
                        <a:moveTo>
                          <a:pt x="37" y="0"/>
                        </a:moveTo>
                        <a:lnTo>
                          <a:pt x="39" y="0"/>
                        </a:lnTo>
                        <a:lnTo>
                          <a:pt x="41" y="0"/>
                        </a:lnTo>
                        <a:lnTo>
                          <a:pt x="44" y="0"/>
                        </a:lnTo>
                        <a:lnTo>
                          <a:pt x="45" y="0"/>
                        </a:lnTo>
                        <a:lnTo>
                          <a:pt x="46" y="0"/>
                        </a:lnTo>
                        <a:lnTo>
                          <a:pt x="48" y="0"/>
                        </a:lnTo>
                        <a:lnTo>
                          <a:pt x="50" y="0"/>
                        </a:lnTo>
                        <a:lnTo>
                          <a:pt x="52" y="0"/>
                        </a:lnTo>
                        <a:lnTo>
                          <a:pt x="55" y="0"/>
                        </a:lnTo>
                        <a:lnTo>
                          <a:pt x="56" y="0"/>
                        </a:lnTo>
                        <a:lnTo>
                          <a:pt x="59" y="0"/>
                        </a:lnTo>
                        <a:lnTo>
                          <a:pt x="63" y="0"/>
                        </a:lnTo>
                        <a:lnTo>
                          <a:pt x="66" y="0"/>
                        </a:lnTo>
                        <a:lnTo>
                          <a:pt x="71" y="1"/>
                        </a:lnTo>
                        <a:lnTo>
                          <a:pt x="77" y="1"/>
                        </a:lnTo>
                        <a:lnTo>
                          <a:pt x="82" y="1"/>
                        </a:lnTo>
                        <a:lnTo>
                          <a:pt x="82" y="3"/>
                        </a:lnTo>
                        <a:lnTo>
                          <a:pt x="80" y="3"/>
                        </a:lnTo>
                        <a:lnTo>
                          <a:pt x="80" y="5"/>
                        </a:lnTo>
                        <a:lnTo>
                          <a:pt x="77" y="6"/>
                        </a:lnTo>
                        <a:lnTo>
                          <a:pt x="75" y="8"/>
                        </a:lnTo>
                        <a:lnTo>
                          <a:pt x="73" y="8"/>
                        </a:lnTo>
                        <a:lnTo>
                          <a:pt x="70" y="9"/>
                        </a:lnTo>
                        <a:lnTo>
                          <a:pt x="67" y="9"/>
                        </a:lnTo>
                        <a:lnTo>
                          <a:pt x="63" y="10"/>
                        </a:lnTo>
                        <a:lnTo>
                          <a:pt x="60" y="10"/>
                        </a:lnTo>
                        <a:lnTo>
                          <a:pt x="56" y="11"/>
                        </a:lnTo>
                        <a:lnTo>
                          <a:pt x="53" y="11"/>
                        </a:lnTo>
                        <a:lnTo>
                          <a:pt x="50" y="11"/>
                        </a:lnTo>
                        <a:lnTo>
                          <a:pt x="45" y="13"/>
                        </a:lnTo>
                        <a:lnTo>
                          <a:pt x="41" y="13"/>
                        </a:lnTo>
                        <a:lnTo>
                          <a:pt x="37" y="13"/>
                        </a:lnTo>
                        <a:lnTo>
                          <a:pt x="33" y="11"/>
                        </a:lnTo>
                        <a:lnTo>
                          <a:pt x="29" y="11"/>
                        </a:lnTo>
                        <a:lnTo>
                          <a:pt x="25" y="11"/>
                        </a:lnTo>
                        <a:lnTo>
                          <a:pt x="22" y="10"/>
                        </a:lnTo>
                        <a:lnTo>
                          <a:pt x="18" y="10"/>
                        </a:lnTo>
                        <a:lnTo>
                          <a:pt x="15" y="9"/>
                        </a:lnTo>
                        <a:lnTo>
                          <a:pt x="12" y="9"/>
                        </a:lnTo>
                        <a:lnTo>
                          <a:pt x="9" y="8"/>
                        </a:lnTo>
                        <a:lnTo>
                          <a:pt x="7" y="8"/>
                        </a:lnTo>
                        <a:lnTo>
                          <a:pt x="5" y="6"/>
                        </a:lnTo>
                        <a:lnTo>
                          <a:pt x="3" y="5"/>
                        </a:lnTo>
                        <a:lnTo>
                          <a:pt x="2" y="5"/>
                        </a:lnTo>
                        <a:lnTo>
                          <a:pt x="2" y="3"/>
                        </a:lnTo>
                        <a:lnTo>
                          <a:pt x="0" y="3"/>
                        </a:lnTo>
                        <a:lnTo>
                          <a:pt x="0" y="1"/>
                        </a:lnTo>
                        <a:lnTo>
                          <a:pt x="3" y="1"/>
                        </a:lnTo>
                        <a:lnTo>
                          <a:pt x="4" y="1"/>
                        </a:lnTo>
                        <a:lnTo>
                          <a:pt x="5" y="1"/>
                        </a:lnTo>
                        <a:lnTo>
                          <a:pt x="7" y="1"/>
                        </a:lnTo>
                        <a:lnTo>
                          <a:pt x="9" y="1"/>
                        </a:lnTo>
                        <a:lnTo>
                          <a:pt x="11" y="1"/>
                        </a:lnTo>
                        <a:lnTo>
                          <a:pt x="12" y="1"/>
                        </a:lnTo>
                        <a:lnTo>
                          <a:pt x="14" y="1"/>
                        </a:lnTo>
                        <a:lnTo>
                          <a:pt x="16" y="1"/>
                        </a:lnTo>
                        <a:lnTo>
                          <a:pt x="18" y="0"/>
                        </a:lnTo>
                        <a:lnTo>
                          <a:pt x="21" y="0"/>
                        </a:lnTo>
                        <a:lnTo>
                          <a:pt x="23" y="0"/>
                        </a:lnTo>
                        <a:lnTo>
                          <a:pt x="27" y="0"/>
                        </a:lnTo>
                        <a:lnTo>
                          <a:pt x="32" y="0"/>
                        </a:lnTo>
                        <a:lnTo>
                          <a:pt x="37" y="0"/>
                        </a:lnTo>
                      </a:path>
                    </a:pathLst>
                  </a:custGeom>
                  <a:solidFill>
                    <a:srgbClr val="838A8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1" name="Freeform 614"/>
                  <p:cNvSpPr>
                    <a:spLocks noChangeAspect="1"/>
                  </p:cNvSpPr>
                  <p:nvPr/>
                </p:nvSpPr>
                <p:spPr bwMode="auto">
                  <a:xfrm>
                    <a:off x="5035" y="1318"/>
                    <a:ext cx="74" cy="12"/>
                  </a:xfrm>
                  <a:custGeom>
                    <a:avLst/>
                    <a:gdLst>
                      <a:gd name="T0" fmla="*/ 30 w 74"/>
                      <a:gd name="T1" fmla="*/ 0 h 12"/>
                      <a:gd name="T2" fmla="*/ 32 w 74"/>
                      <a:gd name="T3" fmla="*/ 0 h 12"/>
                      <a:gd name="T4" fmla="*/ 35 w 74"/>
                      <a:gd name="T5" fmla="*/ 0 h 12"/>
                      <a:gd name="T6" fmla="*/ 37 w 74"/>
                      <a:gd name="T7" fmla="*/ 0 h 12"/>
                      <a:gd name="T8" fmla="*/ 38 w 74"/>
                      <a:gd name="T9" fmla="*/ 0 h 12"/>
                      <a:gd name="T10" fmla="*/ 39 w 74"/>
                      <a:gd name="T11" fmla="*/ 0 h 12"/>
                      <a:gd name="T12" fmla="*/ 41 w 74"/>
                      <a:gd name="T13" fmla="*/ 0 h 12"/>
                      <a:gd name="T14" fmla="*/ 43 w 74"/>
                      <a:gd name="T15" fmla="*/ 0 h 12"/>
                      <a:gd name="T16" fmla="*/ 45 w 74"/>
                      <a:gd name="T17" fmla="*/ 0 h 12"/>
                      <a:gd name="T18" fmla="*/ 46 w 74"/>
                      <a:gd name="T19" fmla="*/ 1 h 12"/>
                      <a:gd name="T20" fmla="*/ 48 w 74"/>
                      <a:gd name="T21" fmla="*/ 1 h 12"/>
                      <a:gd name="T22" fmla="*/ 52 w 74"/>
                      <a:gd name="T23" fmla="*/ 1 h 12"/>
                      <a:gd name="T24" fmla="*/ 54 w 74"/>
                      <a:gd name="T25" fmla="*/ 1 h 12"/>
                      <a:gd name="T26" fmla="*/ 58 w 74"/>
                      <a:gd name="T27" fmla="*/ 1 h 12"/>
                      <a:gd name="T28" fmla="*/ 62 w 74"/>
                      <a:gd name="T29" fmla="*/ 1 h 12"/>
                      <a:gd name="T30" fmla="*/ 68 w 74"/>
                      <a:gd name="T31" fmla="*/ 1 h 12"/>
                      <a:gd name="T32" fmla="*/ 73 w 74"/>
                      <a:gd name="T33" fmla="*/ 1 h 12"/>
                      <a:gd name="T34" fmla="*/ 73 w 74"/>
                      <a:gd name="T35" fmla="*/ 3 h 12"/>
                      <a:gd name="T36" fmla="*/ 73 w 74"/>
                      <a:gd name="T37" fmla="*/ 3 h 12"/>
                      <a:gd name="T38" fmla="*/ 71 w 74"/>
                      <a:gd name="T39" fmla="*/ 5 h 12"/>
                      <a:gd name="T40" fmla="*/ 71 w 74"/>
                      <a:gd name="T41" fmla="*/ 5 h 12"/>
                      <a:gd name="T42" fmla="*/ 69 w 74"/>
                      <a:gd name="T43" fmla="*/ 6 h 12"/>
                      <a:gd name="T44" fmla="*/ 66 w 74"/>
                      <a:gd name="T45" fmla="*/ 8 h 12"/>
                      <a:gd name="T46" fmla="*/ 65 w 74"/>
                      <a:gd name="T47" fmla="*/ 8 h 12"/>
                      <a:gd name="T48" fmla="*/ 62 w 74"/>
                      <a:gd name="T49" fmla="*/ 9 h 12"/>
                      <a:gd name="T50" fmla="*/ 60 w 74"/>
                      <a:gd name="T51" fmla="*/ 9 h 12"/>
                      <a:gd name="T52" fmla="*/ 57 w 74"/>
                      <a:gd name="T53" fmla="*/ 10 h 12"/>
                      <a:gd name="T54" fmla="*/ 53 w 74"/>
                      <a:gd name="T55" fmla="*/ 10 h 12"/>
                      <a:gd name="T56" fmla="*/ 50 w 74"/>
                      <a:gd name="T57" fmla="*/ 11 h 12"/>
                      <a:gd name="T58" fmla="*/ 46 w 74"/>
                      <a:gd name="T59" fmla="*/ 11 h 12"/>
                      <a:gd name="T60" fmla="*/ 43 w 74"/>
                      <a:gd name="T61" fmla="*/ 11 h 12"/>
                      <a:gd name="T62" fmla="*/ 39 w 74"/>
                      <a:gd name="T63" fmla="*/ 11 h 12"/>
                      <a:gd name="T64" fmla="*/ 35 w 74"/>
                      <a:gd name="T65" fmla="*/ 11 h 12"/>
                      <a:gd name="T66" fmla="*/ 31 w 74"/>
                      <a:gd name="T67" fmla="*/ 11 h 12"/>
                      <a:gd name="T68" fmla="*/ 28 w 74"/>
                      <a:gd name="T69" fmla="*/ 11 h 12"/>
                      <a:gd name="T70" fmla="*/ 25 w 74"/>
                      <a:gd name="T71" fmla="*/ 11 h 12"/>
                      <a:gd name="T72" fmla="*/ 21 w 74"/>
                      <a:gd name="T73" fmla="*/ 11 h 12"/>
                      <a:gd name="T74" fmla="*/ 19 w 74"/>
                      <a:gd name="T75" fmla="*/ 10 h 12"/>
                      <a:gd name="T76" fmla="*/ 16 w 74"/>
                      <a:gd name="T77" fmla="*/ 10 h 12"/>
                      <a:gd name="T78" fmla="*/ 14 w 74"/>
                      <a:gd name="T79" fmla="*/ 10 h 12"/>
                      <a:gd name="T80" fmla="*/ 11 w 74"/>
                      <a:gd name="T81" fmla="*/ 9 h 12"/>
                      <a:gd name="T82" fmla="*/ 9 w 74"/>
                      <a:gd name="T83" fmla="*/ 9 h 12"/>
                      <a:gd name="T84" fmla="*/ 7 w 74"/>
                      <a:gd name="T85" fmla="*/ 8 h 12"/>
                      <a:gd name="T86" fmla="*/ 4 w 74"/>
                      <a:gd name="T87" fmla="*/ 6 h 12"/>
                      <a:gd name="T88" fmla="*/ 3 w 74"/>
                      <a:gd name="T89" fmla="*/ 6 h 12"/>
                      <a:gd name="T90" fmla="*/ 2 w 74"/>
                      <a:gd name="T91" fmla="*/ 5 h 12"/>
                      <a:gd name="T92" fmla="*/ 0 w 74"/>
                      <a:gd name="T93" fmla="*/ 3 h 12"/>
                      <a:gd name="T94" fmla="*/ 0 w 74"/>
                      <a:gd name="T95" fmla="*/ 3 h 12"/>
                      <a:gd name="T96" fmla="*/ 2 w 74"/>
                      <a:gd name="T97" fmla="*/ 3 h 12"/>
                      <a:gd name="T98" fmla="*/ 3 w 74"/>
                      <a:gd name="T99" fmla="*/ 3 h 12"/>
                      <a:gd name="T100" fmla="*/ 4 w 74"/>
                      <a:gd name="T101" fmla="*/ 1 h 12"/>
                      <a:gd name="T102" fmla="*/ 5 w 74"/>
                      <a:gd name="T103" fmla="*/ 1 h 12"/>
                      <a:gd name="T104" fmla="*/ 7 w 74"/>
                      <a:gd name="T105" fmla="*/ 1 h 12"/>
                      <a:gd name="T106" fmla="*/ 9 w 74"/>
                      <a:gd name="T107" fmla="*/ 1 h 12"/>
                      <a:gd name="T108" fmla="*/ 9 w 74"/>
                      <a:gd name="T109" fmla="*/ 1 h 12"/>
                      <a:gd name="T110" fmla="*/ 11 w 74"/>
                      <a:gd name="T111" fmla="*/ 1 h 12"/>
                      <a:gd name="T112" fmla="*/ 12 w 74"/>
                      <a:gd name="T113" fmla="*/ 1 h 12"/>
                      <a:gd name="T114" fmla="*/ 15 w 74"/>
                      <a:gd name="T115" fmla="*/ 1 h 12"/>
                      <a:gd name="T116" fmla="*/ 16 w 74"/>
                      <a:gd name="T117" fmla="*/ 1 h 12"/>
                      <a:gd name="T118" fmla="*/ 19 w 74"/>
                      <a:gd name="T119" fmla="*/ 1 h 12"/>
                      <a:gd name="T120" fmla="*/ 23 w 74"/>
                      <a:gd name="T121" fmla="*/ 1 h 12"/>
                      <a:gd name="T122" fmla="*/ 26 w 74"/>
                      <a:gd name="T123" fmla="*/ 0 h 12"/>
                      <a:gd name="T124" fmla="*/ 30 w 74"/>
                      <a:gd name="T125" fmla="*/ 0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4" h="12">
                        <a:moveTo>
                          <a:pt x="30" y="0"/>
                        </a:moveTo>
                        <a:lnTo>
                          <a:pt x="32" y="0"/>
                        </a:lnTo>
                        <a:lnTo>
                          <a:pt x="35" y="0"/>
                        </a:lnTo>
                        <a:lnTo>
                          <a:pt x="37" y="0"/>
                        </a:lnTo>
                        <a:lnTo>
                          <a:pt x="38" y="0"/>
                        </a:lnTo>
                        <a:lnTo>
                          <a:pt x="39" y="0"/>
                        </a:lnTo>
                        <a:lnTo>
                          <a:pt x="41" y="0"/>
                        </a:lnTo>
                        <a:lnTo>
                          <a:pt x="43" y="0"/>
                        </a:lnTo>
                        <a:lnTo>
                          <a:pt x="45" y="0"/>
                        </a:lnTo>
                        <a:lnTo>
                          <a:pt x="46" y="1"/>
                        </a:lnTo>
                        <a:lnTo>
                          <a:pt x="48" y="1"/>
                        </a:lnTo>
                        <a:lnTo>
                          <a:pt x="52" y="1"/>
                        </a:lnTo>
                        <a:lnTo>
                          <a:pt x="54" y="1"/>
                        </a:lnTo>
                        <a:lnTo>
                          <a:pt x="58" y="1"/>
                        </a:lnTo>
                        <a:lnTo>
                          <a:pt x="62" y="1"/>
                        </a:lnTo>
                        <a:lnTo>
                          <a:pt x="68" y="1"/>
                        </a:lnTo>
                        <a:lnTo>
                          <a:pt x="73" y="1"/>
                        </a:lnTo>
                        <a:lnTo>
                          <a:pt x="73" y="3"/>
                        </a:lnTo>
                        <a:lnTo>
                          <a:pt x="71" y="5"/>
                        </a:lnTo>
                        <a:lnTo>
                          <a:pt x="69" y="6"/>
                        </a:lnTo>
                        <a:lnTo>
                          <a:pt x="66" y="8"/>
                        </a:lnTo>
                        <a:lnTo>
                          <a:pt x="65" y="8"/>
                        </a:lnTo>
                        <a:lnTo>
                          <a:pt x="62" y="9"/>
                        </a:lnTo>
                        <a:lnTo>
                          <a:pt x="60" y="9"/>
                        </a:lnTo>
                        <a:lnTo>
                          <a:pt x="57" y="10"/>
                        </a:lnTo>
                        <a:lnTo>
                          <a:pt x="53" y="10"/>
                        </a:lnTo>
                        <a:lnTo>
                          <a:pt x="50" y="11"/>
                        </a:lnTo>
                        <a:lnTo>
                          <a:pt x="46" y="11"/>
                        </a:lnTo>
                        <a:lnTo>
                          <a:pt x="43" y="11"/>
                        </a:lnTo>
                        <a:lnTo>
                          <a:pt x="39" y="11"/>
                        </a:lnTo>
                        <a:lnTo>
                          <a:pt x="35" y="11"/>
                        </a:lnTo>
                        <a:lnTo>
                          <a:pt x="31" y="11"/>
                        </a:lnTo>
                        <a:lnTo>
                          <a:pt x="28" y="11"/>
                        </a:lnTo>
                        <a:lnTo>
                          <a:pt x="25" y="11"/>
                        </a:lnTo>
                        <a:lnTo>
                          <a:pt x="21" y="11"/>
                        </a:lnTo>
                        <a:lnTo>
                          <a:pt x="19" y="10"/>
                        </a:lnTo>
                        <a:lnTo>
                          <a:pt x="16" y="10"/>
                        </a:lnTo>
                        <a:lnTo>
                          <a:pt x="14" y="10"/>
                        </a:lnTo>
                        <a:lnTo>
                          <a:pt x="11" y="9"/>
                        </a:lnTo>
                        <a:lnTo>
                          <a:pt x="9" y="9"/>
                        </a:lnTo>
                        <a:lnTo>
                          <a:pt x="7" y="8"/>
                        </a:lnTo>
                        <a:lnTo>
                          <a:pt x="4" y="6"/>
                        </a:lnTo>
                        <a:lnTo>
                          <a:pt x="3" y="6"/>
                        </a:lnTo>
                        <a:lnTo>
                          <a:pt x="2" y="5"/>
                        </a:lnTo>
                        <a:lnTo>
                          <a:pt x="0" y="3"/>
                        </a:lnTo>
                        <a:lnTo>
                          <a:pt x="2" y="3"/>
                        </a:lnTo>
                        <a:lnTo>
                          <a:pt x="3" y="3"/>
                        </a:lnTo>
                        <a:lnTo>
                          <a:pt x="4" y="1"/>
                        </a:lnTo>
                        <a:lnTo>
                          <a:pt x="5" y="1"/>
                        </a:lnTo>
                        <a:lnTo>
                          <a:pt x="7" y="1"/>
                        </a:lnTo>
                        <a:lnTo>
                          <a:pt x="9" y="1"/>
                        </a:lnTo>
                        <a:lnTo>
                          <a:pt x="11" y="1"/>
                        </a:lnTo>
                        <a:lnTo>
                          <a:pt x="12" y="1"/>
                        </a:lnTo>
                        <a:lnTo>
                          <a:pt x="15" y="1"/>
                        </a:lnTo>
                        <a:lnTo>
                          <a:pt x="16" y="1"/>
                        </a:lnTo>
                        <a:lnTo>
                          <a:pt x="19" y="1"/>
                        </a:lnTo>
                        <a:lnTo>
                          <a:pt x="23" y="1"/>
                        </a:lnTo>
                        <a:lnTo>
                          <a:pt x="26" y="0"/>
                        </a:lnTo>
                        <a:lnTo>
                          <a:pt x="30" y="0"/>
                        </a:lnTo>
                      </a:path>
                    </a:pathLst>
                  </a:custGeom>
                  <a:solidFill>
                    <a:srgbClr val="90979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2" name="Freeform 615"/>
                  <p:cNvSpPr>
                    <a:spLocks noChangeAspect="1"/>
                  </p:cNvSpPr>
                  <p:nvPr/>
                </p:nvSpPr>
                <p:spPr bwMode="auto">
                  <a:xfrm>
                    <a:off x="5042" y="1318"/>
                    <a:ext cx="66" cy="12"/>
                  </a:xfrm>
                  <a:custGeom>
                    <a:avLst/>
                    <a:gdLst>
                      <a:gd name="T0" fmla="*/ 23 w 66"/>
                      <a:gd name="T1" fmla="*/ 0 h 12"/>
                      <a:gd name="T2" fmla="*/ 25 w 66"/>
                      <a:gd name="T3" fmla="*/ 0 h 12"/>
                      <a:gd name="T4" fmla="*/ 29 w 66"/>
                      <a:gd name="T5" fmla="*/ 1 h 12"/>
                      <a:gd name="T6" fmla="*/ 30 w 66"/>
                      <a:gd name="T7" fmla="*/ 1 h 12"/>
                      <a:gd name="T8" fmla="*/ 31 w 66"/>
                      <a:gd name="T9" fmla="*/ 1 h 12"/>
                      <a:gd name="T10" fmla="*/ 32 w 66"/>
                      <a:gd name="T11" fmla="*/ 1 h 12"/>
                      <a:gd name="T12" fmla="*/ 34 w 66"/>
                      <a:gd name="T13" fmla="*/ 1 h 12"/>
                      <a:gd name="T14" fmla="*/ 36 w 66"/>
                      <a:gd name="T15" fmla="*/ 1 h 12"/>
                      <a:gd name="T16" fmla="*/ 38 w 66"/>
                      <a:gd name="T17" fmla="*/ 1 h 12"/>
                      <a:gd name="T18" fmla="*/ 40 w 66"/>
                      <a:gd name="T19" fmla="*/ 1 h 12"/>
                      <a:gd name="T20" fmla="*/ 42 w 66"/>
                      <a:gd name="T21" fmla="*/ 1 h 12"/>
                      <a:gd name="T22" fmla="*/ 45 w 66"/>
                      <a:gd name="T23" fmla="*/ 1 h 12"/>
                      <a:gd name="T24" fmla="*/ 47 w 66"/>
                      <a:gd name="T25" fmla="*/ 1 h 12"/>
                      <a:gd name="T26" fmla="*/ 50 w 66"/>
                      <a:gd name="T27" fmla="*/ 1 h 12"/>
                      <a:gd name="T28" fmla="*/ 56 w 66"/>
                      <a:gd name="T29" fmla="*/ 1 h 12"/>
                      <a:gd name="T30" fmla="*/ 60 w 66"/>
                      <a:gd name="T31" fmla="*/ 3 h 12"/>
                      <a:gd name="T32" fmla="*/ 65 w 66"/>
                      <a:gd name="T33" fmla="*/ 3 h 12"/>
                      <a:gd name="T34" fmla="*/ 65 w 66"/>
                      <a:gd name="T35" fmla="*/ 3 h 12"/>
                      <a:gd name="T36" fmla="*/ 63 w 66"/>
                      <a:gd name="T37" fmla="*/ 5 h 12"/>
                      <a:gd name="T38" fmla="*/ 63 w 66"/>
                      <a:gd name="T39" fmla="*/ 6 h 12"/>
                      <a:gd name="T40" fmla="*/ 61 w 66"/>
                      <a:gd name="T41" fmla="*/ 6 h 12"/>
                      <a:gd name="T42" fmla="*/ 60 w 66"/>
                      <a:gd name="T43" fmla="*/ 8 h 12"/>
                      <a:gd name="T44" fmla="*/ 57 w 66"/>
                      <a:gd name="T45" fmla="*/ 8 h 12"/>
                      <a:gd name="T46" fmla="*/ 56 w 66"/>
                      <a:gd name="T47" fmla="*/ 9 h 12"/>
                      <a:gd name="T48" fmla="*/ 53 w 66"/>
                      <a:gd name="T49" fmla="*/ 9 h 12"/>
                      <a:gd name="T50" fmla="*/ 50 w 66"/>
                      <a:gd name="T51" fmla="*/ 10 h 12"/>
                      <a:gd name="T52" fmla="*/ 47 w 66"/>
                      <a:gd name="T53" fmla="*/ 10 h 12"/>
                      <a:gd name="T54" fmla="*/ 43 w 66"/>
                      <a:gd name="T55" fmla="*/ 11 h 12"/>
                      <a:gd name="T56" fmla="*/ 41 w 66"/>
                      <a:gd name="T57" fmla="*/ 11 h 12"/>
                      <a:gd name="T58" fmla="*/ 38 w 66"/>
                      <a:gd name="T59" fmla="*/ 11 h 12"/>
                      <a:gd name="T60" fmla="*/ 34 w 66"/>
                      <a:gd name="T61" fmla="*/ 11 h 12"/>
                      <a:gd name="T62" fmla="*/ 31 w 66"/>
                      <a:gd name="T63" fmla="*/ 11 h 12"/>
                      <a:gd name="T64" fmla="*/ 27 w 66"/>
                      <a:gd name="T65" fmla="*/ 11 h 12"/>
                      <a:gd name="T66" fmla="*/ 25 w 66"/>
                      <a:gd name="T67" fmla="*/ 11 h 12"/>
                      <a:gd name="T68" fmla="*/ 22 w 66"/>
                      <a:gd name="T69" fmla="*/ 11 h 12"/>
                      <a:gd name="T70" fmla="*/ 19 w 66"/>
                      <a:gd name="T71" fmla="*/ 11 h 12"/>
                      <a:gd name="T72" fmla="*/ 16 w 66"/>
                      <a:gd name="T73" fmla="*/ 10 h 12"/>
                      <a:gd name="T74" fmla="*/ 14 w 66"/>
                      <a:gd name="T75" fmla="*/ 10 h 12"/>
                      <a:gd name="T76" fmla="*/ 11 w 66"/>
                      <a:gd name="T77" fmla="*/ 10 h 12"/>
                      <a:gd name="T78" fmla="*/ 9 w 66"/>
                      <a:gd name="T79" fmla="*/ 9 h 12"/>
                      <a:gd name="T80" fmla="*/ 7 w 66"/>
                      <a:gd name="T81" fmla="*/ 9 h 12"/>
                      <a:gd name="T82" fmla="*/ 5 w 66"/>
                      <a:gd name="T83" fmla="*/ 8 h 12"/>
                      <a:gd name="T84" fmla="*/ 4 w 66"/>
                      <a:gd name="T85" fmla="*/ 8 h 12"/>
                      <a:gd name="T86" fmla="*/ 3 w 66"/>
                      <a:gd name="T87" fmla="*/ 6 h 12"/>
                      <a:gd name="T88" fmla="*/ 2 w 66"/>
                      <a:gd name="T89" fmla="*/ 6 h 12"/>
                      <a:gd name="T90" fmla="*/ 0 w 66"/>
                      <a:gd name="T91" fmla="*/ 5 h 12"/>
                      <a:gd name="T92" fmla="*/ 0 w 66"/>
                      <a:gd name="T93" fmla="*/ 3 h 12"/>
                      <a:gd name="T94" fmla="*/ 2 w 66"/>
                      <a:gd name="T95" fmla="*/ 3 h 12"/>
                      <a:gd name="T96" fmla="*/ 3 w 66"/>
                      <a:gd name="T97" fmla="*/ 3 h 12"/>
                      <a:gd name="T98" fmla="*/ 4 w 66"/>
                      <a:gd name="T99" fmla="*/ 3 h 12"/>
                      <a:gd name="T100" fmla="*/ 5 w 66"/>
                      <a:gd name="T101" fmla="*/ 3 h 12"/>
                      <a:gd name="T102" fmla="*/ 7 w 66"/>
                      <a:gd name="T103" fmla="*/ 3 h 12"/>
                      <a:gd name="T104" fmla="*/ 8 w 66"/>
                      <a:gd name="T105" fmla="*/ 3 h 12"/>
                      <a:gd name="T106" fmla="*/ 9 w 66"/>
                      <a:gd name="T107" fmla="*/ 1 h 12"/>
                      <a:gd name="T108" fmla="*/ 11 w 66"/>
                      <a:gd name="T109" fmla="*/ 1 h 12"/>
                      <a:gd name="T110" fmla="*/ 14 w 66"/>
                      <a:gd name="T111" fmla="*/ 1 h 12"/>
                      <a:gd name="T112" fmla="*/ 15 w 66"/>
                      <a:gd name="T113" fmla="*/ 1 h 12"/>
                      <a:gd name="T114" fmla="*/ 18 w 66"/>
                      <a:gd name="T115" fmla="*/ 1 h 12"/>
                      <a:gd name="T116" fmla="*/ 20 w 66"/>
                      <a:gd name="T117" fmla="*/ 1 h 12"/>
                      <a:gd name="T118" fmla="*/ 23 w 66"/>
                      <a:gd name="T119" fmla="*/ 0 h 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6" h="12">
                        <a:moveTo>
                          <a:pt x="23" y="0"/>
                        </a:moveTo>
                        <a:lnTo>
                          <a:pt x="25" y="0"/>
                        </a:lnTo>
                        <a:lnTo>
                          <a:pt x="29" y="1"/>
                        </a:lnTo>
                        <a:lnTo>
                          <a:pt x="30" y="1"/>
                        </a:lnTo>
                        <a:lnTo>
                          <a:pt x="31" y="1"/>
                        </a:lnTo>
                        <a:lnTo>
                          <a:pt x="32" y="1"/>
                        </a:lnTo>
                        <a:lnTo>
                          <a:pt x="34" y="1"/>
                        </a:lnTo>
                        <a:lnTo>
                          <a:pt x="36" y="1"/>
                        </a:lnTo>
                        <a:lnTo>
                          <a:pt x="38" y="1"/>
                        </a:lnTo>
                        <a:lnTo>
                          <a:pt x="40" y="1"/>
                        </a:lnTo>
                        <a:lnTo>
                          <a:pt x="42" y="1"/>
                        </a:lnTo>
                        <a:lnTo>
                          <a:pt x="45" y="1"/>
                        </a:lnTo>
                        <a:lnTo>
                          <a:pt x="47" y="1"/>
                        </a:lnTo>
                        <a:lnTo>
                          <a:pt x="50" y="1"/>
                        </a:lnTo>
                        <a:lnTo>
                          <a:pt x="56" y="1"/>
                        </a:lnTo>
                        <a:lnTo>
                          <a:pt x="60" y="3"/>
                        </a:lnTo>
                        <a:lnTo>
                          <a:pt x="65" y="3"/>
                        </a:lnTo>
                        <a:lnTo>
                          <a:pt x="63" y="5"/>
                        </a:lnTo>
                        <a:lnTo>
                          <a:pt x="63" y="6"/>
                        </a:lnTo>
                        <a:lnTo>
                          <a:pt x="61" y="6"/>
                        </a:lnTo>
                        <a:lnTo>
                          <a:pt x="60" y="8"/>
                        </a:lnTo>
                        <a:lnTo>
                          <a:pt x="57" y="8"/>
                        </a:lnTo>
                        <a:lnTo>
                          <a:pt x="56" y="9"/>
                        </a:lnTo>
                        <a:lnTo>
                          <a:pt x="53" y="9"/>
                        </a:lnTo>
                        <a:lnTo>
                          <a:pt x="50" y="10"/>
                        </a:lnTo>
                        <a:lnTo>
                          <a:pt x="47" y="10"/>
                        </a:lnTo>
                        <a:lnTo>
                          <a:pt x="43" y="11"/>
                        </a:lnTo>
                        <a:lnTo>
                          <a:pt x="41" y="11"/>
                        </a:lnTo>
                        <a:lnTo>
                          <a:pt x="38" y="11"/>
                        </a:lnTo>
                        <a:lnTo>
                          <a:pt x="34" y="11"/>
                        </a:lnTo>
                        <a:lnTo>
                          <a:pt x="31" y="11"/>
                        </a:lnTo>
                        <a:lnTo>
                          <a:pt x="27" y="11"/>
                        </a:lnTo>
                        <a:lnTo>
                          <a:pt x="25" y="11"/>
                        </a:lnTo>
                        <a:lnTo>
                          <a:pt x="22" y="11"/>
                        </a:lnTo>
                        <a:lnTo>
                          <a:pt x="19" y="11"/>
                        </a:lnTo>
                        <a:lnTo>
                          <a:pt x="16" y="10"/>
                        </a:lnTo>
                        <a:lnTo>
                          <a:pt x="14" y="10"/>
                        </a:lnTo>
                        <a:lnTo>
                          <a:pt x="11" y="10"/>
                        </a:lnTo>
                        <a:lnTo>
                          <a:pt x="9" y="9"/>
                        </a:lnTo>
                        <a:lnTo>
                          <a:pt x="7" y="9"/>
                        </a:lnTo>
                        <a:lnTo>
                          <a:pt x="5" y="8"/>
                        </a:lnTo>
                        <a:lnTo>
                          <a:pt x="4" y="8"/>
                        </a:lnTo>
                        <a:lnTo>
                          <a:pt x="3" y="6"/>
                        </a:lnTo>
                        <a:lnTo>
                          <a:pt x="2" y="6"/>
                        </a:lnTo>
                        <a:lnTo>
                          <a:pt x="0" y="5"/>
                        </a:lnTo>
                        <a:lnTo>
                          <a:pt x="0" y="3"/>
                        </a:lnTo>
                        <a:lnTo>
                          <a:pt x="2" y="3"/>
                        </a:lnTo>
                        <a:lnTo>
                          <a:pt x="3" y="3"/>
                        </a:lnTo>
                        <a:lnTo>
                          <a:pt x="4" y="3"/>
                        </a:lnTo>
                        <a:lnTo>
                          <a:pt x="5" y="3"/>
                        </a:lnTo>
                        <a:lnTo>
                          <a:pt x="7" y="3"/>
                        </a:lnTo>
                        <a:lnTo>
                          <a:pt x="8" y="3"/>
                        </a:lnTo>
                        <a:lnTo>
                          <a:pt x="9" y="1"/>
                        </a:lnTo>
                        <a:lnTo>
                          <a:pt x="11" y="1"/>
                        </a:lnTo>
                        <a:lnTo>
                          <a:pt x="14" y="1"/>
                        </a:lnTo>
                        <a:lnTo>
                          <a:pt x="15" y="1"/>
                        </a:lnTo>
                        <a:lnTo>
                          <a:pt x="18" y="1"/>
                        </a:lnTo>
                        <a:lnTo>
                          <a:pt x="20" y="1"/>
                        </a:lnTo>
                        <a:lnTo>
                          <a:pt x="23" y="0"/>
                        </a:lnTo>
                      </a:path>
                    </a:pathLst>
                  </a:custGeom>
                  <a:solidFill>
                    <a:srgbClr val="9AA1A1"/>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3" name="Freeform 616"/>
                  <p:cNvSpPr>
                    <a:spLocks noChangeAspect="1"/>
                  </p:cNvSpPr>
                  <p:nvPr/>
                </p:nvSpPr>
                <p:spPr bwMode="auto">
                  <a:xfrm>
                    <a:off x="5047" y="1319"/>
                    <a:ext cx="60" cy="11"/>
                  </a:xfrm>
                  <a:custGeom>
                    <a:avLst/>
                    <a:gdLst>
                      <a:gd name="T0" fmla="*/ 19 w 60"/>
                      <a:gd name="T1" fmla="*/ 0 h 11"/>
                      <a:gd name="T2" fmla="*/ 21 w 60"/>
                      <a:gd name="T3" fmla="*/ 0 h 11"/>
                      <a:gd name="T4" fmla="*/ 23 w 60"/>
                      <a:gd name="T5" fmla="*/ 0 h 11"/>
                      <a:gd name="T6" fmla="*/ 25 w 60"/>
                      <a:gd name="T7" fmla="*/ 0 h 11"/>
                      <a:gd name="T8" fmla="*/ 26 w 60"/>
                      <a:gd name="T9" fmla="*/ 0 h 11"/>
                      <a:gd name="T10" fmla="*/ 27 w 60"/>
                      <a:gd name="T11" fmla="*/ 0 h 11"/>
                      <a:gd name="T12" fmla="*/ 29 w 60"/>
                      <a:gd name="T13" fmla="*/ 0 h 11"/>
                      <a:gd name="T14" fmla="*/ 30 w 60"/>
                      <a:gd name="T15" fmla="*/ 0 h 11"/>
                      <a:gd name="T16" fmla="*/ 33 w 60"/>
                      <a:gd name="T17" fmla="*/ 0 h 11"/>
                      <a:gd name="T18" fmla="*/ 34 w 60"/>
                      <a:gd name="T19" fmla="*/ 0 h 11"/>
                      <a:gd name="T20" fmla="*/ 36 w 60"/>
                      <a:gd name="T21" fmla="*/ 0 h 11"/>
                      <a:gd name="T22" fmla="*/ 39 w 60"/>
                      <a:gd name="T23" fmla="*/ 0 h 11"/>
                      <a:gd name="T24" fmla="*/ 41 w 60"/>
                      <a:gd name="T25" fmla="*/ 1 h 11"/>
                      <a:gd name="T26" fmla="*/ 45 w 60"/>
                      <a:gd name="T27" fmla="*/ 1 h 11"/>
                      <a:gd name="T28" fmla="*/ 50 w 60"/>
                      <a:gd name="T29" fmla="*/ 1 h 11"/>
                      <a:gd name="T30" fmla="*/ 54 w 60"/>
                      <a:gd name="T31" fmla="*/ 1 h 11"/>
                      <a:gd name="T32" fmla="*/ 59 w 60"/>
                      <a:gd name="T33" fmla="*/ 3 h 11"/>
                      <a:gd name="T34" fmla="*/ 59 w 60"/>
                      <a:gd name="T35" fmla="*/ 3 h 11"/>
                      <a:gd name="T36" fmla="*/ 57 w 60"/>
                      <a:gd name="T37" fmla="*/ 3 h 11"/>
                      <a:gd name="T38" fmla="*/ 57 w 60"/>
                      <a:gd name="T39" fmla="*/ 5 h 11"/>
                      <a:gd name="T40" fmla="*/ 55 w 60"/>
                      <a:gd name="T41" fmla="*/ 6 h 11"/>
                      <a:gd name="T42" fmla="*/ 54 w 60"/>
                      <a:gd name="T43" fmla="*/ 6 h 11"/>
                      <a:gd name="T44" fmla="*/ 52 w 60"/>
                      <a:gd name="T45" fmla="*/ 8 h 11"/>
                      <a:gd name="T46" fmla="*/ 50 w 60"/>
                      <a:gd name="T47" fmla="*/ 8 h 11"/>
                      <a:gd name="T48" fmla="*/ 48 w 60"/>
                      <a:gd name="T49" fmla="*/ 8 h 11"/>
                      <a:gd name="T50" fmla="*/ 45 w 60"/>
                      <a:gd name="T51" fmla="*/ 8 h 11"/>
                      <a:gd name="T52" fmla="*/ 43 w 60"/>
                      <a:gd name="T53" fmla="*/ 8 h 11"/>
                      <a:gd name="T54" fmla="*/ 40 w 60"/>
                      <a:gd name="T55" fmla="*/ 8 h 11"/>
                      <a:gd name="T56" fmla="*/ 37 w 60"/>
                      <a:gd name="T57" fmla="*/ 10 h 11"/>
                      <a:gd name="T58" fmla="*/ 34 w 60"/>
                      <a:gd name="T59" fmla="*/ 10 h 11"/>
                      <a:gd name="T60" fmla="*/ 32 w 60"/>
                      <a:gd name="T61" fmla="*/ 10 h 11"/>
                      <a:gd name="T62" fmla="*/ 27 w 60"/>
                      <a:gd name="T63" fmla="*/ 10 h 11"/>
                      <a:gd name="T64" fmla="*/ 25 w 60"/>
                      <a:gd name="T65" fmla="*/ 10 h 11"/>
                      <a:gd name="T66" fmla="*/ 22 w 60"/>
                      <a:gd name="T67" fmla="*/ 10 h 11"/>
                      <a:gd name="T68" fmla="*/ 21 w 60"/>
                      <a:gd name="T69" fmla="*/ 10 h 11"/>
                      <a:gd name="T70" fmla="*/ 18 w 60"/>
                      <a:gd name="T71" fmla="*/ 10 h 11"/>
                      <a:gd name="T72" fmla="*/ 15 w 60"/>
                      <a:gd name="T73" fmla="*/ 8 h 11"/>
                      <a:gd name="T74" fmla="*/ 12 w 60"/>
                      <a:gd name="T75" fmla="*/ 8 h 11"/>
                      <a:gd name="T76" fmla="*/ 11 w 60"/>
                      <a:gd name="T77" fmla="*/ 8 h 11"/>
                      <a:gd name="T78" fmla="*/ 9 w 60"/>
                      <a:gd name="T79" fmla="*/ 8 h 11"/>
                      <a:gd name="T80" fmla="*/ 7 w 60"/>
                      <a:gd name="T81" fmla="*/ 8 h 11"/>
                      <a:gd name="T82" fmla="*/ 5 w 60"/>
                      <a:gd name="T83" fmla="*/ 6 h 11"/>
                      <a:gd name="T84" fmla="*/ 4 w 60"/>
                      <a:gd name="T85" fmla="*/ 6 h 11"/>
                      <a:gd name="T86" fmla="*/ 3 w 60"/>
                      <a:gd name="T87" fmla="*/ 6 h 11"/>
                      <a:gd name="T88" fmla="*/ 2 w 60"/>
                      <a:gd name="T89" fmla="*/ 5 h 11"/>
                      <a:gd name="T90" fmla="*/ 2 w 60"/>
                      <a:gd name="T91" fmla="*/ 3 h 11"/>
                      <a:gd name="T92" fmla="*/ 0 w 60"/>
                      <a:gd name="T93" fmla="*/ 3 h 11"/>
                      <a:gd name="T94" fmla="*/ 3 w 60"/>
                      <a:gd name="T95" fmla="*/ 3 h 11"/>
                      <a:gd name="T96" fmla="*/ 4 w 60"/>
                      <a:gd name="T97" fmla="*/ 3 h 11"/>
                      <a:gd name="T98" fmla="*/ 5 w 60"/>
                      <a:gd name="T99" fmla="*/ 1 h 11"/>
                      <a:gd name="T100" fmla="*/ 7 w 60"/>
                      <a:gd name="T101" fmla="*/ 1 h 11"/>
                      <a:gd name="T102" fmla="*/ 9 w 60"/>
                      <a:gd name="T103" fmla="*/ 1 h 11"/>
                      <a:gd name="T104" fmla="*/ 11 w 60"/>
                      <a:gd name="T105" fmla="*/ 1 h 11"/>
                      <a:gd name="T106" fmla="*/ 14 w 60"/>
                      <a:gd name="T107" fmla="*/ 0 h 11"/>
                      <a:gd name="T108" fmla="*/ 19 w 60"/>
                      <a:gd name="T109" fmla="*/ 0 h 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 h="11">
                        <a:moveTo>
                          <a:pt x="19" y="0"/>
                        </a:moveTo>
                        <a:lnTo>
                          <a:pt x="21" y="0"/>
                        </a:lnTo>
                        <a:lnTo>
                          <a:pt x="23" y="0"/>
                        </a:lnTo>
                        <a:lnTo>
                          <a:pt x="25" y="0"/>
                        </a:lnTo>
                        <a:lnTo>
                          <a:pt x="26" y="0"/>
                        </a:lnTo>
                        <a:lnTo>
                          <a:pt x="27" y="0"/>
                        </a:lnTo>
                        <a:lnTo>
                          <a:pt x="29" y="0"/>
                        </a:lnTo>
                        <a:lnTo>
                          <a:pt x="30" y="0"/>
                        </a:lnTo>
                        <a:lnTo>
                          <a:pt x="33" y="0"/>
                        </a:lnTo>
                        <a:lnTo>
                          <a:pt x="34" y="0"/>
                        </a:lnTo>
                        <a:lnTo>
                          <a:pt x="36" y="0"/>
                        </a:lnTo>
                        <a:lnTo>
                          <a:pt x="39" y="0"/>
                        </a:lnTo>
                        <a:lnTo>
                          <a:pt x="41" y="1"/>
                        </a:lnTo>
                        <a:lnTo>
                          <a:pt x="45" y="1"/>
                        </a:lnTo>
                        <a:lnTo>
                          <a:pt x="50" y="1"/>
                        </a:lnTo>
                        <a:lnTo>
                          <a:pt x="54" y="1"/>
                        </a:lnTo>
                        <a:lnTo>
                          <a:pt x="59" y="3"/>
                        </a:lnTo>
                        <a:lnTo>
                          <a:pt x="57" y="3"/>
                        </a:lnTo>
                        <a:lnTo>
                          <a:pt x="57" y="5"/>
                        </a:lnTo>
                        <a:lnTo>
                          <a:pt x="55" y="6"/>
                        </a:lnTo>
                        <a:lnTo>
                          <a:pt x="54" y="6"/>
                        </a:lnTo>
                        <a:lnTo>
                          <a:pt x="52" y="8"/>
                        </a:lnTo>
                        <a:lnTo>
                          <a:pt x="50" y="8"/>
                        </a:lnTo>
                        <a:lnTo>
                          <a:pt x="48" y="8"/>
                        </a:lnTo>
                        <a:lnTo>
                          <a:pt x="45" y="8"/>
                        </a:lnTo>
                        <a:lnTo>
                          <a:pt x="43" y="8"/>
                        </a:lnTo>
                        <a:lnTo>
                          <a:pt x="40" y="8"/>
                        </a:lnTo>
                        <a:lnTo>
                          <a:pt x="37" y="10"/>
                        </a:lnTo>
                        <a:lnTo>
                          <a:pt x="34" y="10"/>
                        </a:lnTo>
                        <a:lnTo>
                          <a:pt x="32" y="10"/>
                        </a:lnTo>
                        <a:lnTo>
                          <a:pt x="27" y="10"/>
                        </a:lnTo>
                        <a:lnTo>
                          <a:pt x="25" y="10"/>
                        </a:lnTo>
                        <a:lnTo>
                          <a:pt x="22" y="10"/>
                        </a:lnTo>
                        <a:lnTo>
                          <a:pt x="21" y="10"/>
                        </a:lnTo>
                        <a:lnTo>
                          <a:pt x="18" y="10"/>
                        </a:lnTo>
                        <a:lnTo>
                          <a:pt x="15" y="8"/>
                        </a:lnTo>
                        <a:lnTo>
                          <a:pt x="12" y="8"/>
                        </a:lnTo>
                        <a:lnTo>
                          <a:pt x="11" y="8"/>
                        </a:lnTo>
                        <a:lnTo>
                          <a:pt x="9" y="8"/>
                        </a:lnTo>
                        <a:lnTo>
                          <a:pt x="7" y="8"/>
                        </a:lnTo>
                        <a:lnTo>
                          <a:pt x="5" y="6"/>
                        </a:lnTo>
                        <a:lnTo>
                          <a:pt x="4" y="6"/>
                        </a:lnTo>
                        <a:lnTo>
                          <a:pt x="3" y="6"/>
                        </a:lnTo>
                        <a:lnTo>
                          <a:pt x="2" y="5"/>
                        </a:lnTo>
                        <a:lnTo>
                          <a:pt x="2" y="3"/>
                        </a:lnTo>
                        <a:lnTo>
                          <a:pt x="0" y="3"/>
                        </a:lnTo>
                        <a:lnTo>
                          <a:pt x="3" y="3"/>
                        </a:lnTo>
                        <a:lnTo>
                          <a:pt x="4" y="3"/>
                        </a:lnTo>
                        <a:lnTo>
                          <a:pt x="5" y="1"/>
                        </a:lnTo>
                        <a:lnTo>
                          <a:pt x="7" y="1"/>
                        </a:lnTo>
                        <a:lnTo>
                          <a:pt x="9" y="1"/>
                        </a:lnTo>
                        <a:lnTo>
                          <a:pt x="11" y="1"/>
                        </a:lnTo>
                        <a:lnTo>
                          <a:pt x="14" y="0"/>
                        </a:lnTo>
                        <a:lnTo>
                          <a:pt x="19" y="0"/>
                        </a:lnTo>
                      </a:path>
                    </a:pathLst>
                  </a:custGeom>
                  <a:solidFill>
                    <a:srgbClr val="A7AEA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4" name="Freeform 617"/>
                  <p:cNvSpPr>
                    <a:spLocks noChangeAspect="1"/>
                  </p:cNvSpPr>
                  <p:nvPr/>
                </p:nvSpPr>
                <p:spPr bwMode="auto">
                  <a:xfrm>
                    <a:off x="5054" y="1319"/>
                    <a:ext cx="51" cy="11"/>
                  </a:xfrm>
                  <a:custGeom>
                    <a:avLst/>
                    <a:gdLst>
                      <a:gd name="T0" fmla="*/ 12 w 51"/>
                      <a:gd name="T1" fmla="*/ 0 h 11"/>
                      <a:gd name="T2" fmla="*/ 15 w 51"/>
                      <a:gd name="T3" fmla="*/ 0 h 11"/>
                      <a:gd name="T4" fmla="*/ 16 w 51"/>
                      <a:gd name="T5" fmla="*/ 0 h 11"/>
                      <a:gd name="T6" fmla="*/ 18 w 51"/>
                      <a:gd name="T7" fmla="*/ 0 h 11"/>
                      <a:gd name="T8" fmla="*/ 19 w 51"/>
                      <a:gd name="T9" fmla="*/ 0 h 11"/>
                      <a:gd name="T10" fmla="*/ 20 w 51"/>
                      <a:gd name="T11" fmla="*/ 0 h 11"/>
                      <a:gd name="T12" fmla="*/ 22 w 51"/>
                      <a:gd name="T13" fmla="*/ 0 h 11"/>
                      <a:gd name="T14" fmla="*/ 23 w 51"/>
                      <a:gd name="T15" fmla="*/ 0 h 11"/>
                      <a:gd name="T16" fmla="*/ 25 w 51"/>
                      <a:gd name="T17" fmla="*/ 0 h 11"/>
                      <a:gd name="T18" fmla="*/ 27 w 51"/>
                      <a:gd name="T19" fmla="*/ 0 h 11"/>
                      <a:gd name="T20" fmla="*/ 28 w 51"/>
                      <a:gd name="T21" fmla="*/ 1 h 11"/>
                      <a:gd name="T22" fmla="*/ 31 w 51"/>
                      <a:gd name="T23" fmla="*/ 1 h 11"/>
                      <a:gd name="T24" fmla="*/ 34 w 51"/>
                      <a:gd name="T25" fmla="*/ 1 h 11"/>
                      <a:gd name="T26" fmla="*/ 37 w 51"/>
                      <a:gd name="T27" fmla="*/ 1 h 11"/>
                      <a:gd name="T28" fmla="*/ 41 w 51"/>
                      <a:gd name="T29" fmla="*/ 3 h 11"/>
                      <a:gd name="T30" fmla="*/ 45 w 51"/>
                      <a:gd name="T31" fmla="*/ 3 h 11"/>
                      <a:gd name="T32" fmla="*/ 50 w 51"/>
                      <a:gd name="T33" fmla="*/ 3 h 11"/>
                      <a:gd name="T34" fmla="*/ 50 w 51"/>
                      <a:gd name="T35" fmla="*/ 3 h 11"/>
                      <a:gd name="T36" fmla="*/ 48 w 51"/>
                      <a:gd name="T37" fmla="*/ 5 h 11"/>
                      <a:gd name="T38" fmla="*/ 48 w 51"/>
                      <a:gd name="T39" fmla="*/ 6 h 11"/>
                      <a:gd name="T40" fmla="*/ 45 w 51"/>
                      <a:gd name="T41" fmla="*/ 6 h 11"/>
                      <a:gd name="T42" fmla="*/ 43 w 51"/>
                      <a:gd name="T43" fmla="*/ 8 h 11"/>
                      <a:gd name="T44" fmla="*/ 42 w 51"/>
                      <a:gd name="T45" fmla="*/ 8 h 11"/>
                      <a:gd name="T46" fmla="*/ 41 w 51"/>
                      <a:gd name="T47" fmla="*/ 8 h 11"/>
                      <a:gd name="T48" fmla="*/ 38 w 51"/>
                      <a:gd name="T49" fmla="*/ 8 h 11"/>
                      <a:gd name="T50" fmla="*/ 35 w 51"/>
                      <a:gd name="T51" fmla="*/ 8 h 11"/>
                      <a:gd name="T52" fmla="*/ 34 w 51"/>
                      <a:gd name="T53" fmla="*/ 8 h 11"/>
                      <a:gd name="T54" fmla="*/ 31 w 51"/>
                      <a:gd name="T55" fmla="*/ 10 h 11"/>
                      <a:gd name="T56" fmla="*/ 28 w 51"/>
                      <a:gd name="T57" fmla="*/ 10 h 11"/>
                      <a:gd name="T58" fmla="*/ 25 w 51"/>
                      <a:gd name="T59" fmla="*/ 10 h 11"/>
                      <a:gd name="T60" fmla="*/ 23 w 51"/>
                      <a:gd name="T61" fmla="*/ 10 h 11"/>
                      <a:gd name="T62" fmla="*/ 20 w 51"/>
                      <a:gd name="T63" fmla="*/ 10 h 11"/>
                      <a:gd name="T64" fmla="*/ 19 w 51"/>
                      <a:gd name="T65" fmla="*/ 10 h 11"/>
                      <a:gd name="T66" fmla="*/ 16 w 51"/>
                      <a:gd name="T67" fmla="*/ 10 h 11"/>
                      <a:gd name="T68" fmla="*/ 15 w 51"/>
                      <a:gd name="T69" fmla="*/ 10 h 11"/>
                      <a:gd name="T70" fmla="*/ 12 w 51"/>
                      <a:gd name="T71" fmla="*/ 8 h 11"/>
                      <a:gd name="T72" fmla="*/ 11 w 51"/>
                      <a:gd name="T73" fmla="*/ 8 h 11"/>
                      <a:gd name="T74" fmla="*/ 9 w 51"/>
                      <a:gd name="T75" fmla="*/ 8 h 11"/>
                      <a:gd name="T76" fmla="*/ 7 w 51"/>
                      <a:gd name="T77" fmla="*/ 8 h 11"/>
                      <a:gd name="T78" fmla="*/ 5 w 51"/>
                      <a:gd name="T79" fmla="*/ 8 h 11"/>
                      <a:gd name="T80" fmla="*/ 4 w 51"/>
                      <a:gd name="T81" fmla="*/ 8 h 11"/>
                      <a:gd name="T82" fmla="*/ 4 w 51"/>
                      <a:gd name="T83" fmla="*/ 6 h 11"/>
                      <a:gd name="T84" fmla="*/ 3 w 51"/>
                      <a:gd name="T85" fmla="*/ 6 h 11"/>
                      <a:gd name="T86" fmla="*/ 2 w 51"/>
                      <a:gd name="T87" fmla="*/ 6 h 11"/>
                      <a:gd name="T88" fmla="*/ 2 w 51"/>
                      <a:gd name="T89" fmla="*/ 5 h 11"/>
                      <a:gd name="T90" fmla="*/ 0 w 51"/>
                      <a:gd name="T91" fmla="*/ 5 h 11"/>
                      <a:gd name="T92" fmla="*/ 0 w 51"/>
                      <a:gd name="T93" fmla="*/ 3 h 11"/>
                      <a:gd name="T94" fmla="*/ 2 w 51"/>
                      <a:gd name="T95" fmla="*/ 3 h 11"/>
                      <a:gd name="T96" fmla="*/ 3 w 51"/>
                      <a:gd name="T97" fmla="*/ 3 h 11"/>
                      <a:gd name="T98" fmla="*/ 4 w 51"/>
                      <a:gd name="T99" fmla="*/ 3 h 11"/>
                      <a:gd name="T100" fmla="*/ 5 w 51"/>
                      <a:gd name="T101" fmla="*/ 3 h 11"/>
                      <a:gd name="T102" fmla="*/ 7 w 51"/>
                      <a:gd name="T103" fmla="*/ 1 h 11"/>
                      <a:gd name="T104" fmla="*/ 9 w 51"/>
                      <a:gd name="T105" fmla="*/ 0 h 11"/>
                      <a:gd name="T106" fmla="*/ 12 w 51"/>
                      <a:gd name="T107" fmla="*/ 0 h 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1" h="11">
                        <a:moveTo>
                          <a:pt x="12" y="0"/>
                        </a:moveTo>
                        <a:lnTo>
                          <a:pt x="15" y="0"/>
                        </a:lnTo>
                        <a:lnTo>
                          <a:pt x="16" y="0"/>
                        </a:lnTo>
                        <a:lnTo>
                          <a:pt x="18" y="0"/>
                        </a:lnTo>
                        <a:lnTo>
                          <a:pt x="19" y="0"/>
                        </a:lnTo>
                        <a:lnTo>
                          <a:pt x="20" y="0"/>
                        </a:lnTo>
                        <a:lnTo>
                          <a:pt x="22" y="0"/>
                        </a:lnTo>
                        <a:lnTo>
                          <a:pt x="23" y="0"/>
                        </a:lnTo>
                        <a:lnTo>
                          <a:pt x="25" y="0"/>
                        </a:lnTo>
                        <a:lnTo>
                          <a:pt x="27" y="0"/>
                        </a:lnTo>
                        <a:lnTo>
                          <a:pt x="28" y="1"/>
                        </a:lnTo>
                        <a:lnTo>
                          <a:pt x="31" y="1"/>
                        </a:lnTo>
                        <a:lnTo>
                          <a:pt x="34" y="1"/>
                        </a:lnTo>
                        <a:lnTo>
                          <a:pt x="37" y="1"/>
                        </a:lnTo>
                        <a:lnTo>
                          <a:pt x="41" y="3"/>
                        </a:lnTo>
                        <a:lnTo>
                          <a:pt x="45" y="3"/>
                        </a:lnTo>
                        <a:lnTo>
                          <a:pt x="50" y="3"/>
                        </a:lnTo>
                        <a:lnTo>
                          <a:pt x="48" y="5"/>
                        </a:lnTo>
                        <a:lnTo>
                          <a:pt x="48" y="6"/>
                        </a:lnTo>
                        <a:lnTo>
                          <a:pt x="45" y="6"/>
                        </a:lnTo>
                        <a:lnTo>
                          <a:pt x="43" y="8"/>
                        </a:lnTo>
                        <a:lnTo>
                          <a:pt x="42" y="8"/>
                        </a:lnTo>
                        <a:lnTo>
                          <a:pt x="41" y="8"/>
                        </a:lnTo>
                        <a:lnTo>
                          <a:pt x="38" y="8"/>
                        </a:lnTo>
                        <a:lnTo>
                          <a:pt x="35" y="8"/>
                        </a:lnTo>
                        <a:lnTo>
                          <a:pt x="34" y="8"/>
                        </a:lnTo>
                        <a:lnTo>
                          <a:pt x="31" y="10"/>
                        </a:lnTo>
                        <a:lnTo>
                          <a:pt x="28" y="10"/>
                        </a:lnTo>
                        <a:lnTo>
                          <a:pt x="25" y="10"/>
                        </a:lnTo>
                        <a:lnTo>
                          <a:pt x="23" y="10"/>
                        </a:lnTo>
                        <a:lnTo>
                          <a:pt x="20" y="10"/>
                        </a:lnTo>
                        <a:lnTo>
                          <a:pt x="19" y="10"/>
                        </a:lnTo>
                        <a:lnTo>
                          <a:pt x="16" y="10"/>
                        </a:lnTo>
                        <a:lnTo>
                          <a:pt x="15" y="10"/>
                        </a:lnTo>
                        <a:lnTo>
                          <a:pt x="12" y="8"/>
                        </a:lnTo>
                        <a:lnTo>
                          <a:pt x="11" y="8"/>
                        </a:lnTo>
                        <a:lnTo>
                          <a:pt x="9" y="8"/>
                        </a:lnTo>
                        <a:lnTo>
                          <a:pt x="7" y="8"/>
                        </a:lnTo>
                        <a:lnTo>
                          <a:pt x="5" y="8"/>
                        </a:lnTo>
                        <a:lnTo>
                          <a:pt x="4" y="8"/>
                        </a:lnTo>
                        <a:lnTo>
                          <a:pt x="4" y="6"/>
                        </a:lnTo>
                        <a:lnTo>
                          <a:pt x="3" y="6"/>
                        </a:lnTo>
                        <a:lnTo>
                          <a:pt x="2" y="6"/>
                        </a:lnTo>
                        <a:lnTo>
                          <a:pt x="2" y="5"/>
                        </a:lnTo>
                        <a:lnTo>
                          <a:pt x="0" y="5"/>
                        </a:lnTo>
                        <a:lnTo>
                          <a:pt x="0" y="3"/>
                        </a:lnTo>
                        <a:lnTo>
                          <a:pt x="2" y="3"/>
                        </a:lnTo>
                        <a:lnTo>
                          <a:pt x="3" y="3"/>
                        </a:lnTo>
                        <a:lnTo>
                          <a:pt x="4" y="3"/>
                        </a:lnTo>
                        <a:lnTo>
                          <a:pt x="5" y="3"/>
                        </a:lnTo>
                        <a:lnTo>
                          <a:pt x="7" y="1"/>
                        </a:lnTo>
                        <a:lnTo>
                          <a:pt x="9" y="0"/>
                        </a:lnTo>
                        <a:lnTo>
                          <a:pt x="12" y="0"/>
                        </a:lnTo>
                      </a:path>
                    </a:pathLst>
                  </a:custGeom>
                  <a:solidFill>
                    <a:srgbClr val="B1B8B8"/>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5" name="Freeform 618"/>
                  <p:cNvSpPr>
                    <a:spLocks noChangeAspect="1"/>
                  </p:cNvSpPr>
                  <p:nvPr/>
                </p:nvSpPr>
                <p:spPr bwMode="auto">
                  <a:xfrm>
                    <a:off x="5060" y="1319"/>
                    <a:ext cx="44" cy="11"/>
                  </a:xfrm>
                  <a:custGeom>
                    <a:avLst/>
                    <a:gdLst>
                      <a:gd name="T0" fmla="*/ 5 w 44"/>
                      <a:gd name="T1" fmla="*/ 0 h 11"/>
                      <a:gd name="T2" fmla="*/ 9 w 44"/>
                      <a:gd name="T3" fmla="*/ 0 h 11"/>
                      <a:gd name="T4" fmla="*/ 9 w 44"/>
                      <a:gd name="T5" fmla="*/ 0 h 11"/>
                      <a:gd name="T6" fmla="*/ 11 w 44"/>
                      <a:gd name="T7" fmla="*/ 0 h 11"/>
                      <a:gd name="T8" fmla="*/ 13 w 44"/>
                      <a:gd name="T9" fmla="*/ 0 h 11"/>
                      <a:gd name="T10" fmla="*/ 14 w 44"/>
                      <a:gd name="T11" fmla="*/ 0 h 11"/>
                      <a:gd name="T12" fmla="*/ 16 w 44"/>
                      <a:gd name="T13" fmla="*/ 0 h 11"/>
                      <a:gd name="T14" fmla="*/ 16 w 44"/>
                      <a:gd name="T15" fmla="*/ 1 h 11"/>
                      <a:gd name="T16" fmla="*/ 18 w 44"/>
                      <a:gd name="T17" fmla="*/ 1 h 11"/>
                      <a:gd name="T18" fmla="*/ 21 w 44"/>
                      <a:gd name="T19" fmla="*/ 1 h 11"/>
                      <a:gd name="T20" fmla="*/ 22 w 44"/>
                      <a:gd name="T21" fmla="*/ 1 h 11"/>
                      <a:gd name="T22" fmla="*/ 25 w 44"/>
                      <a:gd name="T23" fmla="*/ 1 h 11"/>
                      <a:gd name="T24" fmla="*/ 28 w 44"/>
                      <a:gd name="T25" fmla="*/ 1 h 11"/>
                      <a:gd name="T26" fmla="*/ 30 w 44"/>
                      <a:gd name="T27" fmla="*/ 3 h 11"/>
                      <a:gd name="T28" fmla="*/ 35 w 44"/>
                      <a:gd name="T29" fmla="*/ 3 h 11"/>
                      <a:gd name="T30" fmla="*/ 39 w 44"/>
                      <a:gd name="T31" fmla="*/ 3 h 11"/>
                      <a:gd name="T32" fmla="*/ 43 w 44"/>
                      <a:gd name="T33" fmla="*/ 3 h 11"/>
                      <a:gd name="T34" fmla="*/ 43 w 44"/>
                      <a:gd name="T35" fmla="*/ 5 h 11"/>
                      <a:gd name="T36" fmla="*/ 41 w 44"/>
                      <a:gd name="T37" fmla="*/ 5 h 11"/>
                      <a:gd name="T38" fmla="*/ 41 w 44"/>
                      <a:gd name="T39" fmla="*/ 6 h 11"/>
                      <a:gd name="T40" fmla="*/ 41 w 44"/>
                      <a:gd name="T41" fmla="*/ 6 h 11"/>
                      <a:gd name="T42" fmla="*/ 39 w 44"/>
                      <a:gd name="T43" fmla="*/ 6 h 11"/>
                      <a:gd name="T44" fmla="*/ 38 w 44"/>
                      <a:gd name="T45" fmla="*/ 8 h 11"/>
                      <a:gd name="T46" fmla="*/ 36 w 44"/>
                      <a:gd name="T47" fmla="*/ 8 h 11"/>
                      <a:gd name="T48" fmla="*/ 34 w 44"/>
                      <a:gd name="T49" fmla="*/ 8 h 11"/>
                      <a:gd name="T50" fmla="*/ 32 w 44"/>
                      <a:gd name="T51" fmla="*/ 8 h 11"/>
                      <a:gd name="T52" fmla="*/ 30 w 44"/>
                      <a:gd name="T53" fmla="*/ 8 h 11"/>
                      <a:gd name="T54" fmla="*/ 28 w 44"/>
                      <a:gd name="T55" fmla="*/ 8 h 11"/>
                      <a:gd name="T56" fmla="*/ 27 w 44"/>
                      <a:gd name="T57" fmla="*/ 8 h 11"/>
                      <a:gd name="T58" fmla="*/ 23 w 44"/>
                      <a:gd name="T59" fmla="*/ 10 h 11"/>
                      <a:gd name="T60" fmla="*/ 21 w 44"/>
                      <a:gd name="T61" fmla="*/ 10 h 11"/>
                      <a:gd name="T62" fmla="*/ 20 w 44"/>
                      <a:gd name="T63" fmla="*/ 10 h 11"/>
                      <a:gd name="T64" fmla="*/ 16 w 44"/>
                      <a:gd name="T65" fmla="*/ 10 h 11"/>
                      <a:gd name="T66" fmla="*/ 13 w 44"/>
                      <a:gd name="T67" fmla="*/ 8 h 11"/>
                      <a:gd name="T68" fmla="*/ 9 w 44"/>
                      <a:gd name="T69" fmla="*/ 8 h 11"/>
                      <a:gd name="T70" fmla="*/ 5 w 44"/>
                      <a:gd name="T71" fmla="*/ 8 h 11"/>
                      <a:gd name="T72" fmla="*/ 4 w 44"/>
                      <a:gd name="T73" fmla="*/ 8 h 11"/>
                      <a:gd name="T74" fmla="*/ 2 w 44"/>
                      <a:gd name="T75" fmla="*/ 6 h 11"/>
                      <a:gd name="T76" fmla="*/ 0 w 44"/>
                      <a:gd name="T77" fmla="*/ 6 h 11"/>
                      <a:gd name="T78" fmla="*/ 0 w 44"/>
                      <a:gd name="T79" fmla="*/ 5 h 11"/>
                      <a:gd name="T80" fmla="*/ 0 w 44"/>
                      <a:gd name="T81" fmla="*/ 3 h 11"/>
                      <a:gd name="T82" fmla="*/ 2 w 44"/>
                      <a:gd name="T83" fmla="*/ 3 h 11"/>
                      <a:gd name="T84" fmla="*/ 2 w 44"/>
                      <a:gd name="T85" fmla="*/ 3 h 11"/>
                      <a:gd name="T86" fmla="*/ 3 w 44"/>
                      <a:gd name="T87" fmla="*/ 3 h 11"/>
                      <a:gd name="T88" fmla="*/ 4 w 44"/>
                      <a:gd name="T89" fmla="*/ 1 h 11"/>
                      <a:gd name="T90" fmla="*/ 5 w 44"/>
                      <a:gd name="T91" fmla="*/ 0 h 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 h="11">
                        <a:moveTo>
                          <a:pt x="5" y="0"/>
                        </a:moveTo>
                        <a:lnTo>
                          <a:pt x="9" y="0"/>
                        </a:lnTo>
                        <a:lnTo>
                          <a:pt x="11" y="0"/>
                        </a:lnTo>
                        <a:lnTo>
                          <a:pt x="13" y="0"/>
                        </a:lnTo>
                        <a:lnTo>
                          <a:pt x="14" y="0"/>
                        </a:lnTo>
                        <a:lnTo>
                          <a:pt x="16" y="0"/>
                        </a:lnTo>
                        <a:lnTo>
                          <a:pt x="16" y="1"/>
                        </a:lnTo>
                        <a:lnTo>
                          <a:pt x="18" y="1"/>
                        </a:lnTo>
                        <a:lnTo>
                          <a:pt x="21" y="1"/>
                        </a:lnTo>
                        <a:lnTo>
                          <a:pt x="22" y="1"/>
                        </a:lnTo>
                        <a:lnTo>
                          <a:pt x="25" y="1"/>
                        </a:lnTo>
                        <a:lnTo>
                          <a:pt x="28" y="1"/>
                        </a:lnTo>
                        <a:lnTo>
                          <a:pt x="30" y="3"/>
                        </a:lnTo>
                        <a:lnTo>
                          <a:pt x="35" y="3"/>
                        </a:lnTo>
                        <a:lnTo>
                          <a:pt x="39" y="3"/>
                        </a:lnTo>
                        <a:lnTo>
                          <a:pt x="43" y="3"/>
                        </a:lnTo>
                        <a:lnTo>
                          <a:pt x="43" y="5"/>
                        </a:lnTo>
                        <a:lnTo>
                          <a:pt x="41" y="5"/>
                        </a:lnTo>
                        <a:lnTo>
                          <a:pt x="41" y="6"/>
                        </a:lnTo>
                        <a:lnTo>
                          <a:pt x="39" y="6"/>
                        </a:lnTo>
                        <a:lnTo>
                          <a:pt x="38" y="8"/>
                        </a:lnTo>
                        <a:lnTo>
                          <a:pt x="36" y="8"/>
                        </a:lnTo>
                        <a:lnTo>
                          <a:pt x="34" y="8"/>
                        </a:lnTo>
                        <a:lnTo>
                          <a:pt x="32" y="8"/>
                        </a:lnTo>
                        <a:lnTo>
                          <a:pt x="30" y="8"/>
                        </a:lnTo>
                        <a:lnTo>
                          <a:pt x="28" y="8"/>
                        </a:lnTo>
                        <a:lnTo>
                          <a:pt x="27" y="8"/>
                        </a:lnTo>
                        <a:lnTo>
                          <a:pt x="23" y="10"/>
                        </a:lnTo>
                        <a:lnTo>
                          <a:pt x="21" y="10"/>
                        </a:lnTo>
                        <a:lnTo>
                          <a:pt x="20" y="10"/>
                        </a:lnTo>
                        <a:lnTo>
                          <a:pt x="16" y="10"/>
                        </a:lnTo>
                        <a:lnTo>
                          <a:pt x="13" y="8"/>
                        </a:lnTo>
                        <a:lnTo>
                          <a:pt x="9" y="8"/>
                        </a:lnTo>
                        <a:lnTo>
                          <a:pt x="5" y="8"/>
                        </a:lnTo>
                        <a:lnTo>
                          <a:pt x="4" y="8"/>
                        </a:lnTo>
                        <a:lnTo>
                          <a:pt x="2" y="6"/>
                        </a:lnTo>
                        <a:lnTo>
                          <a:pt x="0" y="6"/>
                        </a:lnTo>
                        <a:lnTo>
                          <a:pt x="0" y="5"/>
                        </a:lnTo>
                        <a:lnTo>
                          <a:pt x="0" y="3"/>
                        </a:lnTo>
                        <a:lnTo>
                          <a:pt x="2" y="3"/>
                        </a:lnTo>
                        <a:lnTo>
                          <a:pt x="3" y="3"/>
                        </a:lnTo>
                        <a:lnTo>
                          <a:pt x="4" y="1"/>
                        </a:lnTo>
                        <a:lnTo>
                          <a:pt x="5" y="0"/>
                        </a:lnTo>
                      </a:path>
                    </a:pathLst>
                  </a:custGeom>
                  <a:solidFill>
                    <a:srgbClr val="BEC5C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6" name="Freeform 619"/>
                  <p:cNvSpPr>
                    <a:spLocks noChangeAspect="1"/>
                  </p:cNvSpPr>
                  <p:nvPr/>
                </p:nvSpPr>
                <p:spPr bwMode="auto">
                  <a:xfrm>
                    <a:off x="5067" y="1319"/>
                    <a:ext cx="35" cy="11"/>
                  </a:xfrm>
                  <a:custGeom>
                    <a:avLst/>
                    <a:gdLst>
                      <a:gd name="T0" fmla="*/ 0 w 35"/>
                      <a:gd name="T1" fmla="*/ 0 h 11"/>
                      <a:gd name="T2" fmla="*/ 2 w 35"/>
                      <a:gd name="T3" fmla="*/ 0 h 11"/>
                      <a:gd name="T4" fmla="*/ 3 w 35"/>
                      <a:gd name="T5" fmla="*/ 0 h 11"/>
                      <a:gd name="T6" fmla="*/ 5 w 35"/>
                      <a:gd name="T7" fmla="*/ 0 h 11"/>
                      <a:gd name="T8" fmla="*/ 7 w 35"/>
                      <a:gd name="T9" fmla="*/ 1 h 11"/>
                      <a:gd name="T10" fmla="*/ 9 w 35"/>
                      <a:gd name="T11" fmla="*/ 1 h 11"/>
                      <a:gd name="T12" fmla="*/ 9 w 35"/>
                      <a:gd name="T13" fmla="*/ 1 h 11"/>
                      <a:gd name="T14" fmla="*/ 11 w 35"/>
                      <a:gd name="T15" fmla="*/ 1 h 11"/>
                      <a:gd name="T16" fmla="*/ 12 w 35"/>
                      <a:gd name="T17" fmla="*/ 1 h 11"/>
                      <a:gd name="T18" fmla="*/ 15 w 35"/>
                      <a:gd name="T19" fmla="*/ 1 h 11"/>
                      <a:gd name="T20" fmla="*/ 16 w 35"/>
                      <a:gd name="T21" fmla="*/ 3 h 11"/>
                      <a:gd name="T22" fmla="*/ 19 w 35"/>
                      <a:gd name="T23" fmla="*/ 3 h 11"/>
                      <a:gd name="T24" fmla="*/ 22 w 35"/>
                      <a:gd name="T25" fmla="*/ 3 h 11"/>
                      <a:gd name="T26" fmla="*/ 26 w 35"/>
                      <a:gd name="T27" fmla="*/ 3 h 11"/>
                      <a:gd name="T28" fmla="*/ 30 w 35"/>
                      <a:gd name="T29" fmla="*/ 3 h 11"/>
                      <a:gd name="T30" fmla="*/ 34 w 35"/>
                      <a:gd name="T31" fmla="*/ 5 h 11"/>
                      <a:gd name="T32" fmla="*/ 32 w 35"/>
                      <a:gd name="T33" fmla="*/ 6 h 11"/>
                      <a:gd name="T34" fmla="*/ 30 w 35"/>
                      <a:gd name="T35" fmla="*/ 8 h 11"/>
                      <a:gd name="T36" fmla="*/ 27 w 35"/>
                      <a:gd name="T37" fmla="*/ 8 h 11"/>
                      <a:gd name="T38" fmla="*/ 25 w 35"/>
                      <a:gd name="T39" fmla="*/ 8 h 11"/>
                      <a:gd name="T40" fmla="*/ 22 w 35"/>
                      <a:gd name="T41" fmla="*/ 8 h 11"/>
                      <a:gd name="T42" fmla="*/ 18 w 35"/>
                      <a:gd name="T43" fmla="*/ 10 h 11"/>
                      <a:gd name="T44" fmla="*/ 14 w 35"/>
                      <a:gd name="T45" fmla="*/ 10 h 11"/>
                      <a:gd name="T46" fmla="*/ 11 w 35"/>
                      <a:gd name="T47" fmla="*/ 10 h 11"/>
                      <a:gd name="T48" fmla="*/ 9 w 35"/>
                      <a:gd name="T49" fmla="*/ 8 h 11"/>
                      <a:gd name="T50" fmla="*/ 7 w 35"/>
                      <a:gd name="T51" fmla="*/ 8 h 11"/>
                      <a:gd name="T52" fmla="*/ 4 w 35"/>
                      <a:gd name="T53" fmla="*/ 8 h 11"/>
                      <a:gd name="T54" fmla="*/ 3 w 35"/>
                      <a:gd name="T55" fmla="*/ 8 h 11"/>
                      <a:gd name="T56" fmla="*/ 2 w 35"/>
                      <a:gd name="T57" fmla="*/ 8 h 11"/>
                      <a:gd name="T58" fmla="*/ 0 w 35"/>
                      <a:gd name="T59" fmla="*/ 6 h 11"/>
                      <a:gd name="T60" fmla="*/ 0 w 35"/>
                      <a:gd name="T61" fmla="*/ 5 h 11"/>
                      <a:gd name="T62" fmla="*/ 0 w 35"/>
                      <a:gd name="T63" fmla="*/ 3 h 11"/>
                      <a:gd name="T64" fmla="*/ 0 w 35"/>
                      <a:gd name="T65" fmla="*/ 3 h 11"/>
                      <a:gd name="T66" fmla="*/ 0 w 35"/>
                      <a:gd name="T67" fmla="*/ 0 h 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 h="11">
                        <a:moveTo>
                          <a:pt x="0" y="0"/>
                        </a:moveTo>
                        <a:lnTo>
                          <a:pt x="2" y="0"/>
                        </a:lnTo>
                        <a:lnTo>
                          <a:pt x="3" y="0"/>
                        </a:lnTo>
                        <a:lnTo>
                          <a:pt x="5" y="0"/>
                        </a:lnTo>
                        <a:lnTo>
                          <a:pt x="7" y="1"/>
                        </a:lnTo>
                        <a:lnTo>
                          <a:pt x="9" y="1"/>
                        </a:lnTo>
                        <a:lnTo>
                          <a:pt x="11" y="1"/>
                        </a:lnTo>
                        <a:lnTo>
                          <a:pt x="12" y="1"/>
                        </a:lnTo>
                        <a:lnTo>
                          <a:pt x="15" y="1"/>
                        </a:lnTo>
                        <a:lnTo>
                          <a:pt x="16" y="3"/>
                        </a:lnTo>
                        <a:lnTo>
                          <a:pt x="19" y="3"/>
                        </a:lnTo>
                        <a:lnTo>
                          <a:pt x="22" y="3"/>
                        </a:lnTo>
                        <a:lnTo>
                          <a:pt x="26" y="3"/>
                        </a:lnTo>
                        <a:lnTo>
                          <a:pt x="30" y="3"/>
                        </a:lnTo>
                        <a:lnTo>
                          <a:pt x="34" y="5"/>
                        </a:lnTo>
                        <a:lnTo>
                          <a:pt x="32" y="6"/>
                        </a:lnTo>
                        <a:lnTo>
                          <a:pt x="30" y="8"/>
                        </a:lnTo>
                        <a:lnTo>
                          <a:pt x="27" y="8"/>
                        </a:lnTo>
                        <a:lnTo>
                          <a:pt x="25" y="8"/>
                        </a:lnTo>
                        <a:lnTo>
                          <a:pt x="22" y="8"/>
                        </a:lnTo>
                        <a:lnTo>
                          <a:pt x="18" y="10"/>
                        </a:lnTo>
                        <a:lnTo>
                          <a:pt x="14" y="10"/>
                        </a:lnTo>
                        <a:lnTo>
                          <a:pt x="11" y="10"/>
                        </a:lnTo>
                        <a:lnTo>
                          <a:pt x="9" y="8"/>
                        </a:lnTo>
                        <a:lnTo>
                          <a:pt x="7" y="8"/>
                        </a:lnTo>
                        <a:lnTo>
                          <a:pt x="4" y="8"/>
                        </a:lnTo>
                        <a:lnTo>
                          <a:pt x="3" y="8"/>
                        </a:lnTo>
                        <a:lnTo>
                          <a:pt x="2" y="8"/>
                        </a:lnTo>
                        <a:lnTo>
                          <a:pt x="0" y="6"/>
                        </a:lnTo>
                        <a:lnTo>
                          <a:pt x="0" y="5"/>
                        </a:lnTo>
                        <a:lnTo>
                          <a:pt x="0" y="3"/>
                        </a:lnTo>
                        <a:lnTo>
                          <a:pt x="0" y="0"/>
                        </a:lnTo>
                      </a:path>
                    </a:pathLst>
                  </a:custGeom>
                  <a:solidFill>
                    <a:srgbClr val="C8CFC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7" name="Freeform 620"/>
                  <p:cNvSpPr>
                    <a:spLocks noChangeAspect="1"/>
                  </p:cNvSpPr>
                  <p:nvPr/>
                </p:nvSpPr>
                <p:spPr bwMode="auto">
                  <a:xfrm>
                    <a:off x="5067" y="1319"/>
                    <a:ext cx="34" cy="11"/>
                  </a:xfrm>
                  <a:custGeom>
                    <a:avLst/>
                    <a:gdLst>
                      <a:gd name="T0" fmla="*/ 0 w 34"/>
                      <a:gd name="T1" fmla="*/ 0 h 11"/>
                      <a:gd name="T2" fmla="*/ 2 w 34"/>
                      <a:gd name="T3" fmla="*/ 0 h 11"/>
                      <a:gd name="T4" fmla="*/ 4 w 34"/>
                      <a:gd name="T5" fmla="*/ 1 h 11"/>
                      <a:gd name="T6" fmla="*/ 5 w 34"/>
                      <a:gd name="T7" fmla="*/ 1 h 11"/>
                      <a:gd name="T8" fmla="*/ 7 w 34"/>
                      <a:gd name="T9" fmla="*/ 1 h 11"/>
                      <a:gd name="T10" fmla="*/ 8 w 34"/>
                      <a:gd name="T11" fmla="*/ 1 h 11"/>
                      <a:gd name="T12" fmla="*/ 9 w 34"/>
                      <a:gd name="T13" fmla="*/ 1 h 11"/>
                      <a:gd name="T14" fmla="*/ 11 w 34"/>
                      <a:gd name="T15" fmla="*/ 1 h 11"/>
                      <a:gd name="T16" fmla="*/ 13 w 34"/>
                      <a:gd name="T17" fmla="*/ 3 h 11"/>
                      <a:gd name="T18" fmla="*/ 15 w 34"/>
                      <a:gd name="T19" fmla="*/ 3 h 11"/>
                      <a:gd name="T20" fmla="*/ 16 w 34"/>
                      <a:gd name="T21" fmla="*/ 3 h 11"/>
                      <a:gd name="T22" fmla="*/ 20 w 34"/>
                      <a:gd name="T23" fmla="*/ 3 h 11"/>
                      <a:gd name="T24" fmla="*/ 22 w 34"/>
                      <a:gd name="T25" fmla="*/ 3 h 11"/>
                      <a:gd name="T26" fmla="*/ 25 w 34"/>
                      <a:gd name="T27" fmla="*/ 3 h 11"/>
                      <a:gd name="T28" fmla="*/ 29 w 34"/>
                      <a:gd name="T29" fmla="*/ 5 h 11"/>
                      <a:gd name="T30" fmla="*/ 33 w 34"/>
                      <a:gd name="T31" fmla="*/ 5 h 11"/>
                      <a:gd name="T32" fmla="*/ 33 w 34"/>
                      <a:gd name="T33" fmla="*/ 6 h 11"/>
                      <a:gd name="T34" fmla="*/ 31 w 34"/>
                      <a:gd name="T35" fmla="*/ 6 h 11"/>
                      <a:gd name="T36" fmla="*/ 31 w 34"/>
                      <a:gd name="T37" fmla="*/ 8 h 11"/>
                      <a:gd name="T38" fmla="*/ 27 w 34"/>
                      <a:gd name="T39" fmla="*/ 8 h 11"/>
                      <a:gd name="T40" fmla="*/ 25 w 34"/>
                      <a:gd name="T41" fmla="*/ 8 h 11"/>
                      <a:gd name="T42" fmla="*/ 22 w 34"/>
                      <a:gd name="T43" fmla="*/ 8 h 11"/>
                      <a:gd name="T44" fmla="*/ 20 w 34"/>
                      <a:gd name="T45" fmla="*/ 8 h 11"/>
                      <a:gd name="T46" fmla="*/ 16 w 34"/>
                      <a:gd name="T47" fmla="*/ 10 h 11"/>
                      <a:gd name="T48" fmla="*/ 15 w 34"/>
                      <a:gd name="T49" fmla="*/ 10 h 11"/>
                      <a:gd name="T50" fmla="*/ 13 w 34"/>
                      <a:gd name="T51" fmla="*/ 8 h 11"/>
                      <a:gd name="T52" fmla="*/ 11 w 34"/>
                      <a:gd name="T53" fmla="*/ 8 h 11"/>
                      <a:gd name="T54" fmla="*/ 9 w 34"/>
                      <a:gd name="T55" fmla="*/ 8 h 11"/>
                      <a:gd name="T56" fmla="*/ 8 w 34"/>
                      <a:gd name="T57" fmla="*/ 8 h 11"/>
                      <a:gd name="T58" fmla="*/ 7 w 34"/>
                      <a:gd name="T59" fmla="*/ 8 h 11"/>
                      <a:gd name="T60" fmla="*/ 7 w 34"/>
                      <a:gd name="T61" fmla="*/ 6 h 11"/>
                      <a:gd name="T62" fmla="*/ 5 w 34"/>
                      <a:gd name="T63" fmla="*/ 6 h 11"/>
                      <a:gd name="T64" fmla="*/ 5 w 34"/>
                      <a:gd name="T65" fmla="*/ 5 h 11"/>
                      <a:gd name="T66" fmla="*/ 4 w 34"/>
                      <a:gd name="T67" fmla="*/ 5 h 11"/>
                      <a:gd name="T68" fmla="*/ 4 w 34"/>
                      <a:gd name="T69" fmla="*/ 3 h 11"/>
                      <a:gd name="T70" fmla="*/ 3 w 34"/>
                      <a:gd name="T71" fmla="*/ 3 h 11"/>
                      <a:gd name="T72" fmla="*/ 2 w 34"/>
                      <a:gd name="T73" fmla="*/ 1 h 11"/>
                      <a:gd name="T74" fmla="*/ 0 w 34"/>
                      <a:gd name="T75" fmla="*/ 0 h 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11">
                        <a:moveTo>
                          <a:pt x="0" y="0"/>
                        </a:moveTo>
                        <a:lnTo>
                          <a:pt x="2" y="0"/>
                        </a:lnTo>
                        <a:lnTo>
                          <a:pt x="4" y="1"/>
                        </a:lnTo>
                        <a:lnTo>
                          <a:pt x="5" y="1"/>
                        </a:lnTo>
                        <a:lnTo>
                          <a:pt x="7" y="1"/>
                        </a:lnTo>
                        <a:lnTo>
                          <a:pt x="8" y="1"/>
                        </a:lnTo>
                        <a:lnTo>
                          <a:pt x="9" y="1"/>
                        </a:lnTo>
                        <a:lnTo>
                          <a:pt x="11" y="1"/>
                        </a:lnTo>
                        <a:lnTo>
                          <a:pt x="13" y="3"/>
                        </a:lnTo>
                        <a:lnTo>
                          <a:pt x="15" y="3"/>
                        </a:lnTo>
                        <a:lnTo>
                          <a:pt x="16" y="3"/>
                        </a:lnTo>
                        <a:lnTo>
                          <a:pt x="20" y="3"/>
                        </a:lnTo>
                        <a:lnTo>
                          <a:pt x="22" y="3"/>
                        </a:lnTo>
                        <a:lnTo>
                          <a:pt x="25" y="3"/>
                        </a:lnTo>
                        <a:lnTo>
                          <a:pt x="29" y="5"/>
                        </a:lnTo>
                        <a:lnTo>
                          <a:pt x="33" y="5"/>
                        </a:lnTo>
                        <a:lnTo>
                          <a:pt x="33" y="6"/>
                        </a:lnTo>
                        <a:lnTo>
                          <a:pt x="31" y="6"/>
                        </a:lnTo>
                        <a:lnTo>
                          <a:pt x="31" y="8"/>
                        </a:lnTo>
                        <a:lnTo>
                          <a:pt x="27" y="8"/>
                        </a:lnTo>
                        <a:lnTo>
                          <a:pt x="25" y="8"/>
                        </a:lnTo>
                        <a:lnTo>
                          <a:pt x="22" y="8"/>
                        </a:lnTo>
                        <a:lnTo>
                          <a:pt x="20" y="8"/>
                        </a:lnTo>
                        <a:lnTo>
                          <a:pt x="16" y="10"/>
                        </a:lnTo>
                        <a:lnTo>
                          <a:pt x="15" y="10"/>
                        </a:lnTo>
                        <a:lnTo>
                          <a:pt x="13" y="8"/>
                        </a:lnTo>
                        <a:lnTo>
                          <a:pt x="11" y="8"/>
                        </a:lnTo>
                        <a:lnTo>
                          <a:pt x="9" y="8"/>
                        </a:lnTo>
                        <a:lnTo>
                          <a:pt x="8" y="8"/>
                        </a:lnTo>
                        <a:lnTo>
                          <a:pt x="7" y="8"/>
                        </a:lnTo>
                        <a:lnTo>
                          <a:pt x="7" y="6"/>
                        </a:lnTo>
                        <a:lnTo>
                          <a:pt x="5" y="6"/>
                        </a:lnTo>
                        <a:lnTo>
                          <a:pt x="5" y="5"/>
                        </a:lnTo>
                        <a:lnTo>
                          <a:pt x="4" y="5"/>
                        </a:lnTo>
                        <a:lnTo>
                          <a:pt x="4" y="3"/>
                        </a:lnTo>
                        <a:lnTo>
                          <a:pt x="3" y="3"/>
                        </a:lnTo>
                        <a:lnTo>
                          <a:pt x="2" y="1"/>
                        </a:lnTo>
                        <a:lnTo>
                          <a:pt x="0" y="0"/>
                        </a:lnTo>
                      </a:path>
                    </a:pathLst>
                  </a:custGeom>
                  <a:solidFill>
                    <a:srgbClr val="D5DCD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8" name="Freeform 621"/>
                  <p:cNvSpPr>
                    <a:spLocks noChangeAspect="1"/>
                  </p:cNvSpPr>
                  <p:nvPr/>
                </p:nvSpPr>
                <p:spPr bwMode="auto">
                  <a:xfrm>
                    <a:off x="5067" y="1319"/>
                    <a:ext cx="33" cy="10"/>
                  </a:xfrm>
                  <a:custGeom>
                    <a:avLst/>
                    <a:gdLst>
                      <a:gd name="T0" fmla="*/ 0 w 33"/>
                      <a:gd name="T1" fmla="*/ 0 h 10"/>
                      <a:gd name="T2" fmla="*/ 3 w 33"/>
                      <a:gd name="T3" fmla="*/ 2 h 10"/>
                      <a:gd name="T4" fmla="*/ 4 w 33"/>
                      <a:gd name="T5" fmla="*/ 2 h 10"/>
                      <a:gd name="T6" fmla="*/ 5 w 33"/>
                      <a:gd name="T7" fmla="*/ 2 h 10"/>
                      <a:gd name="T8" fmla="*/ 7 w 33"/>
                      <a:gd name="T9" fmla="*/ 2 h 10"/>
                      <a:gd name="T10" fmla="*/ 9 w 33"/>
                      <a:gd name="T11" fmla="*/ 2 h 10"/>
                      <a:gd name="T12" fmla="*/ 10 w 33"/>
                      <a:gd name="T13" fmla="*/ 2 h 10"/>
                      <a:gd name="T14" fmla="*/ 11 w 33"/>
                      <a:gd name="T15" fmla="*/ 2 h 10"/>
                      <a:gd name="T16" fmla="*/ 12 w 33"/>
                      <a:gd name="T17" fmla="*/ 2 h 10"/>
                      <a:gd name="T18" fmla="*/ 14 w 33"/>
                      <a:gd name="T19" fmla="*/ 2 h 10"/>
                      <a:gd name="T20" fmla="*/ 16 w 33"/>
                      <a:gd name="T21" fmla="*/ 2 h 10"/>
                      <a:gd name="T22" fmla="*/ 18 w 33"/>
                      <a:gd name="T23" fmla="*/ 4 h 10"/>
                      <a:gd name="T24" fmla="*/ 21 w 33"/>
                      <a:gd name="T25" fmla="*/ 4 h 10"/>
                      <a:gd name="T26" fmla="*/ 25 w 33"/>
                      <a:gd name="T27" fmla="*/ 5 h 10"/>
                      <a:gd name="T28" fmla="*/ 28 w 33"/>
                      <a:gd name="T29" fmla="*/ 5 h 10"/>
                      <a:gd name="T30" fmla="*/ 32 w 33"/>
                      <a:gd name="T31" fmla="*/ 7 h 10"/>
                      <a:gd name="T32" fmla="*/ 30 w 33"/>
                      <a:gd name="T33" fmla="*/ 7 h 10"/>
                      <a:gd name="T34" fmla="*/ 30 w 33"/>
                      <a:gd name="T35" fmla="*/ 7 h 10"/>
                      <a:gd name="T36" fmla="*/ 28 w 33"/>
                      <a:gd name="T37" fmla="*/ 7 h 10"/>
                      <a:gd name="T38" fmla="*/ 25 w 33"/>
                      <a:gd name="T39" fmla="*/ 9 h 10"/>
                      <a:gd name="T40" fmla="*/ 23 w 33"/>
                      <a:gd name="T41" fmla="*/ 9 h 10"/>
                      <a:gd name="T42" fmla="*/ 21 w 33"/>
                      <a:gd name="T43" fmla="*/ 9 h 10"/>
                      <a:gd name="T44" fmla="*/ 20 w 33"/>
                      <a:gd name="T45" fmla="*/ 9 h 10"/>
                      <a:gd name="T46" fmla="*/ 18 w 33"/>
                      <a:gd name="T47" fmla="*/ 9 h 10"/>
                      <a:gd name="T48" fmla="*/ 16 w 33"/>
                      <a:gd name="T49" fmla="*/ 9 h 10"/>
                      <a:gd name="T50" fmla="*/ 16 w 33"/>
                      <a:gd name="T51" fmla="*/ 9 h 10"/>
                      <a:gd name="T52" fmla="*/ 14 w 33"/>
                      <a:gd name="T53" fmla="*/ 7 h 10"/>
                      <a:gd name="T54" fmla="*/ 12 w 33"/>
                      <a:gd name="T55" fmla="*/ 7 h 10"/>
                      <a:gd name="T56" fmla="*/ 11 w 33"/>
                      <a:gd name="T57" fmla="*/ 7 h 10"/>
                      <a:gd name="T58" fmla="*/ 10 w 33"/>
                      <a:gd name="T59" fmla="*/ 7 h 10"/>
                      <a:gd name="T60" fmla="*/ 9 w 33"/>
                      <a:gd name="T61" fmla="*/ 5 h 10"/>
                      <a:gd name="T62" fmla="*/ 7 w 33"/>
                      <a:gd name="T63" fmla="*/ 5 h 10"/>
                      <a:gd name="T64" fmla="*/ 5 w 33"/>
                      <a:gd name="T65" fmla="*/ 4 h 10"/>
                      <a:gd name="T66" fmla="*/ 3 w 33"/>
                      <a:gd name="T67" fmla="*/ 2 h 10"/>
                      <a:gd name="T68" fmla="*/ 0 w 33"/>
                      <a:gd name="T69" fmla="*/ 0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 h="10">
                        <a:moveTo>
                          <a:pt x="0" y="0"/>
                        </a:moveTo>
                        <a:lnTo>
                          <a:pt x="3" y="2"/>
                        </a:lnTo>
                        <a:lnTo>
                          <a:pt x="4" y="2"/>
                        </a:lnTo>
                        <a:lnTo>
                          <a:pt x="5" y="2"/>
                        </a:lnTo>
                        <a:lnTo>
                          <a:pt x="7" y="2"/>
                        </a:lnTo>
                        <a:lnTo>
                          <a:pt x="9" y="2"/>
                        </a:lnTo>
                        <a:lnTo>
                          <a:pt x="10" y="2"/>
                        </a:lnTo>
                        <a:lnTo>
                          <a:pt x="11" y="2"/>
                        </a:lnTo>
                        <a:lnTo>
                          <a:pt x="12" y="2"/>
                        </a:lnTo>
                        <a:lnTo>
                          <a:pt x="14" y="2"/>
                        </a:lnTo>
                        <a:lnTo>
                          <a:pt x="16" y="2"/>
                        </a:lnTo>
                        <a:lnTo>
                          <a:pt x="18" y="4"/>
                        </a:lnTo>
                        <a:lnTo>
                          <a:pt x="21" y="4"/>
                        </a:lnTo>
                        <a:lnTo>
                          <a:pt x="25" y="5"/>
                        </a:lnTo>
                        <a:lnTo>
                          <a:pt x="28" y="5"/>
                        </a:lnTo>
                        <a:lnTo>
                          <a:pt x="32" y="7"/>
                        </a:lnTo>
                        <a:lnTo>
                          <a:pt x="30" y="7"/>
                        </a:lnTo>
                        <a:lnTo>
                          <a:pt x="28" y="7"/>
                        </a:lnTo>
                        <a:lnTo>
                          <a:pt x="25" y="9"/>
                        </a:lnTo>
                        <a:lnTo>
                          <a:pt x="23" y="9"/>
                        </a:lnTo>
                        <a:lnTo>
                          <a:pt x="21" y="9"/>
                        </a:lnTo>
                        <a:lnTo>
                          <a:pt x="20" y="9"/>
                        </a:lnTo>
                        <a:lnTo>
                          <a:pt x="18" y="9"/>
                        </a:lnTo>
                        <a:lnTo>
                          <a:pt x="16" y="9"/>
                        </a:lnTo>
                        <a:lnTo>
                          <a:pt x="14" y="7"/>
                        </a:lnTo>
                        <a:lnTo>
                          <a:pt x="12" y="7"/>
                        </a:lnTo>
                        <a:lnTo>
                          <a:pt x="11" y="7"/>
                        </a:lnTo>
                        <a:lnTo>
                          <a:pt x="10" y="7"/>
                        </a:lnTo>
                        <a:lnTo>
                          <a:pt x="9" y="5"/>
                        </a:lnTo>
                        <a:lnTo>
                          <a:pt x="7" y="5"/>
                        </a:lnTo>
                        <a:lnTo>
                          <a:pt x="5" y="4"/>
                        </a:lnTo>
                        <a:lnTo>
                          <a:pt x="3" y="2"/>
                        </a:lnTo>
                        <a:lnTo>
                          <a:pt x="0" y="0"/>
                        </a:lnTo>
                      </a:path>
                    </a:pathLst>
                  </a:custGeom>
                  <a:solidFill>
                    <a:srgbClr val="DFE6E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9" name="Freeform 622"/>
                  <p:cNvSpPr>
                    <a:spLocks noChangeAspect="1"/>
                  </p:cNvSpPr>
                  <p:nvPr/>
                </p:nvSpPr>
                <p:spPr bwMode="auto">
                  <a:xfrm>
                    <a:off x="5067" y="1321"/>
                    <a:ext cx="31" cy="8"/>
                  </a:xfrm>
                  <a:custGeom>
                    <a:avLst/>
                    <a:gdLst>
                      <a:gd name="T0" fmla="*/ 0 w 31"/>
                      <a:gd name="T1" fmla="*/ 0 h 8"/>
                      <a:gd name="T2" fmla="*/ 30 w 31"/>
                      <a:gd name="T3" fmla="*/ 5 h 8"/>
                      <a:gd name="T4" fmla="*/ 30 w 31"/>
                      <a:gd name="T5" fmla="*/ 6 h 8"/>
                      <a:gd name="T6" fmla="*/ 28 w 31"/>
                      <a:gd name="T7" fmla="*/ 6 h 8"/>
                      <a:gd name="T8" fmla="*/ 28 w 31"/>
                      <a:gd name="T9" fmla="*/ 6 h 8"/>
                      <a:gd name="T10" fmla="*/ 26 w 31"/>
                      <a:gd name="T11" fmla="*/ 7 h 8"/>
                      <a:gd name="T12" fmla="*/ 23 w 31"/>
                      <a:gd name="T13" fmla="*/ 7 h 8"/>
                      <a:gd name="T14" fmla="*/ 22 w 31"/>
                      <a:gd name="T15" fmla="*/ 7 h 8"/>
                      <a:gd name="T16" fmla="*/ 21 w 31"/>
                      <a:gd name="T17" fmla="*/ 7 h 8"/>
                      <a:gd name="T18" fmla="*/ 19 w 31"/>
                      <a:gd name="T19" fmla="*/ 7 h 8"/>
                      <a:gd name="T20" fmla="*/ 0 w 31"/>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8">
                        <a:moveTo>
                          <a:pt x="0" y="0"/>
                        </a:moveTo>
                        <a:lnTo>
                          <a:pt x="30" y="5"/>
                        </a:lnTo>
                        <a:lnTo>
                          <a:pt x="30" y="6"/>
                        </a:lnTo>
                        <a:lnTo>
                          <a:pt x="28" y="6"/>
                        </a:lnTo>
                        <a:lnTo>
                          <a:pt x="26" y="7"/>
                        </a:lnTo>
                        <a:lnTo>
                          <a:pt x="23" y="7"/>
                        </a:lnTo>
                        <a:lnTo>
                          <a:pt x="22" y="7"/>
                        </a:lnTo>
                        <a:lnTo>
                          <a:pt x="21" y="7"/>
                        </a:lnTo>
                        <a:lnTo>
                          <a:pt x="19"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50" name="Freeform 623"/>
                  <p:cNvSpPr>
                    <a:spLocks noChangeAspect="1"/>
                  </p:cNvSpPr>
                  <p:nvPr/>
                </p:nvSpPr>
                <p:spPr bwMode="auto">
                  <a:xfrm>
                    <a:off x="4944" y="1104"/>
                    <a:ext cx="282" cy="216"/>
                  </a:xfrm>
                  <a:custGeom>
                    <a:avLst/>
                    <a:gdLst>
                      <a:gd name="T0" fmla="*/ 14 w 282"/>
                      <a:gd name="T1" fmla="*/ 2 h 216"/>
                      <a:gd name="T2" fmla="*/ 30 w 282"/>
                      <a:gd name="T3" fmla="*/ 2 h 216"/>
                      <a:gd name="T4" fmla="*/ 46 w 282"/>
                      <a:gd name="T5" fmla="*/ 2 h 216"/>
                      <a:gd name="T6" fmla="*/ 64 w 282"/>
                      <a:gd name="T7" fmla="*/ 0 h 216"/>
                      <a:gd name="T8" fmla="*/ 81 w 282"/>
                      <a:gd name="T9" fmla="*/ 0 h 216"/>
                      <a:gd name="T10" fmla="*/ 97 w 282"/>
                      <a:gd name="T11" fmla="*/ 0 h 216"/>
                      <a:gd name="T12" fmla="*/ 115 w 282"/>
                      <a:gd name="T13" fmla="*/ 0 h 216"/>
                      <a:gd name="T14" fmla="*/ 131 w 282"/>
                      <a:gd name="T15" fmla="*/ 0 h 216"/>
                      <a:gd name="T16" fmla="*/ 149 w 282"/>
                      <a:gd name="T17" fmla="*/ 0 h 216"/>
                      <a:gd name="T18" fmla="*/ 165 w 282"/>
                      <a:gd name="T19" fmla="*/ 0 h 216"/>
                      <a:gd name="T20" fmla="*/ 181 w 282"/>
                      <a:gd name="T21" fmla="*/ 0 h 216"/>
                      <a:gd name="T22" fmla="*/ 199 w 282"/>
                      <a:gd name="T23" fmla="*/ 0 h 216"/>
                      <a:gd name="T24" fmla="*/ 216 w 282"/>
                      <a:gd name="T25" fmla="*/ 0 h 216"/>
                      <a:gd name="T26" fmla="*/ 233 w 282"/>
                      <a:gd name="T27" fmla="*/ 2 h 216"/>
                      <a:gd name="T28" fmla="*/ 250 w 282"/>
                      <a:gd name="T29" fmla="*/ 2 h 216"/>
                      <a:gd name="T30" fmla="*/ 268 w 282"/>
                      <a:gd name="T31" fmla="*/ 2 h 216"/>
                      <a:gd name="T32" fmla="*/ 277 w 282"/>
                      <a:gd name="T33" fmla="*/ 2 h 216"/>
                      <a:gd name="T34" fmla="*/ 279 w 282"/>
                      <a:gd name="T35" fmla="*/ 4 h 216"/>
                      <a:gd name="T36" fmla="*/ 279 w 282"/>
                      <a:gd name="T37" fmla="*/ 56 h 216"/>
                      <a:gd name="T38" fmla="*/ 281 w 282"/>
                      <a:gd name="T39" fmla="*/ 159 h 216"/>
                      <a:gd name="T40" fmla="*/ 279 w 282"/>
                      <a:gd name="T41" fmla="*/ 210 h 216"/>
                      <a:gd name="T42" fmla="*/ 277 w 282"/>
                      <a:gd name="T43" fmla="*/ 211 h 216"/>
                      <a:gd name="T44" fmla="*/ 268 w 282"/>
                      <a:gd name="T45" fmla="*/ 213 h 216"/>
                      <a:gd name="T46" fmla="*/ 250 w 282"/>
                      <a:gd name="T47" fmla="*/ 213 h 216"/>
                      <a:gd name="T48" fmla="*/ 233 w 282"/>
                      <a:gd name="T49" fmla="*/ 213 h 216"/>
                      <a:gd name="T50" fmla="*/ 216 w 282"/>
                      <a:gd name="T51" fmla="*/ 213 h 216"/>
                      <a:gd name="T52" fmla="*/ 199 w 282"/>
                      <a:gd name="T53" fmla="*/ 213 h 216"/>
                      <a:gd name="T54" fmla="*/ 181 w 282"/>
                      <a:gd name="T55" fmla="*/ 215 h 216"/>
                      <a:gd name="T56" fmla="*/ 165 w 282"/>
                      <a:gd name="T57" fmla="*/ 215 h 216"/>
                      <a:gd name="T58" fmla="*/ 147 w 282"/>
                      <a:gd name="T59" fmla="*/ 215 h 216"/>
                      <a:gd name="T60" fmla="*/ 131 w 282"/>
                      <a:gd name="T61" fmla="*/ 215 h 216"/>
                      <a:gd name="T62" fmla="*/ 113 w 282"/>
                      <a:gd name="T63" fmla="*/ 215 h 216"/>
                      <a:gd name="T64" fmla="*/ 97 w 282"/>
                      <a:gd name="T65" fmla="*/ 215 h 216"/>
                      <a:gd name="T66" fmla="*/ 81 w 282"/>
                      <a:gd name="T67" fmla="*/ 213 h 216"/>
                      <a:gd name="T68" fmla="*/ 63 w 282"/>
                      <a:gd name="T69" fmla="*/ 213 h 216"/>
                      <a:gd name="T70" fmla="*/ 46 w 282"/>
                      <a:gd name="T71" fmla="*/ 213 h 216"/>
                      <a:gd name="T72" fmla="*/ 30 w 282"/>
                      <a:gd name="T73" fmla="*/ 213 h 216"/>
                      <a:gd name="T74" fmla="*/ 14 w 282"/>
                      <a:gd name="T75" fmla="*/ 213 h 216"/>
                      <a:gd name="T76" fmla="*/ 4 w 282"/>
                      <a:gd name="T77" fmla="*/ 211 h 216"/>
                      <a:gd name="T78" fmla="*/ 2 w 282"/>
                      <a:gd name="T79" fmla="*/ 210 h 216"/>
                      <a:gd name="T80" fmla="*/ 0 w 282"/>
                      <a:gd name="T81" fmla="*/ 157 h 216"/>
                      <a:gd name="T82" fmla="*/ 0 w 282"/>
                      <a:gd name="T83" fmla="*/ 56 h 216"/>
                      <a:gd name="T84" fmla="*/ 2 w 282"/>
                      <a:gd name="T85" fmla="*/ 4 h 216"/>
                      <a:gd name="T86" fmla="*/ 3 w 282"/>
                      <a:gd name="T87" fmla="*/ 2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2" h="216">
                        <a:moveTo>
                          <a:pt x="5" y="2"/>
                        </a:moveTo>
                        <a:lnTo>
                          <a:pt x="14" y="2"/>
                        </a:lnTo>
                        <a:lnTo>
                          <a:pt x="22" y="2"/>
                        </a:lnTo>
                        <a:lnTo>
                          <a:pt x="30" y="2"/>
                        </a:lnTo>
                        <a:lnTo>
                          <a:pt x="38" y="2"/>
                        </a:lnTo>
                        <a:lnTo>
                          <a:pt x="46" y="2"/>
                        </a:lnTo>
                        <a:lnTo>
                          <a:pt x="56" y="2"/>
                        </a:lnTo>
                        <a:lnTo>
                          <a:pt x="64" y="0"/>
                        </a:lnTo>
                        <a:lnTo>
                          <a:pt x="72" y="0"/>
                        </a:lnTo>
                        <a:lnTo>
                          <a:pt x="81" y="0"/>
                        </a:lnTo>
                        <a:lnTo>
                          <a:pt x="89" y="0"/>
                        </a:lnTo>
                        <a:lnTo>
                          <a:pt x="97" y="0"/>
                        </a:lnTo>
                        <a:lnTo>
                          <a:pt x="106" y="0"/>
                        </a:lnTo>
                        <a:lnTo>
                          <a:pt x="115" y="0"/>
                        </a:lnTo>
                        <a:lnTo>
                          <a:pt x="123" y="0"/>
                        </a:lnTo>
                        <a:lnTo>
                          <a:pt x="131" y="0"/>
                        </a:lnTo>
                        <a:lnTo>
                          <a:pt x="139" y="0"/>
                        </a:lnTo>
                        <a:lnTo>
                          <a:pt x="149" y="0"/>
                        </a:lnTo>
                        <a:lnTo>
                          <a:pt x="157" y="0"/>
                        </a:lnTo>
                        <a:lnTo>
                          <a:pt x="165" y="0"/>
                        </a:lnTo>
                        <a:lnTo>
                          <a:pt x="173" y="0"/>
                        </a:lnTo>
                        <a:lnTo>
                          <a:pt x="181" y="0"/>
                        </a:lnTo>
                        <a:lnTo>
                          <a:pt x="191" y="0"/>
                        </a:lnTo>
                        <a:lnTo>
                          <a:pt x="199" y="0"/>
                        </a:lnTo>
                        <a:lnTo>
                          <a:pt x="207" y="0"/>
                        </a:lnTo>
                        <a:lnTo>
                          <a:pt x="216" y="0"/>
                        </a:lnTo>
                        <a:lnTo>
                          <a:pt x="224" y="2"/>
                        </a:lnTo>
                        <a:lnTo>
                          <a:pt x="233" y="2"/>
                        </a:lnTo>
                        <a:lnTo>
                          <a:pt x="242" y="2"/>
                        </a:lnTo>
                        <a:lnTo>
                          <a:pt x="250" y="2"/>
                        </a:lnTo>
                        <a:lnTo>
                          <a:pt x="258" y="2"/>
                        </a:lnTo>
                        <a:lnTo>
                          <a:pt x="268" y="2"/>
                        </a:lnTo>
                        <a:lnTo>
                          <a:pt x="276" y="2"/>
                        </a:lnTo>
                        <a:lnTo>
                          <a:pt x="277" y="2"/>
                        </a:lnTo>
                        <a:lnTo>
                          <a:pt x="279" y="3"/>
                        </a:lnTo>
                        <a:lnTo>
                          <a:pt x="279" y="4"/>
                        </a:lnTo>
                        <a:lnTo>
                          <a:pt x="279" y="5"/>
                        </a:lnTo>
                        <a:lnTo>
                          <a:pt x="279" y="56"/>
                        </a:lnTo>
                        <a:lnTo>
                          <a:pt x="281" y="108"/>
                        </a:lnTo>
                        <a:lnTo>
                          <a:pt x="281" y="159"/>
                        </a:lnTo>
                        <a:lnTo>
                          <a:pt x="279" y="208"/>
                        </a:lnTo>
                        <a:lnTo>
                          <a:pt x="279" y="210"/>
                        </a:lnTo>
                        <a:lnTo>
                          <a:pt x="279" y="211"/>
                        </a:lnTo>
                        <a:lnTo>
                          <a:pt x="277" y="211"/>
                        </a:lnTo>
                        <a:lnTo>
                          <a:pt x="276" y="213"/>
                        </a:lnTo>
                        <a:lnTo>
                          <a:pt x="268" y="213"/>
                        </a:lnTo>
                        <a:lnTo>
                          <a:pt x="258" y="213"/>
                        </a:lnTo>
                        <a:lnTo>
                          <a:pt x="250" y="213"/>
                        </a:lnTo>
                        <a:lnTo>
                          <a:pt x="242" y="213"/>
                        </a:lnTo>
                        <a:lnTo>
                          <a:pt x="233" y="213"/>
                        </a:lnTo>
                        <a:lnTo>
                          <a:pt x="224" y="213"/>
                        </a:lnTo>
                        <a:lnTo>
                          <a:pt x="216" y="213"/>
                        </a:lnTo>
                        <a:lnTo>
                          <a:pt x="207" y="213"/>
                        </a:lnTo>
                        <a:lnTo>
                          <a:pt x="199" y="213"/>
                        </a:lnTo>
                        <a:lnTo>
                          <a:pt x="190" y="213"/>
                        </a:lnTo>
                        <a:lnTo>
                          <a:pt x="181" y="215"/>
                        </a:lnTo>
                        <a:lnTo>
                          <a:pt x="173" y="215"/>
                        </a:lnTo>
                        <a:lnTo>
                          <a:pt x="165" y="215"/>
                        </a:lnTo>
                        <a:lnTo>
                          <a:pt x="157" y="215"/>
                        </a:lnTo>
                        <a:lnTo>
                          <a:pt x="147" y="215"/>
                        </a:lnTo>
                        <a:lnTo>
                          <a:pt x="139" y="215"/>
                        </a:lnTo>
                        <a:lnTo>
                          <a:pt x="131" y="215"/>
                        </a:lnTo>
                        <a:lnTo>
                          <a:pt x="123" y="215"/>
                        </a:lnTo>
                        <a:lnTo>
                          <a:pt x="113" y="215"/>
                        </a:lnTo>
                        <a:lnTo>
                          <a:pt x="105" y="215"/>
                        </a:lnTo>
                        <a:lnTo>
                          <a:pt x="97" y="215"/>
                        </a:lnTo>
                        <a:lnTo>
                          <a:pt x="89" y="213"/>
                        </a:lnTo>
                        <a:lnTo>
                          <a:pt x="81" y="213"/>
                        </a:lnTo>
                        <a:lnTo>
                          <a:pt x="71" y="213"/>
                        </a:lnTo>
                        <a:lnTo>
                          <a:pt x="63" y="213"/>
                        </a:lnTo>
                        <a:lnTo>
                          <a:pt x="55" y="213"/>
                        </a:lnTo>
                        <a:lnTo>
                          <a:pt x="46" y="213"/>
                        </a:lnTo>
                        <a:lnTo>
                          <a:pt x="38" y="213"/>
                        </a:lnTo>
                        <a:lnTo>
                          <a:pt x="30" y="213"/>
                        </a:lnTo>
                        <a:lnTo>
                          <a:pt x="22" y="213"/>
                        </a:lnTo>
                        <a:lnTo>
                          <a:pt x="14" y="213"/>
                        </a:lnTo>
                        <a:lnTo>
                          <a:pt x="5" y="213"/>
                        </a:lnTo>
                        <a:lnTo>
                          <a:pt x="4" y="211"/>
                        </a:lnTo>
                        <a:lnTo>
                          <a:pt x="3" y="211"/>
                        </a:lnTo>
                        <a:lnTo>
                          <a:pt x="2" y="210"/>
                        </a:lnTo>
                        <a:lnTo>
                          <a:pt x="2" y="208"/>
                        </a:lnTo>
                        <a:lnTo>
                          <a:pt x="0" y="157"/>
                        </a:lnTo>
                        <a:lnTo>
                          <a:pt x="0" y="107"/>
                        </a:lnTo>
                        <a:lnTo>
                          <a:pt x="0" y="56"/>
                        </a:lnTo>
                        <a:lnTo>
                          <a:pt x="2" y="5"/>
                        </a:lnTo>
                        <a:lnTo>
                          <a:pt x="2" y="4"/>
                        </a:lnTo>
                        <a:lnTo>
                          <a:pt x="3" y="3"/>
                        </a:lnTo>
                        <a:lnTo>
                          <a:pt x="3" y="2"/>
                        </a:lnTo>
                        <a:lnTo>
                          <a:pt x="5" y="2"/>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51" name="Freeform 624"/>
                  <p:cNvSpPr>
                    <a:spLocks noChangeAspect="1"/>
                  </p:cNvSpPr>
                  <p:nvPr/>
                </p:nvSpPr>
                <p:spPr bwMode="auto">
                  <a:xfrm>
                    <a:off x="5177" y="1130"/>
                    <a:ext cx="6" cy="45"/>
                  </a:xfrm>
                  <a:custGeom>
                    <a:avLst/>
                    <a:gdLst>
                      <a:gd name="T0" fmla="*/ 0 w 6"/>
                      <a:gd name="T1" fmla="*/ 4 h 45"/>
                      <a:gd name="T2" fmla="*/ 3 w 6"/>
                      <a:gd name="T3" fmla="*/ 0 h 45"/>
                      <a:gd name="T4" fmla="*/ 5 w 6"/>
                      <a:gd name="T5" fmla="*/ 42 h 45"/>
                      <a:gd name="T6" fmla="*/ 0 w 6"/>
                      <a:gd name="T7" fmla="*/ 44 h 45"/>
                      <a:gd name="T8" fmla="*/ 0 w 6"/>
                      <a:gd name="T9" fmla="*/ 4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5">
                        <a:moveTo>
                          <a:pt x="0" y="4"/>
                        </a:moveTo>
                        <a:lnTo>
                          <a:pt x="3" y="0"/>
                        </a:lnTo>
                        <a:lnTo>
                          <a:pt x="5" y="42"/>
                        </a:lnTo>
                        <a:lnTo>
                          <a:pt x="0" y="44"/>
                        </a:lnTo>
                        <a:lnTo>
                          <a:pt x="0" y="4"/>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52" name="Freeform 625"/>
                  <p:cNvSpPr>
                    <a:spLocks noChangeAspect="1"/>
                  </p:cNvSpPr>
                  <p:nvPr/>
                </p:nvSpPr>
                <p:spPr bwMode="auto">
                  <a:xfrm>
                    <a:off x="5177" y="1171"/>
                    <a:ext cx="7" cy="42"/>
                  </a:xfrm>
                  <a:custGeom>
                    <a:avLst/>
                    <a:gdLst>
                      <a:gd name="T0" fmla="*/ 0 w 7"/>
                      <a:gd name="T1" fmla="*/ 3 h 42"/>
                      <a:gd name="T2" fmla="*/ 5 w 7"/>
                      <a:gd name="T3" fmla="*/ 0 h 42"/>
                      <a:gd name="T4" fmla="*/ 6 w 7"/>
                      <a:gd name="T5" fmla="*/ 41 h 42"/>
                      <a:gd name="T6" fmla="*/ 2 w 7"/>
                      <a:gd name="T7" fmla="*/ 41 h 42"/>
                      <a:gd name="T8" fmla="*/ 0 w 7"/>
                      <a:gd name="T9" fmla="*/ 3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2">
                        <a:moveTo>
                          <a:pt x="0" y="3"/>
                        </a:moveTo>
                        <a:lnTo>
                          <a:pt x="5" y="0"/>
                        </a:lnTo>
                        <a:lnTo>
                          <a:pt x="6" y="41"/>
                        </a:lnTo>
                        <a:lnTo>
                          <a:pt x="2" y="41"/>
                        </a:lnTo>
                        <a:lnTo>
                          <a:pt x="0" y="3"/>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53" name="Freeform 626"/>
                  <p:cNvSpPr>
                    <a:spLocks noChangeAspect="1"/>
                  </p:cNvSpPr>
                  <p:nvPr/>
                </p:nvSpPr>
                <p:spPr bwMode="auto">
                  <a:xfrm>
                    <a:off x="5178" y="1212"/>
                    <a:ext cx="6" cy="41"/>
                  </a:xfrm>
                  <a:custGeom>
                    <a:avLst/>
                    <a:gdLst>
                      <a:gd name="T0" fmla="*/ 0 w 6"/>
                      <a:gd name="T1" fmla="*/ 0 h 41"/>
                      <a:gd name="T2" fmla="*/ 5 w 6"/>
                      <a:gd name="T3" fmla="*/ 0 h 41"/>
                      <a:gd name="T4" fmla="*/ 3 w 6"/>
                      <a:gd name="T5" fmla="*/ 40 h 41"/>
                      <a:gd name="T6" fmla="*/ 0 w 6"/>
                      <a:gd name="T7" fmla="*/ 38 h 41"/>
                      <a:gd name="T8" fmla="*/ 0 w 6"/>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1">
                        <a:moveTo>
                          <a:pt x="0" y="0"/>
                        </a:moveTo>
                        <a:lnTo>
                          <a:pt x="5" y="0"/>
                        </a:lnTo>
                        <a:lnTo>
                          <a:pt x="3" y="40"/>
                        </a:lnTo>
                        <a:lnTo>
                          <a:pt x="0" y="38"/>
                        </a:lnTo>
                        <a:lnTo>
                          <a:pt x="0"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54" name="Freeform 627"/>
                  <p:cNvSpPr>
                    <a:spLocks noChangeAspect="1"/>
                  </p:cNvSpPr>
                  <p:nvPr/>
                </p:nvSpPr>
                <p:spPr bwMode="auto">
                  <a:xfrm>
                    <a:off x="5167" y="1289"/>
                    <a:ext cx="15" cy="8"/>
                  </a:xfrm>
                  <a:custGeom>
                    <a:avLst/>
                    <a:gdLst>
                      <a:gd name="T0" fmla="*/ 10 w 15"/>
                      <a:gd name="T1" fmla="*/ 0 h 8"/>
                      <a:gd name="T2" fmla="*/ 14 w 15"/>
                      <a:gd name="T3" fmla="*/ 3 h 8"/>
                      <a:gd name="T4" fmla="*/ 14 w 15"/>
                      <a:gd name="T5" fmla="*/ 4 h 8"/>
                      <a:gd name="T6" fmla="*/ 14 w 15"/>
                      <a:gd name="T7" fmla="*/ 5 h 8"/>
                      <a:gd name="T8" fmla="*/ 12 w 15"/>
                      <a:gd name="T9" fmla="*/ 5 h 8"/>
                      <a:gd name="T10" fmla="*/ 11 w 15"/>
                      <a:gd name="T11" fmla="*/ 7 h 8"/>
                      <a:gd name="T12" fmla="*/ 4 w 15"/>
                      <a:gd name="T13" fmla="*/ 7 h 8"/>
                      <a:gd name="T14" fmla="*/ 0 w 15"/>
                      <a:gd name="T15" fmla="*/ 3 h 8"/>
                      <a:gd name="T16" fmla="*/ 7 w 15"/>
                      <a:gd name="T17" fmla="*/ 3 h 8"/>
                      <a:gd name="T18" fmla="*/ 9 w 15"/>
                      <a:gd name="T19" fmla="*/ 2 h 8"/>
                      <a:gd name="T20" fmla="*/ 10 w 15"/>
                      <a:gd name="T21" fmla="*/ 2 h 8"/>
                      <a:gd name="T22" fmla="*/ 10 w 15"/>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8">
                        <a:moveTo>
                          <a:pt x="10" y="0"/>
                        </a:moveTo>
                        <a:lnTo>
                          <a:pt x="14" y="3"/>
                        </a:lnTo>
                        <a:lnTo>
                          <a:pt x="14" y="4"/>
                        </a:lnTo>
                        <a:lnTo>
                          <a:pt x="14" y="5"/>
                        </a:lnTo>
                        <a:lnTo>
                          <a:pt x="12" y="5"/>
                        </a:lnTo>
                        <a:lnTo>
                          <a:pt x="11" y="7"/>
                        </a:lnTo>
                        <a:lnTo>
                          <a:pt x="4" y="7"/>
                        </a:lnTo>
                        <a:lnTo>
                          <a:pt x="0" y="3"/>
                        </a:lnTo>
                        <a:lnTo>
                          <a:pt x="7" y="3"/>
                        </a:lnTo>
                        <a:lnTo>
                          <a:pt x="9" y="2"/>
                        </a:lnTo>
                        <a:lnTo>
                          <a:pt x="10" y="2"/>
                        </a:lnTo>
                        <a:lnTo>
                          <a:pt x="1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55" name="Freeform 628"/>
                  <p:cNvSpPr>
                    <a:spLocks noChangeAspect="1"/>
                  </p:cNvSpPr>
                  <p:nvPr/>
                </p:nvSpPr>
                <p:spPr bwMode="auto">
                  <a:xfrm>
                    <a:off x="5153" y="1292"/>
                    <a:ext cx="19" cy="5"/>
                  </a:xfrm>
                  <a:custGeom>
                    <a:avLst/>
                    <a:gdLst>
                      <a:gd name="T0" fmla="*/ 14 w 19"/>
                      <a:gd name="T1" fmla="*/ 0 h 5"/>
                      <a:gd name="T2" fmla="*/ 18 w 19"/>
                      <a:gd name="T3" fmla="*/ 4 h 5"/>
                      <a:gd name="T4" fmla="*/ 11 w 19"/>
                      <a:gd name="T5" fmla="*/ 4 h 5"/>
                      <a:gd name="T6" fmla="*/ 3 w 19"/>
                      <a:gd name="T7" fmla="*/ 4 h 5"/>
                      <a:gd name="T8" fmla="*/ 0 w 19"/>
                      <a:gd name="T9" fmla="*/ 0 h 5"/>
                      <a:gd name="T10" fmla="*/ 7 w 19"/>
                      <a:gd name="T11" fmla="*/ 0 h 5"/>
                      <a:gd name="T12" fmla="*/ 14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4" y="0"/>
                        </a:moveTo>
                        <a:lnTo>
                          <a:pt x="18" y="4"/>
                        </a:lnTo>
                        <a:lnTo>
                          <a:pt x="11" y="4"/>
                        </a:lnTo>
                        <a:lnTo>
                          <a:pt x="3"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56" name="Freeform 629"/>
                  <p:cNvSpPr>
                    <a:spLocks noChangeAspect="1"/>
                  </p:cNvSpPr>
                  <p:nvPr/>
                </p:nvSpPr>
                <p:spPr bwMode="auto">
                  <a:xfrm>
                    <a:off x="5140" y="1292"/>
                    <a:ext cx="17" cy="5"/>
                  </a:xfrm>
                  <a:custGeom>
                    <a:avLst/>
                    <a:gdLst>
                      <a:gd name="T0" fmla="*/ 14 w 17"/>
                      <a:gd name="T1" fmla="*/ 0 h 5"/>
                      <a:gd name="T2" fmla="*/ 16 w 17"/>
                      <a:gd name="T3" fmla="*/ 4 h 5"/>
                      <a:gd name="T4" fmla="*/ 9 w 17"/>
                      <a:gd name="T5" fmla="*/ 4 h 5"/>
                      <a:gd name="T6" fmla="*/ 3 w 17"/>
                      <a:gd name="T7" fmla="*/ 4 h 5"/>
                      <a:gd name="T8" fmla="*/ 0 w 17"/>
                      <a:gd name="T9" fmla="*/ 2 h 5"/>
                      <a:gd name="T10" fmla="*/ 7 w 17"/>
                      <a:gd name="T11" fmla="*/ 2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4"/>
                        </a:lnTo>
                        <a:lnTo>
                          <a:pt x="9" y="4"/>
                        </a:lnTo>
                        <a:lnTo>
                          <a:pt x="3" y="4"/>
                        </a:lnTo>
                        <a:lnTo>
                          <a:pt x="0" y="2"/>
                        </a:lnTo>
                        <a:lnTo>
                          <a:pt x="7" y="2"/>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57" name="Freeform 630"/>
                  <p:cNvSpPr>
                    <a:spLocks noChangeAspect="1"/>
                  </p:cNvSpPr>
                  <p:nvPr/>
                </p:nvSpPr>
                <p:spPr bwMode="auto">
                  <a:xfrm>
                    <a:off x="5126" y="1294"/>
                    <a:ext cx="17" cy="5"/>
                  </a:xfrm>
                  <a:custGeom>
                    <a:avLst/>
                    <a:gdLst>
                      <a:gd name="T0" fmla="*/ 14 w 17"/>
                      <a:gd name="T1" fmla="*/ 0 h 5"/>
                      <a:gd name="T2" fmla="*/ 16 w 17"/>
                      <a:gd name="T3" fmla="*/ 2 h 5"/>
                      <a:gd name="T4" fmla="*/ 9 w 17"/>
                      <a:gd name="T5" fmla="*/ 4 h 5"/>
                      <a:gd name="T6" fmla="*/ 3 w 17"/>
                      <a:gd name="T7" fmla="*/ 4 h 5"/>
                      <a:gd name="T8" fmla="*/ 0 w 17"/>
                      <a:gd name="T9" fmla="*/ 0 h 5"/>
                      <a:gd name="T10" fmla="*/ 7 w 17"/>
                      <a:gd name="T11" fmla="*/ 0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2"/>
                        </a:lnTo>
                        <a:lnTo>
                          <a:pt x="9" y="4"/>
                        </a:lnTo>
                        <a:lnTo>
                          <a:pt x="3"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58" name="Freeform 631"/>
                  <p:cNvSpPr>
                    <a:spLocks noChangeAspect="1"/>
                  </p:cNvSpPr>
                  <p:nvPr/>
                </p:nvSpPr>
                <p:spPr bwMode="auto">
                  <a:xfrm>
                    <a:off x="5113" y="1294"/>
                    <a:ext cx="17" cy="5"/>
                  </a:xfrm>
                  <a:custGeom>
                    <a:avLst/>
                    <a:gdLst>
                      <a:gd name="T0" fmla="*/ 14 w 17"/>
                      <a:gd name="T1" fmla="*/ 0 h 5"/>
                      <a:gd name="T2" fmla="*/ 16 w 17"/>
                      <a:gd name="T3" fmla="*/ 4 h 5"/>
                      <a:gd name="T4" fmla="*/ 8 w 17"/>
                      <a:gd name="T5" fmla="*/ 4 h 5"/>
                      <a:gd name="T6" fmla="*/ 2 w 17"/>
                      <a:gd name="T7" fmla="*/ 4 h 5"/>
                      <a:gd name="T8" fmla="*/ 0 w 17"/>
                      <a:gd name="T9" fmla="*/ 0 h 5"/>
                      <a:gd name="T10" fmla="*/ 7 w 17"/>
                      <a:gd name="T11" fmla="*/ 0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4"/>
                        </a:lnTo>
                        <a:lnTo>
                          <a:pt x="8" y="4"/>
                        </a:lnTo>
                        <a:lnTo>
                          <a:pt x="2"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59" name="Freeform 632"/>
                  <p:cNvSpPr>
                    <a:spLocks noChangeAspect="1"/>
                  </p:cNvSpPr>
                  <p:nvPr/>
                </p:nvSpPr>
                <p:spPr bwMode="auto">
                  <a:xfrm>
                    <a:off x="5097" y="1294"/>
                    <a:ext cx="18" cy="5"/>
                  </a:xfrm>
                  <a:custGeom>
                    <a:avLst/>
                    <a:gdLst>
                      <a:gd name="T0" fmla="*/ 15 w 18"/>
                      <a:gd name="T1" fmla="*/ 0 h 5"/>
                      <a:gd name="T2" fmla="*/ 17 w 18"/>
                      <a:gd name="T3" fmla="*/ 4 h 5"/>
                      <a:gd name="T4" fmla="*/ 10 w 18"/>
                      <a:gd name="T5" fmla="*/ 4 h 5"/>
                      <a:gd name="T6" fmla="*/ 2 w 18"/>
                      <a:gd name="T7" fmla="*/ 4 h 5"/>
                      <a:gd name="T8" fmla="*/ 0 w 18"/>
                      <a:gd name="T9" fmla="*/ 0 h 5"/>
                      <a:gd name="T10" fmla="*/ 7 w 18"/>
                      <a:gd name="T11" fmla="*/ 0 h 5"/>
                      <a:gd name="T12" fmla="*/ 15 w 18"/>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5">
                        <a:moveTo>
                          <a:pt x="15" y="0"/>
                        </a:moveTo>
                        <a:lnTo>
                          <a:pt x="17" y="4"/>
                        </a:lnTo>
                        <a:lnTo>
                          <a:pt x="10" y="4"/>
                        </a:lnTo>
                        <a:lnTo>
                          <a:pt x="2" y="4"/>
                        </a:lnTo>
                        <a:lnTo>
                          <a:pt x="0" y="0"/>
                        </a:lnTo>
                        <a:lnTo>
                          <a:pt x="7" y="0"/>
                        </a:lnTo>
                        <a:lnTo>
                          <a:pt x="15"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60" name="Freeform 633"/>
                  <p:cNvSpPr>
                    <a:spLocks noChangeAspect="1"/>
                  </p:cNvSpPr>
                  <p:nvPr/>
                </p:nvSpPr>
                <p:spPr bwMode="auto">
                  <a:xfrm>
                    <a:off x="5084" y="1294"/>
                    <a:ext cx="16" cy="5"/>
                  </a:xfrm>
                  <a:custGeom>
                    <a:avLst/>
                    <a:gdLst>
                      <a:gd name="T0" fmla="*/ 13 w 16"/>
                      <a:gd name="T1" fmla="*/ 0 h 5"/>
                      <a:gd name="T2" fmla="*/ 15 w 16"/>
                      <a:gd name="T3" fmla="*/ 4 h 5"/>
                      <a:gd name="T4" fmla="*/ 8 w 16"/>
                      <a:gd name="T5" fmla="*/ 4 h 5"/>
                      <a:gd name="T6" fmla="*/ 2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8" y="4"/>
                        </a:lnTo>
                        <a:lnTo>
                          <a:pt x="2"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61" name="Freeform 634"/>
                  <p:cNvSpPr>
                    <a:spLocks noChangeAspect="1"/>
                  </p:cNvSpPr>
                  <p:nvPr/>
                </p:nvSpPr>
                <p:spPr bwMode="auto">
                  <a:xfrm>
                    <a:off x="5070" y="1294"/>
                    <a:ext cx="16" cy="5"/>
                  </a:xfrm>
                  <a:custGeom>
                    <a:avLst/>
                    <a:gdLst>
                      <a:gd name="T0" fmla="*/ 13 w 16"/>
                      <a:gd name="T1" fmla="*/ 0 h 5"/>
                      <a:gd name="T2" fmla="*/ 15 w 16"/>
                      <a:gd name="T3" fmla="*/ 4 h 5"/>
                      <a:gd name="T4" fmla="*/ 8 w 16"/>
                      <a:gd name="T5" fmla="*/ 4 h 5"/>
                      <a:gd name="T6" fmla="*/ 2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8" y="4"/>
                        </a:lnTo>
                        <a:lnTo>
                          <a:pt x="2"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62" name="Freeform 635"/>
                  <p:cNvSpPr>
                    <a:spLocks noChangeAspect="1"/>
                  </p:cNvSpPr>
                  <p:nvPr/>
                </p:nvSpPr>
                <p:spPr bwMode="auto">
                  <a:xfrm>
                    <a:off x="5056" y="1294"/>
                    <a:ext cx="16" cy="5"/>
                  </a:xfrm>
                  <a:custGeom>
                    <a:avLst/>
                    <a:gdLst>
                      <a:gd name="T0" fmla="*/ 13 w 16"/>
                      <a:gd name="T1" fmla="*/ 0 h 5"/>
                      <a:gd name="T2" fmla="*/ 15 w 16"/>
                      <a:gd name="T3" fmla="*/ 4 h 5"/>
                      <a:gd name="T4" fmla="*/ 7 w 16"/>
                      <a:gd name="T5" fmla="*/ 4 h 5"/>
                      <a:gd name="T6" fmla="*/ 0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7" y="4"/>
                        </a:lnTo>
                        <a:lnTo>
                          <a:pt x="0"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63" name="Freeform 636"/>
                  <p:cNvSpPr>
                    <a:spLocks noChangeAspect="1"/>
                  </p:cNvSpPr>
                  <p:nvPr/>
                </p:nvSpPr>
                <p:spPr bwMode="auto">
                  <a:xfrm>
                    <a:off x="5043" y="1294"/>
                    <a:ext cx="14" cy="5"/>
                  </a:xfrm>
                  <a:custGeom>
                    <a:avLst/>
                    <a:gdLst>
                      <a:gd name="T0" fmla="*/ 13 w 14"/>
                      <a:gd name="T1" fmla="*/ 0 h 5"/>
                      <a:gd name="T2" fmla="*/ 13 w 14"/>
                      <a:gd name="T3" fmla="*/ 4 h 5"/>
                      <a:gd name="T4" fmla="*/ 7 w 14"/>
                      <a:gd name="T5" fmla="*/ 4 h 5"/>
                      <a:gd name="T6" fmla="*/ 0 w 14"/>
                      <a:gd name="T7" fmla="*/ 4 h 5"/>
                      <a:gd name="T8" fmla="*/ 0 w 14"/>
                      <a:gd name="T9" fmla="*/ 0 h 5"/>
                      <a:gd name="T10" fmla="*/ 7 w 14"/>
                      <a:gd name="T11" fmla="*/ 0 h 5"/>
                      <a:gd name="T12" fmla="*/ 13 w 14"/>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5">
                        <a:moveTo>
                          <a:pt x="13" y="0"/>
                        </a:moveTo>
                        <a:lnTo>
                          <a:pt x="13" y="4"/>
                        </a:lnTo>
                        <a:lnTo>
                          <a:pt x="7" y="4"/>
                        </a:lnTo>
                        <a:lnTo>
                          <a:pt x="0"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64" name="Freeform 637"/>
                  <p:cNvSpPr>
                    <a:spLocks noChangeAspect="1"/>
                  </p:cNvSpPr>
                  <p:nvPr/>
                </p:nvSpPr>
                <p:spPr bwMode="auto">
                  <a:xfrm>
                    <a:off x="5028" y="1294"/>
                    <a:ext cx="15" cy="5"/>
                  </a:xfrm>
                  <a:custGeom>
                    <a:avLst/>
                    <a:gdLst>
                      <a:gd name="T0" fmla="*/ 14 w 15"/>
                      <a:gd name="T1" fmla="*/ 0 h 5"/>
                      <a:gd name="T2" fmla="*/ 14 w 15"/>
                      <a:gd name="T3" fmla="*/ 4 h 5"/>
                      <a:gd name="T4" fmla="*/ 7 w 15"/>
                      <a:gd name="T5" fmla="*/ 4 h 5"/>
                      <a:gd name="T6" fmla="*/ 0 w 15"/>
                      <a:gd name="T7" fmla="*/ 4 h 5"/>
                      <a:gd name="T8" fmla="*/ 2 w 15"/>
                      <a:gd name="T9" fmla="*/ 0 h 5"/>
                      <a:gd name="T10" fmla="*/ 7 w 15"/>
                      <a:gd name="T11" fmla="*/ 0 h 5"/>
                      <a:gd name="T12" fmla="*/ 14 w 15"/>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5">
                        <a:moveTo>
                          <a:pt x="14" y="0"/>
                        </a:moveTo>
                        <a:lnTo>
                          <a:pt x="14" y="4"/>
                        </a:lnTo>
                        <a:lnTo>
                          <a:pt x="7" y="4"/>
                        </a:lnTo>
                        <a:lnTo>
                          <a:pt x="0" y="4"/>
                        </a:lnTo>
                        <a:lnTo>
                          <a:pt x="2"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65" name="Freeform 638"/>
                  <p:cNvSpPr>
                    <a:spLocks noChangeAspect="1"/>
                  </p:cNvSpPr>
                  <p:nvPr/>
                </p:nvSpPr>
                <p:spPr bwMode="auto">
                  <a:xfrm>
                    <a:off x="5014" y="1294"/>
                    <a:ext cx="17" cy="5"/>
                  </a:xfrm>
                  <a:custGeom>
                    <a:avLst/>
                    <a:gdLst>
                      <a:gd name="T0" fmla="*/ 16 w 17"/>
                      <a:gd name="T1" fmla="*/ 0 h 5"/>
                      <a:gd name="T2" fmla="*/ 14 w 17"/>
                      <a:gd name="T3" fmla="*/ 4 h 5"/>
                      <a:gd name="T4" fmla="*/ 7 w 17"/>
                      <a:gd name="T5" fmla="*/ 4 h 5"/>
                      <a:gd name="T6" fmla="*/ 0 w 17"/>
                      <a:gd name="T7" fmla="*/ 4 h 5"/>
                      <a:gd name="T8" fmla="*/ 2 w 17"/>
                      <a:gd name="T9" fmla="*/ 0 h 5"/>
                      <a:gd name="T10" fmla="*/ 9 w 17"/>
                      <a:gd name="T11" fmla="*/ 0 h 5"/>
                      <a:gd name="T12" fmla="*/ 16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6" y="0"/>
                        </a:moveTo>
                        <a:lnTo>
                          <a:pt x="14" y="4"/>
                        </a:lnTo>
                        <a:lnTo>
                          <a:pt x="7" y="4"/>
                        </a:lnTo>
                        <a:lnTo>
                          <a:pt x="0" y="4"/>
                        </a:lnTo>
                        <a:lnTo>
                          <a:pt x="2" y="0"/>
                        </a:lnTo>
                        <a:lnTo>
                          <a:pt x="9" y="0"/>
                        </a:lnTo>
                        <a:lnTo>
                          <a:pt x="16"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66" name="Freeform 639"/>
                  <p:cNvSpPr>
                    <a:spLocks noChangeAspect="1"/>
                  </p:cNvSpPr>
                  <p:nvPr/>
                </p:nvSpPr>
                <p:spPr bwMode="auto">
                  <a:xfrm>
                    <a:off x="5001" y="1294"/>
                    <a:ext cx="16" cy="5"/>
                  </a:xfrm>
                  <a:custGeom>
                    <a:avLst/>
                    <a:gdLst>
                      <a:gd name="T0" fmla="*/ 15 w 16"/>
                      <a:gd name="T1" fmla="*/ 0 h 5"/>
                      <a:gd name="T2" fmla="*/ 13 w 16"/>
                      <a:gd name="T3" fmla="*/ 4 h 5"/>
                      <a:gd name="T4" fmla="*/ 7 w 16"/>
                      <a:gd name="T5" fmla="*/ 4 h 5"/>
                      <a:gd name="T6" fmla="*/ 0 w 16"/>
                      <a:gd name="T7" fmla="*/ 4 h 5"/>
                      <a:gd name="T8" fmla="*/ 3 w 16"/>
                      <a:gd name="T9" fmla="*/ 0 h 5"/>
                      <a:gd name="T10" fmla="*/ 8 w 16"/>
                      <a:gd name="T11" fmla="*/ 0 h 5"/>
                      <a:gd name="T12" fmla="*/ 15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5" y="0"/>
                        </a:moveTo>
                        <a:lnTo>
                          <a:pt x="13" y="4"/>
                        </a:lnTo>
                        <a:lnTo>
                          <a:pt x="7" y="4"/>
                        </a:lnTo>
                        <a:lnTo>
                          <a:pt x="0" y="4"/>
                        </a:lnTo>
                        <a:lnTo>
                          <a:pt x="3" y="0"/>
                        </a:lnTo>
                        <a:lnTo>
                          <a:pt x="8" y="0"/>
                        </a:lnTo>
                        <a:lnTo>
                          <a:pt x="15"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67" name="Freeform 640"/>
                  <p:cNvSpPr>
                    <a:spLocks noChangeAspect="1"/>
                  </p:cNvSpPr>
                  <p:nvPr/>
                </p:nvSpPr>
                <p:spPr bwMode="auto">
                  <a:xfrm>
                    <a:off x="4985" y="1294"/>
                    <a:ext cx="19" cy="5"/>
                  </a:xfrm>
                  <a:custGeom>
                    <a:avLst/>
                    <a:gdLst>
                      <a:gd name="T0" fmla="*/ 18 w 19"/>
                      <a:gd name="T1" fmla="*/ 0 h 5"/>
                      <a:gd name="T2" fmla="*/ 16 w 19"/>
                      <a:gd name="T3" fmla="*/ 4 h 5"/>
                      <a:gd name="T4" fmla="*/ 7 w 19"/>
                      <a:gd name="T5" fmla="*/ 4 h 5"/>
                      <a:gd name="T6" fmla="*/ 0 w 19"/>
                      <a:gd name="T7" fmla="*/ 2 h 5"/>
                      <a:gd name="T8" fmla="*/ 3 w 19"/>
                      <a:gd name="T9" fmla="*/ 0 h 5"/>
                      <a:gd name="T10" fmla="*/ 9 w 19"/>
                      <a:gd name="T11" fmla="*/ 0 h 5"/>
                      <a:gd name="T12" fmla="*/ 18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8" y="0"/>
                        </a:moveTo>
                        <a:lnTo>
                          <a:pt x="16" y="4"/>
                        </a:lnTo>
                        <a:lnTo>
                          <a:pt x="7" y="4"/>
                        </a:lnTo>
                        <a:lnTo>
                          <a:pt x="0" y="2"/>
                        </a:lnTo>
                        <a:lnTo>
                          <a:pt x="3" y="0"/>
                        </a:lnTo>
                        <a:lnTo>
                          <a:pt x="9" y="0"/>
                        </a:lnTo>
                        <a:lnTo>
                          <a:pt x="18"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68" name="Freeform 641"/>
                  <p:cNvSpPr>
                    <a:spLocks noChangeAspect="1"/>
                  </p:cNvSpPr>
                  <p:nvPr/>
                </p:nvSpPr>
                <p:spPr bwMode="auto">
                  <a:xfrm>
                    <a:off x="4972" y="1292"/>
                    <a:ext cx="18" cy="5"/>
                  </a:xfrm>
                  <a:custGeom>
                    <a:avLst/>
                    <a:gdLst>
                      <a:gd name="T0" fmla="*/ 17 w 18"/>
                      <a:gd name="T1" fmla="*/ 2 h 5"/>
                      <a:gd name="T2" fmla="*/ 15 w 18"/>
                      <a:gd name="T3" fmla="*/ 4 h 5"/>
                      <a:gd name="T4" fmla="*/ 7 w 18"/>
                      <a:gd name="T5" fmla="*/ 4 h 5"/>
                      <a:gd name="T6" fmla="*/ 0 w 18"/>
                      <a:gd name="T7" fmla="*/ 4 h 5"/>
                      <a:gd name="T8" fmla="*/ 4 w 18"/>
                      <a:gd name="T9" fmla="*/ 0 h 5"/>
                      <a:gd name="T10" fmla="*/ 11 w 18"/>
                      <a:gd name="T11" fmla="*/ 2 h 5"/>
                      <a:gd name="T12" fmla="*/ 17 w 18"/>
                      <a:gd name="T13" fmla="*/ 2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5">
                        <a:moveTo>
                          <a:pt x="17" y="2"/>
                        </a:moveTo>
                        <a:lnTo>
                          <a:pt x="15" y="4"/>
                        </a:lnTo>
                        <a:lnTo>
                          <a:pt x="7" y="4"/>
                        </a:lnTo>
                        <a:lnTo>
                          <a:pt x="0" y="4"/>
                        </a:lnTo>
                        <a:lnTo>
                          <a:pt x="4" y="0"/>
                        </a:lnTo>
                        <a:lnTo>
                          <a:pt x="11" y="2"/>
                        </a:lnTo>
                        <a:lnTo>
                          <a:pt x="17" y="2"/>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69" name="Freeform 642"/>
                  <p:cNvSpPr>
                    <a:spLocks noChangeAspect="1"/>
                  </p:cNvSpPr>
                  <p:nvPr/>
                </p:nvSpPr>
                <p:spPr bwMode="auto">
                  <a:xfrm>
                    <a:off x="4958" y="1292"/>
                    <a:ext cx="19" cy="5"/>
                  </a:xfrm>
                  <a:custGeom>
                    <a:avLst/>
                    <a:gdLst>
                      <a:gd name="T0" fmla="*/ 18 w 19"/>
                      <a:gd name="T1" fmla="*/ 0 h 5"/>
                      <a:gd name="T2" fmla="*/ 14 w 19"/>
                      <a:gd name="T3" fmla="*/ 4 h 5"/>
                      <a:gd name="T4" fmla="*/ 7 w 19"/>
                      <a:gd name="T5" fmla="*/ 4 h 5"/>
                      <a:gd name="T6" fmla="*/ 0 w 19"/>
                      <a:gd name="T7" fmla="*/ 4 h 5"/>
                      <a:gd name="T8" fmla="*/ 4 w 19"/>
                      <a:gd name="T9" fmla="*/ 0 h 5"/>
                      <a:gd name="T10" fmla="*/ 11 w 19"/>
                      <a:gd name="T11" fmla="*/ 0 h 5"/>
                      <a:gd name="T12" fmla="*/ 18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8" y="0"/>
                        </a:moveTo>
                        <a:lnTo>
                          <a:pt x="14" y="4"/>
                        </a:lnTo>
                        <a:lnTo>
                          <a:pt x="7" y="4"/>
                        </a:lnTo>
                        <a:lnTo>
                          <a:pt x="0" y="4"/>
                        </a:lnTo>
                        <a:lnTo>
                          <a:pt x="4" y="0"/>
                        </a:lnTo>
                        <a:lnTo>
                          <a:pt x="11" y="0"/>
                        </a:lnTo>
                        <a:lnTo>
                          <a:pt x="18"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70" name="Freeform 643"/>
                  <p:cNvSpPr>
                    <a:spLocks noChangeAspect="1"/>
                  </p:cNvSpPr>
                  <p:nvPr/>
                </p:nvSpPr>
                <p:spPr bwMode="auto">
                  <a:xfrm>
                    <a:off x="4948" y="1289"/>
                    <a:ext cx="15" cy="8"/>
                  </a:xfrm>
                  <a:custGeom>
                    <a:avLst/>
                    <a:gdLst>
                      <a:gd name="T0" fmla="*/ 14 w 15"/>
                      <a:gd name="T1" fmla="*/ 3 h 8"/>
                      <a:gd name="T2" fmla="*/ 10 w 15"/>
                      <a:gd name="T3" fmla="*/ 7 h 8"/>
                      <a:gd name="T4" fmla="*/ 4 w 15"/>
                      <a:gd name="T5" fmla="*/ 7 h 8"/>
                      <a:gd name="T6" fmla="*/ 2 w 15"/>
                      <a:gd name="T7" fmla="*/ 5 h 8"/>
                      <a:gd name="T8" fmla="*/ 2 w 15"/>
                      <a:gd name="T9" fmla="*/ 5 h 8"/>
                      <a:gd name="T10" fmla="*/ 2 w 15"/>
                      <a:gd name="T11" fmla="*/ 4 h 8"/>
                      <a:gd name="T12" fmla="*/ 0 w 15"/>
                      <a:gd name="T13" fmla="*/ 3 h 8"/>
                      <a:gd name="T14" fmla="*/ 5 w 15"/>
                      <a:gd name="T15" fmla="*/ 0 h 8"/>
                      <a:gd name="T16" fmla="*/ 5 w 15"/>
                      <a:gd name="T17" fmla="*/ 2 h 8"/>
                      <a:gd name="T18" fmla="*/ 7 w 15"/>
                      <a:gd name="T19" fmla="*/ 3 h 8"/>
                      <a:gd name="T20" fmla="*/ 7 w 15"/>
                      <a:gd name="T21" fmla="*/ 3 h 8"/>
                      <a:gd name="T22" fmla="*/ 14 w 15"/>
                      <a:gd name="T23" fmla="*/ 3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8">
                        <a:moveTo>
                          <a:pt x="14" y="3"/>
                        </a:moveTo>
                        <a:lnTo>
                          <a:pt x="10" y="7"/>
                        </a:lnTo>
                        <a:lnTo>
                          <a:pt x="4" y="7"/>
                        </a:lnTo>
                        <a:lnTo>
                          <a:pt x="2" y="5"/>
                        </a:lnTo>
                        <a:lnTo>
                          <a:pt x="2" y="4"/>
                        </a:lnTo>
                        <a:lnTo>
                          <a:pt x="0" y="3"/>
                        </a:lnTo>
                        <a:lnTo>
                          <a:pt x="5" y="0"/>
                        </a:lnTo>
                        <a:lnTo>
                          <a:pt x="5" y="2"/>
                        </a:lnTo>
                        <a:lnTo>
                          <a:pt x="7" y="3"/>
                        </a:lnTo>
                        <a:lnTo>
                          <a:pt x="14" y="3"/>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71" name="Freeform 644"/>
                  <p:cNvSpPr>
                    <a:spLocks noChangeAspect="1"/>
                  </p:cNvSpPr>
                  <p:nvPr/>
                </p:nvSpPr>
                <p:spPr bwMode="auto">
                  <a:xfrm>
                    <a:off x="4946" y="1250"/>
                    <a:ext cx="8" cy="43"/>
                  </a:xfrm>
                  <a:custGeom>
                    <a:avLst/>
                    <a:gdLst>
                      <a:gd name="T0" fmla="*/ 7 w 8"/>
                      <a:gd name="T1" fmla="*/ 40 h 43"/>
                      <a:gd name="T2" fmla="*/ 2 w 8"/>
                      <a:gd name="T3" fmla="*/ 42 h 43"/>
                      <a:gd name="T4" fmla="*/ 0 w 8"/>
                      <a:gd name="T5" fmla="*/ 3 h 43"/>
                      <a:gd name="T6" fmla="*/ 5 w 8"/>
                      <a:gd name="T7" fmla="*/ 0 h 43"/>
                      <a:gd name="T8" fmla="*/ 7 w 8"/>
                      <a:gd name="T9" fmla="*/ 4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3">
                        <a:moveTo>
                          <a:pt x="7" y="40"/>
                        </a:moveTo>
                        <a:lnTo>
                          <a:pt x="2" y="42"/>
                        </a:lnTo>
                        <a:lnTo>
                          <a:pt x="0" y="3"/>
                        </a:lnTo>
                        <a:lnTo>
                          <a:pt x="5" y="0"/>
                        </a:lnTo>
                        <a:lnTo>
                          <a:pt x="7" y="4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72" name="Freeform 645"/>
                  <p:cNvSpPr>
                    <a:spLocks noChangeAspect="1"/>
                  </p:cNvSpPr>
                  <p:nvPr/>
                </p:nvSpPr>
                <p:spPr bwMode="auto">
                  <a:xfrm>
                    <a:off x="4946" y="1211"/>
                    <a:ext cx="6" cy="42"/>
                  </a:xfrm>
                  <a:custGeom>
                    <a:avLst/>
                    <a:gdLst>
                      <a:gd name="T0" fmla="*/ 5 w 6"/>
                      <a:gd name="T1" fmla="*/ 39 h 42"/>
                      <a:gd name="T2" fmla="*/ 0 w 6"/>
                      <a:gd name="T3" fmla="*/ 41 h 42"/>
                      <a:gd name="T4" fmla="*/ 0 w 6"/>
                      <a:gd name="T5" fmla="*/ 0 h 42"/>
                      <a:gd name="T6" fmla="*/ 5 w 6"/>
                      <a:gd name="T7" fmla="*/ 0 h 42"/>
                      <a:gd name="T8" fmla="*/ 5 w 6"/>
                      <a:gd name="T9" fmla="*/ 39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5" y="39"/>
                        </a:moveTo>
                        <a:lnTo>
                          <a:pt x="0" y="41"/>
                        </a:lnTo>
                        <a:lnTo>
                          <a:pt x="0" y="0"/>
                        </a:lnTo>
                        <a:lnTo>
                          <a:pt x="5" y="0"/>
                        </a:lnTo>
                        <a:lnTo>
                          <a:pt x="5" y="39"/>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73" name="Freeform 646"/>
                  <p:cNvSpPr>
                    <a:spLocks noChangeAspect="1"/>
                  </p:cNvSpPr>
                  <p:nvPr/>
                </p:nvSpPr>
                <p:spPr bwMode="auto">
                  <a:xfrm>
                    <a:off x="4946" y="1171"/>
                    <a:ext cx="6" cy="41"/>
                  </a:xfrm>
                  <a:custGeom>
                    <a:avLst/>
                    <a:gdLst>
                      <a:gd name="T0" fmla="*/ 5 w 6"/>
                      <a:gd name="T1" fmla="*/ 40 h 41"/>
                      <a:gd name="T2" fmla="*/ 0 w 6"/>
                      <a:gd name="T3" fmla="*/ 40 h 41"/>
                      <a:gd name="T4" fmla="*/ 1 w 6"/>
                      <a:gd name="T5" fmla="*/ 0 h 41"/>
                      <a:gd name="T6" fmla="*/ 5 w 6"/>
                      <a:gd name="T7" fmla="*/ 1 h 41"/>
                      <a:gd name="T8" fmla="*/ 5 w 6"/>
                      <a:gd name="T9" fmla="*/ 4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1">
                        <a:moveTo>
                          <a:pt x="5" y="40"/>
                        </a:moveTo>
                        <a:lnTo>
                          <a:pt x="0" y="40"/>
                        </a:lnTo>
                        <a:lnTo>
                          <a:pt x="1" y="0"/>
                        </a:lnTo>
                        <a:lnTo>
                          <a:pt x="5" y="1"/>
                        </a:lnTo>
                        <a:lnTo>
                          <a:pt x="5" y="4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74" name="Freeform 647"/>
                  <p:cNvSpPr>
                    <a:spLocks noChangeAspect="1"/>
                  </p:cNvSpPr>
                  <p:nvPr/>
                </p:nvSpPr>
                <p:spPr bwMode="auto">
                  <a:xfrm>
                    <a:off x="4948" y="1130"/>
                    <a:ext cx="6" cy="43"/>
                  </a:xfrm>
                  <a:custGeom>
                    <a:avLst/>
                    <a:gdLst>
                      <a:gd name="T0" fmla="*/ 3 w 6"/>
                      <a:gd name="T1" fmla="*/ 42 h 43"/>
                      <a:gd name="T2" fmla="*/ 0 w 6"/>
                      <a:gd name="T3" fmla="*/ 40 h 43"/>
                      <a:gd name="T4" fmla="*/ 0 w 6"/>
                      <a:gd name="T5" fmla="*/ 0 h 43"/>
                      <a:gd name="T6" fmla="*/ 5 w 6"/>
                      <a:gd name="T7" fmla="*/ 4 h 43"/>
                      <a:gd name="T8" fmla="*/ 3 w 6"/>
                      <a:gd name="T9" fmla="*/ 4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3">
                        <a:moveTo>
                          <a:pt x="3" y="42"/>
                        </a:moveTo>
                        <a:lnTo>
                          <a:pt x="0" y="40"/>
                        </a:lnTo>
                        <a:lnTo>
                          <a:pt x="0" y="0"/>
                        </a:lnTo>
                        <a:lnTo>
                          <a:pt x="5" y="4"/>
                        </a:lnTo>
                        <a:lnTo>
                          <a:pt x="3" y="42"/>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75" name="Freeform 648"/>
                  <p:cNvSpPr>
                    <a:spLocks noChangeAspect="1"/>
                  </p:cNvSpPr>
                  <p:nvPr/>
                </p:nvSpPr>
                <p:spPr bwMode="auto">
                  <a:xfrm>
                    <a:off x="5177" y="1251"/>
                    <a:ext cx="6" cy="42"/>
                  </a:xfrm>
                  <a:custGeom>
                    <a:avLst/>
                    <a:gdLst>
                      <a:gd name="T0" fmla="*/ 1 w 6"/>
                      <a:gd name="T1" fmla="*/ 0 h 42"/>
                      <a:gd name="T2" fmla="*/ 5 w 6"/>
                      <a:gd name="T3" fmla="*/ 1 h 42"/>
                      <a:gd name="T4" fmla="*/ 3 w 6"/>
                      <a:gd name="T5" fmla="*/ 41 h 42"/>
                      <a:gd name="T6" fmla="*/ 0 w 6"/>
                      <a:gd name="T7" fmla="*/ 39 h 42"/>
                      <a:gd name="T8" fmla="*/ 1 w 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1" y="0"/>
                        </a:moveTo>
                        <a:lnTo>
                          <a:pt x="5" y="1"/>
                        </a:lnTo>
                        <a:lnTo>
                          <a:pt x="3" y="41"/>
                        </a:lnTo>
                        <a:lnTo>
                          <a:pt x="0" y="39"/>
                        </a:lnTo>
                        <a:lnTo>
                          <a:pt x="1"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76" name="Freeform 649"/>
                  <p:cNvSpPr>
                    <a:spLocks noChangeAspect="1"/>
                  </p:cNvSpPr>
                  <p:nvPr/>
                </p:nvSpPr>
                <p:spPr bwMode="auto">
                  <a:xfrm>
                    <a:off x="5136" y="1304"/>
                    <a:ext cx="2" cy="8"/>
                  </a:xfrm>
                  <a:custGeom>
                    <a:avLst/>
                    <a:gdLst>
                      <a:gd name="T0" fmla="*/ 0 w 2"/>
                      <a:gd name="T1" fmla="*/ 0 h 8"/>
                      <a:gd name="T2" fmla="*/ 0 w 2"/>
                      <a:gd name="T3" fmla="*/ 0 h 8"/>
                      <a:gd name="T4" fmla="*/ 1 w 2"/>
                      <a:gd name="T5" fmla="*/ 0 h 8"/>
                      <a:gd name="T6" fmla="*/ 1 w 2"/>
                      <a:gd name="T7" fmla="*/ 1 h 8"/>
                      <a:gd name="T8" fmla="*/ 1 w 2"/>
                      <a:gd name="T9" fmla="*/ 2 h 8"/>
                      <a:gd name="T10" fmla="*/ 1 w 2"/>
                      <a:gd name="T11" fmla="*/ 5 h 8"/>
                      <a:gd name="T12" fmla="*/ 1 w 2"/>
                      <a:gd name="T13" fmla="*/ 7 h 8"/>
                      <a:gd name="T14" fmla="*/ 0 w 2"/>
                      <a:gd name="T15" fmla="*/ 7 h 8"/>
                      <a:gd name="T16" fmla="*/ 0 w 2"/>
                      <a:gd name="T17" fmla="*/ 6 h 8"/>
                      <a:gd name="T18" fmla="*/ 0 w 2"/>
                      <a:gd name="T19" fmla="*/ 5 h 8"/>
                      <a:gd name="T20" fmla="*/ 0 w 2"/>
                      <a:gd name="T21" fmla="*/ 3 h 8"/>
                      <a:gd name="T22" fmla="*/ 0 w 2"/>
                      <a:gd name="T23" fmla="*/ 1 h 8"/>
                      <a:gd name="T24" fmla="*/ 0 w 2"/>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8">
                        <a:moveTo>
                          <a:pt x="0" y="0"/>
                        </a:moveTo>
                        <a:lnTo>
                          <a:pt x="0" y="0"/>
                        </a:lnTo>
                        <a:lnTo>
                          <a:pt x="1" y="0"/>
                        </a:lnTo>
                        <a:lnTo>
                          <a:pt x="1" y="1"/>
                        </a:lnTo>
                        <a:lnTo>
                          <a:pt x="1" y="2"/>
                        </a:lnTo>
                        <a:lnTo>
                          <a:pt x="1" y="5"/>
                        </a:lnTo>
                        <a:lnTo>
                          <a:pt x="1" y="7"/>
                        </a:lnTo>
                        <a:lnTo>
                          <a:pt x="0" y="7"/>
                        </a:lnTo>
                        <a:lnTo>
                          <a:pt x="0" y="6"/>
                        </a:lnTo>
                        <a:lnTo>
                          <a:pt x="0" y="5"/>
                        </a:lnTo>
                        <a:lnTo>
                          <a:pt x="0" y="3"/>
                        </a:lnTo>
                        <a:lnTo>
                          <a:pt x="0" y="1"/>
                        </a:lnTo>
                        <a:lnTo>
                          <a:pt x="0" y="0"/>
                        </a:lnTo>
                      </a:path>
                    </a:pathLst>
                  </a:custGeom>
                  <a:solidFill>
                    <a:srgbClr val="20922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77" name="Freeform 650"/>
                  <p:cNvSpPr>
                    <a:spLocks noChangeAspect="1"/>
                  </p:cNvSpPr>
                  <p:nvPr/>
                </p:nvSpPr>
                <p:spPr bwMode="auto">
                  <a:xfrm>
                    <a:off x="5136" y="1306"/>
                    <a:ext cx="2" cy="6"/>
                  </a:xfrm>
                  <a:custGeom>
                    <a:avLst/>
                    <a:gdLst>
                      <a:gd name="T0" fmla="*/ 0 w 2"/>
                      <a:gd name="T1" fmla="*/ 0 h 6"/>
                      <a:gd name="T2" fmla="*/ 0 w 2"/>
                      <a:gd name="T3" fmla="*/ 0 h 6"/>
                      <a:gd name="T4" fmla="*/ 1 w 2"/>
                      <a:gd name="T5" fmla="*/ 0 h 6"/>
                      <a:gd name="T6" fmla="*/ 1 w 2"/>
                      <a:gd name="T7" fmla="*/ 1 h 6"/>
                      <a:gd name="T8" fmla="*/ 1 w 2"/>
                      <a:gd name="T9" fmla="*/ 3 h 6"/>
                      <a:gd name="T10" fmla="*/ 1 w 2"/>
                      <a:gd name="T11" fmla="*/ 5 h 6"/>
                      <a:gd name="T12" fmla="*/ 0 w 2"/>
                      <a:gd name="T13" fmla="*/ 5 h 6"/>
                      <a:gd name="T14" fmla="*/ 0 w 2"/>
                      <a:gd name="T15" fmla="*/ 4 h 6"/>
                      <a:gd name="T16" fmla="*/ 0 w 2"/>
                      <a:gd name="T17" fmla="*/ 3 h 6"/>
                      <a:gd name="T18" fmla="*/ 0 w 2"/>
                      <a:gd name="T19" fmla="*/ 2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0"/>
                        </a:lnTo>
                        <a:lnTo>
                          <a:pt x="1" y="0"/>
                        </a:lnTo>
                        <a:lnTo>
                          <a:pt x="1" y="1"/>
                        </a:lnTo>
                        <a:lnTo>
                          <a:pt x="1" y="3"/>
                        </a:lnTo>
                        <a:lnTo>
                          <a:pt x="1" y="5"/>
                        </a:lnTo>
                        <a:lnTo>
                          <a:pt x="0" y="5"/>
                        </a:lnTo>
                        <a:lnTo>
                          <a:pt x="0" y="4"/>
                        </a:lnTo>
                        <a:lnTo>
                          <a:pt x="0" y="3"/>
                        </a:lnTo>
                        <a:lnTo>
                          <a:pt x="0" y="2"/>
                        </a:lnTo>
                        <a:lnTo>
                          <a:pt x="0" y="0"/>
                        </a:lnTo>
                      </a:path>
                    </a:pathLst>
                  </a:custGeom>
                  <a:solidFill>
                    <a:srgbClr val="24AB2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78" name="Freeform 651"/>
                  <p:cNvSpPr>
                    <a:spLocks noChangeAspect="1"/>
                  </p:cNvSpPr>
                  <p:nvPr/>
                </p:nvSpPr>
                <p:spPr bwMode="auto">
                  <a:xfrm>
                    <a:off x="5136" y="1306"/>
                    <a:ext cx="2" cy="6"/>
                  </a:xfrm>
                  <a:custGeom>
                    <a:avLst/>
                    <a:gdLst>
                      <a:gd name="T0" fmla="*/ 0 w 2"/>
                      <a:gd name="T1" fmla="*/ 0 h 6"/>
                      <a:gd name="T2" fmla="*/ 0 w 2"/>
                      <a:gd name="T3" fmla="*/ 1 h 6"/>
                      <a:gd name="T4" fmla="*/ 1 w 2"/>
                      <a:gd name="T5" fmla="*/ 1 h 6"/>
                      <a:gd name="T6" fmla="*/ 1 w 2"/>
                      <a:gd name="T7" fmla="*/ 3 h 6"/>
                      <a:gd name="T8" fmla="*/ 1 w 2"/>
                      <a:gd name="T9" fmla="*/ 3 h 6"/>
                      <a:gd name="T10" fmla="*/ 1 w 2"/>
                      <a:gd name="T11" fmla="*/ 5 h 6"/>
                      <a:gd name="T12" fmla="*/ 0 w 2"/>
                      <a:gd name="T13" fmla="*/ 5 h 6"/>
                      <a:gd name="T14" fmla="*/ 0 w 2"/>
                      <a:gd name="T15" fmla="*/ 3 h 6"/>
                      <a:gd name="T16" fmla="*/ 0 w 2"/>
                      <a:gd name="T17" fmla="*/ 3 h 6"/>
                      <a:gd name="T18" fmla="*/ 0 w 2"/>
                      <a:gd name="T19" fmla="*/ 1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1"/>
                        </a:lnTo>
                        <a:lnTo>
                          <a:pt x="1" y="1"/>
                        </a:lnTo>
                        <a:lnTo>
                          <a:pt x="1" y="3"/>
                        </a:lnTo>
                        <a:lnTo>
                          <a:pt x="1" y="5"/>
                        </a:lnTo>
                        <a:lnTo>
                          <a:pt x="0" y="5"/>
                        </a:lnTo>
                        <a:lnTo>
                          <a:pt x="0" y="3"/>
                        </a:lnTo>
                        <a:lnTo>
                          <a:pt x="0" y="1"/>
                        </a:lnTo>
                        <a:lnTo>
                          <a:pt x="0" y="0"/>
                        </a:lnTo>
                      </a:path>
                    </a:pathLst>
                  </a:custGeom>
                  <a:solidFill>
                    <a:srgbClr val="29C22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79" name="Freeform 652"/>
                  <p:cNvSpPr>
                    <a:spLocks noChangeAspect="1"/>
                  </p:cNvSpPr>
                  <p:nvPr/>
                </p:nvSpPr>
                <p:spPr bwMode="auto">
                  <a:xfrm>
                    <a:off x="5136" y="1306"/>
                    <a:ext cx="2" cy="6"/>
                  </a:xfrm>
                  <a:custGeom>
                    <a:avLst/>
                    <a:gdLst>
                      <a:gd name="T0" fmla="*/ 0 w 2"/>
                      <a:gd name="T1" fmla="*/ 0 h 6"/>
                      <a:gd name="T2" fmla="*/ 0 w 2"/>
                      <a:gd name="T3" fmla="*/ 0 h 6"/>
                      <a:gd name="T4" fmla="*/ 1 w 2"/>
                      <a:gd name="T5" fmla="*/ 0 h 6"/>
                      <a:gd name="T6" fmla="*/ 1 w 2"/>
                      <a:gd name="T7" fmla="*/ 2 h 6"/>
                      <a:gd name="T8" fmla="*/ 1 w 2"/>
                      <a:gd name="T9" fmla="*/ 5 h 6"/>
                      <a:gd name="T10" fmla="*/ 1 w 2"/>
                      <a:gd name="T11" fmla="*/ 3 h 6"/>
                      <a:gd name="T12" fmla="*/ 0 w 2"/>
                      <a:gd name="T13" fmla="*/ 3 h 6"/>
                      <a:gd name="T14" fmla="*/ 0 w 2"/>
                      <a:gd name="T15" fmla="*/ 5 h 6"/>
                      <a:gd name="T16" fmla="*/ 0 w 2"/>
                      <a:gd name="T17" fmla="*/ 3 h 6"/>
                      <a:gd name="T18" fmla="*/ 0 w 2"/>
                      <a:gd name="T19" fmla="*/ 2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0"/>
                        </a:lnTo>
                        <a:lnTo>
                          <a:pt x="1" y="0"/>
                        </a:lnTo>
                        <a:lnTo>
                          <a:pt x="1" y="2"/>
                        </a:lnTo>
                        <a:lnTo>
                          <a:pt x="1" y="5"/>
                        </a:lnTo>
                        <a:lnTo>
                          <a:pt x="1" y="3"/>
                        </a:lnTo>
                        <a:lnTo>
                          <a:pt x="0" y="3"/>
                        </a:lnTo>
                        <a:lnTo>
                          <a:pt x="0" y="5"/>
                        </a:lnTo>
                        <a:lnTo>
                          <a:pt x="0" y="3"/>
                        </a:lnTo>
                        <a:lnTo>
                          <a:pt x="0" y="2"/>
                        </a:lnTo>
                        <a:lnTo>
                          <a:pt x="0" y="0"/>
                        </a:lnTo>
                      </a:path>
                    </a:pathLst>
                  </a:custGeom>
                  <a:solidFill>
                    <a:srgbClr val="2FDC34"/>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510" name="Group 653"/>
                <p:cNvGrpSpPr>
                  <a:grpSpLocks noChangeAspect="1"/>
                </p:cNvGrpSpPr>
                <p:nvPr/>
              </p:nvGrpSpPr>
              <p:grpSpPr bwMode="auto">
                <a:xfrm>
                  <a:off x="4970" y="1129"/>
                  <a:ext cx="230" cy="166"/>
                  <a:chOff x="4950" y="1129"/>
                  <a:chExt cx="230" cy="166"/>
                </a:xfrm>
              </p:grpSpPr>
              <p:sp>
                <p:nvSpPr>
                  <p:cNvPr id="1511" name="Freeform 654"/>
                  <p:cNvSpPr>
                    <a:spLocks noChangeAspect="1"/>
                  </p:cNvSpPr>
                  <p:nvPr/>
                </p:nvSpPr>
                <p:spPr bwMode="auto">
                  <a:xfrm>
                    <a:off x="4950" y="1129"/>
                    <a:ext cx="230" cy="80"/>
                  </a:xfrm>
                  <a:custGeom>
                    <a:avLst/>
                    <a:gdLst>
                      <a:gd name="T0" fmla="*/ 0 w 230"/>
                      <a:gd name="T1" fmla="*/ 79 h 80"/>
                      <a:gd name="T2" fmla="*/ 0 w 230"/>
                      <a:gd name="T3" fmla="*/ 43 h 80"/>
                      <a:gd name="T4" fmla="*/ 2 w 230"/>
                      <a:gd name="T5" fmla="*/ 3 h 80"/>
                      <a:gd name="T6" fmla="*/ 2 w 230"/>
                      <a:gd name="T7" fmla="*/ 3 h 80"/>
                      <a:gd name="T8" fmla="*/ 3 w 230"/>
                      <a:gd name="T9" fmla="*/ 1 h 80"/>
                      <a:gd name="T10" fmla="*/ 4 w 230"/>
                      <a:gd name="T11" fmla="*/ 1 h 80"/>
                      <a:gd name="T12" fmla="*/ 11 w 230"/>
                      <a:gd name="T13" fmla="*/ 1 h 80"/>
                      <a:gd name="T14" fmla="*/ 18 w 230"/>
                      <a:gd name="T15" fmla="*/ 1 h 80"/>
                      <a:gd name="T16" fmla="*/ 25 w 230"/>
                      <a:gd name="T17" fmla="*/ 1 h 80"/>
                      <a:gd name="T18" fmla="*/ 32 w 230"/>
                      <a:gd name="T19" fmla="*/ 1 h 80"/>
                      <a:gd name="T20" fmla="*/ 38 w 230"/>
                      <a:gd name="T21" fmla="*/ 1 h 80"/>
                      <a:gd name="T22" fmla="*/ 45 w 230"/>
                      <a:gd name="T23" fmla="*/ 0 h 80"/>
                      <a:gd name="T24" fmla="*/ 52 w 230"/>
                      <a:gd name="T25" fmla="*/ 0 h 80"/>
                      <a:gd name="T26" fmla="*/ 59 w 230"/>
                      <a:gd name="T27" fmla="*/ 0 h 80"/>
                      <a:gd name="T28" fmla="*/ 66 w 230"/>
                      <a:gd name="T29" fmla="*/ 0 h 80"/>
                      <a:gd name="T30" fmla="*/ 73 w 230"/>
                      <a:gd name="T31" fmla="*/ 0 h 80"/>
                      <a:gd name="T32" fmla="*/ 80 w 230"/>
                      <a:gd name="T33" fmla="*/ 0 h 80"/>
                      <a:gd name="T34" fmla="*/ 86 w 230"/>
                      <a:gd name="T35" fmla="*/ 0 h 80"/>
                      <a:gd name="T36" fmla="*/ 92 w 230"/>
                      <a:gd name="T37" fmla="*/ 0 h 80"/>
                      <a:gd name="T38" fmla="*/ 99 w 230"/>
                      <a:gd name="T39" fmla="*/ 0 h 80"/>
                      <a:gd name="T40" fmla="*/ 106 w 230"/>
                      <a:gd name="T41" fmla="*/ 0 h 80"/>
                      <a:gd name="T42" fmla="*/ 113 w 230"/>
                      <a:gd name="T43" fmla="*/ 0 h 80"/>
                      <a:gd name="T44" fmla="*/ 120 w 230"/>
                      <a:gd name="T45" fmla="*/ 0 h 80"/>
                      <a:gd name="T46" fmla="*/ 127 w 230"/>
                      <a:gd name="T47" fmla="*/ 0 h 80"/>
                      <a:gd name="T48" fmla="*/ 135 w 230"/>
                      <a:gd name="T49" fmla="*/ 0 h 80"/>
                      <a:gd name="T50" fmla="*/ 142 w 230"/>
                      <a:gd name="T51" fmla="*/ 0 h 80"/>
                      <a:gd name="T52" fmla="*/ 149 w 230"/>
                      <a:gd name="T53" fmla="*/ 0 h 80"/>
                      <a:gd name="T54" fmla="*/ 156 w 230"/>
                      <a:gd name="T55" fmla="*/ 0 h 80"/>
                      <a:gd name="T56" fmla="*/ 162 w 230"/>
                      <a:gd name="T57" fmla="*/ 0 h 80"/>
                      <a:gd name="T58" fmla="*/ 169 w 230"/>
                      <a:gd name="T59" fmla="*/ 0 h 80"/>
                      <a:gd name="T60" fmla="*/ 176 w 230"/>
                      <a:gd name="T61" fmla="*/ 0 h 80"/>
                      <a:gd name="T62" fmla="*/ 183 w 230"/>
                      <a:gd name="T63" fmla="*/ 0 h 80"/>
                      <a:gd name="T64" fmla="*/ 190 w 230"/>
                      <a:gd name="T65" fmla="*/ 1 h 80"/>
                      <a:gd name="T66" fmla="*/ 197 w 230"/>
                      <a:gd name="T67" fmla="*/ 1 h 80"/>
                      <a:gd name="T68" fmla="*/ 203 w 230"/>
                      <a:gd name="T69" fmla="*/ 1 h 80"/>
                      <a:gd name="T70" fmla="*/ 211 w 230"/>
                      <a:gd name="T71" fmla="*/ 1 h 80"/>
                      <a:gd name="T72" fmla="*/ 218 w 230"/>
                      <a:gd name="T73" fmla="*/ 1 h 80"/>
                      <a:gd name="T74" fmla="*/ 225 w 230"/>
                      <a:gd name="T75" fmla="*/ 1 h 80"/>
                      <a:gd name="T76" fmla="*/ 227 w 230"/>
                      <a:gd name="T77" fmla="*/ 3 h 80"/>
                      <a:gd name="T78" fmla="*/ 227 w 230"/>
                      <a:gd name="T79" fmla="*/ 3 h 80"/>
                      <a:gd name="T80" fmla="*/ 227 w 230"/>
                      <a:gd name="T81" fmla="*/ 43 h 80"/>
                      <a:gd name="T82" fmla="*/ 229 w 230"/>
                      <a:gd name="T83" fmla="*/ 79 h 80"/>
                      <a:gd name="T84" fmla="*/ 0 w 230"/>
                      <a:gd name="T85" fmla="*/ 79 h 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0" h="80">
                        <a:moveTo>
                          <a:pt x="0" y="79"/>
                        </a:moveTo>
                        <a:lnTo>
                          <a:pt x="0" y="43"/>
                        </a:lnTo>
                        <a:lnTo>
                          <a:pt x="2" y="3"/>
                        </a:lnTo>
                        <a:lnTo>
                          <a:pt x="3" y="1"/>
                        </a:lnTo>
                        <a:lnTo>
                          <a:pt x="4" y="1"/>
                        </a:lnTo>
                        <a:lnTo>
                          <a:pt x="11" y="1"/>
                        </a:lnTo>
                        <a:lnTo>
                          <a:pt x="18" y="1"/>
                        </a:lnTo>
                        <a:lnTo>
                          <a:pt x="25" y="1"/>
                        </a:lnTo>
                        <a:lnTo>
                          <a:pt x="32" y="1"/>
                        </a:lnTo>
                        <a:lnTo>
                          <a:pt x="38" y="1"/>
                        </a:lnTo>
                        <a:lnTo>
                          <a:pt x="45" y="0"/>
                        </a:lnTo>
                        <a:lnTo>
                          <a:pt x="52" y="0"/>
                        </a:lnTo>
                        <a:lnTo>
                          <a:pt x="59" y="0"/>
                        </a:lnTo>
                        <a:lnTo>
                          <a:pt x="66" y="0"/>
                        </a:lnTo>
                        <a:lnTo>
                          <a:pt x="73" y="0"/>
                        </a:lnTo>
                        <a:lnTo>
                          <a:pt x="80" y="0"/>
                        </a:lnTo>
                        <a:lnTo>
                          <a:pt x="86" y="0"/>
                        </a:lnTo>
                        <a:lnTo>
                          <a:pt x="92" y="0"/>
                        </a:lnTo>
                        <a:lnTo>
                          <a:pt x="99" y="0"/>
                        </a:lnTo>
                        <a:lnTo>
                          <a:pt x="106" y="0"/>
                        </a:lnTo>
                        <a:lnTo>
                          <a:pt x="113" y="0"/>
                        </a:lnTo>
                        <a:lnTo>
                          <a:pt x="120" y="0"/>
                        </a:lnTo>
                        <a:lnTo>
                          <a:pt x="127" y="0"/>
                        </a:lnTo>
                        <a:lnTo>
                          <a:pt x="135" y="0"/>
                        </a:lnTo>
                        <a:lnTo>
                          <a:pt x="142" y="0"/>
                        </a:lnTo>
                        <a:lnTo>
                          <a:pt x="149" y="0"/>
                        </a:lnTo>
                        <a:lnTo>
                          <a:pt x="156" y="0"/>
                        </a:lnTo>
                        <a:lnTo>
                          <a:pt x="162" y="0"/>
                        </a:lnTo>
                        <a:lnTo>
                          <a:pt x="169" y="0"/>
                        </a:lnTo>
                        <a:lnTo>
                          <a:pt x="176" y="0"/>
                        </a:lnTo>
                        <a:lnTo>
                          <a:pt x="183" y="0"/>
                        </a:lnTo>
                        <a:lnTo>
                          <a:pt x="190" y="1"/>
                        </a:lnTo>
                        <a:lnTo>
                          <a:pt x="197" y="1"/>
                        </a:lnTo>
                        <a:lnTo>
                          <a:pt x="203" y="1"/>
                        </a:lnTo>
                        <a:lnTo>
                          <a:pt x="211" y="1"/>
                        </a:lnTo>
                        <a:lnTo>
                          <a:pt x="218" y="1"/>
                        </a:lnTo>
                        <a:lnTo>
                          <a:pt x="225" y="1"/>
                        </a:lnTo>
                        <a:lnTo>
                          <a:pt x="227" y="3"/>
                        </a:lnTo>
                        <a:lnTo>
                          <a:pt x="227" y="43"/>
                        </a:lnTo>
                        <a:lnTo>
                          <a:pt x="229" y="79"/>
                        </a:lnTo>
                        <a:lnTo>
                          <a:pt x="0" y="79"/>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12" name="Freeform 655"/>
                  <p:cNvSpPr>
                    <a:spLocks noChangeAspect="1"/>
                  </p:cNvSpPr>
                  <p:nvPr/>
                </p:nvSpPr>
                <p:spPr bwMode="auto">
                  <a:xfrm>
                    <a:off x="4950" y="1208"/>
                    <a:ext cx="230" cy="87"/>
                  </a:xfrm>
                  <a:custGeom>
                    <a:avLst/>
                    <a:gdLst>
                      <a:gd name="T0" fmla="*/ 0 w 230"/>
                      <a:gd name="T1" fmla="*/ 0 h 87"/>
                      <a:gd name="T2" fmla="*/ 0 w 230"/>
                      <a:gd name="T3" fmla="*/ 3 h 87"/>
                      <a:gd name="T4" fmla="*/ 0 w 230"/>
                      <a:gd name="T5" fmla="*/ 43 h 87"/>
                      <a:gd name="T6" fmla="*/ 2 w 230"/>
                      <a:gd name="T7" fmla="*/ 81 h 87"/>
                      <a:gd name="T8" fmla="*/ 2 w 230"/>
                      <a:gd name="T9" fmla="*/ 82 h 87"/>
                      <a:gd name="T10" fmla="*/ 2 w 230"/>
                      <a:gd name="T11" fmla="*/ 84 h 87"/>
                      <a:gd name="T12" fmla="*/ 3 w 230"/>
                      <a:gd name="T13" fmla="*/ 84 h 87"/>
                      <a:gd name="T14" fmla="*/ 4 w 230"/>
                      <a:gd name="T15" fmla="*/ 84 h 87"/>
                      <a:gd name="T16" fmla="*/ 11 w 230"/>
                      <a:gd name="T17" fmla="*/ 84 h 87"/>
                      <a:gd name="T18" fmla="*/ 18 w 230"/>
                      <a:gd name="T19" fmla="*/ 84 h 87"/>
                      <a:gd name="T20" fmla="*/ 25 w 230"/>
                      <a:gd name="T21" fmla="*/ 84 h 87"/>
                      <a:gd name="T22" fmla="*/ 32 w 230"/>
                      <a:gd name="T23" fmla="*/ 84 h 87"/>
                      <a:gd name="T24" fmla="*/ 38 w 230"/>
                      <a:gd name="T25" fmla="*/ 84 h 87"/>
                      <a:gd name="T26" fmla="*/ 45 w 230"/>
                      <a:gd name="T27" fmla="*/ 86 h 87"/>
                      <a:gd name="T28" fmla="*/ 52 w 230"/>
                      <a:gd name="T29" fmla="*/ 86 h 87"/>
                      <a:gd name="T30" fmla="*/ 59 w 230"/>
                      <a:gd name="T31" fmla="*/ 86 h 87"/>
                      <a:gd name="T32" fmla="*/ 66 w 230"/>
                      <a:gd name="T33" fmla="*/ 86 h 87"/>
                      <a:gd name="T34" fmla="*/ 73 w 230"/>
                      <a:gd name="T35" fmla="*/ 86 h 87"/>
                      <a:gd name="T36" fmla="*/ 80 w 230"/>
                      <a:gd name="T37" fmla="*/ 86 h 87"/>
                      <a:gd name="T38" fmla="*/ 86 w 230"/>
                      <a:gd name="T39" fmla="*/ 86 h 87"/>
                      <a:gd name="T40" fmla="*/ 92 w 230"/>
                      <a:gd name="T41" fmla="*/ 86 h 87"/>
                      <a:gd name="T42" fmla="*/ 99 w 230"/>
                      <a:gd name="T43" fmla="*/ 86 h 87"/>
                      <a:gd name="T44" fmla="*/ 106 w 230"/>
                      <a:gd name="T45" fmla="*/ 86 h 87"/>
                      <a:gd name="T46" fmla="*/ 113 w 230"/>
                      <a:gd name="T47" fmla="*/ 86 h 87"/>
                      <a:gd name="T48" fmla="*/ 120 w 230"/>
                      <a:gd name="T49" fmla="*/ 86 h 87"/>
                      <a:gd name="T50" fmla="*/ 127 w 230"/>
                      <a:gd name="T51" fmla="*/ 86 h 87"/>
                      <a:gd name="T52" fmla="*/ 133 w 230"/>
                      <a:gd name="T53" fmla="*/ 86 h 87"/>
                      <a:gd name="T54" fmla="*/ 142 w 230"/>
                      <a:gd name="T55" fmla="*/ 86 h 87"/>
                      <a:gd name="T56" fmla="*/ 149 w 230"/>
                      <a:gd name="T57" fmla="*/ 86 h 87"/>
                      <a:gd name="T58" fmla="*/ 156 w 230"/>
                      <a:gd name="T59" fmla="*/ 86 h 87"/>
                      <a:gd name="T60" fmla="*/ 162 w 230"/>
                      <a:gd name="T61" fmla="*/ 86 h 87"/>
                      <a:gd name="T62" fmla="*/ 169 w 230"/>
                      <a:gd name="T63" fmla="*/ 86 h 87"/>
                      <a:gd name="T64" fmla="*/ 176 w 230"/>
                      <a:gd name="T65" fmla="*/ 86 h 87"/>
                      <a:gd name="T66" fmla="*/ 183 w 230"/>
                      <a:gd name="T67" fmla="*/ 86 h 87"/>
                      <a:gd name="T68" fmla="*/ 190 w 230"/>
                      <a:gd name="T69" fmla="*/ 84 h 87"/>
                      <a:gd name="T70" fmla="*/ 197 w 230"/>
                      <a:gd name="T71" fmla="*/ 84 h 87"/>
                      <a:gd name="T72" fmla="*/ 203 w 230"/>
                      <a:gd name="T73" fmla="*/ 84 h 87"/>
                      <a:gd name="T74" fmla="*/ 211 w 230"/>
                      <a:gd name="T75" fmla="*/ 84 h 87"/>
                      <a:gd name="T76" fmla="*/ 218 w 230"/>
                      <a:gd name="T77" fmla="*/ 84 h 87"/>
                      <a:gd name="T78" fmla="*/ 225 w 230"/>
                      <a:gd name="T79" fmla="*/ 84 h 87"/>
                      <a:gd name="T80" fmla="*/ 225 w 230"/>
                      <a:gd name="T81" fmla="*/ 84 h 87"/>
                      <a:gd name="T82" fmla="*/ 227 w 230"/>
                      <a:gd name="T83" fmla="*/ 84 h 87"/>
                      <a:gd name="T84" fmla="*/ 227 w 230"/>
                      <a:gd name="T85" fmla="*/ 82 h 87"/>
                      <a:gd name="T86" fmla="*/ 227 w 230"/>
                      <a:gd name="T87" fmla="*/ 81 h 87"/>
                      <a:gd name="T88" fmla="*/ 229 w 230"/>
                      <a:gd name="T89" fmla="*/ 43 h 87"/>
                      <a:gd name="T90" fmla="*/ 229 w 230"/>
                      <a:gd name="T91" fmla="*/ 4 h 87"/>
                      <a:gd name="T92" fmla="*/ 229 w 230"/>
                      <a:gd name="T93" fmla="*/ 0 h 87"/>
                      <a:gd name="T94" fmla="*/ 0 w 230"/>
                      <a:gd name="T95" fmla="*/ 0 h 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0" h="87">
                        <a:moveTo>
                          <a:pt x="0" y="0"/>
                        </a:moveTo>
                        <a:lnTo>
                          <a:pt x="0" y="3"/>
                        </a:lnTo>
                        <a:lnTo>
                          <a:pt x="0" y="43"/>
                        </a:lnTo>
                        <a:lnTo>
                          <a:pt x="2" y="81"/>
                        </a:lnTo>
                        <a:lnTo>
                          <a:pt x="2" y="82"/>
                        </a:lnTo>
                        <a:lnTo>
                          <a:pt x="2" y="84"/>
                        </a:lnTo>
                        <a:lnTo>
                          <a:pt x="3" y="84"/>
                        </a:lnTo>
                        <a:lnTo>
                          <a:pt x="4" y="84"/>
                        </a:lnTo>
                        <a:lnTo>
                          <a:pt x="11" y="84"/>
                        </a:lnTo>
                        <a:lnTo>
                          <a:pt x="18" y="84"/>
                        </a:lnTo>
                        <a:lnTo>
                          <a:pt x="25" y="84"/>
                        </a:lnTo>
                        <a:lnTo>
                          <a:pt x="32" y="84"/>
                        </a:lnTo>
                        <a:lnTo>
                          <a:pt x="38" y="84"/>
                        </a:lnTo>
                        <a:lnTo>
                          <a:pt x="45" y="86"/>
                        </a:lnTo>
                        <a:lnTo>
                          <a:pt x="52" y="86"/>
                        </a:lnTo>
                        <a:lnTo>
                          <a:pt x="59" y="86"/>
                        </a:lnTo>
                        <a:lnTo>
                          <a:pt x="66" y="86"/>
                        </a:lnTo>
                        <a:lnTo>
                          <a:pt x="73" y="86"/>
                        </a:lnTo>
                        <a:lnTo>
                          <a:pt x="80" y="86"/>
                        </a:lnTo>
                        <a:lnTo>
                          <a:pt x="86" y="86"/>
                        </a:lnTo>
                        <a:lnTo>
                          <a:pt x="92" y="86"/>
                        </a:lnTo>
                        <a:lnTo>
                          <a:pt x="99" y="86"/>
                        </a:lnTo>
                        <a:lnTo>
                          <a:pt x="106" y="86"/>
                        </a:lnTo>
                        <a:lnTo>
                          <a:pt x="113" y="86"/>
                        </a:lnTo>
                        <a:lnTo>
                          <a:pt x="120" y="86"/>
                        </a:lnTo>
                        <a:lnTo>
                          <a:pt x="127" y="86"/>
                        </a:lnTo>
                        <a:lnTo>
                          <a:pt x="133" y="86"/>
                        </a:lnTo>
                        <a:lnTo>
                          <a:pt x="142" y="86"/>
                        </a:lnTo>
                        <a:lnTo>
                          <a:pt x="149" y="86"/>
                        </a:lnTo>
                        <a:lnTo>
                          <a:pt x="156" y="86"/>
                        </a:lnTo>
                        <a:lnTo>
                          <a:pt x="162" y="86"/>
                        </a:lnTo>
                        <a:lnTo>
                          <a:pt x="169" y="86"/>
                        </a:lnTo>
                        <a:lnTo>
                          <a:pt x="176" y="86"/>
                        </a:lnTo>
                        <a:lnTo>
                          <a:pt x="183" y="86"/>
                        </a:lnTo>
                        <a:lnTo>
                          <a:pt x="190" y="84"/>
                        </a:lnTo>
                        <a:lnTo>
                          <a:pt x="197" y="84"/>
                        </a:lnTo>
                        <a:lnTo>
                          <a:pt x="203" y="84"/>
                        </a:lnTo>
                        <a:lnTo>
                          <a:pt x="211" y="84"/>
                        </a:lnTo>
                        <a:lnTo>
                          <a:pt x="218" y="84"/>
                        </a:lnTo>
                        <a:lnTo>
                          <a:pt x="225" y="84"/>
                        </a:lnTo>
                        <a:lnTo>
                          <a:pt x="227" y="84"/>
                        </a:lnTo>
                        <a:lnTo>
                          <a:pt x="227" y="82"/>
                        </a:lnTo>
                        <a:lnTo>
                          <a:pt x="227" y="81"/>
                        </a:lnTo>
                        <a:lnTo>
                          <a:pt x="229" y="43"/>
                        </a:lnTo>
                        <a:lnTo>
                          <a:pt x="229" y="4"/>
                        </a:lnTo>
                        <a:lnTo>
                          <a:pt x="229" y="0"/>
                        </a:lnTo>
                        <a:lnTo>
                          <a:pt x="0" y="0"/>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1251" name="Group 656"/>
              <p:cNvGrpSpPr>
                <a:grpSpLocks noChangeAspect="1"/>
              </p:cNvGrpSpPr>
              <p:nvPr/>
            </p:nvGrpSpPr>
            <p:grpSpPr bwMode="auto">
              <a:xfrm>
                <a:off x="5670" y="3027"/>
                <a:ext cx="890" cy="158"/>
                <a:chOff x="4848" y="1358"/>
                <a:chExt cx="384" cy="68"/>
              </a:xfrm>
            </p:grpSpPr>
            <p:sp>
              <p:nvSpPr>
                <p:cNvPr id="1396" name="Freeform 657"/>
                <p:cNvSpPr>
                  <a:spLocks noChangeAspect="1"/>
                </p:cNvSpPr>
                <p:nvPr/>
              </p:nvSpPr>
              <p:spPr bwMode="auto">
                <a:xfrm>
                  <a:off x="4851" y="1372"/>
                  <a:ext cx="377" cy="54"/>
                </a:xfrm>
                <a:custGeom>
                  <a:avLst/>
                  <a:gdLst>
                    <a:gd name="T0" fmla="*/ 0 w 377"/>
                    <a:gd name="T1" fmla="*/ 51 h 54"/>
                    <a:gd name="T2" fmla="*/ 376 w 377"/>
                    <a:gd name="T3" fmla="*/ 53 h 54"/>
                    <a:gd name="T4" fmla="*/ 356 w 377"/>
                    <a:gd name="T5" fmla="*/ 0 h 54"/>
                    <a:gd name="T6" fmla="*/ 23 w 377"/>
                    <a:gd name="T7" fmla="*/ 0 h 54"/>
                    <a:gd name="T8" fmla="*/ 0 w 377"/>
                    <a:gd name="T9" fmla="*/ 53 h 54"/>
                    <a:gd name="T10" fmla="*/ 0 w 377"/>
                    <a:gd name="T11" fmla="*/ 51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7" h="54">
                      <a:moveTo>
                        <a:pt x="0" y="51"/>
                      </a:moveTo>
                      <a:lnTo>
                        <a:pt x="376" y="53"/>
                      </a:lnTo>
                      <a:lnTo>
                        <a:pt x="356" y="0"/>
                      </a:lnTo>
                      <a:lnTo>
                        <a:pt x="23" y="0"/>
                      </a:lnTo>
                      <a:lnTo>
                        <a:pt x="0" y="53"/>
                      </a:lnTo>
                      <a:lnTo>
                        <a:pt x="0" y="51"/>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97" name="Freeform 658"/>
                <p:cNvSpPr>
                  <a:spLocks noChangeAspect="1"/>
                </p:cNvSpPr>
                <p:nvPr/>
              </p:nvSpPr>
              <p:spPr bwMode="auto">
                <a:xfrm>
                  <a:off x="4848" y="1360"/>
                  <a:ext cx="384" cy="54"/>
                </a:xfrm>
                <a:custGeom>
                  <a:avLst/>
                  <a:gdLst>
                    <a:gd name="T0" fmla="*/ 383 w 384"/>
                    <a:gd name="T1" fmla="*/ 53 h 54"/>
                    <a:gd name="T2" fmla="*/ 0 w 384"/>
                    <a:gd name="T3" fmla="*/ 53 h 54"/>
                    <a:gd name="T4" fmla="*/ 15 w 384"/>
                    <a:gd name="T5" fmla="*/ 0 h 54"/>
                    <a:gd name="T6" fmla="*/ 365 w 384"/>
                    <a:gd name="T7" fmla="*/ 0 h 54"/>
                    <a:gd name="T8" fmla="*/ 383 w 384"/>
                    <a:gd name="T9" fmla="*/ 53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 h="54">
                      <a:moveTo>
                        <a:pt x="383" y="53"/>
                      </a:moveTo>
                      <a:lnTo>
                        <a:pt x="0" y="53"/>
                      </a:lnTo>
                      <a:lnTo>
                        <a:pt x="15" y="0"/>
                      </a:lnTo>
                      <a:lnTo>
                        <a:pt x="365" y="0"/>
                      </a:lnTo>
                      <a:lnTo>
                        <a:pt x="383" y="53"/>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98" name="Freeform 659"/>
                <p:cNvSpPr>
                  <a:spLocks noChangeAspect="1"/>
                </p:cNvSpPr>
                <p:nvPr/>
              </p:nvSpPr>
              <p:spPr bwMode="auto">
                <a:xfrm>
                  <a:off x="4848" y="1413"/>
                  <a:ext cx="384" cy="5"/>
                </a:xfrm>
                <a:custGeom>
                  <a:avLst/>
                  <a:gdLst>
                    <a:gd name="T0" fmla="*/ 383 w 384"/>
                    <a:gd name="T1" fmla="*/ 0 h 5"/>
                    <a:gd name="T2" fmla="*/ 0 w 384"/>
                    <a:gd name="T3" fmla="*/ 0 h 5"/>
                    <a:gd name="T4" fmla="*/ 3 w 384"/>
                    <a:gd name="T5" fmla="*/ 4 h 5"/>
                    <a:gd name="T6" fmla="*/ 381 w 384"/>
                    <a:gd name="T7" fmla="*/ 4 h 5"/>
                    <a:gd name="T8" fmla="*/ 383 w 384"/>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 h="5">
                      <a:moveTo>
                        <a:pt x="383" y="0"/>
                      </a:moveTo>
                      <a:lnTo>
                        <a:pt x="0" y="0"/>
                      </a:lnTo>
                      <a:lnTo>
                        <a:pt x="3" y="4"/>
                      </a:lnTo>
                      <a:lnTo>
                        <a:pt x="381" y="4"/>
                      </a:lnTo>
                      <a:lnTo>
                        <a:pt x="383"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99" name="Freeform 660"/>
                <p:cNvSpPr>
                  <a:spLocks noChangeAspect="1"/>
                </p:cNvSpPr>
                <p:nvPr/>
              </p:nvSpPr>
              <p:spPr bwMode="auto">
                <a:xfrm>
                  <a:off x="5212" y="1376"/>
                  <a:ext cx="13" cy="37"/>
                </a:xfrm>
                <a:custGeom>
                  <a:avLst/>
                  <a:gdLst>
                    <a:gd name="T0" fmla="*/ 12 w 13"/>
                    <a:gd name="T1" fmla="*/ 36 h 37"/>
                    <a:gd name="T2" fmla="*/ 12 w 13"/>
                    <a:gd name="T3" fmla="*/ 34 h 37"/>
                    <a:gd name="T4" fmla="*/ 2 w 13"/>
                    <a:gd name="T5" fmla="*/ 0 h 37"/>
                    <a:gd name="T6" fmla="*/ 0 w 13"/>
                    <a:gd name="T7" fmla="*/ 0 h 37"/>
                    <a:gd name="T8" fmla="*/ 10 w 13"/>
                    <a:gd name="T9" fmla="*/ 34 h 37"/>
                    <a:gd name="T10" fmla="*/ 12 w 13"/>
                    <a:gd name="T11" fmla="*/ 34 h 37"/>
                    <a:gd name="T12" fmla="*/ 12 w 13"/>
                    <a:gd name="T13" fmla="*/ 36 h 37"/>
                    <a:gd name="T14" fmla="*/ 12 w 13"/>
                    <a:gd name="T15" fmla="*/ 34 h 37"/>
                    <a:gd name="T16" fmla="*/ 12 w 13"/>
                    <a:gd name="T17" fmla="*/ 36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37">
                      <a:moveTo>
                        <a:pt x="12" y="36"/>
                      </a:moveTo>
                      <a:lnTo>
                        <a:pt x="12" y="34"/>
                      </a:lnTo>
                      <a:lnTo>
                        <a:pt x="2" y="0"/>
                      </a:lnTo>
                      <a:lnTo>
                        <a:pt x="0" y="0"/>
                      </a:lnTo>
                      <a:lnTo>
                        <a:pt x="10" y="34"/>
                      </a:lnTo>
                      <a:lnTo>
                        <a:pt x="12" y="34"/>
                      </a:lnTo>
                      <a:lnTo>
                        <a:pt x="12" y="36"/>
                      </a:lnTo>
                      <a:lnTo>
                        <a:pt x="12" y="34"/>
                      </a:lnTo>
                      <a:lnTo>
                        <a:pt x="12" y="36"/>
                      </a:lnTo>
                    </a:path>
                  </a:pathLst>
                </a:custGeom>
                <a:solidFill>
                  <a:srgbClr val="131A1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00" name="Freeform 661"/>
                <p:cNvSpPr>
                  <a:spLocks noChangeAspect="1"/>
                </p:cNvSpPr>
                <p:nvPr/>
              </p:nvSpPr>
              <p:spPr bwMode="auto">
                <a:xfrm>
                  <a:off x="4857" y="1411"/>
                  <a:ext cx="368" cy="2"/>
                </a:xfrm>
                <a:custGeom>
                  <a:avLst/>
                  <a:gdLst>
                    <a:gd name="T0" fmla="*/ 0 w 368"/>
                    <a:gd name="T1" fmla="*/ 0 h 2"/>
                    <a:gd name="T2" fmla="*/ 0 w 368"/>
                    <a:gd name="T3" fmla="*/ 1 h 2"/>
                    <a:gd name="T4" fmla="*/ 367 w 368"/>
                    <a:gd name="T5" fmla="*/ 1 h 2"/>
                    <a:gd name="T6" fmla="*/ 367 w 368"/>
                    <a:gd name="T7" fmla="*/ 0 h 2"/>
                    <a:gd name="T8" fmla="*/ 0 w 368"/>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8" h="2">
                      <a:moveTo>
                        <a:pt x="0" y="0"/>
                      </a:moveTo>
                      <a:lnTo>
                        <a:pt x="0" y="1"/>
                      </a:lnTo>
                      <a:lnTo>
                        <a:pt x="367" y="1"/>
                      </a:lnTo>
                      <a:lnTo>
                        <a:pt x="367" y="0"/>
                      </a:lnTo>
                      <a:lnTo>
                        <a:pt x="0" y="0"/>
                      </a:lnTo>
                    </a:path>
                  </a:pathLst>
                </a:custGeom>
                <a:solidFill>
                  <a:srgbClr val="131A1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01" name="Freeform 662"/>
                <p:cNvSpPr>
                  <a:spLocks noChangeAspect="1"/>
                </p:cNvSpPr>
                <p:nvPr/>
              </p:nvSpPr>
              <p:spPr bwMode="auto">
                <a:xfrm>
                  <a:off x="4857" y="1375"/>
                  <a:ext cx="11" cy="36"/>
                </a:xfrm>
                <a:custGeom>
                  <a:avLst/>
                  <a:gdLst>
                    <a:gd name="T0" fmla="*/ 10 w 11"/>
                    <a:gd name="T1" fmla="*/ 0 h 36"/>
                    <a:gd name="T2" fmla="*/ 8 w 11"/>
                    <a:gd name="T3" fmla="*/ 1 h 36"/>
                    <a:gd name="T4" fmla="*/ 0 w 11"/>
                    <a:gd name="T5" fmla="*/ 35 h 36"/>
                    <a:gd name="T6" fmla="*/ 2 w 11"/>
                    <a:gd name="T7" fmla="*/ 35 h 36"/>
                    <a:gd name="T8" fmla="*/ 10 w 11"/>
                    <a:gd name="T9" fmla="*/ 1 h 36"/>
                    <a:gd name="T10" fmla="*/ 10 w 11"/>
                    <a:gd name="T11" fmla="*/ 0 h 36"/>
                    <a:gd name="T12" fmla="*/ 8 w 11"/>
                    <a:gd name="T13" fmla="*/ 0 h 36"/>
                    <a:gd name="T14" fmla="*/ 8 w 11"/>
                    <a:gd name="T15" fmla="*/ 1 h 36"/>
                    <a:gd name="T16" fmla="*/ 10 w 11"/>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36">
                      <a:moveTo>
                        <a:pt x="10" y="0"/>
                      </a:moveTo>
                      <a:lnTo>
                        <a:pt x="8" y="1"/>
                      </a:lnTo>
                      <a:lnTo>
                        <a:pt x="0" y="35"/>
                      </a:lnTo>
                      <a:lnTo>
                        <a:pt x="2" y="35"/>
                      </a:lnTo>
                      <a:lnTo>
                        <a:pt x="10" y="1"/>
                      </a:lnTo>
                      <a:lnTo>
                        <a:pt x="10" y="0"/>
                      </a:lnTo>
                      <a:lnTo>
                        <a:pt x="8" y="0"/>
                      </a:lnTo>
                      <a:lnTo>
                        <a:pt x="8" y="1"/>
                      </a:lnTo>
                      <a:lnTo>
                        <a:pt x="1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02" name="Freeform 663"/>
                <p:cNvSpPr>
                  <a:spLocks noChangeAspect="1"/>
                </p:cNvSpPr>
                <p:nvPr/>
              </p:nvSpPr>
              <p:spPr bwMode="auto">
                <a:xfrm>
                  <a:off x="4867" y="1375"/>
                  <a:ext cx="347" cy="2"/>
                </a:xfrm>
                <a:custGeom>
                  <a:avLst/>
                  <a:gdLst>
                    <a:gd name="T0" fmla="*/ 346 w 347"/>
                    <a:gd name="T1" fmla="*/ 1 h 2"/>
                    <a:gd name="T2" fmla="*/ 346 w 347"/>
                    <a:gd name="T3" fmla="*/ 0 h 2"/>
                    <a:gd name="T4" fmla="*/ 0 w 347"/>
                    <a:gd name="T5" fmla="*/ 0 h 2"/>
                    <a:gd name="T6" fmla="*/ 0 w 347"/>
                    <a:gd name="T7" fmla="*/ 1 h 2"/>
                    <a:gd name="T8" fmla="*/ 346 w 347"/>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2">
                      <a:moveTo>
                        <a:pt x="346" y="1"/>
                      </a:moveTo>
                      <a:lnTo>
                        <a:pt x="346" y="0"/>
                      </a:lnTo>
                      <a:lnTo>
                        <a:pt x="0" y="0"/>
                      </a:lnTo>
                      <a:lnTo>
                        <a:pt x="0" y="1"/>
                      </a:lnTo>
                      <a:lnTo>
                        <a:pt x="346" y="1"/>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03" name="Freeform 664"/>
                <p:cNvSpPr>
                  <a:spLocks noChangeAspect="1"/>
                </p:cNvSpPr>
                <p:nvPr/>
              </p:nvSpPr>
              <p:spPr bwMode="auto">
                <a:xfrm>
                  <a:off x="4850" y="1413"/>
                  <a:ext cx="382" cy="9"/>
                </a:xfrm>
                <a:custGeom>
                  <a:avLst/>
                  <a:gdLst>
                    <a:gd name="T0" fmla="*/ 381 w 382"/>
                    <a:gd name="T1" fmla="*/ 0 h 9"/>
                    <a:gd name="T2" fmla="*/ 0 w 382"/>
                    <a:gd name="T3" fmla="*/ 0 h 9"/>
                    <a:gd name="T4" fmla="*/ 2 w 382"/>
                    <a:gd name="T5" fmla="*/ 8 h 9"/>
                    <a:gd name="T6" fmla="*/ 377 w 382"/>
                    <a:gd name="T7" fmla="*/ 8 h 9"/>
                    <a:gd name="T8" fmla="*/ 381 w 382"/>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2" h="9">
                      <a:moveTo>
                        <a:pt x="381" y="0"/>
                      </a:moveTo>
                      <a:lnTo>
                        <a:pt x="0" y="0"/>
                      </a:lnTo>
                      <a:lnTo>
                        <a:pt x="2" y="8"/>
                      </a:lnTo>
                      <a:lnTo>
                        <a:pt x="377" y="8"/>
                      </a:lnTo>
                      <a:lnTo>
                        <a:pt x="381"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04" name="Freeform 665"/>
                <p:cNvSpPr>
                  <a:spLocks noChangeAspect="1"/>
                </p:cNvSpPr>
                <p:nvPr/>
              </p:nvSpPr>
              <p:spPr bwMode="auto">
                <a:xfrm>
                  <a:off x="5208" y="1360"/>
                  <a:ext cx="6" cy="15"/>
                </a:xfrm>
                <a:custGeom>
                  <a:avLst/>
                  <a:gdLst>
                    <a:gd name="T0" fmla="*/ 3 w 6"/>
                    <a:gd name="T1" fmla="*/ 14 h 15"/>
                    <a:gd name="T2" fmla="*/ 5 w 6"/>
                    <a:gd name="T3" fmla="*/ 14 h 15"/>
                    <a:gd name="T4" fmla="*/ 1 w 6"/>
                    <a:gd name="T5" fmla="*/ 0 h 15"/>
                    <a:gd name="T6" fmla="*/ 0 w 6"/>
                    <a:gd name="T7" fmla="*/ 0 h 15"/>
                    <a:gd name="T8" fmla="*/ 3 w 6"/>
                    <a:gd name="T9" fmla="*/ 14 h 15"/>
                    <a:gd name="T10" fmla="*/ 3 w 6"/>
                    <a:gd name="T11" fmla="*/ 12 h 15"/>
                    <a:gd name="T12" fmla="*/ 3 w 6"/>
                    <a:gd name="T13" fmla="*/ 14 h 15"/>
                    <a:gd name="T14" fmla="*/ 5 w 6"/>
                    <a:gd name="T15" fmla="*/ 14 h 15"/>
                    <a:gd name="T16" fmla="*/ 3 w 6"/>
                    <a:gd name="T17" fmla="*/ 14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5">
                      <a:moveTo>
                        <a:pt x="3" y="14"/>
                      </a:moveTo>
                      <a:lnTo>
                        <a:pt x="5" y="14"/>
                      </a:lnTo>
                      <a:lnTo>
                        <a:pt x="1" y="0"/>
                      </a:lnTo>
                      <a:lnTo>
                        <a:pt x="0" y="0"/>
                      </a:lnTo>
                      <a:lnTo>
                        <a:pt x="3" y="14"/>
                      </a:lnTo>
                      <a:lnTo>
                        <a:pt x="3" y="12"/>
                      </a:lnTo>
                      <a:lnTo>
                        <a:pt x="3" y="14"/>
                      </a:lnTo>
                      <a:lnTo>
                        <a:pt x="5" y="14"/>
                      </a:lnTo>
                      <a:lnTo>
                        <a:pt x="3" y="14"/>
                      </a:lnTo>
                    </a:path>
                  </a:pathLst>
                </a:custGeom>
                <a:solidFill>
                  <a:srgbClr val="131A1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05" name="Freeform 666"/>
                <p:cNvSpPr>
                  <a:spLocks noChangeAspect="1"/>
                </p:cNvSpPr>
                <p:nvPr/>
              </p:nvSpPr>
              <p:spPr bwMode="auto">
                <a:xfrm>
                  <a:off x="4867" y="1372"/>
                  <a:ext cx="346" cy="4"/>
                </a:xfrm>
                <a:custGeom>
                  <a:avLst/>
                  <a:gdLst>
                    <a:gd name="T0" fmla="*/ 0 w 346"/>
                    <a:gd name="T1" fmla="*/ 1 h 4"/>
                    <a:gd name="T2" fmla="*/ 0 w 346"/>
                    <a:gd name="T3" fmla="*/ 3 h 4"/>
                    <a:gd name="T4" fmla="*/ 345 w 346"/>
                    <a:gd name="T5" fmla="*/ 1 h 4"/>
                    <a:gd name="T6" fmla="*/ 345 w 346"/>
                    <a:gd name="T7" fmla="*/ 0 h 4"/>
                    <a:gd name="T8" fmla="*/ 0 w 346"/>
                    <a:gd name="T9" fmla="*/ 0 h 4"/>
                    <a:gd name="T10" fmla="*/ 0 w 346"/>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4">
                      <a:moveTo>
                        <a:pt x="0" y="1"/>
                      </a:moveTo>
                      <a:lnTo>
                        <a:pt x="0" y="3"/>
                      </a:lnTo>
                      <a:lnTo>
                        <a:pt x="345" y="1"/>
                      </a:lnTo>
                      <a:lnTo>
                        <a:pt x="345" y="0"/>
                      </a:lnTo>
                      <a:lnTo>
                        <a:pt x="0" y="0"/>
                      </a:lnTo>
                      <a:lnTo>
                        <a:pt x="0" y="1"/>
                      </a:lnTo>
                    </a:path>
                  </a:pathLst>
                </a:custGeom>
                <a:solidFill>
                  <a:srgbClr val="131A1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06" name="Freeform 667"/>
                <p:cNvSpPr>
                  <a:spLocks noChangeAspect="1"/>
                </p:cNvSpPr>
                <p:nvPr/>
              </p:nvSpPr>
              <p:spPr bwMode="auto">
                <a:xfrm>
                  <a:off x="4867" y="1360"/>
                  <a:ext cx="5" cy="15"/>
                </a:xfrm>
                <a:custGeom>
                  <a:avLst/>
                  <a:gdLst>
                    <a:gd name="T0" fmla="*/ 2 w 5"/>
                    <a:gd name="T1" fmla="*/ 0 h 15"/>
                    <a:gd name="T2" fmla="*/ 2 w 5"/>
                    <a:gd name="T3" fmla="*/ 0 h 15"/>
                    <a:gd name="T4" fmla="*/ 0 w 5"/>
                    <a:gd name="T5" fmla="*/ 14 h 15"/>
                    <a:gd name="T6" fmla="*/ 2 w 5"/>
                    <a:gd name="T7" fmla="*/ 14 h 15"/>
                    <a:gd name="T8" fmla="*/ 4 w 5"/>
                    <a:gd name="T9" fmla="*/ 2 h 15"/>
                    <a:gd name="T10" fmla="*/ 2 w 5"/>
                    <a:gd name="T11" fmla="*/ 2 h 15"/>
                    <a:gd name="T12" fmla="*/ 2 w 5"/>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5">
                      <a:moveTo>
                        <a:pt x="2" y="0"/>
                      </a:moveTo>
                      <a:lnTo>
                        <a:pt x="2" y="0"/>
                      </a:lnTo>
                      <a:lnTo>
                        <a:pt x="0" y="14"/>
                      </a:lnTo>
                      <a:lnTo>
                        <a:pt x="2" y="14"/>
                      </a:lnTo>
                      <a:lnTo>
                        <a:pt x="4" y="2"/>
                      </a:lnTo>
                      <a:lnTo>
                        <a:pt x="2" y="2"/>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07" name="Freeform 668"/>
                <p:cNvSpPr>
                  <a:spLocks noChangeAspect="1"/>
                </p:cNvSpPr>
                <p:nvPr/>
              </p:nvSpPr>
              <p:spPr bwMode="auto">
                <a:xfrm>
                  <a:off x="4870" y="1360"/>
                  <a:ext cx="337" cy="3"/>
                </a:xfrm>
                <a:custGeom>
                  <a:avLst/>
                  <a:gdLst>
                    <a:gd name="T0" fmla="*/ 336 w 337"/>
                    <a:gd name="T1" fmla="*/ 0 h 3"/>
                    <a:gd name="T2" fmla="*/ 336 w 337"/>
                    <a:gd name="T3" fmla="*/ 0 h 3"/>
                    <a:gd name="T4" fmla="*/ 0 w 337"/>
                    <a:gd name="T5" fmla="*/ 0 h 3"/>
                    <a:gd name="T6" fmla="*/ 0 w 337"/>
                    <a:gd name="T7" fmla="*/ 2 h 3"/>
                    <a:gd name="T8" fmla="*/ 336 w 337"/>
                    <a:gd name="T9" fmla="*/ 2 h 3"/>
                    <a:gd name="T10" fmla="*/ 336 w 337"/>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7" h="3">
                      <a:moveTo>
                        <a:pt x="336" y="0"/>
                      </a:moveTo>
                      <a:lnTo>
                        <a:pt x="336" y="0"/>
                      </a:lnTo>
                      <a:lnTo>
                        <a:pt x="0" y="0"/>
                      </a:lnTo>
                      <a:lnTo>
                        <a:pt x="0" y="2"/>
                      </a:lnTo>
                      <a:lnTo>
                        <a:pt x="336" y="2"/>
                      </a:lnTo>
                      <a:lnTo>
                        <a:pt x="336"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08" name="Freeform 669"/>
                <p:cNvSpPr>
                  <a:spLocks noChangeAspect="1"/>
                </p:cNvSpPr>
                <p:nvPr/>
              </p:nvSpPr>
              <p:spPr bwMode="auto">
                <a:xfrm>
                  <a:off x="5147" y="1362"/>
                  <a:ext cx="63" cy="11"/>
                </a:xfrm>
                <a:custGeom>
                  <a:avLst/>
                  <a:gdLst>
                    <a:gd name="T0" fmla="*/ 2 w 63"/>
                    <a:gd name="T1" fmla="*/ 10 h 11"/>
                    <a:gd name="T2" fmla="*/ 62 w 63"/>
                    <a:gd name="T3" fmla="*/ 10 h 11"/>
                    <a:gd name="T4" fmla="*/ 60 w 63"/>
                    <a:gd name="T5" fmla="*/ 0 h 11"/>
                    <a:gd name="T6" fmla="*/ 0 w 63"/>
                    <a:gd name="T7" fmla="*/ 0 h 11"/>
                    <a:gd name="T8" fmla="*/ 2 w 63"/>
                    <a:gd name="T9" fmla="*/ 1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11">
                      <a:moveTo>
                        <a:pt x="2" y="10"/>
                      </a:moveTo>
                      <a:lnTo>
                        <a:pt x="62" y="10"/>
                      </a:lnTo>
                      <a:lnTo>
                        <a:pt x="60" y="0"/>
                      </a:lnTo>
                      <a:lnTo>
                        <a:pt x="0" y="0"/>
                      </a:lnTo>
                      <a:lnTo>
                        <a:pt x="2" y="1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09" name="Freeform 670"/>
                <p:cNvSpPr>
                  <a:spLocks noChangeAspect="1"/>
                </p:cNvSpPr>
                <p:nvPr/>
              </p:nvSpPr>
              <p:spPr bwMode="auto">
                <a:xfrm>
                  <a:off x="4863" y="1369"/>
                  <a:ext cx="235" cy="40"/>
                </a:xfrm>
                <a:custGeom>
                  <a:avLst/>
                  <a:gdLst>
                    <a:gd name="T0" fmla="*/ 9 w 235"/>
                    <a:gd name="T1" fmla="*/ 3 h 40"/>
                    <a:gd name="T2" fmla="*/ 11 w 235"/>
                    <a:gd name="T3" fmla="*/ 0 h 40"/>
                    <a:gd name="T4" fmla="*/ 21 w 235"/>
                    <a:gd name="T5" fmla="*/ 0 h 40"/>
                    <a:gd name="T6" fmla="*/ 23 w 235"/>
                    <a:gd name="T7" fmla="*/ 3 h 40"/>
                    <a:gd name="T8" fmla="*/ 26 w 235"/>
                    <a:gd name="T9" fmla="*/ 0 h 40"/>
                    <a:gd name="T10" fmla="*/ 35 w 235"/>
                    <a:gd name="T11" fmla="*/ 0 h 40"/>
                    <a:gd name="T12" fmla="*/ 38 w 235"/>
                    <a:gd name="T13" fmla="*/ 3 h 40"/>
                    <a:gd name="T14" fmla="*/ 41 w 235"/>
                    <a:gd name="T15" fmla="*/ 0 h 40"/>
                    <a:gd name="T16" fmla="*/ 50 w 235"/>
                    <a:gd name="T17" fmla="*/ 0 h 40"/>
                    <a:gd name="T18" fmla="*/ 53 w 235"/>
                    <a:gd name="T19" fmla="*/ 3 h 40"/>
                    <a:gd name="T20" fmla="*/ 56 w 235"/>
                    <a:gd name="T21" fmla="*/ 0 h 40"/>
                    <a:gd name="T22" fmla="*/ 65 w 235"/>
                    <a:gd name="T23" fmla="*/ 0 h 40"/>
                    <a:gd name="T24" fmla="*/ 68 w 235"/>
                    <a:gd name="T25" fmla="*/ 3 h 40"/>
                    <a:gd name="T26" fmla="*/ 71 w 235"/>
                    <a:gd name="T27" fmla="*/ 0 h 40"/>
                    <a:gd name="T28" fmla="*/ 80 w 235"/>
                    <a:gd name="T29" fmla="*/ 0 h 40"/>
                    <a:gd name="T30" fmla="*/ 83 w 235"/>
                    <a:gd name="T31" fmla="*/ 3 h 40"/>
                    <a:gd name="T32" fmla="*/ 85 w 235"/>
                    <a:gd name="T33" fmla="*/ 0 h 40"/>
                    <a:gd name="T34" fmla="*/ 96 w 235"/>
                    <a:gd name="T35" fmla="*/ 0 h 40"/>
                    <a:gd name="T36" fmla="*/ 98 w 235"/>
                    <a:gd name="T37" fmla="*/ 3 h 40"/>
                    <a:gd name="T38" fmla="*/ 101 w 235"/>
                    <a:gd name="T39" fmla="*/ 0 h 40"/>
                    <a:gd name="T40" fmla="*/ 112 w 235"/>
                    <a:gd name="T41" fmla="*/ 0 h 40"/>
                    <a:gd name="T42" fmla="*/ 113 w 235"/>
                    <a:gd name="T43" fmla="*/ 3 h 40"/>
                    <a:gd name="T44" fmla="*/ 115 w 235"/>
                    <a:gd name="T45" fmla="*/ 0 h 40"/>
                    <a:gd name="T46" fmla="*/ 126 w 235"/>
                    <a:gd name="T47" fmla="*/ 0 h 40"/>
                    <a:gd name="T48" fmla="*/ 128 w 235"/>
                    <a:gd name="T49" fmla="*/ 3 h 40"/>
                    <a:gd name="T50" fmla="*/ 131 w 235"/>
                    <a:gd name="T51" fmla="*/ 0 h 40"/>
                    <a:gd name="T52" fmla="*/ 140 w 235"/>
                    <a:gd name="T53" fmla="*/ 0 h 40"/>
                    <a:gd name="T54" fmla="*/ 143 w 235"/>
                    <a:gd name="T55" fmla="*/ 3 h 40"/>
                    <a:gd name="T56" fmla="*/ 145 w 235"/>
                    <a:gd name="T57" fmla="*/ 0 h 40"/>
                    <a:gd name="T58" fmla="*/ 156 w 235"/>
                    <a:gd name="T59" fmla="*/ 0 h 40"/>
                    <a:gd name="T60" fmla="*/ 156 w 235"/>
                    <a:gd name="T61" fmla="*/ 3 h 40"/>
                    <a:gd name="T62" fmla="*/ 159 w 235"/>
                    <a:gd name="T63" fmla="*/ 0 h 40"/>
                    <a:gd name="T64" fmla="*/ 169 w 235"/>
                    <a:gd name="T65" fmla="*/ 0 h 40"/>
                    <a:gd name="T66" fmla="*/ 172 w 235"/>
                    <a:gd name="T67" fmla="*/ 3 h 40"/>
                    <a:gd name="T68" fmla="*/ 174 w 235"/>
                    <a:gd name="T69" fmla="*/ 0 h 40"/>
                    <a:gd name="T70" fmla="*/ 184 w 235"/>
                    <a:gd name="T71" fmla="*/ 0 h 40"/>
                    <a:gd name="T72" fmla="*/ 186 w 235"/>
                    <a:gd name="T73" fmla="*/ 3 h 40"/>
                    <a:gd name="T74" fmla="*/ 189 w 235"/>
                    <a:gd name="T75" fmla="*/ 0 h 40"/>
                    <a:gd name="T76" fmla="*/ 199 w 235"/>
                    <a:gd name="T77" fmla="*/ 0 h 40"/>
                    <a:gd name="T78" fmla="*/ 200 w 235"/>
                    <a:gd name="T79" fmla="*/ 3 h 40"/>
                    <a:gd name="T80" fmla="*/ 203 w 235"/>
                    <a:gd name="T81" fmla="*/ 0 h 40"/>
                    <a:gd name="T82" fmla="*/ 227 w 235"/>
                    <a:gd name="T83" fmla="*/ 0 h 40"/>
                    <a:gd name="T84" fmla="*/ 230 w 235"/>
                    <a:gd name="T85" fmla="*/ 3 h 40"/>
                    <a:gd name="T86" fmla="*/ 234 w 235"/>
                    <a:gd name="T87" fmla="*/ 39 h 40"/>
                    <a:gd name="T88" fmla="*/ 206 w 235"/>
                    <a:gd name="T89" fmla="*/ 39 h 40"/>
                    <a:gd name="T90" fmla="*/ 206 w 235"/>
                    <a:gd name="T91" fmla="*/ 33 h 40"/>
                    <a:gd name="T92" fmla="*/ 193 w 235"/>
                    <a:gd name="T93" fmla="*/ 33 h 40"/>
                    <a:gd name="T94" fmla="*/ 193 w 235"/>
                    <a:gd name="T95" fmla="*/ 39 h 40"/>
                    <a:gd name="T96" fmla="*/ 44 w 235"/>
                    <a:gd name="T97" fmla="*/ 39 h 40"/>
                    <a:gd name="T98" fmla="*/ 45 w 235"/>
                    <a:gd name="T99" fmla="*/ 31 h 40"/>
                    <a:gd name="T100" fmla="*/ 32 w 235"/>
                    <a:gd name="T101" fmla="*/ 31 h 40"/>
                    <a:gd name="T102" fmla="*/ 30 w 235"/>
                    <a:gd name="T103" fmla="*/ 39 h 40"/>
                    <a:gd name="T104" fmla="*/ 0 w 235"/>
                    <a:gd name="T105" fmla="*/ 39 h 40"/>
                    <a:gd name="T106" fmla="*/ 9 w 235"/>
                    <a:gd name="T107" fmla="*/ 3 h 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5" h="40">
                      <a:moveTo>
                        <a:pt x="9" y="3"/>
                      </a:moveTo>
                      <a:lnTo>
                        <a:pt x="11" y="0"/>
                      </a:lnTo>
                      <a:lnTo>
                        <a:pt x="21" y="0"/>
                      </a:lnTo>
                      <a:lnTo>
                        <a:pt x="23" y="3"/>
                      </a:lnTo>
                      <a:lnTo>
                        <a:pt x="26" y="0"/>
                      </a:lnTo>
                      <a:lnTo>
                        <a:pt x="35" y="0"/>
                      </a:lnTo>
                      <a:lnTo>
                        <a:pt x="38" y="3"/>
                      </a:lnTo>
                      <a:lnTo>
                        <a:pt x="41" y="0"/>
                      </a:lnTo>
                      <a:lnTo>
                        <a:pt x="50" y="0"/>
                      </a:lnTo>
                      <a:lnTo>
                        <a:pt x="53" y="3"/>
                      </a:lnTo>
                      <a:lnTo>
                        <a:pt x="56" y="0"/>
                      </a:lnTo>
                      <a:lnTo>
                        <a:pt x="65" y="0"/>
                      </a:lnTo>
                      <a:lnTo>
                        <a:pt x="68" y="3"/>
                      </a:lnTo>
                      <a:lnTo>
                        <a:pt x="71" y="0"/>
                      </a:lnTo>
                      <a:lnTo>
                        <a:pt x="80" y="0"/>
                      </a:lnTo>
                      <a:lnTo>
                        <a:pt x="83" y="3"/>
                      </a:lnTo>
                      <a:lnTo>
                        <a:pt x="85" y="0"/>
                      </a:lnTo>
                      <a:lnTo>
                        <a:pt x="96" y="0"/>
                      </a:lnTo>
                      <a:lnTo>
                        <a:pt x="98" y="3"/>
                      </a:lnTo>
                      <a:lnTo>
                        <a:pt x="101" y="0"/>
                      </a:lnTo>
                      <a:lnTo>
                        <a:pt x="112" y="0"/>
                      </a:lnTo>
                      <a:lnTo>
                        <a:pt x="113" y="3"/>
                      </a:lnTo>
                      <a:lnTo>
                        <a:pt x="115" y="0"/>
                      </a:lnTo>
                      <a:lnTo>
                        <a:pt x="126" y="0"/>
                      </a:lnTo>
                      <a:lnTo>
                        <a:pt x="128" y="3"/>
                      </a:lnTo>
                      <a:lnTo>
                        <a:pt x="131" y="0"/>
                      </a:lnTo>
                      <a:lnTo>
                        <a:pt x="140" y="0"/>
                      </a:lnTo>
                      <a:lnTo>
                        <a:pt x="143" y="3"/>
                      </a:lnTo>
                      <a:lnTo>
                        <a:pt x="145" y="0"/>
                      </a:lnTo>
                      <a:lnTo>
                        <a:pt x="156" y="0"/>
                      </a:lnTo>
                      <a:lnTo>
                        <a:pt x="156" y="3"/>
                      </a:lnTo>
                      <a:lnTo>
                        <a:pt x="159" y="0"/>
                      </a:lnTo>
                      <a:lnTo>
                        <a:pt x="169" y="0"/>
                      </a:lnTo>
                      <a:lnTo>
                        <a:pt x="172" y="3"/>
                      </a:lnTo>
                      <a:lnTo>
                        <a:pt x="174" y="0"/>
                      </a:lnTo>
                      <a:lnTo>
                        <a:pt x="184" y="0"/>
                      </a:lnTo>
                      <a:lnTo>
                        <a:pt x="186" y="3"/>
                      </a:lnTo>
                      <a:lnTo>
                        <a:pt x="189" y="0"/>
                      </a:lnTo>
                      <a:lnTo>
                        <a:pt x="199" y="0"/>
                      </a:lnTo>
                      <a:lnTo>
                        <a:pt x="200" y="3"/>
                      </a:lnTo>
                      <a:lnTo>
                        <a:pt x="203" y="0"/>
                      </a:lnTo>
                      <a:lnTo>
                        <a:pt x="227" y="0"/>
                      </a:lnTo>
                      <a:lnTo>
                        <a:pt x="230" y="3"/>
                      </a:lnTo>
                      <a:lnTo>
                        <a:pt x="234" y="39"/>
                      </a:lnTo>
                      <a:lnTo>
                        <a:pt x="206" y="39"/>
                      </a:lnTo>
                      <a:lnTo>
                        <a:pt x="206" y="33"/>
                      </a:lnTo>
                      <a:lnTo>
                        <a:pt x="193" y="33"/>
                      </a:lnTo>
                      <a:lnTo>
                        <a:pt x="193" y="39"/>
                      </a:lnTo>
                      <a:lnTo>
                        <a:pt x="44" y="39"/>
                      </a:lnTo>
                      <a:lnTo>
                        <a:pt x="45" y="31"/>
                      </a:lnTo>
                      <a:lnTo>
                        <a:pt x="32" y="31"/>
                      </a:lnTo>
                      <a:lnTo>
                        <a:pt x="30" y="39"/>
                      </a:lnTo>
                      <a:lnTo>
                        <a:pt x="0" y="39"/>
                      </a:lnTo>
                      <a:lnTo>
                        <a:pt x="9" y="3"/>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0" name="Freeform 671"/>
                <p:cNvSpPr>
                  <a:spLocks noChangeAspect="1"/>
                </p:cNvSpPr>
                <p:nvPr/>
              </p:nvSpPr>
              <p:spPr bwMode="auto">
                <a:xfrm>
                  <a:off x="4907" y="1358"/>
                  <a:ext cx="62" cy="12"/>
                </a:xfrm>
                <a:custGeom>
                  <a:avLst/>
                  <a:gdLst>
                    <a:gd name="T0" fmla="*/ 61 w 62"/>
                    <a:gd name="T1" fmla="*/ 11 h 12"/>
                    <a:gd name="T2" fmla="*/ 59 w 62"/>
                    <a:gd name="T3" fmla="*/ 5 h 12"/>
                    <a:gd name="T4" fmla="*/ 57 w 62"/>
                    <a:gd name="T5" fmla="*/ 0 h 12"/>
                    <a:gd name="T6" fmla="*/ 48 w 62"/>
                    <a:gd name="T7" fmla="*/ 2 h 12"/>
                    <a:gd name="T8" fmla="*/ 45 w 62"/>
                    <a:gd name="T9" fmla="*/ 5 h 12"/>
                    <a:gd name="T10" fmla="*/ 42 w 62"/>
                    <a:gd name="T11" fmla="*/ 2 h 12"/>
                    <a:gd name="T12" fmla="*/ 34 w 62"/>
                    <a:gd name="T13" fmla="*/ 0 h 12"/>
                    <a:gd name="T14" fmla="*/ 31 w 62"/>
                    <a:gd name="T15" fmla="*/ 5 h 12"/>
                    <a:gd name="T16" fmla="*/ 27 w 62"/>
                    <a:gd name="T17" fmla="*/ 2 h 12"/>
                    <a:gd name="T18" fmla="*/ 19 w 62"/>
                    <a:gd name="T19" fmla="*/ 2 h 12"/>
                    <a:gd name="T20" fmla="*/ 16 w 62"/>
                    <a:gd name="T21" fmla="*/ 5 h 12"/>
                    <a:gd name="T22" fmla="*/ 14 w 62"/>
                    <a:gd name="T23" fmla="*/ 2 h 12"/>
                    <a:gd name="T24" fmla="*/ 3 w 62"/>
                    <a:gd name="T25" fmla="*/ 2 h 12"/>
                    <a:gd name="T26" fmla="*/ 2 w 62"/>
                    <a:gd name="T27" fmla="*/ 5 h 12"/>
                    <a:gd name="T28" fmla="*/ 0 w 62"/>
                    <a:gd name="T29" fmla="*/ 11 h 12"/>
                    <a:gd name="T30" fmla="*/ 61 w 62"/>
                    <a:gd name="T31" fmla="*/ 1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12">
                      <a:moveTo>
                        <a:pt x="61" y="11"/>
                      </a:moveTo>
                      <a:lnTo>
                        <a:pt x="59" y="5"/>
                      </a:lnTo>
                      <a:lnTo>
                        <a:pt x="57" y="0"/>
                      </a:lnTo>
                      <a:lnTo>
                        <a:pt x="48" y="2"/>
                      </a:lnTo>
                      <a:lnTo>
                        <a:pt x="45" y="5"/>
                      </a:lnTo>
                      <a:lnTo>
                        <a:pt x="42" y="2"/>
                      </a:lnTo>
                      <a:lnTo>
                        <a:pt x="34" y="0"/>
                      </a:lnTo>
                      <a:lnTo>
                        <a:pt x="31" y="5"/>
                      </a:lnTo>
                      <a:lnTo>
                        <a:pt x="27" y="2"/>
                      </a:lnTo>
                      <a:lnTo>
                        <a:pt x="19" y="2"/>
                      </a:lnTo>
                      <a:lnTo>
                        <a:pt x="16" y="5"/>
                      </a:lnTo>
                      <a:lnTo>
                        <a:pt x="14" y="2"/>
                      </a:lnTo>
                      <a:lnTo>
                        <a:pt x="3" y="2"/>
                      </a:lnTo>
                      <a:lnTo>
                        <a:pt x="2" y="5"/>
                      </a:lnTo>
                      <a:lnTo>
                        <a:pt x="0" y="11"/>
                      </a:lnTo>
                      <a:lnTo>
                        <a:pt x="61" y="11"/>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1" name="Freeform 672"/>
                <p:cNvSpPr>
                  <a:spLocks noChangeAspect="1"/>
                </p:cNvSpPr>
                <p:nvPr/>
              </p:nvSpPr>
              <p:spPr bwMode="auto">
                <a:xfrm>
                  <a:off x="5155" y="1369"/>
                  <a:ext cx="65" cy="40"/>
                </a:xfrm>
                <a:custGeom>
                  <a:avLst/>
                  <a:gdLst>
                    <a:gd name="T0" fmla="*/ 64 w 65"/>
                    <a:gd name="T1" fmla="*/ 39 h 40"/>
                    <a:gd name="T2" fmla="*/ 55 w 65"/>
                    <a:gd name="T3" fmla="*/ 3 h 40"/>
                    <a:gd name="T4" fmla="*/ 52 w 65"/>
                    <a:gd name="T5" fmla="*/ 0 h 40"/>
                    <a:gd name="T6" fmla="*/ 44 w 65"/>
                    <a:gd name="T7" fmla="*/ 0 h 40"/>
                    <a:gd name="T8" fmla="*/ 41 w 65"/>
                    <a:gd name="T9" fmla="*/ 3 h 40"/>
                    <a:gd name="T10" fmla="*/ 38 w 65"/>
                    <a:gd name="T11" fmla="*/ 0 h 40"/>
                    <a:gd name="T12" fmla="*/ 30 w 65"/>
                    <a:gd name="T13" fmla="*/ 0 h 40"/>
                    <a:gd name="T14" fmla="*/ 27 w 65"/>
                    <a:gd name="T15" fmla="*/ 3 h 40"/>
                    <a:gd name="T16" fmla="*/ 25 w 65"/>
                    <a:gd name="T17" fmla="*/ 0 h 40"/>
                    <a:gd name="T18" fmla="*/ 16 w 65"/>
                    <a:gd name="T19" fmla="*/ 0 h 40"/>
                    <a:gd name="T20" fmla="*/ 14 w 65"/>
                    <a:gd name="T21" fmla="*/ 3 h 40"/>
                    <a:gd name="T22" fmla="*/ 11 w 65"/>
                    <a:gd name="T23" fmla="*/ 0 h 40"/>
                    <a:gd name="T24" fmla="*/ 3 w 65"/>
                    <a:gd name="T25" fmla="*/ 0 h 40"/>
                    <a:gd name="T26" fmla="*/ 0 w 65"/>
                    <a:gd name="T27" fmla="*/ 6 h 40"/>
                    <a:gd name="T28" fmla="*/ 7 w 65"/>
                    <a:gd name="T29" fmla="*/ 39 h 40"/>
                    <a:gd name="T30" fmla="*/ 64 w 65"/>
                    <a:gd name="T31" fmla="*/ 39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 h="40">
                      <a:moveTo>
                        <a:pt x="64" y="39"/>
                      </a:moveTo>
                      <a:lnTo>
                        <a:pt x="55" y="3"/>
                      </a:lnTo>
                      <a:lnTo>
                        <a:pt x="52" y="0"/>
                      </a:lnTo>
                      <a:lnTo>
                        <a:pt x="44" y="0"/>
                      </a:lnTo>
                      <a:lnTo>
                        <a:pt x="41" y="3"/>
                      </a:lnTo>
                      <a:lnTo>
                        <a:pt x="38" y="0"/>
                      </a:lnTo>
                      <a:lnTo>
                        <a:pt x="30" y="0"/>
                      </a:lnTo>
                      <a:lnTo>
                        <a:pt x="27" y="3"/>
                      </a:lnTo>
                      <a:lnTo>
                        <a:pt x="25" y="0"/>
                      </a:lnTo>
                      <a:lnTo>
                        <a:pt x="16" y="0"/>
                      </a:lnTo>
                      <a:lnTo>
                        <a:pt x="14" y="3"/>
                      </a:lnTo>
                      <a:lnTo>
                        <a:pt x="11" y="0"/>
                      </a:lnTo>
                      <a:lnTo>
                        <a:pt x="3" y="0"/>
                      </a:lnTo>
                      <a:lnTo>
                        <a:pt x="0" y="6"/>
                      </a:lnTo>
                      <a:lnTo>
                        <a:pt x="7" y="39"/>
                      </a:lnTo>
                      <a:lnTo>
                        <a:pt x="64" y="39"/>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2" name="Freeform 673"/>
                <p:cNvSpPr>
                  <a:spLocks noChangeAspect="1"/>
                </p:cNvSpPr>
                <p:nvPr/>
              </p:nvSpPr>
              <p:spPr bwMode="auto">
                <a:xfrm>
                  <a:off x="4871" y="1359"/>
                  <a:ext cx="19" cy="11"/>
                </a:xfrm>
                <a:custGeom>
                  <a:avLst/>
                  <a:gdLst>
                    <a:gd name="T0" fmla="*/ 18 w 19"/>
                    <a:gd name="T1" fmla="*/ 10 h 11"/>
                    <a:gd name="T2" fmla="*/ 16 w 19"/>
                    <a:gd name="T3" fmla="*/ 3 h 11"/>
                    <a:gd name="T4" fmla="*/ 14 w 19"/>
                    <a:gd name="T5" fmla="*/ 0 h 11"/>
                    <a:gd name="T6" fmla="*/ 4 w 19"/>
                    <a:gd name="T7" fmla="*/ 0 h 11"/>
                    <a:gd name="T8" fmla="*/ 2 w 19"/>
                    <a:gd name="T9" fmla="*/ 3 h 11"/>
                    <a:gd name="T10" fmla="*/ 0 w 19"/>
                    <a:gd name="T11" fmla="*/ 10 h 11"/>
                    <a:gd name="T12" fmla="*/ 18 w 19"/>
                    <a:gd name="T13" fmla="*/ 1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1">
                      <a:moveTo>
                        <a:pt x="18" y="10"/>
                      </a:moveTo>
                      <a:lnTo>
                        <a:pt x="16" y="3"/>
                      </a:lnTo>
                      <a:lnTo>
                        <a:pt x="14" y="0"/>
                      </a:lnTo>
                      <a:lnTo>
                        <a:pt x="4" y="0"/>
                      </a:lnTo>
                      <a:lnTo>
                        <a:pt x="2" y="3"/>
                      </a:lnTo>
                      <a:lnTo>
                        <a:pt x="0" y="10"/>
                      </a:lnTo>
                      <a:lnTo>
                        <a:pt x="18" y="10"/>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 name="Freeform 674"/>
                <p:cNvSpPr>
                  <a:spLocks noChangeAspect="1"/>
                </p:cNvSpPr>
                <p:nvPr/>
              </p:nvSpPr>
              <p:spPr bwMode="auto">
                <a:xfrm>
                  <a:off x="4971" y="1358"/>
                  <a:ext cx="60" cy="12"/>
                </a:xfrm>
                <a:custGeom>
                  <a:avLst/>
                  <a:gdLst>
                    <a:gd name="T0" fmla="*/ 59 w 60"/>
                    <a:gd name="T1" fmla="*/ 11 h 12"/>
                    <a:gd name="T2" fmla="*/ 59 w 60"/>
                    <a:gd name="T3" fmla="*/ 5 h 12"/>
                    <a:gd name="T4" fmla="*/ 57 w 60"/>
                    <a:gd name="T5" fmla="*/ 0 h 12"/>
                    <a:gd name="T6" fmla="*/ 47 w 60"/>
                    <a:gd name="T7" fmla="*/ 0 h 12"/>
                    <a:gd name="T8" fmla="*/ 44 w 60"/>
                    <a:gd name="T9" fmla="*/ 5 h 12"/>
                    <a:gd name="T10" fmla="*/ 41 w 60"/>
                    <a:gd name="T11" fmla="*/ 0 h 12"/>
                    <a:gd name="T12" fmla="*/ 32 w 60"/>
                    <a:gd name="T13" fmla="*/ 0 h 12"/>
                    <a:gd name="T14" fmla="*/ 30 w 60"/>
                    <a:gd name="T15" fmla="*/ 5 h 12"/>
                    <a:gd name="T16" fmla="*/ 28 w 60"/>
                    <a:gd name="T17" fmla="*/ 0 h 12"/>
                    <a:gd name="T18" fmla="*/ 19 w 60"/>
                    <a:gd name="T19" fmla="*/ 0 h 12"/>
                    <a:gd name="T20" fmla="*/ 16 w 60"/>
                    <a:gd name="T21" fmla="*/ 5 h 12"/>
                    <a:gd name="T22" fmla="*/ 14 w 60"/>
                    <a:gd name="T23" fmla="*/ 0 h 12"/>
                    <a:gd name="T24" fmla="*/ 4 w 60"/>
                    <a:gd name="T25" fmla="*/ 0 h 12"/>
                    <a:gd name="T26" fmla="*/ 2 w 60"/>
                    <a:gd name="T27" fmla="*/ 5 h 12"/>
                    <a:gd name="T28" fmla="*/ 0 w 60"/>
                    <a:gd name="T29" fmla="*/ 11 h 12"/>
                    <a:gd name="T30" fmla="*/ 59 w 60"/>
                    <a:gd name="T31" fmla="*/ 1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2">
                      <a:moveTo>
                        <a:pt x="59" y="11"/>
                      </a:moveTo>
                      <a:lnTo>
                        <a:pt x="59" y="5"/>
                      </a:lnTo>
                      <a:lnTo>
                        <a:pt x="57" y="0"/>
                      </a:lnTo>
                      <a:lnTo>
                        <a:pt x="47" y="0"/>
                      </a:lnTo>
                      <a:lnTo>
                        <a:pt x="44" y="5"/>
                      </a:lnTo>
                      <a:lnTo>
                        <a:pt x="41" y="0"/>
                      </a:lnTo>
                      <a:lnTo>
                        <a:pt x="32" y="0"/>
                      </a:lnTo>
                      <a:lnTo>
                        <a:pt x="30" y="5"/>
                      </a:lnTo>
                      <a:lnTo>
                        <a:pt x="28" y="0"/>
                      </a:lnTo>
                      <a:lnTo>
                        <a:pt x="19" y="0"/>
                      </a:lnTo>
                      <a:lnTo>
                        <a:pt x="16" y="5"/>
                      </a:lnTo>
                      <a:lnTo>
                        <a:pt x="14" y="0"/>
                      </a:lnTo>
                      <a:lnTo>
                        <a:pt x="4" y="0"/>
                      </a:lnTo>
                      <a:lnTo>
                        <a:pt x="2" y="5"/>
                      </a:lnTo>
                      <a:lnTo>
                        <a:pt x="0" y="11"/>
                      </a:lnTo>
                      <a:lnTo>
                        <a:pt x="59" y="11"/>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4" name="Freeform 675"/>
                <p:cNvSpPr>
                  <a:spLocks noChangeAspect="1"/>
                </p:cNvSpPr>
                <p:nvPr/>
              </p:nvSpPr>
              <p:spPr bwMode="auto">
                <a:xfrm>
                  <a:off x="5033" y="1358"/>
                  <a:ext cx="62" cy="12"/>
                </a:xfrm>
                <a:custGeom>
                  <a:avLst/>
                  <a:gdLst>
                    <a:gd name="T0" fmla="*/ 61 w 62"/>
                    <a:gd name="T1" fmla="*/ 11 h 12"/>
                    <a:gd name="T2" fmla="*/ 59 w 62"/>
                    <a:gd name="T3" fmla="*/ 5 h 12"/>
                    <a:gd name="T4" fmla="*/ 57 w 62"/>
                    <a:gd name="T5" fmla="*/ 0 h 12"/>
                    <a:gd name="T6" fmla="*/ 47 w 62"/>
                    <a:gd name="T7" fmla="*/ 0 h 12"/>
                    <a:gd name="T8" fmla="*/ 45 w 62"/>
                    <a:gd name="T9" fmla="*/ 5 h 12"/>
                    <a:gd name="T10" fmla="*/ 43 w 62"/>
                    <a:gd name="T11" fmla="*/ 0 h 12"/>
                    <a:gd name="T12" fmla="*/ 34 w 62"/>
                    <a:gd name="T13" fmla="*/ 0 h 12"/>
                    <a:gd name="T14" fmla="*/ 30 w 62"/>
                    <a:gd name="T15" fmla="*/ 5 h 12"/>
                    <a:gd name="T16" fmla="*/ 28 w 62"/>
                    <a:gd name="T17" fmla="*/ 0 h 12"/>
                    <a:gd name="T18" fmla="*/ 18 w 62"/>
                    <a:gd name="T19" fmla="*/ 0 h 12"/>
                    <a:gd name="T20" fmla="*/ 16 w 62"/>
                    <a:gd name="T21" fmla="*/ 5 h 12"/>
                    <a:gd name="T22" fmla="*/ 14 w 62"/>
                    <a:gd name="T23" fmla="*/ 0 h 12"/>
                    <a:gd name="T24" fmla="*/ 4 w 62"/>
                    <a:gd name="T25" fmla="*/ 0 h 12"/>
                    <a:gd name="T26" fmla="*/ 2 w 62"/>
                    <a:gd name="T27" fmla="*/ 5 h 12"/>
                    <a:gd name="T28" fmla="*/ 0 w 62"/>
                    <a:gd name="T29" fmla="*/ 11 h 12"/>
                    <a:gd name="T30" fmla="*/ 61 w 62"/>
                    <a:gd name="T31" fmla="*/ 1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12">
                      <a:moveTo>
                        <a:pt x="61" y="11"/>
                      </a:moveTo>
                      <a:lnTo>
                        <a:pt x="59" y="5"/>
                      </a:lnTo>
                      <a:lnTo>
                        <a:pt x="57" y="0"/>
                      </a:lnTo>
                      <a:lnTo>
                        <a:pt x="47" y="0"/>
                      </a:lnTo>
                      <a:lnTo>
                        <a:pt x="45" y="5"/>
                      </a:lnTo>
                      <a:lnTo>
                        <a:pt x="43" y="0"/>
                      </a:lnTo>
                      <a:lnTo>
                        <a:pt x="34" y="0"/>
                      </a:lnTo>
                      <a:lnTo>
                        <a:pt x="30" y="5"/>
                      </a:lnTo>
                      <a:lnTo>
                        <a:pt x="28" y="0"/>
                      </a:lnTo>
                      <a:lnTo>
                        <a:pt x="18" y="0"/>
                      </a:lnTo>
                      <a:lnTo>
                        <a:pt x="16" y="5"/>
                      </a:lnTo>
                      <a:lnTo>
                        <a:pt x="14" y="0"/>
                      </a:lnTo>
                      <a:lnTo>
                        <a:pt x="4" y="0"/>
                      </a:lnTo>
                      <a:lnTo>
                        <a:pt x="2" y="5"/>
                      </a:lnTo>
                      <a:lnTo>
                        <a:pt x="0" y="11"/>
                      </a:lnTo>
                      <a:lnTo>
                        <a:pt x="61" y="11"/>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5" name="Freeform 676"/>
                <p:cNvSpPr>
                  <a:spLocks noChangeAspect="1"/>
                </p:cNvSpPr>
                <p:nvPr/>
              </p:nvSpPr>
              <p:spPr bwMode="auto">
                <a:xfrm>
                  <a:off x="5101" y="1358"/>
                  <a:ext cx="44" cy="12"/>
                </a:xfrm>
                <a:custGeom>
                  <a:avLst/>
                  <a:gdLst>
                    <a:gd name="T0" fmla="*/ 43 w 44"/>
                    <a:gd name="T1" fmla="*/ 11 h 12"/>
                    <a:gd name="T2" fmla="*/ 41 w 44"/>
                    <a:gd name="T3" fmla="*/ 5 h 12"/>
                    <a:gd name="T4" fmla="*/ 38 w 44"/>
                    <a:gd name="T5" fmla="*/ 0 h 12"/>
                    <a:gd name="T6" fmla="*/ 31 w 44"/>
                    <a:gd name="T7" fmla="*/ 0 h 12"/>
                    <a:gd name="T8" fmla="*/ 28 w 44"/>
                    <a:gd name="T9" fmla="*/ 5 h 12"/>
                    <a:gd name="T10" fmla="*/ 25 w 44"/>
                    <a:gd name="T11" fmla="*/ 0 h 12"/>
                    <a:gd name="T12" fmla="*/ 18 w 44"/>
                    <a:gd name="T13" fmla="*/ 0 h 12"/>
                    <a:gd name="T14" fmla="*/ 15 w 44"/>
                    <a:gd name="T15" fmla="*/ 5 h 12"/>
                    <a:gd name="T16" fmla="*/ 12 w 44"/>
                    <a:gd name="T17" fmla="*/ 0 h 12"/>
                    <a:gd name="T18" fmla="*/ 3 w 44"/>
                    <a:gd name="T19" fmla="*/ 0 h 12"/>
                    <a:gd name="T20" fmla="*/ 0 w 44"/>
                    <a:gd name="T21" fmla="*/ 5 h 12"/>
                    <a:gd name="T22" fmla="*/ 2 w 44"/>
                    <a:gd name="T23" fmla="*/ 11 h 12"/>
                    <a:gd name="T24" fmla="*/ 43 w 44"/>
                    <a:gd name="T25" fmla="*/ 1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12">
                      <a:moveTo>
                        <a:pt x="43" y="11"/>
                      </a:moveTo>
                      <a:lnTo>
                        <a:pt x="41" y="5"/>
                      </a:lnTo>
                      <a:lnTo>
                        <a:pt x="38" y="0"/>
                      </a:lnTo>
                      <a:lnTo>
                        <a:pt x="31" y="0"/>
                      </a:lnTo>
                      <a:lnTo>
                        <a:pt x="28" y="5"/>
                      </a:lnTo>
                      <a:lnTo>
                        <a:pt x="25" y="0"/>
                      </a:lnTo>
                      <a:lnTo>
                        <a:pt x="18" y="0"/>
                      </a:lnTo>
                      <a:lnTo>
                        <a:pt x="15" y="5"/>
                      </a:lnTo>
                      <a:lnTo>
                        <a:pt x="12" y="0"/>
                      </a:lnTo>
                      <a:lnTo>
                        <a:pt x="3" y="0"/>
                      </a:lnTo>
                      <a:lnTo>
                        <a:pt x="0" y="5"/>
                      </a:lnTo>
                      <a:lnTo>
                        <a:pt x="2" y="11"/>
                      </a:lnTo>
                      <a:lnTo>
                        <a:pt x="43" y="11"/>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6" name="Freeform 677"/>
                <p:cNvSpPr>
                  <a:spLocks noChangeAspect="1"/>
                </p:cNvSpPr>
                <p:nvPr/>
              </p:nvSpPr>
              <p:spPr bwMode="auto">
                <a:xfrm>
                  <a:off x="5104" y="1387"/>
                  <a:ext cx="48" cy="22"/>
                </a:xfrm>
                <a:custGeom>
                  <a:avLst/>
                  <a:gdLst>
                    <a:gd name="T0" fmla="*/ 47 w 48"/>
                    <a:gd name="T1" fmla="*/ 21 h 22"/>
                    <a:gd name="T2" fmla="*/ 45 w 48"/>
                    <a:gd name="T3" fmla="*/ 8 h 22"/>
                    <a:gd name="T4" fmla="*/ 42 w 48"/>
                    <a:gd name="T5" fmla="*/ 6 h 22"/>
                    <a:gd name="T6" fmla="*/ 29 w 48"/>
                    <a:gd name="T7" fmla="*/ 6 h 22"/>
                    <a:gd name="T8" fmla="*/ 29 w 48"/>
                    <a:gd name="T9" fmla="*/ 3 h 22"/>
                    <a:gd name="T10" fmla="*/ 27 w 48"/>
                    <a:gd name="T11" fmla="*/ 0 h 22"/>
                    <a:gd name="T12" fmla="*/ 18 w 48"/>
                    <a:gd name="T13" fmla="*/ 0 h 22"/>
                    <a:gd name="T14" fmla="*/ 15 w 48"/>
                    <a:gd name="T15" fmla="*/ 3 h 22"/>
                    <a:gd name="T16" fmla="*/ 15 w 48"/>
                    <a:gd name="T17" fmla="*/ 6 h 22"/>
                    <a:gd name="T18" fmla="*/ 4 w 48"/>
                    <a:gd name="T19" fmla="*/ 6 h 22"/>
                    <a:gd name="T20" fmla="*/ 0 w 48"/>
                    <a:gd name="T21" fmla="*/ 10 h 22"/>
                    <a:gd name="T22" fmla="*/ 2 w 48"/>
                    <a:gd name="T23" fmla="*/ 21 h 22"/>
                    <a:gd name="T24" fmla="*/ 47 w 48"/>
                    <a:gd name="T25" fmla="*/ 2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22">
                      <a:moveTo>
                        <a:pt x="47" y="21"/>
                      </a:moveTo>
                      <a:lnTo>
                        <a:pt x="45" y="8"/>
                      </a:lnTo>
                      <a:lnTo>
                        <a:pt x="42" y="6"/>
                      </a:lnTo>
                      <a:lnTo>
                        <a:pt x="29" y="6"/>
                      </a:lnTo>
                      <a:lnTo>
                        <a:pt x="29" y="3"/>
                      </a:lnTo>
                      <a:lnTo>
                        <a:pt x="27" y="0"/>
                      </a:lnTo>
                      <a:lnTo>
                        <a:pt x="18" y="0"/>
                      </a:lnTo>
                      <a:lnTo>
                        <a:pt x="15" y="3"/>
                      </a:lnTo>
                      <a:lnTo>
                        <a:pt x="15" y="6"/>
                      </a:lnTo>
                      <a:lnTo>
                        <a:pt x="4" y="6"/>
                      </a:lnTo>
                      <a:lnTo>
                        <a:pt x="0" y="10"/>
                      </a:lnTo>
                      <a:lnTo>
                        <a:pt x="2" y="21"/>
                      </a:lnTo>
                      <a:lnTo>
                        <a:pt x="47" y="21"/>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7" name="Freeform 678"/>
                <p:cNvSpPr>
                  <a:spLocks noChangeAspect="1"/>
                </p:cNvSpPr>
                <p:nvPr/>
              </p:nvSpPr>
              <p:spPr bwMode="auto">
                <a:xfrm>
                  <a:off x="5101" y="1369"/>
                  <a:ext cx="47" cy="21"/>
                </a:xfrm>
                <a:custGeom>
                  <a:avLst/>
                  <a:gdLst>
                    <a:gd name="T0" fmla="*/ 46 w 47"/>
                    <a:gd name="T1" fmla="*/ 20 h 21"/>
                    <a:gd name="T2" fmla="*/ 44 w 47"/>
                    <a:gd name="T3" fmla="*/ 3 h 21"/>
                    <a:gd name="T4" fmla="*/ 41 w 47"/>
                    <a:gd name="T5" fmla="*/ 0 h 21"/>
                    <a:gd name="T6" fmla="*/ 32 w 47"/>
                    <a:gd name="T7" fmla="*/ 0 h 21"/>
                    <a:gd name="T8" fmla="*/ 30 w 47"/>
                    <a:gd name="T9" fmla="*/ 3 h 21"/>
                    <a:gd name="T10" fmla="*/ 27 w 47"/>
                    <a:gd name="T11" fmla="*/ 0 h 21"/>
                    <a:gd name="T12" fmla="*/ 18 w 47"/>
                    <a:gd name="T13" fmla="*/ 0 h 21"/>
                    <a:gd name="T14" fmla="*/ 16 w 47"/>
                    <a:gd name="T15" fmla="*/ 3 h 21"/>
                    <a:gd name="T16" fmla="*/ 12 w 47"/>
                    <a:gd name="T17" fmla="*/ 0 h 21"/>
                    <a:gd name="T18" fmla="*/ 3 w 47"/>
                    <a:gd name="T19" fmla="*/ 0 h 21"/>
                    <a:gd name="T20" fmla="*/ 0 w 47"/>
                    <a:gd name="T21" fmla="*/ 3 h 21"/>
                    <a:gd name="T22" fmla="*/ 3 w 47"/>
                    <a:gd name="T23" fmla="*/ 20 h 21"/>
                    <a:gd name="T24" fmla="*/ 46 w 47"/>
                    <a:gd name="T25" fmla="*/ 2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21">
                      <a:moveTo>
                        <a:pt x="46" y="20"/>
                      </a:moveTo>
                      <a:lnTo>
                        <a:pt x="44" y="3"/>
                      </a:lnTo>
                      <a:lnTo>
                        <a:pt x="41" y="0"/>
                      </a:lnTo>
                      <a:lnTo>
                        <a:pt x="32" y="0"/>
                      </a:lnTo>
                      <a:lnTo>
                        <a:pt x="30" y="3"/>
                      </a:lnTo>
                      <a:lnTo>
                        <a:pt x="27" y="0"/>
                      </a:lnTo>
                      <a:lnTo>
                        <a:pt x="18" y="0"/>
                      </a:lnTo>
                      <a:lnTo>
                        <a:pt x="16" y="3"/>
                      </a:lnTo>
                      <a:lnTo>
                        <a:pt x="12" y="0"/>
                      </a:lnTo>
                      <a:lnTo>
                        <a:pt x="3" y="0"/>
                      </a:lnTo>
                      <a:lnTo>
                        <a:pt x="0" y="3"/>
                      </a:lnTo>
                      <a:lnTo>
                        <a:pt x="3" y="20"/>
                      </a:lnTo>
                      <a:lnTo>
                        <a:pt x="46" y="20"/>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8" name="Freeform 679"/>
                <p:cNvSpPr>
                  <a:spLocks noChangeAspect="1"/>
                </p:cNvSpPr>
                <p:nvPr/>
              </p:nvSpPr>
              <p:spPr bwMode="auto">
                <a:xfrm>
                  <a:off x="5200" y="1374"/>
                  <a:ext cx="12" cy="14"/>
                </a:xfrm>
                <a:custGeom>
                  <a:avLst/>
                  <a:gdLst>
                    <a:gd name="T0" fmla="*/ 0 w 12"/>
                    <a:gd name="T1" fmla="*/ 0 h 14"/>
                    <a:gd name="T2" fmla="*/ 9 w 12"/>
                    <a:gd name="T3" fmla="*/ 1 h 14"/>
                    <a:gd name="T4" fmla="*/ 11 w 12"/>
                    <a:gd name="T5" fmla="*/ 13 h 14"/>
                    <a:gd name="T6" fmla="*/ 3 w 12"/>
                    <a:gd name="T7" fmla="*/ 13 h 14"/>
                    <a:gd name="T8" fmla="*/ 0 w 12"/>
                    <a:gd name="T9" fmla="*/ 1 h 14"/>
                    <a:gd name="T10" fmla="*/ 0 w 12"/>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4">
                      <a:moveTo>
                        <a:pt x="0" y="0"/>
                      </a:moveTo>
                      <a:lnTo>
                        <a:pt x="9" y="1"/>
                      </a:lnTo>
                      <a:lnTo>
                        <a:pt x="11" y="13"/>
                      </a:lnTo>
                      <a:lnTo>
                        <a:pt x="3" y="13"/>
                      </a:lnTo>
                      <a:lnTo>
                        <a:pt x="0" y="1"/>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9" name="Freeform 680"/>
                <p:cNvSpPr>
                  <a:spLocks noChangeAspect="1"/>
                </p:cNvSpPr>
                <p:nvPr/>
              </p:nvSpPr>
              <p:spPr bwMode="auto">
                <a:xfrm>
                  <a:off x="5202" y="1387"/>
                  <a:ext cx="14" cy="12"/>
                </a:xfrm>
                <a:custGeom>
                  <a:avLst/>
                  <a:gdLst>
                    <a:gd name="T0" fmla="*/ 0 w 14"/>
                    <a:gd name="T1" fmla="*/ 0 h 12"/>
                    <a:gd name="T2" fmla="*/ 10 w 14"/>
                    <a:gd name="T3" fmla="*/ 0 h 12"/>
                    <a:gd name="T4" fmla="*/ 13 w 14"/>
                    <a:gd name="T5" fmla="*/ 11 h 12"/>
                    <a:gd name="T6" fmla="*/ 3 w 14"/>
                    <a:gd name="T7" fmla="*/ 11 h 12"/>
                    <a:gd name="T8" fmla="*/ 0 w 14"/>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2">
                      <a:moveTo>
                        <a:pt x="0" y="0"/>
                      </a:moveTo>
                      <a:lnTo>
                        <a:pt x="10" y="0"/>
                      </a:lnTo>
                      <a:lnTo>
                        <a:pt x="13" y="11"/>
                      </a:lnTo>
                      <a:lnTo>
                        <a:pt x="3" y="11"/>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20" name="Freeform 681"/>
                <p:cNvSpPr>
                  <a:spLocks noChangeAspect="1"/>
                </p:cNvSpPr>
                <p:nvPr/>
              </p:nvSpPr>
              <p:spPr bwMode="auto">
                <a:xfrm>
                  <a:off x="5131" y="1359"/>
                  <a:ext cx="10" cy="6"/>
                </a:xfrm>
                <a:custGeom>
                  <a:avLst/>
                  <a:gdLst>
                    <a:gd name="T0" fmla="*/ 0 w 10"/>
                    <a:gd name="T1" fmla="*/ 0 h 6"/>
                    <a:gd name="T2" fmla="*/ 9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21" name="Freeform 682"/>
                <p:cNvSpPr>
                  <a:spLocks noChangeAspect="1"/>
                </p:cNvSpPr>
                <p:nvPr/>
              </p:nvSpPr>
              <p:spPr bwMode="auto">
                <a:xfrm>
                  <a:off x="5118" y="1359"/>
                  <a:ext cx="11" cy="6"/>
                </a:xfrm>
                <a:custGeom>
                  <a:avLst/>
                  <a:gdLst>
                    <a:gd name="T0" fmla="*/ 0 w 11"/>
                    <a:gd name="T1" fmla="*/ 0 h 6"/>
                    <a:gd name="T2" fmla="*/ 8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8" y="0"/>
                      </a:lnTo>
                      <a:lnTo>
                        <a:pt x="10"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22" name="Freeform 683"/>
                <p:cNvSpPr>
                  <a:spLocks noChangeAspect="1"/>
                </p:cNvSpPr>
                <p:nvPr/>
              </p:nvSpPr>
              <p:spPr bwMode="auto">
                <a:xfrm>
                  <a:off x="5103" y="1359"/>
                  <a:ext cx="10" cy="6"/>
                </a:xfrm>
                <a:custGeom>
                  <a:avLst/>
                  <a:gdLst>
                    <a:gd name="T0" fmla="*/ 0 w 10"/>
                    <a:gd name="T1" fmla="*/ 0 h 6"/>
                    <a:gd name="T2" fmla="*/ 9 w 10"/>
                    <a:gd name="T3" fmla="*/ 0 h 6"/>
                    <a:gd name="T4" fmla="*/ 9 w 10"/>
                    <a:gd name="T5" fmla="*/ 5 h 6"/>
                    <a:gd name="T6" fmla="*/ 2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23" name="Freeform 684"/>
                <p:cNvSpPr>
                  <a:spLocks noChangeAspect="1"/>
                </p:cNvSpPr>
                <p:nvPr/>
              </p:nvSpPr>
              <p:spPr bwMode="auto">
                <a:xfrm>
                  <a:off x="4955" y="1359"/>
                  <a:ext cx="10" cy="6"/>
                </a:xfrm>
                <a:custGeom>
                  <a:avLst/>
                  <a:gdLst>
                    <a:gd name="T0" fmla="*/ 0 w 10"/>
                    <a:gd name="T1" fmla="*/ 0 h 6"/>
                    <a:gd name="T2" fmla="*/ 9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24" name="Freeform 685"/>
                <p:cNvSpPr>
                  <a:spLocks noChangeAspect="1"/>
                </p:cNvSpPr>
                <p:nvPr/>
              </p:nvSpPr>
              <p:spPr bwMode="auto">
                <a:xfrm>
                  <a:off x="5066" y="1359"/>
                  <a:ext cx="11" cy="6"/>
                </a:xfrm>
                <a:custGeom>
                  <a:avLst/>
                  <a:gdLst>
                    <a:gd name="T0" fmla="*/ 0 w 11"/>
                    <a:gd name="T1" fmla="*/ 0 h 6"/>
                    <a:gd name="T2" fmla="*/ 10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10"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25" name="Freeform 686"/>
                <p:cNvSpPr>
                  <a:spLocks noChangeAspect="1"/>
                </p:cNvSpPr>
                <p:nvPr/>
              </p:nvSpPr>
              <p:spPr bwMode="auto">
                <a:xfrm>
                  <a:off x="5003" y="1359"/>
                  <a:ext cx="11" cy="6"/>
                </a:xfrm>
                <a:custGeom>
                  <a:avLst/>
                  <a:gdLst>
                    <a:gd name="T0" fmla="*/ 0 w 11"/>
                    <a:gd name="T1" fmla="*/ 0 h 6"/>
                    <a:gd name="T2" fmla="*/ 10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10"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26" name="Freeform 687"/>
                <p:cNvSpPr>
                  <a:spLocks noChangeAspect="1"/>
                </p:cNvSpPr>
                <p:nvPr/>
              </p:nvSpPr>
              <p:spPr bwMode="auto">
                <a:xfrm>
                  <a:off x="4939" y="1359"/>
                  <a:ext cx="11" cy="6"/>
                </a:xfrm>
                <a:custGeom>
                  <a:avLst/>
                  <a:gdLst>
                    <a:gd name="T0" fmla="*/ 2 w 11"/>
                    <a:gd name="T1" fmla="*/ 0 h 6"/>
                    <a:gd name="T2" fmla="*/ 10 w 11"/>
                    <a:gd name="T3" fmla="*/ 0 h 6"/>
                    <a:gd name="T4" fmla="*/ 10 w 11"/>
                    <a:gd name="T5" fmla="*/ 5 h 6"/>
                    <a:gd name="T6" fmla="*/ 0 w 11"/>
                    <a:gd name="T7" fmla="*/ 5 h 6"/>
                    <a:gd name="T8" fmla="*/ 2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2" y="0"/>
                      </a:moveTo>
                      <a:lnTo>
                        <a:pt x="10" y="0"/>
                      </a:lnTo>
                      <a:lnTo>
                        <a:pt x="10"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27" name="Freeform 688"/>
                <p:cNvSpPr>
                  <a:spLocks noChangeAspect="1"/>
                </p:cNvSpPr>
                <p:nvPr/>
              </p:nvSpPr>
              <p:spPr bwMode="auto">
                <a:xfrm>
                  <a:off x="5051" y="1359"/>
                  <a:ext cx="10" cy="6"/>
                </a:xfrm>
                <a:custGeom>
                  <a:avLst/>
                  <a:gdLst>
                    <a:gd name="T0" fmla="*/ 0 w 10"/>
                    <a:gd name="T1" fmla="*/ 0 h 6"/>
                    <a:gd name="T2" fmla="*/ 9 w 10"/>
                    <a:gd name="T3" fmla="*/ 0 h 6"/>
                    <a:gd name="T4" fmla="*/ 9 w 10"/>
                    <a:gd name="T5" fmla="*/ 5 h 6"/>
                    <a:gd name="T6" fmla="*/ 2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28" name="Freeform 689"/>
                <p:cNvSpPr>
                  <a:spLocks noChangeAspect="1"/>
                </p:cNvSpPr>
                <p:nvPr/>
              </p:nvSpPr>
              <p:spPr bwMode="auto">
                <a:xfrm>
                  <a:off x="4924" y="1359"/>
                  <a:ext cx="12" cy="6"/>
                </a:xfrm>
                <a:custGeom>
                  <a:avLst/>
                  <a:gdLst>
                    <a:gd name="T0" fmla="*/ 2 w 12"/>
                    <a:gd name="T1" fmla="*/ 0 h 6"/>
                    <a:gd name="T2" fmla="*/ 11 w 12"/>
                    <a:gd name="T3" fmla="*/ 0 h 6"/>
                    <a:gd name="T4" fmla="*/ 9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9"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29" name="Freeform 690"/>
                <p:cNvSpPr>
                  <a:spLocks noChangeAspect="1"/>
                </p:cNvSpPr>
                <p:nvPr/>
              </p:nvSpPr>
              <p:spPr bwMode="auto">
                <a:xfrm>
                  <a:off x="4909" y="1359"/>
                  <a:ext cx="12" cy="6"/>
                </a:xfrm>
                <a:custGeom>
                  <a:avLst/>
                  <a:gdLst>
                    <a:gd name="T0" fmla="*/ 2 w 12"/>
                    <a:gd name="T1" fmla="*/ 0 h 6"/>
                    <a:gd name="T2" fmla="*/ 11 w 12"/>
                    <a:gd name="T3" fmla="*/ 0 h 6"/>
                    <a:gd name="T4" fmla="*/ 9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9"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0" name="Freeform 691"/>
                <p:cNvSpPr>
                  <a:spLocks noChangeAspect="1"/>
                </p:cNvSpPr>
                <p:nvPr/>
              </p:nvSpPr>
              <p:spPr bwMode="auto">
                <a:xfrm>
                  <a:off x="4874" y="1359"/>
                  <a:ext cx="12" cy="6"/>
                </a:xfrm>
                <a:custGeom>
                  <a:avLst/>
                  <a:gdLst>
                    <a:gd name="T0" fmla="*/ 2 w 12"/>
                    <a:gd name="T1" fmla="*/ 0 h 6"/>
                    <a:gd name="T2" fmla="*/ 11 w 12"/>
                    <a:gd name="T3" fmla="*/ 0 h 6"/>
                    <a:gd name="T4" fmla="*/ 11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11" y="5"/>
                      </a:lnTo>
                      <a:lnTo>
                        <a:pt x="0" y="5"/>
                      </a:lnTo>
                      <a:lnTo>
                        <a:pt x="2"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1" name="Freeform 692"/>
                <p:cNvSpPr>
                  <a:spLocks noChangeAspect="1"/>
                </p:cNvSpPr>
                <p:nvPr/>
              </p:nvSpPr>
              <p:spPr bwMode="auto">
                <a:xfrm>
                  <a:off x="5158" y="1369"/>
                  <a:ext cx="10" cy="6"/>
                </a:xfrm>
                <a:custGeom>
                  <a:avLst/>
                  <a:gdLst>
                    <a:gd name="T0" fmla="*/ 0 w 10"/>
                    <a:gd name="T1" fmla="*/ 0 h 6"/>
                    <a:gd name="T2" fmla="*/ 7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7" y="0"/>
                      </a:lnTo>
                      <a:lnTo>
                        <a:pt x="9"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2" name="Freeform 693"/>
                <p:cNvSpPr>
                  <a:spLocks noChangeAspect="1"/>
                </p:cNvSpPr>
                <p:nvPr/>
              </p:nvSpPr>
              <p:spPr bwMode="auto">
                <a:xfrm>
                  <a:off x="5171" y="1369"/>
                  <a:ext cx="11" cy="6"/>
                </a:xfrm>
                <a:custGeom>
                  <a:avLst/>
                  <a:gdLst>
                    <a:gd name="T0" fmla="*/ 0 w 11"/>
                    <a:gd name="T1" fmla="*/ 0 h 6"/>
                    <a:gd name="T2" fmla="*/ 8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8" y="0"/>
                      </a:lnTo>
                      <a:lnTo>
                        <a:pt x="10"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3" name="Freeform 694"/>
                <p:cNvSpPr>
                  <a:spLocks noChangeAspect="1"/>
                </p:cNvSpPr>
                <p:nvPr/>
              </p:nvSpPr>
              <p:spPr bwMode="auto">
                <a:xfrm>
                  <a:off x="5104" y="1369"/>
                  <a:ext cx="11" cy="6"/>
                </a:xfrm>
                <a:custGeom>
                  <a:avLst/>
                  <a:gdLst>
                    <a:gd name="T0" fmla="*/ 0 w 11"/>
                    <a:gd name="T1" fmla="*/ 0 h 6"/>
                    <a:gd name="T2" fmla="*/ 10 w 11"/>
                    <a:gd name="T3" fmla="*/ 0 h 6"/>
                    <a:gd name="T4" fmla="*/ 10 w 11"/>
                    <a:gd name="T5" fmla="*/ 5 h 6"/>
                    <a:gd name="T6" fmla="*/ 2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10" y="5"/>
                      </a:lnTo>
                      <a:lnTo>
                        <a:pt x="2"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 name="Freeform 695"/>
                <p:cNvSpPr>
                  <a:spLocks noChangeAspect="1"/>
                </p:cNvSpPr>
                <p:nvPr/>
              </p:nvSpPr>
              <p:spPr bwMode="auto">
                <a:xfrm>
                  <a:off x="5185" y="1369"/>
                  <a:ext cx="10" cy="6"/>
                </a:xfrm>
                <a:custGeom>
                  <a:avLst/>
                  <a:gdLst>
                    <a:gd name="T0" fmla="*/ 0 w 10"/>
                    <a:gd name="T1" fmla="*/ 0 h 6"/>
                    <a:gd name="T2" fmla="*/ 7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7" y="0"/>
                      </a:lnTo>
                      <a:lnTo>
                        <a:pt x="9"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 name="Freeform 696"/>
                <p:cNvSpPr>
                  <a:spLocks noChangeAspect="1"/>
                </p:cNvSpPr>
                <p:nvPr/>
              </p:nvSpPr>
              <p:spPr bwMode="auto">
                <a:xfrm>
                  <a:off x="5119" y="1369"/>
                  <a:ext cx="11" cy="6"/>
                </a:xfrm>
                <a:custGeom>
                  <a:avLst/>
                  <a:gdLst>
                    <a:gd name="T0" fmla="*/ 0 w 11"/>
                    <a:gd name="T1" fmla="*/ 0 h 6"/>
                    <a:gd name="T2" fmla="*/ 8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8" y="0"/>
                      </a:lnTo>
                      <a:lnTo>
                        <a:pt x="10"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6" name="Freeform 697"/>
                <p:cNvSpPr>
                  <a:spLocks noChangeAspect="1"/>
                </p:cNvSpPr>
                <p:nvPr/>
              </p:nvSpPr>
              <p:spPr bwMode="auto">
                <a:xfrm>
                  <a:off x="5199" y="1369"/>
                  <a:ext cx="10" cy="6"/>
                </a:xfrm>
                <a:custGeom>
                  <a:avLst/>
                  <a:gdLst>
                    <a:gd name="T0" fmla="*/ 0 w 10"/>
                    <a:gd name="T1" fmla="*/ 0 h 6"/>
                    <a:gd name="T2" fmla="*/ 7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7" y="0"/>
                      </a:lnTo>
                      <a:lnTo>
                        <a:pt x="9"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7" name="Freeform 698"/>
                <p:cNvSpPr>
                  <a:spLocks noChangeAspect="1"/>
                </p:cNvSpPr>
                <p:nvPr/>
              </p:nvSpPr>
              <p:spPr bwMode="auto">
                <a:xfrm>
                  <a:off x="5133" y="1369"/>
                  <a:ext cx="10" cy="6"/>
                </a:xfrm>
                <a:custGeom>
                  <a:avLst/>
                  <a:gdLst>
                    <a:gd name="T0" fmla="*/ 0 w 10"/>
                    <a:gd name="T1" fmla="*/ 0 h 6"/>
                    <a:gd name="T2" fmla="*/ 7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7" y="0"/>
                      </a:lnTo>
                      <a:lnTo>
                        <a:pt x="9"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8" name="Rectangle 699"/>
                <p:cNvSpPr>
                  <a:spLocks noChangeAspect="1" noChangeArrowheads="1"/>
                </p:cNvSpPr>
                <p:nvPr/>
              </p:nvSpPr>
              <p:spPr bwMode="auto">
                <a:xfrm>
                  <a:off x="5066" y="1369"/>
                  <a:ext cx="24" cy="5"/>
                </a:xfrm>
                <a:prstGeom prst="rect">
                  <a:avLst/>
                </a:prstGeom>
                <a:solidFill>
                  <a:srgbClr val="ACB3B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39" name="Freeform 700"/>
                <p:cNvSpPr>
                  <a:spLocks noChangeAspect="1"/>
                </p:cNvSpPr>
                <p:nvPr/>
              </p:nvSpPr>
              <p:spPr bwMode="auto">
                <a:xfrm>
                  <a:off x="5122" y="1387"/>
                  <a:ext cx="10" cy="6"/>
                </a:xfrm>
                <a:custGeom>
                  <a:avLst/>
                  <a:gdLst>
                    <a:gd name="T0" fmla="*/ 0 w 10"/>
                    <a:gd name="T1" fmla="*/ 0 h 6"/>
                    <a:gd name="T2" fmla="*/ 7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7" y="0"/>
                      </a:lnTo>
                      <a:lnTo>
                        <a:pt x="9"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0" name="Rectangle 701"/>
                <p:cNvSpPr>
                  <a:spLocks noChangeAspect="1" noChangeArrowheads="1"/>
                </p:cNvSpPr>
                <p:nvPr/>
              </p:nvSpPr>
              <p:spPr bwMode="auto">
                <a:xfrm>
                  <a:off x="5106" y="1375"/>
                  <a:ext cx="9" cy="5"/>
                </a:xfrm>
                <a:prstGeom prst="rect">
                  <a:avLst/>
                </a:prstGeom>
                <a:solidFill>
                  <a:srgbClr val="ACB3B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41" name="Freeform 702"/>
                <p:cNvSpPr>
                  <a:spLocks noChangeAspect="1"/>
                </p:cNvSpPr>
                <p:nvPr/>
              </p:nvSpPr>
              <p:spPr bwMode="auto">
                <a:xfrm>
                  <a:off x="5119" y="1375"/>
                  <a:ext cx="11" cy="6"/>
                </a:xfrm>
                <a:custGeom>
                  <a:avLst/>
                  <a:gdLst>
                    <a:gd name="T0" fmla="*/ 0 w 11"/>
                    <a:gd name="T1" fmla="*/ 0 h 6"/>
                    <a:gd name="T2" fmla="*/ 10 w 11"/>
                    <a:gd name="T3" fmla="*/ 0 h 6"/>
                    <a:gd name="T4" fmla="*/ 10 w 11"/>
                    <a:gd name="T5" fmla="*/ 5 h 6"/>
                    <a:gd name="T6" fmla="*/ 2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10" y="5"/>
                      </a:lnTo>
                      <a:lnTo>
                        <a:pt x="2"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2" name="Freeform 703"/>
                <p:cNvSpPr>
                  <a:spLocks noChangeAspect="1"/>
                </p:cNvSpPr>
                <p:nvPr/>
              </p:nvSpPr>
              <p:spPr bwMode="auto">
                <a:xfrm>
                  <a:off x="5133" y="1375"/>
                  <a:ext cx="12" cy="6"/>
                </a:xfrm>
                <a:custGeom>
                  <a:avLst/>
                  <a:gdLst>
                    <a:gd name="T0" fmla="*/ 0 w 12"/>
                    <a:gd name="T1" fmla="*/ 0 h 6"/>
                    <a:gd name="T2" fmla="*/ 9 w 12"/>
                    <a:gd name="T3" fmla="*/ 0 h 6"/>
                    <a:gd name="T4" fmla="*/ 11 w 12"/>
                    <a:gd name="T5" fmla="*/ 5 h 6"/>
                    <a:gd name="T6" fmla="*/ 2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9" y="0"/>
                      </a:lnTo>
                      <a:lnTo>
                        <a:pt x="11" y="5"/>
                      </a:lnTo>
                      <a:lnTo>
                        <a:pt x="2"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3" name="Freeform 704"/>
                <p:cNvSpPr>
                  <a:spLocks noChangeAspect="1"/>
                </p:cNvSpPr>
                <p:nvPr/>
              </p:nvSpPr>
              <p:spPr bwMode="auto">
                <a:xfrm>
                  <a:off x="4901" y="1380"/>
                  <a:ext cx="12" cy="8"/>
                </a:xfrm>
                <a:custGeom>
                  <a:avLst/>
                  <a:gdLst>
                    <a:gd name="T0" fmla="*/ 2 w 12"/>
                    <a:gd name="T1" fmla="*/ 0 h 8"/>
                    <a:gd name="T2" fmla="*/ 11 w 12"/>
                    <a:gd name="T3" fmla="*/ 0 h 8"/>
                    <a:gd name="T4" fmla="*/ 11 w 12"/>
                    <a:gd name="T5" fmla="*/ 7 h 8"/>
                    <a:gd name="T6" fmla="*/ 0 w 12"/>
                    <a:gd name="T7" fmla="*/ 7 h 8"/>
                    <a:gd name="T8" fmla="*/ 2 w 1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2" y="0"/>
                      </a:moveTo>
                      <a:lnTo>
                        <a:pt x="11" y="0"/>
                      </a:lnTo>
                      <a:lnTo>
                        <a:pt x="11" y="7"/>
                      </a:lnTo>
                      <a:lnTo>
                        <a:pt x="0" y="7"/>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4" name="Freeform 705"/>
                <p:cNvSpPr>
                  <a:spLocks noChangeAspect="1"/>
                </p:cNvSpPr>
                <p:nvPr/>
              </p:nvSpPr>
              <p:spPr bwMode="auto">
                <a:xfrm>
                  <a:off x="4917" y="1380"/>
                  <a:ext cx="12" cy="8"/>
                </a:xfrm>
                <a:custGeom>
                  <a:avLst/>
                  <a:gdLst>
                    <a:gd name="T0" fmla="*/ 0 w 12"/>
                    <a:gd name="T1" fmla="*/ 0 h 8"/>
                    <a:gd name="T2" fmla="*/ 11 w 12"/>
                    <a:gd name="T3" fmla="*/ 0 h 8"/>
                    <a:gd name="T4" fmla="*/ 9 w 12"/>
                    <a:gd name="T5" fmla="*/ 7 h 8"/>
                    <a:gd name="T6" fmla="*/ 0 w 12"/>
                    <a:gd name="T7" fmla="*/ 7 h 8"/>
                    <a:gd name="T8" fmla="*/ 0 w 1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0" y="0"/>
                      </a:moveTo>
                      <a:lnTo>
                        <a:pt x="11" y="0"/>
                      </a:lnTo>
                      <a:lnTo>
                        <a:pt x="9" y="7"/>
                      </a:lnTo>
                      <a:lnTo>
                        <a:pt x="0"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5" name="Freeform 706"/>
                <p:cNvSpPr>
                  <a:spLocks noChangeAspect="1"/>
                </p:cNvSpPr>
                <p:nvPr/>
              </p:nvSpPr>
              <p:spPr bwMode="auto">
                <a:xfrm>
                  <a:off x="4932" y="1380"/>
                  <a:ext cx="12" cy="8"/>
                </a:xfrm>
                <a:custGeom>
                  <a:avLst/>
                  <a:gdLst>
                    <a:gd name="T0" fmla="*/ 0 w 12"/>
                    <a:gd name="T1" fmla="*/ 0 h 8"/>
                    <a:gd name="T2" fmla="*/ 11 w 12"/>
                    <a:gd name="T3" fmla="*/ 0 h 8"/>
                    <a:gd name="T4" fmla="*/ 9 w 12"/>
                    <a:gd name="T5" fmla="*/ 7 h 8"/>
                    <a:gd name="T6" fmla="*/ 0 w 12"/>
                    <a:gd name="T7" fmla="*/ 7 h 8"/>
                    <a:gd name="T8" fmla="*/ 0 w 1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0" y="0"/>
                      </a:moveTo>
                      <a:lnTo>
                        <a:pt x="11" y="0"/>
                      </a:lnTo>
                      <a:lnTo>
                        <a:pt x="9" y="7"/>
                      </a:lnTo>
                      <a:lnTo>
                        <a:pt x="0"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6" name="Freeform 707"/>
                <p:cNvSpPr>
                  <a:spLocks noChangeAspect="1"/>
                </p:cNvSpPr>
                <p:nvPr/>
              </p:nvSpPr>
              <p:spPr bwMode="auto">
                <a:xfrm>
                  <a:off x="4948" y="1380"/>
                  <a:ext cx="11" cy="8"/>
                </a:xfrm>
                <a:custGeom>
                  <a:avLst/>
                  <a:gdLst>
                    <a:gd name="T0" fmla="*/ 1 w 11"/>
                    <a:gd name="T1" fmla="*/ 0 h 8"/>
                    <a:gd name="T2" fmla="*/ 10 w 11"/>
                    <a:gd name="T3" fmla="*/ 0 h 8"/>
                    <a:gd name="T4" fmla="*/ 8 w 11"/>
                    <a:gd name="T5" fmla="*/ 7 h 8"/>
                    <a:gd name="T6" fmla="*/ 0 w 11"/>
                    <a:gd name="T7" fmla="*/ 7 h 8"/>
                    <a:gd name="T8" fmla="*/ 1 w 11"/>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8">
                      <a:moveTo>
                        <a:pt x="1" y="0"/>
                      </a:moveTo>
                      <a:lnTo>
                        <a:pt x="10" y="0"/>
                      </a:lnTo>
                      <a:lnTo>
                        <a:pt x="8" y="7"/>
                      </a:lnTo>
                      <a:lnTo>
                        <a:pt x="0" y="7"/>
                      </a:lnTo>
                      <a:lnTo>
                        <a:pt x="1"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7" name="Freeform 708"/>
                <p:cNvSpPr>
                  <a:spLocks noChangeAspect="1"/>
                </p:cNvSpPr>
                <p:nvPr/>
              </p:nvSpPr>
              <p:spPr bwMode="auto">
                <a:xfrm>
                  <a:off x="4964" y="1380"/>
                  <a:ext cx="10" cy="8"/>
                </a:xfrm>
                <a:custGeom>
                  <a:avLst/>
                  <a:gdLst>
                    <a:gd name="T0" fmla="*/ 0 w 10"/>
                    <a:gd name="T1" fmla="*/ 0 h 8"/>
                    <a:gd name="T2" fmla="*/ 9 w 10"/>
                    <a:gd name="T3" fmla="*/ 0 h 8"/>
                    <a:gd name="T4" fmla="*/ 9 w 10"/>
                    <a:gd name="T5" fmla="*/ 7 h 8"/>
                    <a:gd name="T6" fmla="*/ 0 w 10"/>
                    <a:gd name="T7" fmla="*/ 7 h 8"/>
                    <a:gd name="T8" fmla="*/ 0 w 10"/>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8">
                      <a:moveTo>
                        <a:pt x="0" y="0"/>
                      </a:moveTo>
                      <a:lnTo>
                        <a:pt x="9" y="0"/>
                      </a:lnTo>
                      <a:lnTo>
                        <a:pt x="9" y="7"/>
                      </a:lnTo>
                      <a:lnTo>
                        <a:pt x="0"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8" name="Freeform 709"/>
                <p:cNvSpPr>
                  <a:spLocks noChangeAspect="1"/>
                </p:cNvSpPr>
                <p:nvPr/>
              </p:nvSpPr>
              <p:spPr bwMode="auto">
                <a:xfrm>
                  <a:off x="4979" y="1380"/>
                  <a:ext cx="11" cy="8"/>
                </a:xfrm>
                <a:custGeom>
                  <a:avLst/>
                  <a:gdLst>
                    <a:gd name="T0" fmla="*/ 0 w 11"/>
                    <a:gd name="T1" fmla="*/ 0 h 8"/>
                    <a:gd name="T2" fmla="*/ 10 w 11"/>
                    <a:gd name="T3" fmla="*/ 0 h 8"/>
                    <a:gd name="T4" fmla="*/ 10 w 11"/>
                    <a:gd name="T5" fmla="*/ 7 h 8"/>
                    <a:gd name="T6" fmla="*/ 0 w 11"/>
                    <a:gd name="T7" fmla="*/ 7 h 8"/>
                    <a:gd name="T8" fmla="*/ 0 w 11"/>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8">
                      <a:moveTo>
                        <a:pt x="0" y="0"/>
                      </a:moveTo>
                      <a:lnTo>
                        <a:pt x="10" y="0"/>
                      </a:lnTo>
                      <a:lnTo>
                        <a:pt x="10" y="7"/>
                      </a:lnTo>
                      <a:lnTo>
                        <a:pt x="0"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9" name="Rectangle 710"/>
                <p:cNvSpPr>
                  <a:spLocks noChangeAspect="1" noChangeArrowheads="1"/>
                </p:cNvSpPr>
                <p:nvPr/>
              </p:nvSpPr>
              <p:spPr bwMode="auto">
                <a:xfrm>
                  <a:off x="4994" y="1380"/>
                  <a:ext cx="9" cy="7"/>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50" name="Freeform 711"/>
                <p:cNvSpPr>
                  <a:spLocks noChangeAspect="1"/>
                </p:cNvSpPr>
                <p:nvPr/>
              </p:nvSpPr>
              <p:spPr bwMode="auto">
                <a:xfrm>
                  <a:off x="5008" y="1380"/>
                  <a:ext cx="12" cy="8"/>
                </a:xfrm>
                <a:custGeom>
                  <a:avLst/>
                  <a:gdLst>
                    <a:gd name="T0" fmla="*/ 0 w 12"/>
                    <a:gd name="T1" fmla="*/ 0 h 8"/>
                    <a:gd name="T2" fmla="*/ 11 w 12"/>
                    <a:gd name="T3" fmla="*/ 0 h 8"/>
                    <a:gd name="T4" fmla="*/ 11 w 12"/>
                    <a:gd name="T5" fmla="*/ 7 h 8"/>
                    <a:gd name="T6" fmla="*/ 2 w 12"/>
                    <a:gd name="T7" fmla="*/ 7 h 8"/>
                    <a:gd name="T8" fmla="*/ 2 w 12"/>
                    <a:gd name="T9" fmla="*/ 0 h 8"/>
                    <a:gd name="T10" fmla="*/ 0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0" y="0"/>
                      </a:moveTo>
                      <a:lnTo>
                        <a:pt x="11" y="0"/>
                      </a:lnTo>
                      <a:lnTo>
                        <a:pt x="11" y="7"/>
                      </a:lnTo>
                      <a:lnTo>
                        <a:pt x="2" y="7"/>
                      </a:lnTo>
                      <a:lnTo>
                        <a:pt x="2" y="0"/>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1" name="Freeform 712"/>
                <p:cNvSpPr>
                  <a:spLocks noChangeAspect="1"/>
                </p:cNvSpPr>
                <p:nvPr/>
              </p:nvSpPr>
              <p:spPr bwMode="auto">
                <a:xfrm>
                  <a:off x="5023" y="1380"/>
                  <a:ext cx="11" cy="8"/>
                </a:xfrm>
                <a:custGeom>
                  <a:avLst/>
                  <a:gdLst>
                    <a:gd name="T0" fmla="*/ 0 w 11"/>
                    <a:gd name="T1" fmla="*/ 0 h 8"/>
                    <a:gd name="T2" fmla="*/ 10 w 11"/>
                    <a:gd name="T3" fmla="*/ 0 h 8"/>
                    <a:gd name="T4" fmla="*/ 10 w 11"/>
                    <a:gd name="T5" fmla="*/ 7 h 8"/>
                    <a:gd name="T6" fmla="*/ 0 w 11"/>
                    <a:gd name="T7" fmla="*/ 7 h 8"/>
                    <a:gd name="T8" fmla="*/ 1 w 11"/>
                    <a:gd name="T9" fmla="*/ 0 h 8"/>
                    <a:gd name="T10" fmla="*/ 0 w 11"/>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8">
                      <a:moveTo>
                        <a:pt x="0" y="0"/>
                      </a:moveTo>
                      <a:lnTo>
                        <a:pt x="10" y="0"/>
                      </a:lnTo>
                      <a:lnTo>
                        <a:pt x="10" y="7"/>
                      </a:lnTo>
                      <a:lnTo>
                        <a:pt x="0" y="7"/>
                      </a:lnTo>
                      <a:lnTo>
                        <a:pt x="1" y="0"/>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2" name="Rectangle 713"/>
                <p:cNvSpPr>
                  <a:spLocks noChangeAspect="1" noChangeArrowheads="1"/>
                </p:cNvSpPr>
                <p:nvPr/>
              </p:nvSpPr>
              <p:spPr bwMode="auto">
                <a:xfrm>
                  <a:off x="5037" y="1380"/>
                  <a:ext cx="10" cy="7"/>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53" name="Freeform 714"/>
                <p:cNvSpPr>
                  <a:spLocks noChangeAspect="1"/>
                </p:cNvSpPr>
                <p:nvPr/>
              </p:nvSpPr>
              <p:spPr bwMode="auto">
                <a:xfrm>
                  <a:off x="5053" y="1380"/>
                  <a:ext cx="10" cy="8"/>
                </a:xfrm>
                <a:custGeom>
                  <a:avLst/>
                  <a:gdLst>
                    <a:gd name="T0" fmla="*/ 0 w 10"/>
                    <a:gd name="T1" fmla="*/ 0 h 8"/>
                    <a:gd name="T2" fmla="*/ 9 w 10"/>
                    <a:gd name="T3" fmla="*/ 0 h 8"/>
                    <a:gd name="T4" fmla="*/ 9 w 10"/>
                    <a:gd name="T5" fmla="*/ 7 h 8"/>
                    <a:gd name="T6" fmla="*/ 0 w 10"/>
                    <a:gd name="T7" fmla="*/ 7 h 8"/>
                    <a:gd name="T8" fmla="*/ 0 w 10"/>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8">
                      <a:moveTo>
                        <a:pt x="0" y="0"/>
                      </a:moveTo>
                      <a:lnTo>
                        <a:pt x="9" y="0"/>
                      </a:lnTo>
                      <a:lnTo>
                        <a:pt x="9" y="7"/>
                      </a:lnTo>
                      <a:lnTo>
                        <a:pt x="0"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4" name="Freeform 715"/>
                <p:cNvSpPr>
                  <a:spLocks noChangeAspect="1"/>
                </p:cNvSpPr>
                <p:nvPr/>
              </p:nvSpPr>
              <p:spPr bwMode="auto">
                <a:xfrm>
                  <a:off x="4873" y="1369"/>
                  <a:ext cx="12" cy="6"/>
                </a:xfrm>
                <a:custGeom>
                  <a:avLst/>
                  <a:gdLst>
                    <a:gd name="T0" fmla="*/ 2 w 12"/>
                    <a:gd name="T1" fmla="*/ 0 h 6"/>
                    <a:gd name="T2" fmla="*/ 11 w 12"/>
                    <a:gd name="T3" fmla="*/ 0 h 6"/>
                    <a:gd name="T4" fmla="*/ 11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11"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5" name="Freeform 716"/>
                <p:cNvSpPr>
                  <a:spLocks noChangeAspect="1"/>
                </p:cNvSpPr>
                <p:nvPr/>
              </p:nvSpPr>
              <p:spPr bwMode="auto">
                <a:xfrm>
                  <a:off x="4887" y="1369"/>
                  <a:ext cx="12" cy="6"/>
                </a:xfrm>
                <a:custGeom>
                  <a:avLst/>
                  <a:gdLst>
                    <a:gd name="T0" fmla="*/ 2 w 12"/>
                    <a:gd name="T1" fmla="*/ 0 h 6"/>
                    <a:gd name="T2" fmla="*/ 11 w 12"/>
                    <a:gd name="T3" fmla="*/ 0 h 6"/>
                    <a:gd name="T4" fmla="*/ 11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11"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6" name="Rectangle 717"/>
                <p:cNvSpPr>
                  <a:spLocks noChangeAspect="1" noChangeArrowheads="1"/>
                </p:cNvSpPr>
                <p:nvPr/>
              </p:nvSpPr>
              <p:spPr bwMode="auto">
                <a:xfrm>
                  <a:off x="4904" y="1369"/>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57" name="Rectangle 718"/>
                <p:cNvSpPr>
                  <a:spLocks noChangeAspect="1" noChangeArrowheads="1"/>
                </p:cNvSpPr>
                <p:nvPr/>
              </p:nvSpPr>
              <p:spPr bwMode="auto">
                <a:xfrm>
                  <a:off x="4919" y="1369"/>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58" name="Rectangle 719"/>
                <p:cNvSpPr>
                  <a:spLocks noChangeAspect="1" noChangeArrowheads="1"/>
                </p:cNvSpPr>
                <p:nvPr/>
              </p:nvSpPr>
              <p:spPr bwMode="auto">
                <a:xfrm>
                  <a:off x="4934" y="1369"/>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59" name="Rectangle 720"/>
                <p:cNvSpPr>
                  <a:spLocks noChangeAspect="1" noChangeArrowheads="1"/>
                </p:cNvSpPr>
                <p:nvPr/>
              </p:nvSpPr>
              <p:spPr bwMode="auto">
                <a:xfrm>
                  <a:off x="4949" y="1369"/>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60" name="Freeform 721"/>
                <p:cNvSpPr>
                  <a:spLocks noChangeAspect="1"/>
                </p:cNvSpPr>
                <p:nvPr/>
              </p:nvSpPr>
              <p:spPr bwMode="auto">
                <a:xfrm>
                  <a:off x="4964" y="1369"/>
                  <a:ext cx="12" cy="6"/>
                </a:xfrm>
                <a:custGeom>
                  <a:avLst/>
                  <a:gdLst>
                    <a:gd name="T0" fmla="*/ 0 w 12"/>
                    <a:gd name="T1" fmla="*/ 0 h 6"/>
                    <a:gd name="T2" fmla="*/ 11 w 12"/>
                    <a:gd name="T3" fmla="*/ 0 h 6"/>
                    <a:gd name="T4" fmla="*/ 9 w 12"/>
                    <a:gd name="T5" fmla="*/ 5 h 6"/>
                    <a:gd name="T6" fmla="*/ 0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11" y="0"/>
                      </a:lnTo>
                      <a:lnTo>
                        <a:pt x="9"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1" name="Freeform 722"/>
                <p:cNvSpPr>
                  <a:spLocks noChangeAspect="1"/>
                </p:cNvSpPr>
                <p:nvPr/>
              </p:nvSpPr>
              <p:spPr bwMode="auto">
                <a:xfrm>
                  <a:off x="4979" y="1369"/>
                  <a:ext cx="12" cy="6"/>
                </a:xfrm>
                <a:custGeom>
                  <a:avLst/>
                  <a:gdLst>
                    <a:gd name="T0" fmla="*/ 0 w 12"/>
                    <a:gd name="T1" fmla="*/ 0 h 6"/>
                    <a:gd name="T2" fmla="*/ 11 w 12"/>
                    <a:gd name="T3" fmla="*/ 0 h 6"/>
                    <a:gd name="T4" fmla="*/ 9 w 12"/>
                    <a:gd name="T5" fmla="*/ 5 h 6"/>
                    <a:gd name="T6" fmla="*/ 0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11" y="0"/>
                      </a:lnTo>
                      <a:lnTo>
                        <a:pt x="9"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2" name="Rectangle 723"/>
                <p:cNvSpPr>
                  <a:spLocks noChangeAspect="1" noChangeArrowheads="1"/>
                </p:cNvSpPr>
                <p:nvPr/>
              </p:nvSpPr>
              <p:spPr bwMode="auto">
                <a:xfrm>
                  <a:off x="4994" y="1369"/>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63" name="Freeform 724"/>
                <p:cNvSpPr>
                  <a:spLocks noChangeAspect="1"/>
                </p:cNvSpPr>
                <p:nvPr/>
              </p:nvSpPr>
              <p:spPr bwMode="auto">
                <a:xfrm>
                  <a:off x="5009" y="1369"/>
                  <a:ext cx="11" cy="6"/>
                </a:xfrm>
                <a:custGeom>
                  <a:avLst/>
                  <a:gdLst>
                    <a:gd name="T0" fmla="*/ 0 w 11"/>
                    <a:gd name="T1" fmla="*/ 0 h 6"/>
                    <a:gd name="T2" fmla="*/ 10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10"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4" name="Freeform 725"/>
                <p:cNvSpPr>
                  <a:spLocks noChangeAspect="1"/>
                </p:cNvSpPr>
                <p:nvPr/>
              </p:nvSpPr>
              <p:spPr bwMode="auto">
                <a:xfrm>
                  <a:off x="5023" y="1369"/>
                  <a:ext cx="10" cy="6"/>
                </a:xfrm>
                <a:custGeom>
                  <a:avLst/>
                  <a:gdLst>
                    <a:gd name="T0" fmla="*/ 0 w 10"/>
                    <a:gd name="T1" fmla="*/ 0 h 6"/>
                    <a:gd name="T2" fmla="*/ 9 w 10"/>
                    <a:gd name="T3" fmla="*/ 0 h 6"/>
                    <a:gd name="T4" fmla="*/ 9 w 10"/>
                    <a:gd name="T5" fmla="*/ 5 h 6"/>
                    <a:gd name="T6" fmla="*/ 0 w 10"/>
                    <a:gd name="T7" fmla="*/ 5 h 6"/>
                    <a:gd name="T8" fmla="*/ 2 w 10"/>
                    <a:gd name="T9" fmla="*/ 0 h 6"/>
                    <a:gd name="T10" fmla="*/ 0 w 10"/>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6">
                      <a:moveTo>
                        <a:pt x="0" y="0"/>
                      </a:moveTo>
                      <a:lnTo>
                        <a:pt x="9" y="0"/>
                      </a:lnTo>
                      <a:lnTo>
                        <a:pt x="9" y="5"/>
                      </a:lnTo>
                      <a:lnTo>
                        <a:pt x="0" y="5"/>
                      </a:lnTo>
                      <a:lnTo>
                        <a:pt x="2" y="0"/>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5" name="Rectangle 726"/>
                <p:cNvSpPr>
                  <a:spLocks noChangeAspect="1" noChangeArrowheads="1"/>
                </p:cNvSpPr>
                <p:nvPr/>
              </p:nvSpPr>
              <p:spPr bwMode="auto">
                <a:xfrm>
                  <a:off x="5037" y="1369"/>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66" name="Rectangle 727"/>
                <p:cNvSpPr>
                  <a:spLocks noChangeAspect="1" noChangeArrowheads="1"/>
                </p:cNvSpPr>
                <p:nvPr/>
              </p:nvSpPr>
              <p:spPr bwMode="auto">
                <a:xfrm>
                  <a:off x="5053" y="1369"/>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67" name="Freeform 728"/>
                <p:cNvSpPr>
                  <a:spLocks noChangeAspect="1"/>
                </p:cNvSpPr>
                <p:nvPr/>
              </p:nvSpPr>
              <p:spPr bwMode="auto">
                <a:xfrm>
                  <a:off x="4911" y="1387"/>
                  <a:ext cx="13" cy="6"/>
                </a:xfrm>
                <a:custGeom>
                  <a:avLst/>
                  <a:gdLst>
                    <a:gd name="T0" fmla="*/ 2 w 13"/>
                    <a:gd name="T1" fmla="*/ 0 h 6"/>
                    <a:gd name="T2" fmla="*/ 12 w 13"/>
                    <a:gd name="T3" fmla="*/ 0 h 6"/>
                    <a:gd name="T4" fmla="*/ 10 w 13"/>
                    <a:gd name="T5" fmla="*/ 5 h 6"/>
                    <a:gd name="T6" fmla="*/ 0 w 13"/>
                    <a:gd name="T7" fmla="*/ 5 h 6"/>
                    <a:gd name="T8" fmla="*/ 2 w 13"/>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6">
                      <a:moveTo>
                        <a:pt x="2" y="0"/>
                      </a:moveTo>
                      <a:lnTo>
                        <a:pt x="12" y="0"/>
                      </a:lnTo>
                      <a:lnTo>
                        <a:pt x="10"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8" name="Freeform 729"/>
                <p:cNvSpPr>
                  <a:spLocks noChangeAspect="1"/>
                </p:cNvSpPr>
                <p:nvPr/>
              </p:nvSpPr>
              <p:spPr bwMode="auto">
                <a:xfrm>
                  <a:off x="4927" y="1387"/>
                  <a:ext cx="11" cy="6"/>
                </a:xfrm>
                <a:custGeom>
                  <a:avLst/>
                  <a:gdLst>
                    <a:gd name="T0" fmla="*/ 0 w 11"/>
                    <a:gd name="T1" fmla="*/ 0 h 6"/>
                    <a:gd name="T2" fmla="*/ 10 w 11"/>
                    <a:gd name="T3" fmla="*/ 0 h 6"/>
                    <a:gd name="T4" fmla="*/ 8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8"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9" name="Rectangle 730"/>
                <p:cNvSpPr>
                  <a:spLocks noChangeAspect="1" noChangeArrowheads="1"/>
                </p:cNvSpPr>
                <p:nvPr/>
              </p:nvSpPr>
              <p:spPr bwMode="auto">
                <a:xfrm>
                  <a:off x="4942" y="1387"/>
                  <a:ext cx="11"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70" name="Freeform 731"/>
                <p:cNvSpPr>
                  <a:spLocks noChangeAspect="1"/>
                </p:cNvSpPr>
                <p:nvPr/>
              </p:nvSpPr>
              <p:spPr bwMode="auto">
                <a:xfrm>
                  <a:off x="4957" y="1387"/>
                  <a:ext cx="12" cy="6"/>
                </a:xfrm>
                <a:custGeom>
                  <a:avLst/>
                  <a:gdLst>
                    <a:gd name="T0" fmla="*/ 2 w 12"/>
                    <a:gd name="T1" fmla="*/ 0 h 6"/>
                    <a:gd name="T2" fmla="*/ 11 w 12"/>
                    <a:gd name="T3" fmla="*/ 0 h 6"/>
                    <a:gd name="T4" fmla="*/ 11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11"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71" name="Rectangle 732"/>
                <p:cNvSpPr>
                  <a:spLocks noChangeAspect="1" noChangeArrowheads="1"/>
                </p:cNvSpPr>
                <p:nvPr/>
              </p:nvSpPr>
              <p:spPr bwMode="auto">
                <a:xfrm>
                  <a:off x="4973" y="1387"/>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72" name="Rectangle 733"/>
                <p:cNvSpPr>
                  <a:spLocks noChangeAspect="1" noChangeArrowheads="1"/>
                </p:cNvSpPr>
                <p:nvPr/>
              </p:nvSpPr>
              <p:spPr bwMode="auto">
                <a:xfrm>
                  <a:off x="4989" y="1387"/>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73" name="Rectangle 734"/>
                <p:cNvSpPr>
                  <a:spLocks noChangeAspect="1" noChangeArrowheads="1"/>
                </p:cNvSpPr>
                <p:nvPr/>
              </p:nvSpPr>
              <p:spPr bwMode="auto">
                <a:xfrm>
                  <a:off x="5003" y="1387"/>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74" name="Rectangle 735"/>
                <p:cNvSpPr>
                  <a:spLocks noChangeAspect="1" noChangeArrowheads="1"/>
                </p:cNvSpPr>
                <p:nvPr/>
              </p:nvSpPr>
              <p:spPr bwMode="auto">
                <a:xfrm>
                  <a:off x="5019" y="1387"/>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75" name="Freeform 736"/>
                <p:cNvSpPr>
                  <a:spLocks noChangeAspect="1"/>
                </p:cNvSpPr>
                <p:nvPr/>
              </p:nvSpPr>
              <p:spPr bwMode="auto">
                <a:xfrm>
                  <a:off x="5033" y="1387"/>
                  <a:ext cx="10" cy="6"/>
                </a:xfrm>
                <a:custGeom>
                  <a:avLst/>
                  <a:gdLst>
                    <a:gd name="T0" fmla="*/ 0 w 10"/>
                    <a:gd name="T1" fmla="*/ 0 h 6"/>
                    <a:gd name="T2" fmla="*/ 9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76" name="Rectangle 737"/>
                <p:cNvSpPr>
                  <a:spLocks noChangeAspect="1" noChangeArrowheads="1"/>
                </p:cNvSpPr>
                <p:nvPr/>
              </p:nvSpPr>
              <p:spPr bwMode="auto">
                <a:xfrm>
                  <a:off x="5049" y="1387"/>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77" name="Freeform 738"/>
                <p:cNvSpPr>
                  <a:spLocks noChangeAspect="1"/>
                </p:cNvSpPr>
                <p:nvPr/>
              </p:nvSpPr>
              <p:spPr bwMode="auto">
                <a:xfrm>
                  <a:off x="5076" y="1375"/>
                  <a:ext cx="15" cy="6"/>
                </a:xfrm>
                <a:custGeom>
                  <a:avLst/>
                  <a:gdLst>
                    <a:gd name="T0" fmla="*/ 14 w 15"/>
                    <a:gd name="T1" fmla="*/ 0 h 6"/>
                    <a:gd name="T2" fmla="*/ 0 w 15"/>
                    <a:gd name="T3" fmla="*/ 0 h 6"/>
                    <a:gd name="T4" fmla="*/ 0 w 15"/>
                    <a:gd name="T5" fmla="*/ 5 h 6"/>
                    <a:gd name="T6" fmla="*/ 14 w 15"/>
                    <a:gd name="T7" fmla="*/ 5 h 6"/>
                    <a:gd name="T8" fmla="*/ 14 w 1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6">
                      <a:moveTo>
                        <a:pt x="14" y="0"/>
                      </a:moveTo>
                      <a:lnTo>
                        <a:pt x="0" y="0"/>
                      </a:lnTo>
                      <a:lnTo>
                        <a:pt x="0" y="5"/>
                      </a:lnTo>
                      <a:lnTo>
                        <a:pt x="14" y="5"/>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78" name="Freeform 739"/>
                <p:cNvSpPr>
                  <a:spLocks noChangeAspect="1"/>
                </p:cNvSpPr>
                <p:nvPr/>
              </p:nvSpPr>
              <p:spPr bwMode="auto">
                <a:xfrm>
                  <a:off x="5063" y="1380"/>
                  <a:ext cx="32" cy="20"/>
                </a:xfrm>
                <a:custGeom>
                  <a:avLst/>
                  <a:gdLst>
                    <a:gd name="T0" fmla="*/ 29 w 32"/>
                    <a:gd name="T1" fmla="*/ 0 h 20"/>
                    <a:gd name="T2" fmla="*/ 4 w 32"/>
                    <a:gd name="T3" fmla="*/ 0 h 20"/>
                    <a:gd name="T4" fmla="*/ 4 w 32"/>
                    <a:gd name="T5" fmla="*/ 7 h 20"/>
                    <a:gd name="T6" fmla="*/ 0 w 32"/>
                    <a:gd name="T7" fmla="*/ 7 h 20"/>
                    <a:gd name="T8" fmla="*/ 0 w 32"/>
                    <a:gd name="T9" fmla="*/ 12 h 20"/>
                    <a:gd name="T10" fmla="*/ 10 w 32"/>
                    <a:gd name="T11" fmla="*/ 12 h 20"/>
                    <a:gd name="T12" fmla="*/ 10 w 32"/>
                    <a:gd name="T13" fmla="*/ 19 h 20"/>
                    <a:gd name="T14" fmla="*/ 31 w 32"/>
                    <a:gd name="T15" fmla="*/ 19 h 20"/>
                    <a:gd name="T16" fmla="*/ 29 w 32"/>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20">
                      <a:moveTo>
                        <a:pt x="29" y="0"/>
                      </a:moveTo>
                      <a:lnTo>
                        <a:pt x="4" y="0"/>
                      </a:lnTo>
                      <a:lnTo>
                        <a:pt x="4" y="7"/>
                      </a:lnTo>
                      <a:lnTo>
                        <a:pt x="0" y="7"/>
                      </a:lnTo>
                      <a:lnTo>
                        <a:pt x="0" y="12"/>
                      </a:lnTo>
                      <a:lnTo>
                        <a:pt x="10" y="12"/>
                      </a:lnTo>
                      <a:lnTo>
                        <a:pt x="10" y="19"/>
                      </a:lnTo>
                      <a:lnTo>
                        <a:pt x="31" y="19"/>
                      </a:lnTo>
                      <a:lnTo>
                        <a:pt x="29"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79" name="Rectangle 740"/>
                <p:cNvSpPr>
                  <a:spLocks noChangeAspect="1" noChangeArrowheads="1"/>
                </p:cNvSpPr>
                <p:nvPr/>
              </p:nvSpPr>
              <p:spPr bwMode="auto">
                <a:xfrm>
                  <a:off x="5062" y="1375"/>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80" name="Freeform 741"/>
                <p:cNvSpPr>
                  <a:spLocks noChangeAspect="1"/>
                </p:cNvSpPr>
                <p:nvPr/>
              </p:nvSpPr>
              <p:spPr bwMode="auto">
                <a:xfrm>
                  <a:off x="5047" y="1375"/>
                  <a:ext cx="12" cy="6"/>
                </a:xfrm>
                <a:custGeom>
                  <a:avLst/>
                  <a:gdLst>
                    <a:gd name="T0" fmla="*/ 11 w 12"/>
                    <a:gd name="T1" fmla="*/ 0 h 6"/>
                    <a:gd name="T2" fmla="*/ 0 w 12"/>
                    <a:gd name="T3" fmla="*/ 0 h 6"/>
                    <a:gd name="T4" fmla="*/ 2 w 12"/>
                    <a:gd name="T5" fmla="*/ 5 h 6"/>
                    <a:gd name="T6" fmla="*/ 11 w 12"/>
                    <a:gd name="T7" fmla="*/ 5 h 6"/>
                    <a:gd name="T8" fmla="*/ 11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11" y="0"/>
                      </a:moveTo>
                      <a:lnTo>
                        <a:pt x="0" y="0"/>
                      </a:lnTo>
                      <a:lnTo>
                        <a:pt x="2" y="5"/>
                      </a:lnTo>
                      <a:lnTo>
                        <a:pt x="11" y="5"/>
                      </a:lnTo>
                      <a:lnTo>
                        <a:pt x="11"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81" name="Freeform 742"/>
                <p:cNvSpPr>
                  <a:spLocks noChangeAspect="1"/>
                </p:cNvSpPr>
                <p:nvPr/>
              </p:nvSpPr>
              <p:spPr bwMode="auto">
                <a:xfrm>
                  <a:off x="5033" y="1375"/>
                  <a:ext cx="10" cy="6"/>
                </a:xfrm>
                <a:custGeom>
                  <a:avLst/>
                  <a:gdLst>
                    <a:gd name="T0" fmla="*/ 9 w 10"/>
                    <a:gd name="T1" fmla="*/ 0 h 6"/>
                    <a:gd name="T2" fmla="*/ 0 w 10"/>
                    <a:gd name="T3" fmla="*/ 0 h 6"/>
                    <a:gd name="T4" fmla="*/ 0 w 10"/>
                    <a:gd name="T5" fmla="*/ 5 h 6"/>
                    <a:gd name="T6" fmla="*/ 9 w 10"/>
                    <a:gd name="T7" fmla="*/ 5 h 6"/>
                    <a:gd name="T8" fmla="*/ 9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9" y="0"/>
                      </a:moveTo>
                      <a:lnTo>
                        <a:pt x="0" y="0"/>
                      </a:lnTo>
                      <a:lnTo>
                        <a:pt x="0" y="5"/>
                      </a:lnTo>
                      <a:lnTo>
                        <a:pt x="9" y="5"/>
                      </a:lnTo>
                      <a:lnTo>
                        <a:pt x="9"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82" name="Rectangle 743"/>
                <p:cNvSpPr>
                  <a:spLocks noChangeAspect="1" noChangeArrowheads="1"/>
                </p:cNvSpPr>
                <p:nvPr/>
              </p:nvSpPr>
              <p:spPr bwMode="auto">
                <a:xfrm>
                  <a:off x="5019" y="1375"/>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83" name="Freeform 744"/>
                <p:cNvSpPr>
                  <a:spLocks noChangeAspect="1"/>
                </p:cNvSpPr>
                <p:nvPr/>
              </p:nvSpPr>
              <p:spPr bwMode="auto">
                <a:xfrm>
                  <a:off x="5003" y="1375"/>
                  <a:ext cx="11" cy="6"/>
                </a:xfrm>
                <a:custGeom>
                  <a:avLst/>
                  <a:gdLst>
                    <a:gd name="T0" fmla="*/ 10 w 11"/>
                    <a:gd name="T1" fmla="*/ 0 h 6"/>
                    <a:gd name="T2" fmla="*/ 0 w 11"/>
                    <a:gd name="T3" fmla="*/ 0 h 6"/>
                    <a:gd name="T4" fmla="*/ 0 w 11"/>
                    <a:gd name="T5" fmla="*/ 5 h 6"/>
                    <a:gd name="T6" fmla="*/ 10 w 11"/>
                    <a:gd name="T7" fmla="*/ 5 h 6"/>
                    <a:gd name="T8" fmla="*/ 1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10" y="0"/>
                      </a:moveTo>
                      <a:lnTo>
                        <a:pt x="0" y="0"/>
                      </a:lnTo>
                      <a:lnTo>
                        <a:pt x="0" y="5"/>
                      </a:lnTo>
                      <a:lnTo>
                        <a:pt x="10" y="5"/>
                      </a:lnTo>
                      <a:lnTo>
                        <a:pt x="1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84" name="Rectangle 745"/>
                <p:cNvSpPr>
                  <a:spLocks noChangeAspect="1" noChangeArrowheads="1"/>
                </p:cNvSpPr>
                <p:nvPr/>
              </p:nvSpPr>
              <p:spPr bwMode="auto">
                <a:xfrm>
                  <a:off x="4989" y="1375"/>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85" name="Rectangle 746"/>
                <p:cNvSpPr>
                  <a:spLocks noChangeAspect="1" noChangeArrowheads="1"/>
                </p:cNvSpPr>
                <p:nvPr/>
              </p:nvSpPr>
              <p:spPr bwMode="auto">
                <a:xfrm>
                  <a:off x="4973" y="1375"/>
                  <a:ext cx="12"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86" name="Rectangle 747"/>
                <p:cNvSpPr>
                  <a:spLocks noChangeAspect="1" noChangeArrowheads="1"/>
                </p:cNvSpPr>
                <p:nvPr/>
              </p:nvSpPr>
              <p:spPr bwMode="auto">
                <a:xfrm>
                  <a:off x="4958" y="1375"/>
                  <a:ext cx="11"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87" name="Rectangle 748"/>
                <p:cNvSpPr>
                  <a:spLocks noChangeAspect="1" noChangeArrowheads="1"/>
                </p:cNvSpPr>
                <p:nvPr/>
              </p:nvSpPr>
              <p:spPr bwMode="auto">
                <a:xfrm>
                  <a:off x="4944" y="1375"/>
                  <a:ext cx="11"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88" name="Rectangle 749"/>
                <p:cNvSpPr>
                  <a:spLocks noChangeAspect="1" noChangeArrowheads="1"/>
                </p:cNvSpPr>
                <p:nvPr/>
              </p:nvSpPr>
              <p:spPr bwMode="auto">
                <a:xfrm>
                  <a:off x="4928" y="1375"/>
                  <a:ext cx="11"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89" name="Rectangle 750"/>
                <p:cNvSpPr>
                  <a:spLocks noChangeAspect="1" noChangeArrowheads="1"/>
                </p:cNvSpPr>
                <p:nvPr/>
              </p:nvSpPr>
              <p:spPr bwMode="auto">
                <a:xfrm>
                  <a:off x="4914" y="1375"/>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490" name="Freeform 751"/>
                <p:cNvSpPr>
                  <a:spLocks noChangeAspect="1"/>
                </p:cNvSpPr>
                <p:nvPr/>
              </p:nvSpPr>
              <p:spPr bwMode="auto">
                <a:xfrm>
                  <a:off x="4898" y="1375"/>
                  <a:ext cx="12" cy="6"/>
                </a:xfrm>
                <a:custGeom>
                  <a:avLst/>
                  <a:gdLst>
                    <a:gd name="T0" fmla="*/ 9 w 12"/>
                    <a:gd name="T1" fmla="*/ 0 h 6"/>
                    <a:gd name="T2" fmla="*/ 0 w 12"/>
                    <a:gd name="T3" fmla="*/ 0 h 6"/>
                    <a:gd name="T4" fmla="*/ 0 w 12"/>
                    <a:gd name="T5" fmla="*/ 5 h 6"/>
                    <a:gd name="T6" fmla="*/ 9 w 12"/>
                    <a:gd name="T7" fmla="*/ 5 h 6"/>
                    <a:gd name="T8" fmla="*/ 11 w 12"/>
                    <a:gd name="T9" fmla="*/ 0 h 6"/>
                    <a:gd name="T10" fmla="*/ 9 w 1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
                      <a:moveTo>
                        <a:pt x="9" y="0"/>
                      </a:moveTo>
                      <a:lnTo>
                        <a:pt x="0" y="0"/>
                      </a:lnTo>
                      <a:lnTo>
                        <a:pt x="0" y="5"/>
                      </a:lnTo>
                      <a:lnTo>
                        <a:pt x="9" y="5"/>
                      </a:lnTo>
                      <a:lnTo>
                        <a:pt x="11" y="0"/>
                      </a:lnTo>
                      <a:lnTo>
                        <a:pt x="9"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1" name="Freeform 752"/>
                <p:cNvSpPr>
                  <a:spLocks noChangeAspect="1"/>
                </p:cNvSpPr>
                <p:nvPr/>
              </p:nvSpPr>
              <p:spPr bwMode="auto">
                <a:xfrm>
                  <a:off x="4937" y="1393"/>
                  <a:ext cx="92" cy="7"/>
                </a:xfrm>
                <a:custGeom>
                  <a:avLst/>
                  <a:gdLst>
                    <a:gd name="T0" fmla="*/ 91 w 92"/>
                    <a:gd name="T1" fmla="*/ 0 h 7"/>
                    <a:gd name="T2" fmla="*/ 46 w 92"/>
                    <a:gd name="T3" fmla="*/ 0 h 7"/>
                    <a:gd name="T4" fmla="*/ 0 w 92"/>
                    <a:gd name="T5" fmla="*/ 0 h 7"/>
                    <a:gd name="T6" fmla="*/ 0 w 92"/>
                    <a:gd name="T7" fmla="*/ 6 h 7"/>
                    <a:gd name="T8" fmla="*/ 46 w 92"/>
                    <a:gd name="T9" fmla="*/ 6 h 7"/>
                    <a:gd name="T10" fmla="*/ 91 w 92"/>
                    <a:gd name="T11" fmla="*/ 6 h 7"/>
                    <a:gd name="T12" fmla="*/ 91 w 92"/>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7">
                      <a:moveTo>
                        <a:pt x="91" y="0"/>
                      </a:moveTo>
                      <a:lnTo>
                        <a:pt x="46" y="0"/>
                      </a:lnTo>
                      <a:lnTo>
                        <a:pt x="0" y="0"/>
                      </a:lnTo>
                      <a:lnTo>
                        <a:pt x="0" y="6"/>
                      </a:lnTo>
                      <a:lnTo>
                        <a:pt x="46" y="6"/>
                      </a:lnTo>
                      <a:lnTo>
                        <a:pt x="91" y="6"/>
                      </a:lnTo>
                      <a:lnTo>
                        <a:pt x="91"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2" name="Freeform 753"/>
                <p:cNvSpPr>
                  <a:spLocks noChangeAspect="1"/>
                </p:cNvSpPr>
                <p:nvPr/>
              </p:nvSpPr>
              <p:spPr bwMode="auto">
                <a:xfrm>
                  <a:off x="5159" y="1380"/>
                  <a:ext cx="10" cy="8"/>
                </a:xfrm>
                <a:custGeom>
                  <a:avLst/>
                  <a:gdLst>
                    <a:gd name="T0" fmla="*/ 0 w 10"/>
                    <a:gd name="T1" fmla="*/ 0 h 8"/>
                    <a:gd name="T2" fmla="*/ 9 w 10"/>
                    <a:gd name="T3" fmla="*/ 0 h 8"/>
                    <a:gd name="T4" fmla="*/ 9 w 10"/>
                    <a:gd name="T5" fmla="*/ 7 h 8"/>
                    <a:gd name="T6" fmla="*/ 2 w 10"/>
                    <a:gd name="T7" fmla="*/ 7 h 8"/>
                    <a:gd name="T8" fmla="*/ 0 w 10"/>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8">
                      <a:moveTo>
                        <a:pt x="0" y="0"/>
                      </a:moveTo>
                      <a:lnTo>
                        <a:pt x="9" y="0"/>
                      </a:lnTo>
                      <a:lnTo>
                        <a:pt x="9" y="7"/>
                      </a:lnTo>
                      <a:lnTo>
                        <a:pt x="2"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3" name="Freeform 754"/>
                <p:cNvSpPr>
                  <a:spLocks noChangeAspect="1"/>
                </p:cNvSpPr>
                <p:nvPr/>
              </p:nvSpPr>
              <p:spPr bwMode="auto">
                <a:xfrm>
                  <a:off x="5172" y="1380"/>
                  <a:ext cx="12" cy="8"/>
                </a:xfrm>
                <a:custGeom>
                  <a:avLst/>
                  <a:gdLst>
                    <a:gd name="T0" fmla="*/ 0 w 12"/>
                    <a:gd name="T1" fmla="*/ 0 h 8"/>
                    <a:gd name="T2" fmla="*/ 9 w 12"/>
                    <a:gd name="T3" fmla="*/ 0 h 8"/>
                    <a:gd name="T4" fmla="*/ 11 w 12"/>
                    <a:gd name="T5" fmla="*/ 7 h 8"/>
                    <a:gd name="T6" fmla="*/ 2 w 12"/>
                    <a:gd name="T7" fmla="*/ 7 h 8"/>
                    <a:gd name="T8" fmla="*/ 0 w 1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0" y="0"/>
                      </a:moveTo>
                      <a:lnTo>
                        <a:pt x="9" y="0"/>
                      </a:lnTo>
                      <a:lnTo>
                        <a:pt x="11" y="7"/>
                      </a:lnTo>
                      <a:lnTo>
                        <a:pt x="2"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4" name="Freeform 755"/>
                <p:cNvSpPr>
                  <a:spLocks noChangeAspect="1"/>
                </p:cNvSpPr>
                <p:nvPr/>
              </p:nvSpPr>
              <p:spPr bwMode="auto">
                <a:xfrm>
                  <a:off x="5186" y="1380"/>
                  <a:ext cx="12" cy="8"/>
                </a:xfrm>
                <a:custGeom>
                  <a:avLst/>
                  <a:gdLst>
                    <a:gd name="T0" fmla="*/ 0 w 12"/>
                    <a:gd name="T1" fmla="*/ 0 h 8"/>
                    <a:gd name="T2" fmla="*/ 9 w 12"/>
                    <a:gd name="T3" fmla="*/ 0 h 8"/>
                    <a:gd name="T4" fmla="*/ 11 w 12"/>
                    <a:gd name="T5" fmla="*/ 7 h 8"/>
                    <a:gd name="T6" fmla="*/ 2 w 12"/>
                    <a:gd name="T7" fmla="*/ 7 h 8"/>
                    <a:gd name="T8" fmla="*/ 0 w 1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0" y="0"/>
                      </a:moveTo>
                      <a:lnTo>
                        <a:pt x="9" y="0"/>
                      </a:lnTo>
                      <a:lnTo>
                        <a:pt x="11" y="7"/>
                      </a:lnTo>
                      <a:lnTo>
                        <a:pt x="2"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5" name="Freeform 756"/>
                <p:cNvSpPr>
                  <a:spLocks noChangeAspect="1"/>
                </p:cNvSpPr>
                <p:nvPr/>
              </p:nvSpPr>
              <p:spPr bwMode="auto">
                <a:xfrm>
                  <a:off x="5160" y="1387"/>
                  <a:ext cx="11" cy="6"/>
                </a:xfrm>
                <a:custGeom>
                  <a:avLst/>
                  <a:gdLst>
                    <a:gd name="T0" fmla="*/ 0 w 11"/>
                    <a:gd name="T1" fmla="*/ 0 h 6"/>
                    <a:gd name="T2" fmla="*/ 8 w 11"/>
                    <a:gd name="T3" fmla="*/ 0 h 6"/>
                    <a:gd name="T4" fmla="*/ 10 w 11"/>
                    <a:gd name="T5" fmla="*/ 5 h 6"/>
                    <a:gd name="T6" fmla="*/ 2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8" y="0"/>
                      </a:lnTo>
                      <a:lnTo>
                        <a:pt x="10"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6" name="Freeform 757"/>
                <p:cNvSpPr>
                  <a:spLocks noChangeAspect="1"/>
                </p:cNvSpPr>
                <p:nvPr/>
              </p:nvSpPr>
              <p:spPr bwMode="auto">
                <a:xfrm>
                  <a:off x="5174" y="1387"/>
                  <a:ext cx="12" cy="6"/>
                </a:xfrm>
                <a:custGeom>
                  <a:avLst/>
                  <a:gdLst>
                    <a:gd name="T0" fmla="*/ 0 w 12"/>
                    <a:gd name="T1" fmla="*/ 0 h 6"/>
                    <a:gd name="T2" fmla="*/ 9 w 12"/>
                    <a:gd name="T3" fmla="*/ 0 h 6"/>
                    <a:gd name="T4" fmla="*/ 11 w 12"/>
                    <a:gd name="T5" fmla="*/ 5 h 6"/>
                    <a:gd name="T6" fmla="*/ 2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9" y="0"/>
                      </a:lnTo>
                      <a:lnTo>
                        <a:pt x="11"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7" name="Freeform 758"/>
                <p:cNvSpPr>
                  <a:spLocks noChangeAspect="1"/>
                </p:cNvSpPr>
                <p:nvPr/>
              </p:nvSpPr>
              <p:spPr bwMode="auto">
                <a:xfrm>
                  <a:off x="5188" y="1387"/>
                  <a:ext cx="12" cy="6"/>
                </a:xfrm>
                <a:custGeom>
                  <a:avLst/>
                  <a:gdLst>
                    <a:gd name="T0" fmla="*/ 0 w 12"/>
                    <a:gd name="T1" fmla="*/ 0 h 6"/>
                    <a:gd name="T2" fmla="*/ 9 w 12"/>
                    <a:gd name="T3" fmla="*/ 0 h 6"/>
                    <a:gd name="T4" fmla="*/ 11 w 12"/>
                    <a:gd name="T5" fmla="*/ 5 h 6"/>
                    <a:gd name="T6" fmla="*/ 2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9" y="0"/>
                      </a:lnTo>
                      <a:lnTo>
                        <a:pt x="11"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8" name="Freeform 759"/>
                <p:cNvSpPr>
                  <a:spLocks noChangeAspect="1"/>
                </p:cNvSpPr>
                <p:nvPr/>
              </p:nvSpPr>
              <p:spPr bwMode="auto">
                <a:xfrm>
                  <a:off x="5158" y="1375"/>
                  <a:ext cx="10" cy="6"/>
                </a:xfrm>
                <a:custGeom>
                  <a:avLst/>
                  <a:gdLst>
                    <a:gd name="T0" fmla="*/ 0 w 10"/>
                    <a:gd name="T1" fmla="*/ 0 h 6"/>
                    <a:gd name="T2" fmla="*/ 9 w 10"/>
                    <a:gd name="T3" fmla="*/ 0 h 6"/>
                    <a:gd name="T4" fmla="*/ 9 w 10"/>
                    <a:gd name="T5" fmla="*/ 5 h 6"/>
                    <a:gd name="T6" fmla="*/ 2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9" name="Freeform 760"/>
                <p:cNvSpPr>
                  <a:spLocks noChangeAspect="1"/>
                </p:cNvSpPr>
                <p:nvPr/>
              </p:nvSpPr>
              <p:spPr bwMode="auto">
                <a:xfrm>
                  <a:off x="5171" y="1375"/>
                  <a:ext cx="12" cy="6"/>
                </a:xfrm>
                <a:custGeom>
                  <a:avLst/>
                  <a:gdLst>
                    <a:gd name="T0" fmla="*/ 0 w 12"/>
                    <a:gd name="T1" fmla="*/ 0 h 6"/>
                    <a:gd name="T2" fmla="*/ 9 w 12"/>
                    <a:gd name="T3" fmla="*/ 0 h 6"/>
                    <a:gd name="T4" fmla="*/ 11 w 12"/>
                    <a:gd name="T5" fmla="*/ 5 h 6"/>
                    <a:gd name="T6" fmla="*/ 1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9" y="0"/>
                      </a:lnTo>
                      <a:lnTo>
                        <a:pt x="11" y="5"/>
                      </a:lnTo>
                      <a:lnTo>
                        <a:pt x="1"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0" name="Freeform 761"/>
                <p:cNvSpPr>
                  <a:spLocks noChangeAspect="1"/>
                </p:cNvSpPr>
                <p:nvPr/>
              </p:nvSpPr>
              <p:spPr bwMode="auto">
                <a:xfrm>
                  <a:off x="5185" y="1375"/>
                  <a:ext cx="11" cy="6"/>
                </a:xfrm>
                <a:custGeom>
                  <a:avLst/>
                  <a:gdLst>
                    <a:gd name="T0" fmla="*/ 0 w 11"/>
                    <a:gd name="T1" fmla="*/ 0 h 6"/>
                    <a:gd name="T2" fmla="*/ 8 w 11"/>
                    <a:gd name="T3" fmla="*/ 0 h 6"/>
                    <a:gd name="T4" fmla="*/ 10 w 11"/>
                    <a:gd name="T5" fmla="*/ 5 h 6"/>
                    <a:gd name="T6" fmla="*/ 1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8" y="0"/>
                      </a:lnTo>
                      <a:lnTo>
                        <a:pt x="10" y="5"/>
                      </a:lnTo>
                      <a:lnTo>
                        <a:pt x="1"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1" name="Freeform 762"/>
                <p:cNvSpPr>
                  <a:spLocks noChangeAspect="1"/>
                </p:cNvSpPr>
                <p:nvPr/>
              </p:nvSpPr>
              <p:spPr bwMode="auto">
                <a:xfrm>
                  <a:off x="5162" y="1393"/>
                  <a:ext cx="24" cy="7"/>
                </a:xfrm>
                <a:custGeom>
                  <a:avLst/>
                  <a:gdLst>
                    <a:gd name="T0" fmla="*/ 0 w 24"/>
                    <a:gd name="T1" fmla="*/ 0 h 7"/>
                    <a:gd name="T2" fmla="*/ 23 w 24"/>
                    <a:gd name="T3" fmla="*/ 0 h 7"/>
                    <a:gd name="T4" fmla="*/ 23 w 24"/>
                    <a:gd name="T5" fmla="*/ 6 h 7"/>
                    <a:gd name="T6" fmla="*/ 2 w 24"/>
                    <a:gd name="T7" fmla="*/ 6 h 7"/>
                    <a:gd name="T8" fmla="*/ 0 w 2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
                      <a:moveTo>
                        <a:pt x="0" y="0"/>
                      </a:moveTo>
                      <a:lnTo>
                        <a:pt x="23" y="0"/>
                      </a:lnTo>
                      <a:lnTo>
                        <a:pt x="23" y="6"/>
                      </a:lnTo>
                      <a:lnTo>
                        <a:pt x="2" y="6"/>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2" name="Freeform 763"/>
                <p:cNvSpPr>
                  <a:spLocks noChangeAspect="1"/>
                </p:cNvSpPr>
                <p:nvPr/>
              </p:nvSpPr>
              <p:spPr bwMode="auto">
                <a:xfrm>
                  <a:off x="5188" y="1393"/>
                  <a:ext cx="12" cy="7"/>
                </a:xfrm>
                <a:custGeom>
                  <a:avLst/>
                  <a:gdLst>
                    <a:gd name="T0" fmla="*/ 0 w 12"/>
                    <a:gd name="T1" fmla="*/ 0 h 7"/>
                    <a:gd name="T2" fmla="*/ 9 w 12"/>
                    <a:gd name="T3" fmla="*/ 0 h 7"/>
                    <a:gd name="T4" fmla="*/ 11 w 12"/>
                    <a:gd name="T5" fmla="*/ 6 h 7"/>
                    <a:gd name="T6" fmla="*/ 2 w 12"/>
                    <a:gd name="T7" fmla="*/ 6 h 7"/>
                    <a:gd name="T8" fmla="*/ 0 w 12"/>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7">
                      <a:moveTo>
                        <a:pt x="0" y="0"/>
                      </a:moveTo>
                      <a:lnTo>
                        <a:pt x="9" y="0"/>
                      </a:lnTo>
                      <a:lnTo>
                        <a:pt x="11" y="6"/>
                      </a:lnTo>
                      <a:lnTo>
                        <a:pt x="2" y="6"/>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3" name="Freeform 764"/>
                <p:cNvSpPr>
                  <a:spLocks noChangeAspect="1"/>
                </p:cNvSpPr>
                <p:nvPr/>
              </p:nvSpPr>
              <p:spPr bwMode="auto">
                <a:xfrm>
                  <a:off x="5108" y="1393"/>
                  <a:ext cx="11" cy="7"/>
                </a:xfrm>
                <a:custGeom>
                  <a:avLst/>
                  <a:gdLst>
                    <a:gd name="T0" fmla="*/ 0 w 11"/>
                    <a:gd name="T1" fmla="*/ 0 h 7"/>
                    <a:gd name="T2" fmla="*/ 8 w 11"/>
                    <a:gd name="T3" fmla="*/ 0 h 7"/>
                    <a:gd name="T4" fmla="*/ 10 w 11"/>
                    <a:gd name="T5" fmla="*/ 6 h 7"/>
                    <a:gd name="T6" fmla="*/ 0 w 11"/>
                    <a:gd name="T7" fmla="*/ 6 h 7"/>
                    <a:gd name="T8" fmla="*/ 0 w 11"/>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7">
                      <a:moveTo>
                        <a:pt x="0" y="0"/>
                      </a:moveTo>
                      <a:lnTo>
                        <a:pt x="8" y="0"/>
                      </a:lnTo>
                      <a:lnTo>
                        <a:pt x="10" y="6"/>
                      </a:lnTo>
                      <a:lnTo>
                        <a:pt x="0" y="6"/>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4" name="Freeform 765"/>
                <p:cNvSpPr>
                  <a:spLocks noChangeAspect="1"/>
                </p:cNvSpPr>
                <p:nvPr/>
              </p:nvSpPr>
              <p:spPr bwMode="auto">
                <a:xfrm>
                  <a:off x="5122" y="1393"/>
                  <a:ext cx="12" cy="7"/>
                </a:xfrm>
                <a:custGeom>
                  <a:avLst/>
                  <a:gdLst>
                    <a:gd name="T0" fmla="*/ 0 w 12"/>
                    <a:gd name="T1" fmla="*/ 0 h 7"/>
                    <a:gd name="T2" fmla="*/ 9 w 12"/>
                    <a:gd name="T3" fmla="*/ 0 h 7"/>
                    <a:gd name="T4" fmla="*/ 11 w 12"/>
                    <a:gd name="T5" fmla="*/ 6 h 7"/>
                    <a:gd name="T6" fmla="*/ 2 w 12"/>
                    <a:gd name="T7" fmla="*/ 6 h 7"/>
                    <a:gd name="T8" fmla="*/ 0 w 12"/>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7">
                      <a:moveTo>
                        <a:pt x="0" y="0"/>
                      </a:moveTo>
                      <a:lnTo>
                        <a:pt x="9" y="0"/>
                      </a:lnTo>
                      <a:lnTo>
                        <a:pt x="11" y="6"/>
                      </a:lnTo>
                      <a:lnTo>
                        <a:pt x="2" y="6"/>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5" name="Freeform 766"/>
                <p:cNvSpPr>
                  <a:spLocks noChangeAspect="1"/>
                </p:cNvSpPr>
                <p:nvPr/>
              </p:nvSpPr>
              <p:spPr bwMode="auto">
                <a:xfrm>
                  <a:off x="5136" y="1393"/>
                  <a:ext cx="12" cy="7"/>
                </a:xfrm>
                <a:custGeom>
                  <a:avLst/>
                  <a:gdLst>
                    <a:gd name="T0" fmla="*/ 0 w 12"/>
                    <a:gd name="T1" fmla="*/ 0 h 7"/>
                    <a:gd name="T2" fmla="*/ 9 w 12"/>
                    <a:gd name="T3" fmla="*/ 0 h 7"/>
                    <a:gd name="T4" fmla="*/ 11 w 12"/>
                    <a:gd name="T5" fmla="*/ 6 h 7"/>
                    <a:gd name="T6" fmla="*/ 2 w 12"/>
                    <a:gd name="T7" fmla="*/ 6 h 7"/>
                    <a:gd name="T8" fmla="*/ 0 w 12"/>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7">
                      <a:moveTo>
                        <a:pt x="0" y="0"/>
                      </a:moveTo>
                      <a:lnTo>
                        <a:pt x="9" y="0"/>
                      </a:lnTo>
                      <a:lnTo>
                        <a:pt x="11" y="6"/>
                      </a:lnTo>
                      <a:lnTo>
                        <a:pt x="2" y="6"/>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6" name="Freeform 767"/>
                <p:cNvSpPr>
                  <a:spLocks noChangeAspect="1"/>
                </p:cNvSpPr>
                <p:nvPr/>
              </p:nvSpPr>
              <p:spPr bwMode="auto">
                <a:xfrm>
                  <a:off x="4867" y="1375"/>
                  <a:ext cx="31" cy="25"/>
                </a:xfrm>
                <a:custGeom>
                  <a:avLst/>
                  <a:gdLst>
                    <a:gd name="T0" fmla="*/ 22 w 31"/>
                    <a:gd name="T1" fmla="*/ 17 h 25"/>
                    <a:gd name="T2" fmla="*/ 28 w 31"/>
                    <a:gd name="T3" fmla="*/ 17 h 25"/>
                    <a:gd name="T4" fmla="*/ 30 w 31"/>
                    <a:gd name="T5" fmla="*/ 12 h 25"/>
                    <a:gd name="T6" fmla="*/ 21 w 31"/>
                    <a:gd name="T7" fmla="*/ 12 h 25"/>
                    <a:gd name="T8" fmla="*/ 22 w 31"/>
                    <a:gd name="T9" fmla="*/ 5 h 25"/>
                    <a:gd name="T10" fmla="*/ 26 w 31"/>
                    <a:gd name="T11" fmla="*/ 5 h 25"/>
                    <a:gd name="T12" fmla="*/ 26 w 31"/>
                    <a:gd name="T13" fmla="*/ 0 h 25"/>
                    <a:gd name="T14" fmla="*/ 6 w 31"/>
                    <a:gd name="T15" fmla="*/ 0 h 25"/>
                    <a:gd name="T16" fmla="*/ 0 w 31"/>
                    <a:gd name="T17" fmla="*/ 24 h 25"/>
                    <a:gd name="T18" fmla="*/ 22 w 31"/>
                    <a:gd name="T19" fmla="*/ 24 h 25"/>
                    <a:gd name="T20" fmla="*/ 22 w 31"/>
                    <a:gd name="T21" fmla="*/ 1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25">
                      <a:moveTo>
                        <a:pt x="22" y="17"/>
                      </a:moveTo>
                      <a:lnTo>
                        <a:pt x="28" y="17"/>
                      </a:lnTo>
                      <a:lnTo>
                        <a:pt x="30" y="12"/>
                      </a:lnTo>
                      <a:lnTo>
                        <a:pt x="21" y="12"/>
                      </a:lnTo>
                      <a:lnTo>
                        <a:pt x="22" y="5"/>
                      </a:lnTo>
                      <a:lnTo>
                        <a:pt x="26" y="5"/>
                      </a:lnTo>
                      <a:lnTo>
                        <a:pt x="26" y="0"/>
                      </a:lnTo>
                      <a:lnTo>
                        <a:pt x="6" y="0"/>
                      </a:lnTo>
                      <a:lnTo>
                        <a:pt x="0" y="24"/>
                      </a:lnTo>
                      <a:lnTo>
                        <a:pt x="22" y="24"/>
                      </a:lnTo>
                      <a:lnTo>
                        <a:pt x="22" y="17"/>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7" name="Freeform 768"/>
                <p:cNvSpPr>
                  <a:spLocks noChangeAspect="1"/>
                </p:cNvSpPr>
                <p:nvPr/>
              </p:nvSpPr>
              <p:spPr bwMode="auto">
                <a:xfrm>
                  <a:off x="5032" y="1393"/>
                  <a:ext cx="23" cy="7"/>
                </a:xfrm>
                <a:custGeom>
                  <a:avLst/>
                  <a:gdLst>
                    <a:gd name="T0" fmla="*/ 20 w 23"/>
                    <a:gd name="T1" fmla="*/ 0 h 7"/>
                    <a:gd name="T2" fmla="*/ 0 w 23"/>
                    <a:gd name="T3" fmla="*/ 0 h 7"/>
                    <a:gd name="T4" fmla="*/ 2 w 23"/>
                    <a:gd name="T5" fmla="*/ 6 h 7"/>
                    <a:gd name="T6" fmla="*/ 22 w 23"/>
                    <a:gd name="T7" fmla="*/ 6 h 7"/>
                    <a:gd name="T8" fmla="*/ 20 w 23"/>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7">
                      <a:moveTo>
                        <a:pt x="20" y="0"/>
                      </a:moveTo>
                      <a:lnTo>
                        <a:pt x="0" y="0"/>
                      </a:lnTo>
                      <a:lnTo>
                        <a:pt x="2" y="6"/>
                      </a:lnTo>
                      <a:lnTo>
                        <a:pt x="22" y="6"/>
                      </a:lnTo>
                      <a:lnTo>
                        <a:pt x="2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8" name="Rectangle 769"/>
                <p:cNvSpPr>
                  <a:spLocks noChangeAspect="1" noChangeArrowheads="1"/>
                </p:cNvSpPr>
                <p:nvPr/>
              </p:nvSpPr>
              <p:spPr bwMode="auto">
                <a:xfrm>
                  <a:off x="4909" y="1393"/>
                  <a:ext cx="22" cy="7"/>
                </a:xfrm>
                <a:prstGeom prst="rect">
                  <a:avLst/>
                </a:prstGeom>
                <a:solidFill>
                  <a:srgbClr val="ACB3B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grpSp>
          <p:grpSp>
            <p:nvGrpSpPr>
              <p:cNvPr id="1252" name="Group 770"/>
              <p:cNvGrpSpPr>
                <a:grpSpLocks noChangeAspect="1"/>
              </p:cNvGrpSpPr>
              <p:nvPr/>
            </p:nvGrpSpPr>
            <p:grpSpPr bwMode="auto">
              <a:xfrm>
                <a:off x="5940" y="2697"/>
                <a:ext cx="360" cy="325"/>
                <a:chOff x="4944" y="1104"/>
                <a:chExt cx="282" cy="254"/>
              </a:xfrm>
            </p:grpSpPr>
            <p:grpSp>
              <p:nvGrpSpPr>
                <p:cNvPr id="1325" name="Group 771"/>
                <p:cNvGrpSpPr>
                  <a:grpSpLocks noChangeAspect="1"/>
                </p:cNvGrpSpPr>
                <p:nvPr/>
              </p:nvGrpSpPr>
              <p:grpSpPr bwMode="auto">
                <a:xfrm>
                  <a:off x="4944" y="1104"/>
                  <a:ext cx="282" cy="254"/>
                  <a:chOff x="4944" y="1104"/>
                  <a:chExt cx="282" cy="254"/>
                </a:xfrm>
              </p:grpSpPr>
              <p:sp>
                <p:nvSpPr>
                  <p:cNvPr id="1329" name="Freeform 772"/>
                  <p:cNvSpPr>
                    <a:spLocks noChangeAspect="1"/>
                  </p:cNvSpPr>
                  <p:nvPr/>
                </p:nvSpPr>
                <p:spPr bwMode="auto">
                  <a:xfrm>
                    <a:off x="4980" y="1303"/>
                    <a:ext cx="166" cy="43"/>
                  </a:xfrm>
                  <a:custGeom>
                    <a:avLst/>
                    <a:gdLst>
                      <a:gd name="T0" fmla="*/ 0 w 166"/>
                      <a:gd name="T1" fmla="*/ 42 h 43"/>
                      <a:gd name="T2" fmla="*/ 165 w 166"/>
                      <a:gd name="T3" fmla="*/ 42 h 43"/>
                      <a:gd name="T4" fmla="*/ 153 w 166"/>
                      <a:gd name="T5" fmla="*/ 0 h 43"/>
                      <a:gd name="T6" fmla="*/ 14 w 166"/>
                      <a:gd name="T7" fmla="*/ 0 h 43"/>
                      <a:gd name="T8" fmla="*/ 0 w 166"/>
                      <a:gd name="T9" fmla="*/ 4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43">
                        <a:moveTo>
                          <a:pt x="0" y="42"/>
                        </a:moveTo>
                        <a:lnTo>
                          <a:pt x="165" y="42"/>
                        </a:lnTo>
                        <a:lnTo>
                          <a:pt x="153" y="0"/>
                        </a:lnTo>
                        <a:lnTo>
                          <a:pt x="14" y="0"/>
                        </a:lnTo>
                        <a:lnTo>
                          <a:pt x="0" y="42"/>
                        </a:lnTo>
                      </a:path>
                    </a:pathLst>
                  </a:custGeom>
                  <a:solidFill>
                    <a:srgbClr val="6C737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0" name="Freeform 773"/>
                  <p:cNvSpPr>
                    <a:spLocks noChangeAspect="1"/>
                  </p:cNvSpPr>
                  <p:nvPr/>
                </p:nvSpPr>
                <p:spPr bwMode="auto">
                  <a:xfrm>
                    <a:off x="4980" y="1329"/>
                    <a:ext cx="166" cy="17"/>
                  </a:xfrm>
                  <a:custGeom>
                    <a:avLst/>
                    <a:gdLst>
                      <a:gd name="T0" fmla="*/ 0 w 166"/>
                      <a:gd name="T1" fmla="*/ 16 h 17"/>
                      <a:gd name="T2" fmla="*/ 165 w 166"/>
                      <a:gd name="T3" fmla="*/ 16 h 17"/>
                      <a:gd name="T4" fmla="*/ 161 w 166"/>
                      <a:gd name="T5" fmla="*/ 0 h 17"/>
                      <a:gd name="T6" fmla="*/ 5 w 166"/>
                      <a:gd name="T7" fmla="*/ 0 h 17"/>
                      <a:gd name="T8" fmla="*/ 0 w 16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7">
                        <a:moveTo>
                          <a:pt x="0" y="16"/>
                        </a:moveTo>
                        <a:lnTo>
                          <a:pt x="165" y="16"/>
                        </a:lnTo>
                        <a:lnTo>
                          <a:pt x="161" y="0"/>
                        </a:lnTo>
                        <a:lnTo>
                          <a:pt x="5" y="0"/>
                        </a:lnTo>
                        <a:lnTo>
                          <a:pt x="0" y="16"/>
                        </a:lnTo>
                      </a:path>
                    </a:pathLst>
                  </a:custGeom>
                  <a:solidFill>
                    <a:srgbClr val="D2D9D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1" name="Rectangle 774"/>
                  <p:cNvSpPr>
                    <a:spLocks noChangeAspect="1" noChangeArrowheads="1"/>
                  </p:cNvSpPr>
                  <p:nvPr/>
                </p:nvSpPr>
                <p:spPr bwMode="auto">
                  <a:xfrm>
                    <a:off x="4980" y="1347"/>
                    <a:ext cx="165" cy="11"/>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332" name="Rectangle 775"/>
                  <p:cNvSpPr>
                    <a:spLocks noChangeAspect="1" noChangeArrowheads="1"/>
                  </p:cNvSpPr>
                  <p:nvPr/>
                </p:nvSpPr>
                <p:spPr bwMode="auto">
                  <a:xfrm>
                    <a:off x="4980" y="1345"/>
                    <a:ext cx="165" cy="10"/>
                  </a:xfrm>
                  <a:prstGeom prst="rect">
                    <a:avLst/>
                  </a:prstGeom>
                  <a:solidFill>
                    <a:srgbClr val="92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333" name="Freeform 776"/>
                  <p:cNvSpPr>
                    <a:spLocks noChangeAspect="1"/>
                  </p:cNvSpPr>
                  <p:nvPr/>
                </p:nvSpPr>
                <p:spPr bwMode="auto">
                  <a:xfrm>
                    <a:off x="5014" y="1319"/>
                    <a:ext cx="99" cy="21"/>
                  </a:xfrm>
                  <a:custGeom>
                    <a:avLst/>
                    <a:gdLst>
                      <a:gd name="T0" fmla="*/ 0 w 99"/>
                      <a:gd name="T1" fmla="*/ 0 h 21"/>
                      <a:gd name="T2" fmla="*/ 98 w 99"/>
                      <a:gd name="T3" fmla="*/ 0 h 21"/>
                      <a:gd name="T4" fmla="*/ 98 w 99"/>
                      <a:gd name="T5" fmla="*/ 5 h 21"/>
                      <a:gd name="T6" fmla="*/ 98 w 99"/>
                      <a:gd name="T7" fmla="*/ 7 h 21"/>
                      <a:gd name="T8" fmla="*/ 96 w 99"/>
                      <a:gd name="T9" fmla="*/ 8 h 21"/>
                      <a:gd name="T10" fmla="*/ 96 w 99"/>
                      <a:gd name="T11" fmla="*/ 10 h 21"/>
                      <a:gd name="T12" fmla="*/ 94 w 99"/>
                      <a:gd name="T13" fmla="*/ 10 h 21"/>
                      <a:gd name="T14" fmla="*/ 93 w 99"/>
                      <a:gd name="T15" fmla="*/ 12 h 21"/>
                      <a:gd name="T16" fmla="*/ 90 w 99"/>
                      <a:gd name="T17" fmla="*/ 13 h 21"/>
                      <a:gd name="T18" fmla="*/ 87 w 99"/>
                      <a:gd name="T19" fmla="*/ 15 h 21"/>
                      <a:gd name="T20" fmla="*/ 84 w 99"/>
                      <a:gd name="T21" fmla="*/ 16 h 21"/>
                      <a:gd name="T22" fmla="*/ 80 w 99"/>
                      <a:gd name="T23" fmla="*/ 16 h 21"/>
                      <a:gd name="T24" fmla="*/ 76 w 99"/>
                      <a:gd name="T25" fmla="*/ 17 h 21"/>
                      <a:gd name="T26" fmla="*/ 73 w 99"/>
                      <a:gd name="T27" fmla="*/ 17 h 21"/>
                      <a:gd name="T28" fmla="*/ 68 w 99"/>
                      <a:gd name="T29" fmla="*/ 18 h 21"/>
                      <a:gd name="T30" fmla="*/ 64 w 99"/>
                      <a:gd name="T31" fmla="*/ 18 h 21"/>
                      <a:gd name="T32" fmla="*/ 60 w 99"/>
                      <a:gd name="T33" fmla="*/ 18 h 21"/>
                      <a:gd name="T34" fmla="*/ 55 w 99"/>
                      <a:gd name="T35" fmla="*/ 18 h 21"/>
                      <a:gd name="T36" fmla="*/ 49 w 99"/>
                      <a:gd name="T37" fmla="*/ 20 h 21"/>
                      <a:gd name="T38" fmla="*/ 45 w 99"/>
                      <a:gd name="T39" fmla="*/ 18 h 21"/>
                      <a:gd name="T40" fmla="*/ 39 w 99"/>
                      <a:gd name="T41" fmla="*/ 18 h 21"/>
                      <a:gd name="T42" fmla="*/ 36 w 99"/>
                      <a:gd name="T43" fmla="*/ 18 h 21"/>
                      <a:gd name="T44" fmla="*/ 30 w 99"/>
                      <a:gd name="T45" fmla="*/ 18 h 21"/>
                      <a:gd name="T46" fmla="*/ 26 w 99"/>
                      <a:gd name="T47" fmla="*/ 17 h 21"/>
                      <a:gd name="T48" fmla="*/ 22 w 99"/>
                      <a:gd name="T49" fmla="*/ 17 h 21"/>
                      <a:gd name="T50" fmla="*/ 19 w 99"/>
                      <a:gd name="T51" fmla="*/ 16 h 21"/>
                      <a:gd name="T52" fmla="*/ 15 w 99"/>
                      <a:gd name="T53" fmla="*/ 16 h 21"/>
                      <a:gd name="T54" fmla="*/ 12 w 99"/>
                      <a:gd name="T55" fmla="*/ 15 h 21"/>
                      <a:gd name="T56" fmla="*/ 9 w 99"/>
                      <a:gd name="T57" fmla="*/ 13 h 21"/>
                      <a:gd name="T58" fmla="*/ 7 w 99"/>
                      <a:gd name="T59" fmla="*/ 12 h 21"/>
                      <a:gd name="T60" fmla="*/ 4 w 99"/>
                      <a:gd name="T61" fmla="*/ 10 h 21"/>
                      <a:gd name="T62" fmla="*/ 3 w 99"/>
                      <a:gd name="T63" fmla="*/ 10 h 21"/>
                      <a:gd name="T64" fmla="*/ 2 w 99"/>
                      <a:gd name="T65" fmla="*/ 8 h 21"/>
                      <a:gd name="T66" fmla="*/ 2 w 99"/>
                      <a:gd name="T67" fmla="*/ 7 h 21"/>
                      <a:gd name="T68" fmla="*/ 2 w 99"/>
                      <a:gd name="T69" fmla="*/ 5 h 21"/>
                      <a:gd name="T70" fmla="*/ 2 w 99"/>
                      <a:gd name="T71" fmla="*/ 0 h 21"/>
                      <a:gd name="T72" fmla="*/ 0 w 99"/>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21">
                        <a:moveTo>
                          <a:pt x="0" y="0"/>
                        </a:moveTo>
                        <a:lnTo>
                          <a:pt x="98" y="0"/>
                        </a:lnTo>
                        <a:lnTo>
                          <a:pt x="98" y="5"/>
                        </a:lnTo>
                        <a:lnTo>
                          <a:pt x="98" y="7"/>
                        </a:lnTo>
                        <a:lnTo>
                          <a:pt x="96" y="8"/>
                        </a:lnTo>
                        <a:lnTo>
                          <a:pt x="96" y="10"/>
                        </a:lnTo>
                        <a:lnTo>
                          <a:pt x="94" y="10"/>
                        </a:lnTo>
                        <a:lnTo>
                          <a:pt x="93" y="12"/>
                        </a:lnTo>
                        <a:lnTo>
                          <a:pt x="90" y="13"/>
                        </a:lnTo>
                        <a:lnTo>
                          <a:pt x="87" y="15"/>
                        </a:lnTo>
                        <a:lnTo>
                          <a:pt x="84" y="16"/>
                        </a:lnTo>
                        <a:lnTo>
                          <a:pt x="80" y="16"/>
                        </a:lnTo>
                        <a:lnTo>
                          <a:pt x="76" y="17"/>
                        </a:lnTo>
                        <a:lnTo>
                          <a:pt x="73" y="17"/>
                        </a:lnTo>
                        <a:lnTo>
                          <a:pt x="68" y="18"/>
                        </a:lnTo>
                        <a:lnTo>
                          <a:pt x="64" y="18"/>
                        </a:lnTo>
                        <a:lnTo>
                          <a:pt x="60" y="18"/>
                        </a:lnTo>
                        <a:lnTo>
                          <a:pt x="55" y="18"/>
                        </a:lnTo>
                        <a:lnTo>
                          <a:pt x="49" y="20"/>
                        </a:lnTo>
                        <a:lnTo>
                          <a:pt x="45" y="18"/>
                        </a:lnTo>
                        <a:lnTo>
                          <a:pt x="39" y="18"/>
                        </a:lnTo>
                        <a:lnTo>
                          <a:pt x="36" y="18"/>
                        </a:lnTo>
                        <a:lnTo>
                          <a:pt x="30" y="18"/>
                        </a:lnTo>
                        <a:lnTo>
                          <a:pt x="26" y="17"/>
                        </a:lnTo>
                        <a:lnTo>
                          <a:pt x="22" y="17"/>
                        </a:lnTo>
                        <a:lnTo>
                          <a:pt x="19" y="16"/>
                        </a:lnTo>
                        <a:lnTo>
                          <a:pt x="15" y="16"/>
                        </a:lnTo>
                        <a:lnTo>
                          <a:pt x="12" y="15"/>
                        </a:lnTo>
                        <a:lnTo>
                          <a:pt x="9" y="13"/>
                        </a:lnTo>
                        <a:lnTo>
                          <a:pt x="7" y="12"/>
                        </a:lnTo>
                        <a:lnTo>
                          <a:pt x="4" y="10"/>
                        </a:lnTo>
                        <a:lnTo>
                          <a:pt x="3" y="10"/>
                        </a:lnTo>
                        <a:lnTo>
                          <a:pt x="2" y="8"/>
                        </a:lnTo>
                        <a:lnTo>
                          <a:pt x="2" y="7"/>
                        </a:lnTo>
                        <a:lnTo>
                          <a:pt x="2" y="5"/>
                        </a:lnTo>
                        <a:lnTo>
                          <a:pt x="2" y="0"/>
                        </a:lnTo>
                        <a:lnTo>
                          <a:pt x="0" y="0"/>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4" name="Freeform 777"/>
                  <p:cNvSpPr>
                    <a:spLocks noChangeAspect="1"/>
                  </p:cNvSpPr>
                  <p:nvPr/>
                </p:nvSpPr>
                <p:spPr bwMode="auto">
                  <a:xfrm>
                    <a:off x="5016" y="1318"/>
                    <a:ext cx="18" cy="17"/>
                  </a:xfrm>
                  <a:custGeom>
                    <a:avLst/>
                    <a:gdLst>
                      <a:gd name="T0" fmla="*/ 17 w 18"/>
                      <a:gd name="T1" fmla="*/ 0 h 17"/>
                      <a:gd name="T2" fmla="*/ 0 w 18"/>
                      <a:gd name="T3" fmla="*/ 0 h 17"/>
                      <a:gd name="T4" fmla="*/ 0 w 18"/>
                      <a:gd name="T5" fmla="*/ 5 h 17"/>
                      <a:gd name="T6" fmla="*/ 0 w 18"/>
                      <a:gd name="T7" fmla="*/ 6 h 17"/>
                      <a:gd name="T8" fmla="*/ 0 w 18"/>
                      <a:gd name="T9" fmla="*/ 8 h 17"/>
                      <a:gd name="T10" fmla="*/ 3 w 18"/>
                      <a:gd name="T11" fmla="*/ 9 h 17"/>
                      <a:gd name="T12" fmla="*/ 4 w 18"/>
                      <a:gd name="T13" fmla="*/ 11 h 17"/>
                      <a:gd name="T14" fmla="*/ 7 w 18"/>
                      <a:gd name="T15" fmla="*/ 13 h 17"/>
                      <a:gd name="T16" fmla="*/ 9 w 18"/>
                      <a:gd name="T17" fmla="*/ 13 h 17"/>
                      <a:gd name="T18" fmla="*/ 13 w 18"/>
                      <a:gd name="T19" fmla="*/ 14 h 17"/>
                      <a:gd name="T20" fmla="*/ 17 w 18"/>
                      <a:gd name="T21" fmla="*/ 16 h 17"/>
                      <a:gd name="T22" fmla="*/ 17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17" y="0"/>
                        </a:moveTo>
                        <a:lnTo>
                          <a:pt x="0" y="0"/>
                        </a:lnTo>
                        <a:lnTo>
                          <a:pt x="0" y="5"/>
                        </a:lnTo>
                        <a:lnTo>
                          <a:pt x="0" y="6"/>
                        </a:lnTo>
                        <a:lnTo>
                          <a:pt x="0" y="8"/>
                        </a:lnTo>
                        <a:lnTo>
                          <a:pt x="3" y="9"/>
                        </a:lnTo>
                        <a:lnTo>
                          <a:pt x="4" y="11"/>
                        </a:lnTo>
                        <a:lnTo>
                          <a:pt x="7" y="13"/>
                        </a:lnTo>
                        <a:lnTo>
                          <a:pt x="9" y="13"/>
                        </a:lnTo>
                        <a:lnTo>
                          <a:pt x="13" y="14"/>
                        </a:lnTo>
                        <a:lnTo>
                          <a:pt x="17" y="16"/>
                        </a:lnTo>
                        <a:lnTo>
                          <a:pt x="17" y="0"/>
                        </a:lnTo>
                      </a:path>
                    </a:pathLst>
                  </a:custGeom>
                  <a:solidFill>
                    <a:srgbClr val="464D4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5" name="Freeform 778"/>
                  <p:cNvSpPr>
                    <a:spLocks noChangeAspect="1"/>
                  </p:cNvSpPr>
                  <p:nvPr/>
                </p:nvSpPr>
                <p:spPr bwMode="auto">
                  <a:xfrm>
                    <a:off x="5033" y="1318"/>
                    <a:ext cx="4" cy="17"/>
                  </a:xfrm>
                  <a:custGeom>
                    <a:avLst/>
                    <a:gdLst>
                      <a:gd name="T0" fmla="*/ 0 w 4"/>
                      <a:gd name="T1" fmla="*/ 0 h 17"/>
                      <a:gd name="T2" fmla="*/ 3 w 4"/>
                      <a:gd name="T3" fmla="*/ 0 h 17"/>
                      <a:gd name="T4" fmla="*/ 3 w 4"/>
                      <a:gd name="T5" fmla="*/ 16 h 17"/>
                      <a:gd name="T6" fmla="*/ 2 w 4"/>
                      <a:gd name="T7" fmla="*/ 16 h 17"/>
                      <a:gd name="T8" fmla="*/ 0 w 4"/>
                      <a:gd name="T9" fmla="*/ 16 h 17"/>
                      <a:gd name="T10" fmla="*/ 0 w 4"/>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7">
                        <a:moveTo>
                          <a:pt x="0" y="0"/>
                        </a:moveTo>
                        <a:lnTo>
                          <a:pt x="3" y="0"/>
                        </a:lnTo>
                        <a:lnTo>
                          <a:pt x="3" y="16"/>
                        </a:lnTo>
                        <a:lnTo>
                          <a:pt x="2" y="16"/>
                        </a:lnTo>
                        <a:lnTo>
                          <a:pt x="0" y="16"/>
                        </a:lnTo>
                        <a:lnTo>
                          <a:pt x="0" y="0"/>
                        </a:lnTo>
                      </a:path>
                    </a:pathLst>
                  </a:custGeom>
                  <a:solidFill>
                    <a:srgbClr val="4E555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6" name="Freeform 779"/>
                  <p:cNvSpPr>
                    <a:spLocks noChangeAspect="1"/>
                  </p:cNvSpPr>
                  <p:nvPr/>
                </p:nvSpPr>
                <p:spPr bwMode="auto">
                  <a:xfrm>
                    <a:off x="5037" y="1318"/>
                    <a:ext cx="4" cy="17"/>
                  </a:xfrm>
                  <a:custGeom>
                    <a:avLst/>
                    <a:gdLst>
                      <a:gd name="T0" fmla="*/ 0 w 4"/>
                      <a:gd name="T1" fmla="*/ 0 h 17"/>
                      <a:gd name="T2" fmla="*/ 3 w 4"/>
                      <a:gd name="T3" fmla="*/ 0 h 17"/>
                      <a:gd name="T4" fmla="*/ 3 w 4"/>
                      <a:gd name="T5" fmla="*/ 16 h 17"/>
                      <a:gd name="T6" fmla="*/ 2 w 4"/>
                      <a:gd name="T7" fmla="*/ 16 h 17"/>
                      <a:gd name="T8" fmla="*/ 1 w 4"/>
                      <a:gd name="T9" fmla="*/ 16 h 17"/>
                      <a:gd name="T10" fmla="*/ 0 w 4"/>
                      <a:gd name="T11" fmla="*/ 15 h 17"/>
                      <a:gd name="T12" fmla="*/ 0 w 4"/>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7">
                        <a:moveTo>
                          <a:pt x="0" y="0"/>
                        </a:moveTo>
                        <a:lnTo>
                          <a:pt x="3" y="0"/>
                        </a:lnTo>
                        <a:lnTo>
                          <a:pt x="3" y="16"/>
                        </a:lnTo>
                        <a:lnTo>
                          <a:pt x="2" y="16"/>
                        </a:lnTo>
                        <a:lnTo>
                          <a:pt x="1" y="16"/>
                        </a:lnTo>
                        <a:lnTo>
                          <a:pt x="0" y="15"/>
                        </a:lnTo>
                        <a:lnTo>
                          <a:pt x="0" y="0"/>
                        </a:lnTo>
                      </a:path>
                    </a:pathLst>
                  </a:custGeom>
                  <a:solidFill>
                    <a:srgbClr val="555F5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7" name="Freeform 780"/>
                  <p:cNvSpPr>
                    <a:spLocks noChangeAspect="1"/>
                  </p:cNvSpPr>
                  <p:nvPr/>
                </p:nvSpPr>
                <p:spPr bwMode="auto">
                  <a:xfrm>
                    <a:off x="5040" y="1318"/>
                    <a:ext cx="3" cy="17"/>
                  </a:xfrm>
                  <a:custGeom>
                    <a:avLst/>
                    <a:gdLst>
                      <a:gd name="T0" fmla="*/ 0 w 3"/>
                      <a:gd name="T1" fmla="*/ 0 h 17"/>
                      <a:gd name="T2" fmla="*/ 2 w 3"/>
                      <a:gd name="T3" fmla="*/ 0 h 17"/>
                      <a:gd name="T4" fmla="*/ 2 w 3"/>
                      <a:gd name="T5" fmla="*/ 16 h 17"/>
                      <a:gd name="T6" fmla="*/ 1 w 3"/>
                      <a:gd name="T7" fmla="*/ 16 h 17"/>
                      <a:gd name="T8" fmla="*/ 0 w 3"/>
                      <a:gd name="T9" fmla="*/ 16 h 17"/>
                      <a:gd name="T10" fmla="*/ 0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0" y="0"/>
                        </a:moveTo>
                        <a:lnTo>
                          <a:pt x="2" y="0"/>
                        </a:lnTo>
                        <a:lnTo>
                          <a:pt x="2" y="16"/>
                        </a:lnTo>
                        <a:lnTo>
                          <a:pt x="1" y="16"/>
                        </a:lnTo>
                        <a:lnTo>
                          <a:pt x="0" y="16"/>
                        </a:lnTo>
                        <a:lnTo>
                          <a:pt x="0" y="0"/>
                        </a:lnTo>
                      </a:path>
                    </a:pathLst>
                  </a:custGeom>
                  <a:solidFill>
                    <a:srgbClr val="5F666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8" name="Freeform 781"/>
                  <p:cNvSpPr>
                    <a:spLocks noChangeAspect="1"/>
                  </p:cNvSpPr>
                  <p:nvPr/>
                </p:nvSpPr>
                <p:spPr bwMode="auto">
                  <a:xfrm>
                    <a:off x="5043" y="1318"/>
                    <a:ext cx="5" cy="19"/>
                  </a:xfrm>
                  <a:custGeom>
                    <a:avLst/>
                    <a:gdLst>
                      <a:gd name="T0" fmla="*/ 0 w 5"/>
                      <a:gd name="T1" fmla="*/ 0 h 19"/>
                      <a:gd name="T2" fmla="*/ 4 w 5"/>
                      <a:gd name="T3" fmla="*/ 0 h 19"/>
                      <a:gd name="T4" fmla="*/ 4 w 5"/>
                      <a:gd name="T5" fmla="*/ 18 h 19"/>
                      <a:gd name="T6" fmla="*/ 2 w 5"/>
                      <a:gd name="T7" fmla="*/ 18 h 19"/>
                      <a:gd name="T8" fmla="*/ 2 w 5"/>
                      <a:gd name="T9" fmla="*/ 16 h 19"/>
                      <a:gd name="T10" fmla="*/ 0 w 5"/>
                      <a:gd name="T11" fmla="*/ 16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2" y="16"/>
                        </a:lnTo>
                        <a:lnTo>
                          <a:pt x="0" y="16"/>
                        </a:lnTo>
                        <a:lnTo>
                          <a:pt x="0" y="0"/>
                        </a:lnTo>
                      </a:path>
                    </a:pathLst>
                  </a:custGeom>
                  <a:solidFill>
                    <a:srgbClr val="676E6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9" name="Freeform 782"/>
                  <p:cNvSpPr>
                    <a:spLocks noChangeAspect="1"/>
                  </p:cNvSpPr>
                  <p:nvPr/>
                </p:nvSpPr>
                <p:spPr bwMode="auto">
                  <a:xfrm>
                    <a:off x="5047" y="1318"/>
                    <a:ext cx="3" cy="19"/>
                  </a:xfrm>
                  <a:custGeom>
                    <a:avLst/>
                    <a:gdLst>
                      <a:gd name="T0" fmla="*/ 0 w 3"/>
                      <a:gd name="T1" fmla="*/ 0 h 19"/>
                      <a:gd name="T2" fmla="*/ 2 w 3"/>
                      <a:gd name="T3" fmla="*/ 0 h 19"/>
                      <a:gd name="T4" fmla="*/ 2 w 3"/>
                      <a:gd name="T5" fmla="*/ 18 h 19"/>
                      <a:gd name="T6" fmla="*/ 1 w 3"/>
                      <a:gd name="T7" fmla="*/ 18 h 19"/>
                      <a:gd name="T8" fmla="*/ 0 w 3"/>
                      <a:gd name="T9" fmla="*/ 18 h 19"/>
                      <a:gd name="T10" fmla="*/ 0 w 3"/>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9">
                        <a:moveTo>
                          <a:pt x="0" y="0"/>
                        </a:moveTo>
                        <a:lnTo>
                          <a:pt x="2" y="0"/>
                        </a:lnTo>
                        <a:lnTo>
                          <a:pt x="2" y="18"/>
                        </a:lnTo>
                        <a:lnTo>
                          <a:pt x="1" y="18"/>
                        </a:lnTo>
                        <a:lnTo>
                          <a:pt x="0" y="18"/>
                        </a:lnTo>
                        <a:lnTo>
                          <a:pt x="0" y="0"/>
                        </a:lnTo>
                      </a:path>
                    </a:pathLst>
                  </a:custGeom>
                  <a:solidFill>
                    <a:srgbClr val="6F767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40" name="Freeform 783"/>
                  <p:cNvSpPr>
                    <a:spLocks noChangeAspect="1"/>
                  </p:cNvSpPr>
                  <p:nvPr/>
                </p:nvSpPr>
                <p:spPr bwMode="auto">
                  <a:xfrm>
                    <a:off x="5049" y="1318"/>
                    <a:ext cx="6" cy="19"/>
                  </a:xfrm>
                  <a:custGeom>
                    <a:avLst/>
                    <a:gdLst>
                      <a:gd name="T0" fmla="*/ 0 w 6"/>
                      <a:gd name="T1" fmla="*/ 0 h 19"/>
                      <a:gd name="T2" fmla="*/ 5 w 6"/>
                      <a:gd name="T3" fmla="*/ 0 h 19"/>
                      <a:gd name="T4" fmla="*/ 5 w 6"/>
                      <a:gd name="T5" fmla="*/ 18 h 19"/>
                      <a:gd name="T6" fmla="*/ 3 w 6"/>
                      <a:gd name="T7" fmla="*/ 18 h 19"/>
                      <a:gd name="T8" fmla="*/ 2 w 6"/>
                      <a:gd name="T9" fmla="*/ 18 h 19"/>
                      <a:gd name="T10" fmla="*/ 0 w 6"/>
                      <a:gd name="T11" fmla="*/ 18 h 19"/>
                      <a:gd name="T12" fmla="*/ 0 w 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9">
                        <a:moveTo>
                          <a:pt x="0" y="0"/>
                        </a:moveTo>
                        <a:lnTo>
                          <a:pt x="5" y="0"/>
                        </a:lnTo>
                        <a:lnTo>
                          <a:pt x="5" y="18"/>
                        </a:lnTo>
                        <a:lnTo>
                          <a:pt x="3" y="18"/>
                        </a:lnTo>
                        <a:lnTo>
                          <a:pt x="2" y="18"/>
                        </a:lnTo>
                        <a:lnTo>
                          <a:pt x="0" y="18"/>
                        </a:lnTo>
                        <a:lnTo>
                          <a:pt x="0" y="0"/>
                        </a:lnTo>
                      </a:path>
                    </a:pathLst>
                  </a:custGeom>
                  <a:solidFill>
                    <a:srgbClr val="767D7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41" name="Freeform 784"/>
                  <p:cNvSpPr>
                    <a:spLocks noChangeAspect="1"/>
                  </p:cNvSpPr>
                  <p:nvPr/>
                </p:nvSpPr>
                <p:spPr bwMode="auto">
                  <a:xfrm>
                    <a:off x="5054" y="1318"/>
                    <a:ext cx="3" cy="19"/>
                  </a:xfrm>
                  <a:custGeom>
                    <a:avLst/>
                    <a:gdLst>
                      <a:gd name="T0" fmla="*/ 0 w 3"/>
                      <a:gd name="T1" fmla="*/ 0 h 19"/>
                      <a:gd name="T2" fmla="*/ 2 w 3"/>
                      <a:gd name="T3" fmla="*/ 0 h 19"/>
                      <a:gd name="T4" fmla="*/ 2 w 3"/>
                      <a:gd name="T5" fmla="*/ 18 h 19"/>
                      <a:gd name="T6" fmla="*/ 1 w 3"/>
                      <a:gd name="T7" fmla="*/ 18 h 19"/>
                      <a:gd name="T8" fmla="*/ 0 w 3"/>
                      <a:gd name="T9" fmla="*/ 18 h 19"/>
                      <a:gd name="T10" fmla="*/ 0 w 3"/>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9">
                        <a:moveTo>
                          <a:pt x="0" y="0"/>
                        </a:moveTo>
                        <a:lnTo>
                          <a:pt x="2" y="0"/>
                        </a:lnTo>
                        <a:lnTo>
                          <a:pt x="2" y="18"/>
                        </a:lnTo>
                        <a:lnTo>
                          <a:pt x="1" y="18"/>
                        </a:lnTo>
                        <a:lnTo>
                          <a:pt x="0" y="18"/>
                        </a:lnTo>
                        <a:lnTo>
                          <a:pt x="0" y="0"/>
                        </a:lnTo>
                      </a:path>
                    </a:pathLst>
                  </a:custGeom>
                  <a:solidFill>
                    <a:srgbClr val="7E858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42" name="Freeform 785"/>
                  <p:cNvSpPr>
                    <a:spLocks noChangeAspect="1"/>
                  </p:cNvSpPr>
                  <p:nvPr/>
                </p:nvSpPr>
                <p:spPr bwMode="auto">
                  <a:xfrm>
                    <a:off x="5056"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868D8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43" name="Freeform 786"/>
                  <p:cNvSpPr>
                    <a:spLocks noChangeAspect="1"/>
                  </p:cNvSpPr>
                  <p:nvPr/>
                </p:nvSpPr>
                <p:spPr bwMode="auto">
                  <a:xfrm>
                    <a:off x="5060"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8D979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44" name="Freeform 787"/>
                  <p:cNvSpPr>
                    <a:spLocks noChangeAspect="1"/>
                  </p:cNvSpPr>
                  <p:nvPr/>
                </p:nvSpPr>
                <p:spPr bwMode="auto">
                  <a:xfrm>
                    <a:off x="5063"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989F9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45" name="Freeform 788"/>
                  <p:cNvSpPr>
                    <a:spLocks noChangeAspect="1"/>
                  </p:cNvSpPr>
                  <p:nvPr/>
                </p:nvSpPr>
                <p:spPr bwMode="auto">
                  <a:xfrm>
                    <a:off x="5067"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9FA6A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46" name="Freeform 789"/>
                  <p:cNvSpPr>
                    <a:spLocks noChangeAspect="1"/>
                  </p:cNvSpPr>
                  <p:nvPr/>
                </p:nvSpPr>
                <p:spPr bwMode="auto">
                  <a:xfrm>
                    <a:off x="5070"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A7AEA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47" name="Freeform 790"/>
                  <p:cNvSpPr>
                    <a:spLocks noChangeAspect="1"/>
                  </p:cNvSpPr>
                  <p:nvPr/>
                </p:nvSpPr>
                <p:spPr bwMode="auto">
                  <a:xfrm>
                    <a:off x="5074"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AFB6B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48" name="Freeform 791"/>
                  <p:cNvSpPr>
                    <a:spLocks noChangeAspect="1"/>
                  </p:cNvSpPr>
                  <p:nvPr/>
                </p:nvSpPr>
                <p:spPr bwMode="auto">
                  <a:xfrm>
                    <a:off x="5077"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B6BDB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49" name="Freeform 792"/>
                  <p:cNvSpPr>
                    <a:spLocks noChangeAspect="1"/>
                  </p:cNvSpPr>
                  <p:nvPr/>
                </p:nvSpPr>
                <p:spPr bwMode="auto">
                  <a:xfrm>
                    <a:off x="5081" y="1318"/>
                    <a:ext cx="3" cy="19"/>
                  </a:xfrm>
                  <a:custGeom>
                    <a:avLst/>
                    <a:gdLst>
                      <a:gd name="T0" fmla="*/ 0 w 3"/>
                      <a:gd name="T1" fmla="*/ 0 h 19"/>
                      <a:gd name="T2" fmla="*/ 2 w 3"/>
                      <a:gd name="T3" fmla="*/ 0 h 19"/>
                      <a:gd name="T4" fmla="*/ 2 w 3"/>
                      <a:gd name="T5" fmla="*/ 16 h 19"/>
                      <a:gd name="T6" fmla="*/ 1 w 3"/>
                      <a:gd name="T7" fmla="*/ 16 h 19"/>
                      <a:gd name="T8" fmla="*/ 1 w 3"/>
                      <a:gd name="T9" fmla="*/ 18 h 19"/>
                      <a:gd name="T10" fmla="*/ 0 w 3"/>
                      <a:gd name="T11" fmla="*/ 18 h 19"/>
                      <a:gd name="T12" fmla="*/ 0 w 3"/>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9">
                        <a:moveTo>
                          <a:pt x="0" y="0"/>
                        </a:moveTo>
                        <a:lnTo>
                          <a:pt x="2" y="0"/>
                        </a:lnTo>
                        <a:lnTo>
                          <a:pt x="2" y="16"/>
                        </a:lnTo>
                        <a:lnTo>
                          <a:pt x="1" y="16"/>
                        </a:lnTo>
                        <a:lnTo>
                          <a:pt x="1" y="18"/>
                        </a:lnTo>
                        <a:lnTo>
                          <a:pt x="0" y="18"/>
                        </a:lnTo>
                        <a:lnTo>
                          <a:pt x="0" y="0"/>
                        </a:lnTo>
                      </a:path>
                    </a:pathLst>
                  </a:custGeom>
                  <a:solidFill>
                    <a:srgbClr val="BEC5C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50" name="Freeform 793"/>
                  <p:cNvSpPr>
                    <a:spLocks noChangeAspect="1"/>
                  </p:cNvSpPr>
                  <p:nvPr/>
                </p:nvSpPr>
                <p:spPr bwMode="auto">
                  <a:xfrm>
                    <a:off x="5084" y="1318"/>
                    <a:ext cx="5" cy="17"/>
                  </a:xfrm>
                  <a:custGeom>
                    <a:avLst/>
                    <a:gdLst>
                      <a:gd name="T0" fmla="*/ 0 w 5"/>
                      <a:gd name="T1" fmla="*/ 0 h 17"/>
                      <a:gd name="T2" fmla="*/ 4 w 5"/>
                      <a:gd name="T3" fmla="*/ 0 h 17"/>
                      <a:gd name="T4" fmla="*/ 4 w 5"/>
                      <a:gd name="T5" fmla="*/ 16 h 17"/>
                      <a:gd name="T6" fmla="*/ 2 w 5"/>
                      <a:gd name="T7" fmla="*/ 16 h 17"/>
                      <a:gd name="T8" fmla="*/ 2 w 5"/>
                      <a:gd name="T9" fmla="*/ 16 h 17"/>
                      <a:gd name="T10" fmla="*/ 0 w 5"/>
                      <a:gd name="T11" fmla="*/ 16 h 17"/>
                      <a:gd name="T12" fmla="*/ 0 w 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7">
                        <a:moveTo>
                          <a:pt x="0" y="0"/>
                        </a:moveTo>
                        <a:lnTo>
                          <a:pt x="4" y="0"/>
                        </a:lnTo>
                        <a:lnTo>
                          <a:pt x="4" y="16"/>
                        </a:lnTo>
                        <a:lnTo>
                          <a:pt x="2" y="16"/>
                        </a:lnTo>
                        <a:lnTo>
                          <a:pt x="0" y="16"/>
                        </a:lnTo>
                        <a:lnTo>
                          <a:pt x="0" y="0"/>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51" name="Freeform 794"/>
                  <p:cNvSpPr>
                    <a:spLocks noChangeAspect="1"/>
                  </p:cNvSpPr>
                  <p:nvPr/>
                </p:nvSpPr>
                <p:spPr bwMode="auto">
                  <a:xfrm>
                    <a:off x="5088" y="1318"/>
                    <a:ext cx="3" cy="17"/>
                  </a:xfrm>
                  <a:custGeom>
                    <a:avLst/>
                    <a:gdLst>
                      <a:gd name="T0" fmla="*/ 0 w 3"/>
                      <a:gd name="T1" fmla="*/ 0 h 17"/>
                      <a:gd name="T2" fmla="*/ 2 w 3"/>
                      <a:gd name="T3" fmla="*/ 0 h 17"/>
                      <a:gd name="T4" fmla="*/ 2 w 3"/>
                      <a:gd name="T5" fmla="*/ 16 h 17"/>
                      <a:gd name="T6" fmla="*/ 1 w 3"/>
                      <a:gd name="T7" fmla="*/ 16 h 17"/>
                      <a:gd name="T8" fmla="*/ 0 w 3"/>
                      <a:gd name="T9" fmla="*/ 16 h 17"/>
                      <a:gd name="T10" fmla="*/ 0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0" y="0"/>
                        </a:moveTo>
                        <a:lnTo>
                          <a:pt x="2" y="0"/>
                        </a:lnTo>
                        <a:lnTo>
                          <a:pt x="2" y="16"/>
                        </a:lnTo>
                        <a:lnTo>
                          <a:pt x="1" y="16"/>
                        </a:lnTo>
                        <a:lnTo>
                          <a:pt x="0" y="16"/>
                        </a:lnTo>
                        <a:lnTo>
                          <a:pt x="0" y="0"/>
                        </a:lnTo>
                      </a:path>
                    </a:pathLst>
                  </a:custGeom>
                  <a:solidFill>
                    <a:srgbClr val="CDD7D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52" name="Freeform 795"/>
                  <p:cNvSpPr>
                    <a:spLocks noChangeAspect="1"/>
                  </p:cNvSpPr>
                  <p:nvPr/>
                </p:nvSpPr>
                <p:spPr bwMode="auto">
                  <a:xfrm>
                    <a:off x="5090" y="1318"/>
                    <a:ext cx="5" cy="17"/>
                  </a:xfrm>
                  <a:custGeom>
                    <a:avLst/>
                    <a:gdLst>
                      <a:gd name="T0" fmla="*/ 0 w 5"/>
                      <a:gd name="T1" fmla="*/ 0 h 17"/>
                      <a:gd name="T2" fmla="*/ 4 w 5"/>
                      <a:gd name="T3" fmla="*/ 0 h 17"/>
                      <a:gd name="T4" fmla="*/ 4 w 5"/>
                      <a:gd name="T5" fmla="*/ 15 h 17"/>
                      <a:gd name="T6" fmla="*/ 2 w 5"/>
                      <a:gd name="T7" fmla="*/ 15 h 17"/>
                      <a:gd name="T8" fmla="*/ 2 w 5"/>
                      <a:gd name="T9" fmla="*/ 15 h 17"/>
                      <a:gd name="T10" fmla="*/ 0 w 5"/>
                      <a:gd name="T11" fmla="*/ 16 h 17"/>
                      <a:gd name="T12" fmla="*/ 0 w 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7">
                        <a:moveTo>
                          <a:pt x="0" y="0"/>
                        </a:moveTo>
                        <a:lnTo>
                          <a:pt x="4" y="0"/>
                        </a:lnTo>
                        <a:lnTo>
                          <a:pt x="4" y="15"/>
                        </a:lnTo>
                        <a:lnTo>
                          <a:pt x="2" y="15"/>
                        </a:lnTo>
                        <a:lnTo>
                          <a:pt x="0" y="16"/>
                        </a:lnTo>
                        <a:lnTo>
                          <a:pt x="0" y="0"/>
                        </a:lnTo>
                      </a:path>
                    </a:pathLst>
                  </a:custGeom>
                  <a:solidFill>
                    <a:srgbClr val="D7DED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53" name="Freeform 796"/>
                  <p:cNvSpPr>
                    <a:spLocks noChangeAspect="1"/>
                  </p:cNvSpPr>
                  <p:nvPr/>
                </p:nvSpPr>
                <p:spPr bwMode="auto">
                  <a:xfrm>
                    <a:off x="5095" y="1318"/>
                    <a:ext cx="18" cy="17"/>
                  </a:xfrm>
                  <a:custGeom>
                    <a:avLst/>
                    <a:gdLst>
                      <a:gd name="T0" fmla="*/ 0 w 18"/>
                      <a:gd name="T1" fmla="*/ 0 h 17"/>
                      <a:gd name="T2" fmla="*/ 17 w 18"/>
                      <a:gd name="T3" fmla="*/ 0 h 17"/>
                      <a:gd name="T4" fmla="*/ 17 w 18"/>
                      <a:gd name="T5" fmla="*/ 5 h 17"/>
                      <a:gd name="T6" fmla="*/ 17 w 18"/>
                      <a:gd name="T7" fmla="*/ 6 h 17"/>
                      <a:gd name="T8" fmla="*/ 16 w 18"/>
                      <a:gd name="T9" fmla="*/ 8 h 17"/>
                      <a:gd name="T10" fmla="*/ 15 w 18"/>
                      <a:gd name="T11" fmla="*/ 9 h 17"/>
                      <a:gd name="T12" fmla="*/ 13 w 18"/>
                      <a:gd name="T13" fmla="*/ 11 h 17"/>
                      <a:gd name="T14" fmla="*/ 11 w 18"/>
                      <a:gd name="T15" fmla="*/ 13 h 17"/>
                      <a:gd name="T16" fmla="*/ 8 w 18"/>
                      <a:gd name="T17" fmla="*/ 13 h 17"/>
                      <a:gd name="T18" fmla="*/ 4 w 18"/>
                      <a:gd name="T19" fmla="*/ 14 h 17"/>
                      <a:gd name="T20" fmla="*/ 0 w 18"/>
                      <a:gd name="T21" fmla="*/ 16 h 17"/>
                      <a:gd name="T22" fmla="*/ 0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0" y="0"/>
                        </a:moveTo>
                        <a:lnTo>
                          <a:pt x="17" y="0"/>
                        </a:lnTo>
                        <a:lnTo>
                          <a:pt x="17" y="5"/>
                        </a:lnTo>
                        <a:lnTo>
                          <a:pt x="17" y="6"/>
                        </a:lnTo>
                        <a:lnTo>
                          <a:pt x="16" y="8"/>
                        </a:lnTo>
                        <a:lnTo>
                          <a:pt x="15" y="9"/>
                        </a:lnTo>
                        <a:lnTo>
                          <a:pt x="13" y="11"/>
                        </a:lnTo>
                        <a:lnTo>
                          <a:pt x="11" y="13"/>
                        </a:lnTo>
                        <a:lnTo>
                          <a:pt x="8" y="13"/>
                        </a:lnTo>
                        <a:lnTo>
                          <a:pt x="4" y="14"/>
                        </a:lnTo>
                        <a:lnTo>
                          <a:pt x="0" y="16"/>
                        </a:lnTo>
                        <a:lnTo>
                          <a:pt x="0" y="0"/>
                        </a:lnTo>
                      </a:path>
                    </a:pathLst>
                  </a:custGeom>
                  <a:solidFill>
                    <a:srgbClr val="DFE6E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54" name="Freeform 797"/>
                  <p:cNvSpPr>
                    <a:spLocks noChangeAspect="1"/>
                  </p:cNvSpPr>
                  <p:nvPr/>
                </p:nvSpPr>
                <p:spPr bwMode="auto">
                  <a:xfrm>
                    <a:off x="5016" y="1318"/>
                    <a:ext cx="97" cy="14"/>
                  </a:xfrm>
                  <a:custGeom>
                    <a:avLst/>
                    <a:gdLst>
                      <a:gd name="T0" fmla="*/ 48 w 97"/>
                      <a:gd name="T1" fmla="*/ 0 h 14"/>
                      <a:gd name="T2" fmla="*/ 96 w 97"/>
                      <a:gd name="T3" fmla="*/ 0 h 14"/>
                      <a:gd name="T4" fmla="*/ 96 w 97"/>
                      <a:gd name="T5" fmla="*/ 1 h 14"/>
                      <a:gd name="T6" fmla="*/ 94 w 97"/>
                      <a:gd name="T7" fmla="*/ 3 h 14"/>
                      <a:gd name="T8" fmla="*/ 94 w 97"/>
                      <a:gd name="T9" fmla="*/ 3 h 14"/>
                      <a:gd name="T10" fmla="*/ 92 w 97"/>
                      <a:gd name="T11" fmla="*/ 5 h 14"/>
                      <a:gd name="T12" fmla="*/ 91 w 97"/>
                      <a:gd name="T13" fmla="*/ 5 h 14"/>
                      <a:gd name="T14" fmla="*/ 88 w 97"/>
                      <a:gd name="T15" fmla="*/ 6 h 14"/>
                      <a:gd name="T16" fmla="*/ 85 w 97"/>
                      <a:gd name="T17" fmla="*/ 8 h 14"/>
                      <a:gd name="T18" fmla="*/ 83 w 97"/>
                      <a:gd name="T19" fmla="*/ 9 h 14"/>
                      <a:gd name="T20" fmla="*/ 78 w 97"/>
                      <a:gd name="T21" fmla="*/ 9 h 14"/>
                      <a:gd name="T22" fmla="*/ 75 w 97"/>
                      <a:gd name="T23" fmla="*/ 10 h 14"/>
                      <a:gd name="T24" fmla="*/ 71 w 97"/>
                      <a:gd name="T25" fmla="*/ 11 h 14"/>
                      <a:gd name="T26" fmla="*/ 66 w 97"/>
                      <a:gd name="T27" fmla="*/ 11 h 14"/>
                      <a:gd name="T28" fmla="*/ 62 w 97"/>
                      <a:gd name="T29" fmla="*/ 11 h 14"/>
                      <a:gd name="T30" fmla="*/ 58 w 97"/>
                      <a:gd name="T31" fmla="*/ 13 h 14"/>
                      <a:gd name="T32" fmla="*/ 53 w 97"/>
                      <a:gd name="T33" fmla="*/ 13 h 14"/>
                      <a:gd name="T34" fmla="*/ 48 w 97"/>
                      <a:gd name="T35" fmla="*/ 13 h 14"/>
                      <a:gd name="T36" fmla="*/ 43 w 97"/>
                      <a:gd name="T37" fmla="*/ 13 h 14"/>
                      <a:gd name="T38" fmla="*/ 38 w 97"/>
                      <a:gd name="T39" fmla="*/ 13 h 14"/>
                      <a:gd name="T40" fmla="*/ 34 w 97"/>
                      <a:gd name="T41" fmla="*/ 11 h 14"/>
                      <a:gd name="T42" fmla="*/ 28 w 97"/>
                      <a:gd name="T43" fmla="*/ 11 h 14"/>
                      <a:gd name="T44" fmla="*/ 25 w 97"/>
                      <a:gd name="T45" fmla="*/ 11 h 14"/>
                      <a:gd name="T46" fmla="*/ 20 w 97"/>
                      <a:gd name="T47" fmla="*/ 10 h 14"/>
                      <a:gd name="T48" fmla="*/ 18 w 97"/>
                      <a:gd name="T49" fmla="*/ 9 h 14"/>
                      <a:gd name="T50" fmla="*/ 14 w 97"/>
                      <a:gd name="T51" fmla="*/ 9 h 14"/>
                      <a:gd name="T52" fmla="*/ 11 w 97"/>
                      <a:gd name="T53" fmla="*/ 8 h 14"/>
                      <a:gd name="T54" fmla="*/ 9 w 97"/>
                      <a:gd name="T55" fmla="*/ 6 h 14"/>
                      <a:gd name="T56" fmla="*/ 5 w 97"/>
                      <a:gd name="T57" fmla="*/ 5 h 14"/>
                      <a:gd name="T58" fmla="*/ 3 w 97"/>
                      <a:gd name="T59" fmla="*/ 5 h 14"/>
                      <a:gd name="T60" fmla="*/ 2 w 97"/>
                      <a:gd name="T61" fmla="*/ 3 h 14"/>
                      <a:gd name="T62" fmla="*/ 0 w 97"/>
                      <a:gd name="T63" fmla="*/ 3 h 14"/>
                      <a:gd name="T64" fmla="*/ 0 w 97"/>
                      <a:gd name="T65" fmla="*/ 1 h 14"/>
                      <a:gd name="T66" fmla="*/ 0 w 97"/>
                      <a:gd name="T67" fmla="*/ 0 h 14"/>
                      <a:gd name="T68" fmla="*/ 48 w 97"/>
                      <a:gd name="T69" fmla="*/ 0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7" h="14">
                        <a:moveTo>
                          <a:pt x="48" y="0"/>
                        </a:moveTo>
                        <a:lnTo>
                          <a:pt x="96" y="0"/>
                        </a:lnTo>
                        <a:lnTo>
                          <a:pt x="96" y="1"/>
                        </a:lnTo>
                        <a:lnTo>
                          <a:pt x="94" y="3"/>
                        </a:lnTo>
                        <a:lnTo>
                          <a:pt x="92" y="5"/>
                        </a:lnTo>
                        <a:lnTo>
                          <a:pt x="91" y="5"/>
                        </a:lnTo>
                        <a:lnTo>
                          <a:pt x="88" y="6"/>
                        </a:lnTo>
                        <a:lnTo>
                          <a:pt x="85" y="8"/>
                        </a:lnTo>
                        <a:lnTo>
                          <a:pt x="83" y="9"/>
                        </a:lnTo>
                        <a:lnTo>
                          <a:pt x="78" y="9"/>
                        </a:lnTo>
                        <a:lnTo>
                          <a:pt x="75" y="10"/>
                        </a:lnTo>
                        <a:lnTo>
                          <a:pt x="71" y="11"/>
                        </a:lnTo>
                        <a:lnTo>
                          <a:pt x="66" y="11"/>
                        </a:lnTo>
                        <a:lnTo>
                          <a:pt x="62" y="11"/>
                        </a:lnTo>
                        <a:lnTo>
                          <a:pt x="58" y="13"/>
                        </a:lnTo>
                        <a:lnTo>
                          <a:pt x="53" y="13"/>
                        </a:lnTo>
                        <a:lnTo>
                          <a:pt x="48" y="13"/>
                        </a:lnTo>
                        <a:lnTo>
                          <a:pt x="43" y="13"/>
                        </a:lnTo>
                        <a:lnTo>
                          <a:pt x="38" y="13"/>
                        </a:lnTo>
                        <a:lnTo>
                          <a:pt x="34" y="11"/>
                        </a:lnTo>
                        <a:lnTo>
                          <a:pt x="28" y="11"/>
                        </a:lnTo>
                        <a:lnTo>
                          <a:pt x="25" y="11"/>
                        </a:lnTo>
                        <a:lnTo>
                          <a:pt x="20" y="10"/>
                        </a:lnTo>
                        <a:lnTo>
                          <a:pt x="18" y="9"/>
                        </a:lnTo>
                        <a:lnTo>
                          <a:pt x="14" y="9"/>
                        </a:lnTo>
                        <a:lnTo>
                          <a:pt x="11" y="8"/>
                        </a:lnTo>
                        <a:lnTo>
                          <a:pt x="9" y="6"/>
                        </a:lnTo>
                        <a:lnTo>
                          <a:pt x="5" y="5"/>
                        </a:lnTo>
                        <a:lnTo>
                          <a:pt x="3" y="5"/>
                        </a:lnTo>
                        <a:lnTo>
                          <a:pt x="2" y="3"/>
                        </a:lnTo>
                        <a:lnTo>
                          <a:pt x="0" y="3"/>
                        </a:lnTo>
                        <a:lnTo>
                          <a:pt x="0" y="1"/>
                        </a:lnTo>
                        <a:lnTo>
                          <a:pt x="0" y="0"/>
                        </a:lnTo>
                        <a:lnTo>
                          <a:pt x="48" y="0"/>
                        </a:lnTo>
                      </a:path>
                    </a:pathLst>
                  </a:custGeom>
                  <a:solidFill>
                    <a:srgbClr val="6C737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55" name="Freeform 798"/>
                  <p:cNvSpPr>
                    <a:spLocks noChangeAspect="1"/>
                  </p:cNvSpPr>
                  <p:nvPr/>
                </p:nvSpPr>
                <p:spPr bwMode="auto">
                  <a:xfrm>
                    <a:off x="5021" y="1318"/>
                    <a:ext cx="91" cy="14"/>
                  </a:xfrm>
                  <a:custGeom>
                    <a:avLst/>
                    <a:gdLst>
                      <a:gd name="T0" fmla="*/ 46 w 91"/>
                      <a:gd name="T1" fmla="*/ 0 h 14"/>
                      <a:gd name="T2" fmla="*/ 51 w 91"/>
                      <a:gd name="T3" fmla="*/ 0 h 14"/>
                      <a:gd name="T4" fmla="*/ 53 w 91"/>
                      <a:gd name="T5" fmla="*/ 0 h 14"/>
                      <a:gd name="T6" fmla="*/ 58 w 91"/>
                      <a:gd name="T7" fmla="*/ 0 h 14"/>
                      <a:gd name="T8" fmla="*/ 62 w 91"/>
                      <a:gd name="T9" fmla="*/ 0 h 14"/>
                      <a:gd name="T10" fmla="*/ 67 w 91"/>
                      <a:gd name="T11" fmla="*/ 0 h 14"/>
                      <a:gd name="T12" fmla="*/ 74 w 91"/>
                      <a:gd name="T13" fmla="*/ 0 h 14"/>
                      <a:gd name="T14" fmla="*/ 83 w 91"/>
                      <a:gd name="T15" fmla="*/ 0 h 14"/>
                      <a:gd name="T16" fmla="*/ 90 w 91"/>
                      <a:gd name="T17" fmla="*/ 1 h 14"/>
                      <a:gd name="T18" fmla="*/ 88 w 91"/>
                      <a:gd name="T19" fmla="*/ 3 h 14"/>
                      <a:gd name="T20" fmla="*/ 85 w 91"/>
                      <a:gd name="T21" fmla="*/ 6 h 14"/>
                      <a:gd name="T22" fmla="*/ 79 w 91"/>
                      <a:gd name="T23" fmla="*/ 8 h 14"/>
                      <a:gd name="T24" fmla="*/ 74 w 91"/>
                      <a:gd name="T25" fmla="*/ 9 h 14"/>
                      <a:gd name="T26" fmla="*/ 67 w 91"/>
                      <a:gd name="T27" fmla="*/ 10 h 14"/>
                      <a:gd name="T28" fmla="*/ 58 w 91"/>
                      <a:gd name="T29" fmla="*/ 11 h 14"/>
                      <a:gd name="T30" fmla="*/ 49 w 91"/>
                      <a:gd name="T31" fmla="*/ 13 h 14"/>
                      <a:gd name="T32" fmla="*/ 41 w 91"/>
                      <a:gd name="T33" fmla="*/ 13 h 14"/>
                      <a:gd name="T34" fmla="*/ 32 w 91"/>
                      <a:gd name="T35" fmla="*/ 11 h 14"/>
                      <a:gd name="T36" fmla="*/ 23 w 91"/>
                      <a:gd name="T37" fmla="*/ 11 h 14"/>
                      <a:gd name="T38" fmla="*/ 16 w 91"/>
                      <a:gd name="T39" fmla="*/ 9 h 14"/>
                      <a:gd name="T40" fmla="*/ 11 w 91"/>
                      <a:gd name="T41" fmla="*/ 8 h 14"/>
                      <a:gd name="T42" fmla="*/ 5 w 91"/>
                      <a:gd name="T43" fmla="*/ 6 h 14"/>
                      <a:gd name="T44" fmla="*/ 3 w 91"/>
                      <a:gd name="T45" fmla="*/ 3 h 14"/>
                      <a:gd name="T46" fmla="*/ 0 w 91"/>
                      <a:gd name="T47" fmla="*/ 1 h 14"/>
                      <a:gd name="T48" fmla="*/ 3 w 91"/>
                      <a:gd name="T49" fmla="*/ 0 h 14"/>
                      <a:gd name="T50" fmla="*/ 7 w 91"/>
                      <a:gd name="T51" fmla="*/ 0 h 14"/>
                      <a:gd name="T52" fmla="*/ 9 w 91"/>
                      <a:gd name="T53" fmla="*/ 0 h 14"/>
                      <a:gd name="T54" fmla="*/ 14 w 91"/>
                      <a:gd name="T55" fmla="*/ 0 h 14"/>
                      <a:gd name="T56" fmla="*/ 16 w 91"/>
                      <a:gd name="T57" fmla="*/ 0 h 14"/>
                      <a:gd name="T58" fmla="*/ 21 w 91"/>
                      <a:gd name="T59" fmla="*/ 0 h 14"/>
                      <a:gd name="T60" fmla="*/ 28 w 91"/>
                      <a:gd name="T61" fmla="*/ 0 h 14"/>
                      <a:gd name="T62" fmla="*/ 37 w 91"/>
                      <a:gd name="T63" fmla="*/ 0 h 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1" h="14">
                        <a:moveTo>
                          <a:pt x="44" y="0"/>
                        </a:moveTo>
                        <a:lnTo>
                          <a:pt x="46" y="0"/>
                        </a:lnTo>
                        <a:lnTo>
                          <a:pt x="48" y="0"/>
                        </a:lnTo>
                        <a:lnTo>
                          <a:pt x="51" y="0"/>
                        </a:lnTo>
                        <a:lnTo>
                          <a:pt x="52" y="0"/>
                        </a:lnTo>
                        <a:lnTo>
                          <a:pt x="53" y="0"/>
                        </a:lnTo>
                        <a:lnTo>
                          <a:pt x="55" y="0"/>
                        </a:lnTo>
                        <a:lnTo>
                          <a:pt x="58" y="0"/>
                        </a:lnTo>
                        <a:lnTo>
                          <a:pt x="62" y="0"/>
                        </a:lnTo>
                        <a:lnTo>
                          <a:pt x="63" y="0"/>
                        </a:lnTo>
                        <a:lnTo>
                          <a:pt x="67" y="0"/>
                        </a:lnTo>
                        <a:lnTo>
                          <a:pt x="70" y="0"/>
                        </a:lnTo>
                        <a:lnTo>
                          <a:pt x="74" y="0"/>
                        </a:lnTo>
                        <a:lnTo>
                          <a:pt x="78" y="0"/>
                        </a:lnTo>
                        <a:lnTo>
                          <a:pt x="83" y="0"/>
                        </a:lnTo>
                        <a:lnTo>
                          <a:pt x="90" y="0"/>
                        </a:lnTo>
                        <a:lnTo>
                          <a:pt x="90" y="1"/>
                        </a:lnTo>
                        <a:lnTo>
                          <a:pt x="88" y="3"/>
                        </a:lnTo>
                        <a:lnTo>
                          <a:pt x="86" y="5"/>
                        </a:lnTo>
                        <a:lnTo>
                          <a:pt x="85" y="6"/>
                        </a:lnTo>
                        <a:lnTo>
                          <a:pt x="82" y="6"/>
                        </a:lnTo>
                        <a:lnTo>
                          <a:pt x="79" y="8"/>
                        </a:lnTo>
                        <a:lnTo>
                          <a:pt x="76" y="9"/>
                        </a:lnTo>
                        <a:lnTo>
                          <a:pt x="74" y="9"/>
                        </a:lnTo>
                        <a:lnTo>
                          <a:pt x="70" y="10"/>
                        </a:lnTo>
                        <a:lnTo>
                          <a:pt x="67" y="10"/>
                        </a:lnTo>
                        <a:lnTo>
                          <a:pt x="63" y="11"/>
                        </a:lnTo>
                        <a:lnTo>
                          <a:pt x="58" y="11"/>
                        </a:lnTo>
                        <a:lnTo>
                          <a:pt x="55" y="13"/>
                        </a:lnTo>
                        <a:lnTo>
                          <a:pt x="49" y="13"/>
                        </a:lnTo>
                        <a:lnTo>
                          <a:pt x="45" y="13"/>
                        </a:lnTo>
                        <a:lnTo>
                          <a:pt x="41" y="13"/>
                        </a:lnTo>
                        <a:lnTo>
                          <a:pt x="35" y="13"/>
                        </a:lnTo>
                        <a:lnTo>
                          <a:pt x="32" y="11"/>
                        </a:lnTo>
                        <a:lnTo>
                          <a:pt x="27" y="11"/>
                        </a:lnTo>
                        <a:lnTo>
                          <a:pt x="23" y="11"/>
                        </a:lnTo>
                        <a:lnTo>
                          <a:pt x="21" y="10"/>
                        </a:lnTo>
                        <a:lnTo>
                          <a:pt x="16" y="9"/>
                        </a:lnTo>
                        <a:lnTo>
                          <a:pt x="14" y="9"/>
                        </a:lnTo>
                        <a:lnTo>
                          <a:pt x="11" y="8"/>
                        </a:lnTo>
                        <a:lnTo>
                          <a:pt x="9" y="8"/>
                        </a:lnTo>
                        <a:lnTo>
                          <a:pt x="5" y="6"/>
                        </a:lnTo>
                        <a:lnTo>
                          <a:pt x="4" y="5"/>
                        </a:lnTo>
                        <a:lnTo>
                          <a:pt x="3" y="3"/>
                        </a:lnTo>
                        <a:lnTo>
                          <a:pt x="2" y="3"/>
                        </a:lnTo>
                        <a:lnTo>
                          <a:pt x="0" y="1"/>
                        </a:lnTo>
                        <a:lnTo>
                          <a:pt x="0" y="0"/>
                        </a:lnTo>
                        <a:lnTo>
                          <a:pt x="3" y="0"/>
                        </a:lnTo>
                        <a:lnTo>
                          <a:pt x="5" y="0"/>
                        </a:lnTo>
                        <a:lnTo>
                          <a:pt x="7" y="0"/>
                        </a:lnTo>
                        <a:lnTo>
                          <a:pt x="9" y="0"/>
                        </a:lnTo>
                        <a:lnTo>
                          <a:pt x="11" y="0"/>
                        </a:lnTo>
                        <a:lnTo>
                          <a:pt x="14" y="0"/>
                        </a:lnTo>
                        <a:lnTo>
                          <a:pt x="15" y="0"/>
                        </a:lnTo>
                        <a:lnTo>
                          <a:pt x="16" y="0"/>
                        </a:lnTo>
                        <a:lnTo>
                          <a:pt x="19" y="0"/>
                        </a:lnTo>
                        <a:lnTo>
                          <a:pt x="21" y="0"/>
                        </a:lnTo>
                        <a:lnTo>
                          <a:pt x="25" y="0"/>
                        </a:lnTo>
                        <a:lnTo>
                          <a:pt x="28" y="0"/>
                        </a:lnTo>
                        <a:lnTo>
                          <a:pt x="33" y="0"/>
                        </a:lnTo>
                        <a:lnTo>
                          <a:pt x="37" y="0"/>
                        </a:lnTo>
                        <a:lnTo>
                          <a:pt x="44" y="0"/>
                        </a:lnTo>
                      </a:path>
                    </a:pathLst>
                  </a:custGeom>
                  <a:solidFill>
                    <a:srgbClr val="79808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56" name="Freeform 799"/>
                  <p:cNvSpPr>
                    <a:spLocks noChangeAspect="1"/>
                  </p:cNvSpPr>
                  <p:nvPr/>
                </p:nvSpPr>
                <p:spPr bwMode="auto">
                  <a:xfrm>
                    <a:off x="5028" y="1318"/>
                    <a:ext cx="83" cy="14"/>
                  </a:xfrm>
                  <a:custGeom>
                    <a:avLst/>
                    <a:gdLst>
                      <a:gd name="T0" fmla="*/ 39 w 83"/>
                      <a:gd name="T1" fmla="*/ 0 h 14"/>
                      <a:gd name="T2" fmla="*/ 44 w 83"/>
                      <a:gd name="T3" fmla="*/ 0 h 14"/>
                      <a:gd name="T4" fmla="*/ 46 w 83"/>
                      <a:gd name="T5" fmla="*/ 0 h 14"/>
                      <a:gd name="T6" fmla="*/ 50 w 83"/>
                      <a:gd name="T7" fmla="*/ 0 h 14"/>
                      <a:gd name="T8" fmla="*/ 55 w 83"/>
                      <a:gd name="T9" fmla="*/ 0 h 14"/>
                      <a:gd name="T10" fmla="*/ 59 w 83"/>
                      <a:gd name="T11" fmla="*/ 0 h 14"/>
                      <a:gd name="T12" fmla="*/ 66 w 83"/>
                      <a:gd name="T13" fmla="*/ 0 h 14"/>
                      <a:gd name="T14" fmla="*/ 77 w 83"/>
                      <a:gd name="T15" fmla="*/ 1 h 14"/>
                      <a:gd name="T16" fmla="*/ 82 w 83"/>
                      <a:gd name="T17" fmla="*/ 3 h 14"/>
                      <a:gd name="T18" fmla="*/ 80 w 83"/>
                      <a:gd name="T19" fmla="*/ 3 h 14"/>
                      <a:gd name="T20" fmla="*/ 77 w 83"/>
                      <a:gd name="T21" fmla="*/ 6 h 14"/>
                      <a:gd name="T22" fmla="*/ 73 w 83"/>
                      <a:gd name="T23" fmla="*/ 8 h 14"/>
                      <a:gd name="T24" fmla="*/ 67 w 83"/>
                      <a:gd name="T25" fmla="*/ 9 h 14"/>
                      <a:gd name="T26" fmla="*/ 60 w 83"/>
                      <a:gd name="T27" fmla="*/ 10 h 14"/>
                      <a:gd name="T28" fmla="*/ 53 w 83"/>
                      <a:gd name="T29" fmla="*/ 11 h 14"/>
                      <a:gd name="T30" fmla="*/ 45 w 83"/>
                      <a:gd name="T31" fmla="*/ 13 h 14"/>
                      <a:gd name="T32" fmla="*/ 37 w 83"/>
                      <a:gd name="T33" fmla="*/ 13 h 14"/>
                      <a:gd name="T34" fmla="*/ 29 w 83"/>
                      <a:gd name="T35" fmla="*/ 11 h 14"/>
                      <a:gd name="T36" fmla="*/ 22 w 83"/>
                      <a:gd name="T37" fmla="*/ 10 h 14"/>
                      <a:gd name="T38" fmla="*/ 15 w 83"/>
                      <a:gd name="T39" fmla="*/ 9 h 14"/>
                      <a:gd name="T40" fmla="*/ 9 w 83"/>
                      <a:gd name="T41" fmla="*/ 8 h 14"/>
                      <a:gd name="T42" fmla="*/ 5 w 83"/>
                      <a:gd name="T43" fmla="*/ 6 h 14"/>
                      <a:gd name="T44" fmla="*/ 2 w 83"/>
                      <a:gd name="T45" fmla="*/ 5 h 14"/>
                      <a:gd name="T46" fmla="*/ 0 w 83"/>
                      <a:gd name="T47" fmla="*/ 3 h 14"/>
                      <a:gd name="T48" fmla="*/ 3 w 83"/>
                      <a:gd name="T49" fmla="*/ 1 h 14"/>
                      <a:gd name="T50" fmla="*/ 5 w 83"/>
                      <a:gd name="T51" fmla="*/ 1 h 14"/>
                      <a:gd name="T52" fmla="*/ 9 w 83"/>
                      <a:gd name="T53" fmla="*/ 1 h 14"/>
                      <a:gd name="T54" fmla="*/ 11 w 83"/>
                      <a:gd name="T55" fmla="*/ 1 h 14"/>
                      <a:gd name="T56" fmla="*/ 14 w 83"/>
                      <a:gd name="T57" fmla="*/ 1 h 14"/>
                      <a:gd name="T58" fmla="*/ 18 w 83"/>
                      <a:gd name="T59" fmla="*/ 0 h 14"/>
                      <a:gd name="T60" fmla="*/ 23 w 83"/>
                      <a:gd name="T61" fmla="*/ 0 h 14"/>
                      <a:gd name="T62" fmla="*/ 32 w 83"/>
                      <a:gd name="T63" fmla="*/ 0 h 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3" h="14">
                        <a:moveTo>
                          <a:pt x="37" y="0"/>
                        </a:moveTo>
                        <a:lnTo>
                          <a:pt x="39" y="0"/>
                        </a:lnTo>
                        <a:lnTo>
                          <a:pt x="41" y="0"/>
                        </a:lnTo>
                        <a:lnTo>
                          <a:pt x="44" y="0"/>
                        </a:lnTo>
                        <a:lnTo>
                          <a:pt x="45" y="0"/>
                        </a:lnTo>
                        <a:lnTo>
                          <a:pt x="46" y="0"/>
                        </a:lnTo>
                        <a:lnTo>
                          <a:pt x="48" y="0"/>
                        </a:lnTo>
                        <a:lnTo>
                          <a:pt x="50" y="0"/>
                        </a:lnTo>
                        <a:lnTo>
                          <a:pt x="52" y="0"/>
                        </a:lnTo>
                        <a:lnTo>
                          <a:pt x="55" y="0"/>
                        </a:lnTo>
                        <a:lnTo>
                          <a:pt x="56" y="0"/>
                        </a:lnTo>
                        <a:lnTo>
                          <a:pt x="59" y="0"/>
                        </a:lnTo>
                        <a:lnTo>
                          <a:pt x="63" y="0"/>
                        </a:lnTo>
                        <a:lnTo>
                          <a:pt x="66" y="0"/>
                        </a:lnTo>
                        <a:lnTo>
                          <a:pt x="71" y="1"/>
                        </a:lnTo>
                        <a:lnTo>
                          <a:pt x="77" y="1"/>
                        </a:lnTo>
                        <a:lnTo>
                          <a:pt x="82" y="1"/>
                        </a:lnTo>
                        <a:lnTo>
                          <a:pt x="82" y="3"/>
                        </a:lnTo>
                        <a:lnTo>
                          <a:pt x="80" y="3"/>
                        </a:lnTo>
                        <a:lnTo>
                          <a:pt x="80" y="5"/>
                        </a:lnTo>
                        <a:lnTo>
                          <a:pt x="77" y="6"/>
                        </a:lnTo>
                        <a:lnTo>
                          <a:pt x="75" y="8"/>
                        </a:lnTo>
                        <a:lnTo>
                          <a:pt x="73" y="8"/>
                        </a:lnTo>
                        <a:lnTo>
                          <a:pt x="70" y="9"/>
                        </a:lnTo>
                        <a:lnTo>
                          <a:pt x="67" y="9"/>
                        </a:lnTo>
                        <a:lnTo>
                          <a:pt x="63" y="10"/>
                        </a:lnTo>
                        <a:lnTo>
                          <a:pt x="60" y="10"/>
                        </a:lnTo>
                        <a:lnTo>
                          <a:pt x="56" y="11"/>
                        </a:lnTo>
                        <a:lnTo>
                          <a:pt x="53" y="11"/>
                        </a:lnTo>
                        <a:lnTo>
                          <a:pt x="50" y="11"/>
                        </a:lnTo>
                        <a:lnTo>
                          <a:pt x="45" y="13"/>
                        </a:lnTo>
                        <a:lnTo>
                          <a:pt x="41" y="13"/>
                        </a:lnTo>
                        <a:lnTo>
                          <a:pt x="37" y="13"/>
                        </a:lnTo>
                        <a:lnTo>
                          <a:pt x="33" y="11"/>
                        </a:lnTo>
                        <a:lnTo>
                          <a:pt x="29" y="11"/>
                        </a:lnTo>
                        <a:lnTo>
                          <a:pt x="25" y="11"/>
                        </a:lnTo>
                        <a:lnTo>
                          <a:pt x="22" y="10"/>
                        </a:lnTo>
                        <a:lnTo>
                          <a:pt x="18" y="10"/>
                        </a:lnTo>
                        <a:lnTo>
                          <a:pt x="15" y="9"/>
                        </a:lnTo>
                        <a:lnTo>
                          <a:pt x="12" y="9"/>
                        </a:lnTo>
                        <a:lnTo>
                          <a:pt x="9" y="8"/>
                        </a:lnTo>
                        <a:lnTo>
                          <a:pt x="7" y="8"/>
                        </a:lnTo>
                        <a:lnTo>
                          <a:pt x="5" y="6"/>
                        </a:lnTo>
                        <a:lnTo>
                          <a:pt x="3" y="5"/>
                        </a:lnTo>
                        <a:lnTo>
                          <a:pt x="2" y="5"/>
                        </a:lnTo>
                        <a:lnTo>
                          <a:pt x="2" y="3"/>
                        </a:lnTo>
                        <a:lnTo>
                          <a:pt x="0" y="3"/>
                        </a:lnTo>
                        <a:lnTo>
                          <a:pt x="0" y="1"/>
                        </a:lnTo>
                        <a:lnTo>
                          <a:pt x="3" y="1"/>
                        </a:lnTo>
                        <a:lnTo>
                          <a:pt x="4" y="1"/>
                        </a:lnTo>
                        <a:lnTo>
                          <a:pt x="5" y="1"/>
                        </a:lnTo>
                        <a:lnTo>
                          <a:pt x="7" y="1"/>
                        </a:lnTo>
                        <a:lnTo>
                          <a:pt x="9" y="1"/>
                        </a:lnTo>
                        <a:lnTo>
                          <a:pt x="11" y="1"/>
                        </a:lnTo>
                        <a:lnTo>
                          <a:pt x="12" y="1"/>
                        </a:lnTo>
                        <a:lnTo>
                          <a:pt x="14" y="1"/>
                        </a:lnTo>
                        <a:lnTo>
                          <a:pt x="16" y="1"/>
                        </a:lnTo>
                        <a:lnTo>
                          <a:pt x="18" y="0"/>
                        </a:lnTo>
                        <a:lnTo>
                          <a:pt x="21" y="0"/>
                        </a:lnTo>
                        <a:lnTo>
                          <a:pt x="23" y="0"/>
                        </a:lnTo>
                        <a:lnTo>
                          <a:pt x="27" y="0"/>
                        </a:lnTo>
                        <a:lnTo>
                          <a:pt x="32" y="0"/>
                        </a:lnTo>
                        <a:lnTo>
                          <a:pt x="37" y="0"/>
                        </a:lnTo>
                      </a:path>
                    </a:pathLst>
                  </a:custGeom>
                  <a:solidFill>
                    <a:srgbClr val="838A8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57" name="Freeform 800"/>
                  <p:cNvSpPr>
                    <a:spLocks noChangeAspect="1"/>
                  </p:cNvSpPr>
                  <p:nvPr/>
                </p:nvSpPr>
                <p:spPr bwMode="auto">
                  <a:xfrm>
                    <a:off x="5035" y="1318"/>
                    <a:ext cx="74" cy="12"/>
                  </a:xfrm>
                  <a:custGeom>
                    <a:avLst/>
                    <a:gdLst>
                      <a:gd name="T0" fmla="*/ 30 w 74"/>
                      <a:gd name="T1" fmla="*/ 0 h 12"/>
                      <a:gd name="T2" fmla="*/ 32 w 74"/>
                      <a:gd name="T3" fmla="*/ 0 h 12"/>
                      <a:gd name="T4" fmla="*/ 35 w 74"/>
                      <a:gd name="T5" fmla="*/ 0 h 12"/>
                      <a:gd name="T6" fmla="*/ 37 w 74"/>
                      <a:gd name="T7" fmla="*/ 0 h 12"/>
                      <a:gd name="T8" fmla="*/ 38 w 74"/>
                      <a:gd name="T9" fmla="*/ 0 h 12"/>
                      <a:gd name="T10" fmla="*/ 39 w 74"/>
                      <a:gd name="T11" fmla="*/ 0 h 12"/>
                      <a:gd name="T12" fmla="*/ 41 w 74"/>
                      <a:gd name="T13" fmla="*/ 0 h 12"/>
                      <a:gd name="T14" fmla="*/ 43 w 74"/>
                      <a:gd name="T15" fmla="*/ 0 h 12"/>
                      <a:gd name="T16" fmla="*/ 45 w 74"/>
                      <a:gd name="T17" fmla="*/ 0 h 12"/>
                      <a:gd name="T18" fmla="*/ 46 w 74"/>
                      <a:gd name="T19" fmla="*/ 1 h 12"/>
                      <a:gd name="T20" fmla="*/ 48 w 74"/>
                      <a:gd name="T21" fmla="*/ 1 h 12"/>
                      <a:gd name="T22" fmla="*/ 52 w 74"/>
                      <a:gd name="T23" fmla="*/ 1 h 12"/>
                      <a:gd name="T24" fmla="*/ 54 w 74"/>
                      <a:gd name="T25" fmla="*/ 1 h 12"/>
                      <a:gd name="T26" fmla="*/ 58 w 74"/>
                      <a:gd name="T27" fmla="*/ 1 h 12"/>
                      <a:gd name="T28" fmla="*/ 62 w 74"/>
                      <a:gd name="T29" fmla="*/ 1 h 12"/>
                      <a:gd name="T30" fmla="*/ 68 w 74"/>
                      <a:gd name="T31" fmla="*/ 1 h 12"/>
                      <a:gd name="T32" fmla="*/ 73 w 74"/>
                      <a:gd name="T33" fmla="*/ 1 h 12"/>
                      <a:gd name="T34" fmla="*/ 73 w 74"/>
                      <a:gd name="T35" fmla="*/ 3 h 12"/>
                      <a:gd name="T36" fmla="*/ 73 w 74"/>
                      <a:gd name="T37" fmla="*/ 3 h 12"/>
                      <a:gd name="T38" fmla="*/ 71 w 74"/>
                      <a:gd name="T39" fmla="*/ 5 h 12"/>
                      <a:gd name="T40" fmla="*/ 71 w 74"/>
                      <a:gd name="T41" fmla="*/ 5 h 12"/>
                      <a:gd name="T42" fmla="*/ 69 w 74"/>
                      <a:gd name="T43" fmla="*/ 6 h 12"/>
                      <a:gd name="T44" fmla="*/ 66 w 74"/>
                      <a:gd name="T45" fmla="*/ 8 h 12"/>
                      <a:gd name="T46" fmla="*/ 65 w 74"/>
                      <a:gd name="T47" fmla="*/ 8 h 12"/>
                      <a:gd name="T48" fmla="*/ 62 w 74"/>
                      <a:gd name="T49" fmla="*/ 9 h 12"/>
                      <a:gd name="T50" fmla="*/ 60 w 74"/>
                      <a:gd name="T51" fmla="*/ 9 h 12"/>
                      <a:gd name="T52" fmla="*/ 57 w 74"/>
                      <a:gd name="T53" fmla="*/ 10 h 12"/>
                      <a:gd name="T54" fmla="*/ 53 w 74"/>
                      <a:gd name="T55" fmla="*/ 10 h 12"/>
                      <a:gd name="T56" fmla="*/ 50 w 74"/>
                      <a:gd name="T57" fmla="*/ 11 h 12"/>
                      <a:gd name="T58" fmla="*/ 46 w 74"/>
                      <a:gd name="T59" fmla="*/ 11 h 12"/>
                      <a:gd name="T60" fmla="*/ 43 w 74"/>
                      <a:gd name="T61" fmla="*/ 11 h 12"/>
                      <a:gd name="T62" fmla="*/ 39 w 74"/>
                      <a:gd name="T63" fmla="*/ 11 h 12"/>
                      <a:gd name="T64" fmla="*/ 35 w 74"/>
                      <a:gd name="T65" fmla="*/ 11 h 12"/>
                      <a:gd name="T66" fmla="*/ 31 w 74"/>
                      <a:gd name="T67" fmla="*/ 11 h 12"/>
                      <a:gd name="T68" fmla="*/ 28 w 74"/>
                      <a:gd name="T69" fmla="*/ 11 h 12"/>
                      <a:gd name="T70" fmla="*/ 25 w 74"/>
                      <a:gd name="T71" fmla="*/ 11 h 12"/>
                      <a:gd name="T72" fmla="*/ 21 w 74"/>
                      <a:gd name="T73" fmla="*/ 11 h 12"/>
                      <a:gd name="T74" fmla="*/ 19 w 74"/>
                      <a:gd name="T75" fmla="*/ 10 h 12"/>
                      <a:gd name="T76" fmla="*/ 16 w 74"/>
                      <a:gd name="T77" fmla="*/ 10 h 12"/>
                      <a:gd name="T78" fmla="*/ 14 w 74"/>
                      <a:gd name="T79" fmla="*/ 10 h 12"/>
                      <a:gd name="T80" fmla="*/ 11 w 74"/>
                      <a:gd name="T81" fmla="*/ 9 h 12"/>
                      <a:gd name="T82" fmla="*/ 9 w 74"/>
                      <a:gd name="T83" fmla="*/ 9 h 12"/>
                      <a:gd name="T84" fmla="*/ 7 w 74"/>
                      <a:gd name="T85" fmla="*/ 8 h 12"/>
                      <a:gd name="T86" fmla="*/ 4 w 74"/>
                      <a:gd name="T87" fmla="*/ 6 h 12"/>
                      <a:gd name="T88" fmla="*/ 3 w 74"/>
                      <a:gd name="T89" fmla="*/ 6 h 12"/>
                      <a:gd name="T90" fmla="*/ 2 w 74"/>
                      <a:gd name="T91" fmla="*/ 5 h 12"/>
                      <a:gd name="T92" fmla="*/ 0 w 74"/>
                      <a:gd name="T93" fmla="*/ 3 h 12"/>
                      <a:gd name="T94" fmla="*/ 0 w 74"/>
                      <a:gd name="T95" fmla="*/ 3 h 12"/>
                      <a:gd name="T96" fmla="*/ 2 w 74"/>
                      <a:gd name="T97" fmla="*/ 3 h 12"/>
                      <a:gd name="T98" fmla="*/ 3 w 74"/>
                      <a:gd name="T99" fmla="*/ 3 h 12"/>
                      <a:gd name="T100" fmla="*/ 4 w 74"/>
                      <a:gd name="T101" fmla="*/ 1 h 12"/>
                      <a:gd name="T102" fmla="*/ 5 w 74"/>
                      <a:gd name="T103" fmla="*/ 1 h 12"/>
                      <a:gd name="T104" fmla="*/ 7 w 74"/>
                      <a:gd name="T105" fmla="*/ 1 h 12"/>
                      <a:gd name="T106" fmla="*/ 9 w 74"/>
                      <a:gd name="T107" fmla="*/ 1 h 12"/>
                      <a:gd name="T108" fmla="*/ 9 w 74"/>
                      <a:gd name="T109" fmla="*/ 1 h 12"/>
                      <a:gd name="T110" fmla="*/ 11 w 74"/>
                      <a:gd name="T111" fmla="*/ 1 h 12"/>
                      <a:gd name="T112" fmla="*/ 12 w 74"/>
                      <a:gd name="T113" fmla="*/ 1 h 12"/>
                      <a:gd name="T114" fmla="*/ 15 w 74"/>
                      <a:gd name="T115" fmla="*/ 1 h 12"/>
                      <a:gd name="T116" fmla="*/ 16 w 74"/>
                      <a:gd name="T117" fmla="*/ 1 h 12"/>
                      <a:gd name="T118" fmla="*/ 19 w 74"/>
                      <a:gd name="T119" fmla="*/ 1 h 12"/>
                      <a:gd name="T120" fmla="*/ 23 w 74"/>
                      <a:gd name="T121" fmla="*/ 1 h 12"/>
                      <a:gd name="T122" fmla="*/ 26 w 74"/>
                      <a:gd name="T123" fmla="*/ 0 h 12"/>
                      <a:gd name="T124" fmla="*/ 30 w 74"/>
                      <a:gd name="T125" fmla="*/ 0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4" h="12">
                        <a:moveTo>
                          <a:pt x="30" y="0"/>
                        </a:moveTo>
                        <a:lnTo>
                          <a:pt x="32" y="0"/>
                        </a:lnTo>
                        <a:lnTo>
                          <a:pt x="35" y="0"/>
                        </a:lnTo>
                        <a:lnTo>
                          <a:pt x="37" y="0"/>
                        </a:lnTo>
                        <a:lnTo>
                          <a:pt x="38" y="0"/>
                        </a:lnTo>
                        <a:lnTo>
                          <a:pt x="39" y="0"/>
                        </a:lnTo>
                        <a:lnTo>
                          <a:pt x="41" y="0"/>
                        </a:lnTo>
                        <a:lnTo>
                          <a:pt x="43" y="0"/>
                        </a:lnTo>
                        <a:lnTo>
                          <a:pt x="45" y="0"/>
                        </a:lnTo>
                        <a:lnTo>
                          <a:pt x="46" y="1"/>
                        </a:lnTo>
                        <a:lnTo>
                          <a:pt x="48" y="1"/>
                        </a:lnTo>
                        <a:lnTo>
                          <a:pt x="52" y="1"/>
                        </a:lnTo>
                        <a:lnTo>
                          <a:pt x="54" y="1"/>
                        </a:lnTo>
                        <a:lnTo>
                          <a:pt x="58" y="1"/>
                        </a:lnTo>
                        <a:lnTo>
                          <a:pt x="62" y="1"/>
                        </a:lnTo>
                        <a:lnTo>
                          <a:pt x="68" y="1"/>
                        </a:lnTo>
                        <a:lnTo>
                          <a:pt x="73" y="1"/>
                        </a:lnTo>
                        <a:lnTo>
                          <a:pt x="73" y="3"/>
                        </a:lnTo>
                        <a:lnTo>
                          <a:pt x="71" y="5"/>
                        </a:lnTo>
                        <a:lnTo>
                          <a:pt x="69" y="6"/>
                        </a:lnTo>
                        <a:lnTo>
                          <a:pt x="66" y="8"/>
                        </a:lnTo>
                        <a:lnTo>
                          <a:pt x="65" y="8"/>
                        </a:lnTo>
                        <a:lnTo>
                          <a:pt x="62" y="9"/>
                        </a:lnTo>
                        <a:lnTo>
                          <a:pt x="60" y="9"/>
                        </a:lnTo>
                        <a:lnTo>
                          <a:pt x="57" y="10"/>
                        </a:lnTo>
                        <a:lnTo>
                          <a:pt x="53" y="10"/>
                        </a:lnTo>
                        <a:lnTo>
                          <a:pt x="50" y="11"/>
                        </a:lnTo>
                        <a:lnTo>
                          <a:pt x="46" y="11"/>
                        </a:lnTo>
                        <a:lnTo>
                          <a:pt x="43" y="11"/>
                        </a:lnTo>
                        <a:lnTo>
                          <a:pt x="39" y="11"/>
                        </a:lnTo>
                        <a:lnTo>
                          <a:pt x="35" y="11"/>
                        </a:lnTo>
                        <a:lnTo>
                          <a:pt x="31" y="11"/>
                        </a:lnTo>
                        <a:lnTo>
                          <a:pt x="28" y="11"/>
                        </a:lnTo>
                        <a:lnTo>
                          <a:pt x="25" y="11"/>
                        </a:lnTo>
                        <a:lnTo>
                          <a:pt x="21" y="11"/>
                        </a:lnTo>
                        <a:lnTo>
                          <a:pt x="19" y="10"/>
                        </a:lnTo>
                        <a:lnTo>
                          <a:pt x="16" y="10"/>
                        </a:lnTo>
                        <a:lnTo>
                          <a:pt x="14" y="10"/>
                        </a:lnTo>
                        <a:lnTo>
                          <a:pt x="11" y="9"/>
                        </a:lnTo>
                        <a:lnTo>
                          <a:pt x="9" y="9"/>
                        </a:lnTo>
                        <a:lnTo>
                          <a:pt x="7" y="8"/>
                        </a:lnTo>
                        <a:lnTo>
                          <a:pt x="4" y="6"/>
                        </a:lnTo>
                        <a:lnTo>
                          <a:pt x="3" y="6"/>
                        </a:lnTo>
                        <a:lnTo>
                          <a:pt x="2" y="5"/>
                        </a:lnTo>
                        <a:lnTo>
                          <a:pt x="0" y="3"/>
                        </a:lnTo>
                        <a:lnTo>
                          <a:pt x="2" y="3"/>
                        </a:lnTo>
                        <a:lnTo>
                          <a:pt x="3" y="3"/>
                        </a:lnTo>
                        <a:lnTo>
                          <a:pt x="4" y="1"/>
                        </a:lnTo>
                        <a:lnTo>
                          <a:pt x="5" y="1"/>
                        </a:lnTo>
                        <a:lnTo>
                          <a:pt x="7" y="1"/>
                        </a:lnTo>
                        <a:lnTo>
                          <a:pt x="9" y="1"/>
                        </a:lnTo>
                        <a:lnTo>
                          <a:pt x="11" y="1"/>
                        </a:lnTo>
                        <a:lnTo>
                          <a:pt x="12" y="1"/>
                        </a:lnTo>
                        <a:lnTo>
                          <a:pt x="15" y="1"/>
                        </a:lnTo>
                        <a:lnTo>
                          <a:pt x="16" y="1"/>
                        </a:lnTo>
                        <a:lnTo>
                          <a:pt x="19" y="1"/>
                        </a:lnTo>
                        <a:lnTo>
                          <a:pt x="23" y="1"/>
                        </a:lnTo>
                        <a:lnTo>
                          <a:pt x="26" y="0"/>
                        </a:lnTo>
                        <a:lnTo>
                          <a:pt x="30" y="0"/>
                        </a:lnTo>
                      </a:path>
                    </a:pathLst>
                  </a:custGeom>
                  <a:solidFill>
                    <a:srgbClr val="90979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58" name="Freeform 801"/>
                  <p:cNvSpPr>
                    <a:spLocks noChangeAspect="1"/>
                  </p:cNvSpPr>
                  <p:nvPr/>
                </p:nvSpPr>
                <p:spPr bwMode="auto">
                  <a:xfrm>
                    <a:off x="5042" y="1318"/>
                    <a:ext cx="66" cy="12"/>
                  </a:xfrm>
                  <a:custGeom>
                    <a:avLst/>
                    <a:gdLst>
                      <a:gd name="T0" fmla="*/ 23 w 66"/>
                      <a:gd name="T1" fmla="*/ 0 h 12"/>
                      <a:gd name="T2" fmla="*/ 25 w 66"/>
                      <a:gd name="T3" fmla="*/ 0 h 12"/>
                      <a:gd name="T4" fmla="*/ 29 w 66"/>
                      <a:gd name="T5" fmla="*/ 1 h 12"/>
                      <a:gd name="T6" fmla="*/ 30 w 66"/>
                      <a:gd name="T7" fmla="*/ 1 h 12"/>
                      <a:gd name="T8" fmla="*/ 31 w 66"/>
                      <a:gd name="T9" fmla="*/ 1 h 12"/>
                      <a:gd name="T10" fmla="*/ 32 w 66"/>
                      <a:gd name="T11" fmla="*/ 1 h 12"/>
                      <a:gd name="T12" fmla="*/ 34 w 66"/>
                      <a:gd name="T13" fmla="*/ 1 h 12"/>
                      <a:gd name="T14" fmla="*/ 36 w 66"/>
                      <a:gd name="T15" fmla="*/ 1 h 12"/>
                      <a:gd name="T16" fmla="*/ 38 w 66"/>
                      <a:gd name="T17" fmla="*/ 1 h 12"/>
                      <a:gd name="T18" fmla="*/ 40 w 66"/>
                      <a:gd name="T19" fmla="*/ 1 h 12"/>
                      <a:gd name="T20" fmla="*/ 42 w 66"/>
                      <a:gd name="T21" fmla="*/ 1 h 12"/>
                      <a:gd name="T22" fmla="*/ 45 w 66"/>
                      <a:gd name="T23" fmla="*/ 1 h 12"/>
                      <a:gd name="T24" fmla="*/ 47 w 66"/>
                      <a:gd name="T25" fmla="*/ 1 h 12"/>
                      <a:gd name="T26" fmla="*/ 50 w 66"/>
                      <a:gd name="T27" fmla="*/ 1 h 12"/>
                      <a:gd name="T28" fmla="*/ 56 w 66"/>
                      <a:gd name="T29" fmla="*/ 1 h 12"/>
                      <a:gd name="T30" fmla="*/ 60 w 66"/>
                      <a:gd name="T31" fmla="*/ 3 h 12"/>
                      <a:gd name="T32" fmla="*/ 65 w 66"/>
                      <a:gd name="T33" fmla="*/ 3 h 12"/>
                      <a:gd name="T34" fmla="*/ 65 w 66"/>
                      <a:gd name="T35" fmla="*/ 3 h 12"/>
                      <a:gd name="T36" fmla="*/ 63 w 66"/>
                      <a:gd name="T37" fmla="*/ 5 h 12"/>
                      <a:gd name="T38" fmla="*/ 63 w 66"/>
                      <a:gd name="T39" fmla="*/ 6 h 12"/>
                      <a:gd name="T40" fmla="*/ 61 w 66"/>
                      <a:gd name="T41" fmla="*/ 6 h 12"/>
                      <a:gd name="T42" fmla="*/ 60 w 66"/>
                      <a:gd name="T43" fmla="*/ 8 h 12"/>
                      <a:gd name="T44" fmla="*/ 57 w 66"/>
                      <a:gd name="T45" fmla="*/ 8 h 12"/>
                      <a:gd name="T46" fmla="*/ 56 w 66"/>
                      <a:gd name="T47" fmla="*/ 9 h 12"/>
                      <a:gd name="T48" fmla="*/ 53 w 66"/>
                      <a:gd name="T49" fmla="*/ 9 h 12"/>
                      <a:gd name="T50" fmla="*/ 50 w 66"/>
                      <a:gd name="T51" fmla="*/ 10 h 12"/>
                      <a:gd name="T52" fmla="*/ 47 w 66"/>
                      <a:gd name="T53" fmla="*/ 10 h 12"/>
                      <a:gd name="T54" fmla="*/ 43 w 66"/>
                      <a:gd name="T55" fmla="*/ 11 h 12"/>
                      <a:gd name="T56" fmla="*/ 41 w 66"/>
                      <a:gd name="T57" fmla="*/ 11 h 12"/>
                      <a:gd name="T58" fmla="*/ 38 w 66"/>
                      <a:gd name="T59" fmla="*/ 11 h 12"/>
                      <a:gd name="T60" fmla="*/ 34 w 66"/>
                      <a:gd name="T61" fmla="*/ 11 h 12"/>
                      <a:gd name="T62" fmla="*/ 31 w 66"/>
                      <a:gd name="T63" fmla="*/ 11 h 12"/>
                      <a:gd name="T64" fmla="*/ 27 w 66"/>
                      <a:gd name="T65" fmla="*/ 11 h 12"/>
                      <a:gd name="T66" fmla="*/ 25 w 66"/>
                      <a:gd name="T67" fmla="*/ 11 h 12"/>
                      <a:gd name="T68" fmla="*/ 22 w 66"/>
                      <a:gd name="T69" fmla="*/ 11 h 12"/>
                      <a:gd name="T70" fmla="*/ 19 w 66"/>
                      <a:gd name="T71" fmla="*/ 11 h 12"/>
                      <a:gd name="T72" fmla="*/ 16 w 66"/>
                      <a:gd name="T73" fmla="*/ 10 h 12"/>
                      <a:gd name="T74" fmla="*/ 14 w 66"/>
                      <a:gd name="T75" fmla="*/ 10 h 12"/>
                      <a:gd name="T76" fmla="*/ 11 w 66"/>
                      <a:gd name="T77" fmla="*/ 10 h 12"/>
                      <a:gd name="T78" fmla="*/ 9 w 66"/>
                      <a:gd name="T79" fmla="*/ 9 h 12"/>
                      <a:gd name="T80" fmla="*/ 7 w 66"/>
                      <a:gd name="T81" fmla="*/ 9 h 12"/>
                      <a:gd name="T82" fmla="*/ 5 w 66"/>
                      <a:gd name="T83" fmla="*/ 8 h 12"/>
                      <a:gd name="T84" fmla="*/ 4 w 66"/>
                      <a:gd name="T85" fmla="*/ 8 h 12"/>
                      <a:gd name="T86" fmla="*/ 3 w 66"/>
                      <a:gd name="T87" fmla="*/ 6 h 12"/>
                      <a:gd name="T88" fmla="*/ 2 w 66"/>
                      <a:gd name="T89" fmla="*/ 6 h 12"/>
                      <a:gd name="T90" fmla="*/ 0 w 66"/>
                      <a:gd name="T91" fmla="*/ 5 h 12"/>
                      <a:gd name="T92" fmla="*/ 0 w 66"/>
                      <a:gd name="T93" fmla="*/ 3 h 12"/>
                      <a:gd name="T94" fmla="*/ 2 w 66"/>
                      <a:gd name="T95" fmla="*/ 3 h 12"/>
                      <a:gd name="T96" fmla="*/ 3 w 66"/>
                      <a:gd name="T97" fmla="*/ 3 h 12"/>
                      <a:gd name="T98" fmla="*/ 4 w 66"/>
                      <a:gd name="T99" fmla="*/ 3 h 12"/>
                      <a:gd name="T100" fmla="*/ 5 w 66"/>
                      <a:gd name="T101" fmla="*/ 3 h 12"/>
                      <a:gd name="T102" fmla="*/ 7 w 66"/>
                      <a:gd name="T103" fmla="*/ 3 h 12"/>
                      <a:gd name="T104" fmla="*/ 8 w 66"/>
                      <a:gd name="T105" fmla="*/ 3 h 12"/>
                      <a:gd name="T106" fmla="*/ 9 w 66"/>
                      <a:gd name="T107" fmla="*/ 1 h 12"/>
                      <a:gd name="T108" fmla="*/ 11 w 66"/>
                      <a:gd name="T109" fmla="*/ 1 h 12"/>
                      <a:gd name="T110" fmla="*/ 14 w 66"/>
                      <a:gd name="T111" fmla="*/ 1 h 12"/>
                      <a:gd name="T112" fmla="*/ 15 w 66"/>
                      <a:gd name="T113" fmla="*/ 1 h 12"/>
                      <a:gd name="T114" fmla="*/ 18 w 66"/>
                      <a:gd name="T115" fmla="*/ 1 h 12"/>
                      <a:gd name="T116" fmla="*/ 20 w 66"/>
                      <a:gd name="T117" fmla="*/ 1 h 12"/>
                      <a:gd name="T118" fmla="*/ 23 w 66"/>
                      <a:gd name="T119" fmla="*/ 0 h 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6" h="12">
                        <a:moveTo>
                          <a:pt x="23" y="0"/>
                        </a:moveTo>
                        <a:lnTo>
                          <a:pt x="25" y="0"/>
                        </a:lnTo>
                        <a:lnTo>
                          <a:pt x="29" y="1"/>
                        </a:lnTo>
                        <a:lnTo>
                          <a:pt x="30" y="1"/>
                        </a:lnTo>
                        <a:lnTo>
                          <a:pt x="31" y="1"/>
                        </a:lnTo>
                        <a:lnTo>
                          <a:pt x="32" y="1"/>
                        </a:lnTo>
                        <a:lnTo>
                          <a:pt x="34" y="1"/>
                        </a:lnTo>
                        <a:lnTo>
                          <a:pt x="36" y="1"/>
                        </a:lnTo>
                        <a:lnTo>
                          <a:pt x="38" y="1"/>
                        </a:lnTo>
                        <a:lnTo>
                          <a:pt x="40" y="1"/>
                        </a:lnTo>
                        <a:lnTo>
                          <a:pt x="42" y="1"/>
                        </a:lnTo>
                        <a:lnTo>
                          <a:pt x="45" y="1"/>
                        </a:lnTo>
                        <a:lnTo>
                          <a:pt x="47" y="1"/>
                        </a:lnTo>
                        <a:lnTo>
                          <a:pt x="50" y="1"/>
                        </a:lnTo>
                        <a:lnTo>
                          <a:pt x="56" y="1"/>
                        </a:lnTo>
                        <a:lnTo>
                          <a:pt x="60" y="3"/>
                        </a:lnTo>
                        <a:lnTo>
                          <a:pt x="65" y="3"/>
                        </a:lnTo>
                        <a:lnTo>
                          <a:pt x="63" y="5"/>
                        </a:lnTo>
                        <a:lnTo>
                          <a:pt x="63" y="6"/>
                        </a:lnTo>
                        <a:lnTo>
                          <a:pt x="61" y="6"/>
                        </a:lnTo>
                        <a:lnTo>
                          <a:pt x="60" y="8"/>
                        </a:lnTo>
                        <a:lnTo>
                          <a:pt x="57" y="8"/>
                        </a:lnTo>
                        <a:lnTo>
                          <a:pt x="56" y="9"/>
                        </a:lnTo>
                        <a:lnTo>
                          <a:pt x="53" y="9"/>
                        </a:lnTo>
                        <a:lnTo>
                          <a:pt x="50" y="10"/>
                        </a:lnTo>
                        <a:lnTo>
                          <a:pt x="47" y="10"/>
                        </a:lnTo>
                        <a:lnTo>
                          <a:pt x="43" y="11"/>
                        </a:lnTo>
                        <a:lnTo>
                          <a:pt x="41" y="11"/>
                        </a:lnTo>
                        <a:lnTo>
                          <a:pt x="38" y="11"/>
                        </a:lnTo>
                        <a:lnTo>
                          <a:pt x="34" y="11"/>
                        </a:lnTo>
                        <a:lnTo>
                          <a:pt x="31" y="11"/>
                        </a:lnTo>
                        <a:lnTo>
                          <a:pt x="27" y="11"/>
                        </a:lnTo>
                        <a:lnTo>
                          <a:pt x="25" y="11"/>
                        </a:lnTo>
                        <a:lnTo>
                          <a:pt x="22" y="11"/>
                        </a:lnTo>
                        <a:lnTo>
                          <a:pt x="19" y="11"/>
                        </a:lnTo>
                        <a:lnTo>
                          <a:pt x="16" y="10"/>
                        </a:lnTo>
                        <a:lnTo>
                          <a:pt x="14" y="10"/>
                        </a:lnTo>
                        <a:lnTo>
                          <a:pt x="11" y="10"/>
                        </a:lnTo>
                        <a:lnTo>
                          <a:pt x="9" y="9"/>
                        </a:lnTo>
                        <a:lnTo>
                          <a:pt x="7" y="9"/>
                        </a:lnTo>
                        <a:lnTo>
                          <a:pt x="5" y="8"/>
                        </a:lnTo>
                        <a:lnTo>
                          <a:pt x="4" y="8"/>
                        </a:lnTo>
                        <a:lnTo>
                          <a:pt x="3" y="6"/>
                        </a:lnTo>
                        <a:lnTo>
                          <a:pt x="2" y="6"/>
                        </a:lnTo>
                        <a:lnTo>
                          <a:pt x="0" y="5"/>
                        </a:lnTo>
                        <a:lnTo>
                          <a:pt x="0" y="3"/>
                        </a:lnTo>
                        <a:lnTo>
                          <a:pt x="2" y="3"/>
                        </a:lnTo>
                        <a:lnTo>
                          <a:pt x="3" y="3"/>
                        </a:lnTo>
                        <a:lnTo>
                          <a:pt x="4" y="3"/>
                        </a:lnTo>
                        <a:lnTo>
                          <a:pt x="5" y="3"/>
                        </a:lnTo>
                        <a:lnTo>
                          <a:pt x="7" y="3"/>
                        </a:lnTo>
                        <a:lnTo>
                          <a:pt x="8" y="3"/>
                        </a:lnTo>
                        <a:lnTo>
                          <a:pt x="9" y="1"/>
                        </a:lnTo>
                        <a:lnTo>
                          <a:pt x="11" y="1"/>
                        </a:lnTo>
                        <a:lnTo>
                          <a:pt x="14" y="1"/>
                        </a:lnTo>
                        <a:lnTo>
                          <a:pt x="15" y="1"/>
                        </a:lnTo>
                        <a:lnTo>
                          <a:pt x="18" y="1"/>
                        </a:lnTo>
                        <a:lnTo>
                          <a:pt x="20" y="1"/>
                        </a:lnTo>
                        <a:lnTo>
                          <a:pt x="23" y="0"/>
                        </a:lnTo>
                      </a:path>
                    </a:pathLst>
                  </a:custGeom>
                  <a:solidFill>
                    <a:srgbClr val="9AA1A1"/>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59" name="Freeform 802"/>
                  <p:cNvSpPr>
                    <a:spLocks noChangeAspect="1"/>
                  </p:cNvSpPr>
                  <p:nvPr/>
                </p:nvSpPr>
                <p:spPr bwMode="auto">
                  <a:xfrm>
                    <a:off x="5047" y="1319"/>
                    <a:ext cx="60" cy="11"/>
                  </a:xfrm>
                  <a:custGeom>
                    <a:avLst/>
                    <a:gdLst>
                      <a:gd name="T0" fmla="*/ 19 w 60"/>
                      <a:gd name="T1" fmla="*/ 0 h 11"/>
                      <a:gd name="T2" fmla="*/ 21 w 60"/>
                      <a:gd name="T3" fmla="*/ 0 h 11"/>
                      <a:gd name="T4" fmla="*/ 23 w 60"/>
                      <a:gd name="T5" fmla="*/ 0 h 11"/>
                      <a:gd name="T6" fmla="*/ 25 w 60"/>
                      <a:gd name="T7" fmla="*/ 0 h 11"/>
                      <a:gd name="T8" fmla="*/ 26 w 60"/>
                      <a:gd name="T9" fmla="*/ 0 h 11"/>
                      <a:gd name="T10" fmla="*/ 27 w 60"/>
                      <a:gd name="T11" fmla="*/ 0 h 11"/>
                      <a:gd name="T12" fmla="*/ 29 w 60"/>
                      <a:gd name="T13" fmla="*/ 0 h 11"/>
                      <a:gd name="T14" fmla="*/ 30 w 60"/>
                      <a:gd name="T15" fmla="*/ 0 h 11"/>
                      <a:gd name="T16" fmla="*/ 33 w 60"/>
                      <a:gd name="T17" fmla="*/ 0 h 11"/>
                      <a:gd name="T18" fmla="*/ 34 w 60"/>
                      <a:gd name="T19" fmla="*/ 0 h 11"/>
                      <a:gd name="T20" fmla="*/ 36 w 60"/>
                      <a:gd name="T21" fmla="*/ 0 h 11"/>
                      <a:gd name="T22" fmla="*/ 39 w 60"/>
                      <a:gd name="T23" fmla="*/ 0 h 11"/>
                      <a:gd name="T24" fmla="*/ 41 w 60"/>
                      <a:gd name="T25" fmla="*/ 1 h 11"/>
                      <a:gd name="T26" fmla="*/ 45 w 60"/>
                      <a:gd name="T27" fmla="*/ 1 h 11"/>
                      <a:gd name="T28" fmla="*/ 50 w 60"/>
                      <a:gd name="T29" fmla="*/ 1 h 11"/>
                      <a:gd name="T30" fmla="*/ 54 w 60"/>
                      <a:gd name="T31" fmla="*/ 1 h 11"/>
                      <a:gd name="T32" fmla="*/ 59 w 60"/>
                      <a:gd name="T33" fmla="*/ 3 h 11"/>
                      <a:gd name="T34" fmla="*/ 59 w 60"/>
                      <a:gd name="T35" fmla="*/ 3 h 11"/>
                      <a:gd name="T36" fmla="*/ 57 w 60"/>
                      <a:gd name="T37" fmla="*/ 3 h 11"/>
                      <a:gd name="T38" fmla="*/ 57 w 60"/>
                      <a:gd name="T39" fmla="*/ 5 h 11"/>
                      <a:gd name="T40" fmla="*/ 55 w 60"/>
                      <a:gd name="T41" fmla="*/ 6 h 11"/>
                      <a:gd name="T42" fmla="*/ 54 w 60"/>
                      <a:gd name="T43" fmla="*/ 6 h 11"/>
                      <a:gd name="T44" fmla="*/ 52 w 60"/>
                      <a:gd name="T45" fmla="*/ 8 h 11"/>
                      <a:gd name="T46" fmla="*/ 50 w 60"/>
                      <a:gd name="T47" fmla="*/ 8 h 11"/>
                      <a:gd name="T48" fmla="*/ 48 w 60"/>
                      <a:gd name="T49" fmla="*/ 8 h 11"/>
                      <a:gd name="T50" fmla="*/ 45 w 60"/>
                      <a:gd name="T51" fmla="*/ 8 h 11"/>
                      <a:gd name="T52" fmla="*/ 43 w 60"/>
                      <a:gd name="T53" fmla="*/ 8 h 11"/>
                      <a:gd name="T54" fmla="*/ 40 w 60"/>
                      <a:gd name="T55" fmla="*/ 8 h 11"/>
                      <a:gd name="T56" fmla="*/ 37 w 60"/>
                      <a:gd name="T57" fmla="*/ 10 h 11"/>
                      <a:gd name="T58" fmla="*/ 34 w 60"/>
                      <a:gd name="T59" fmla="*/ 10 h 11"/>
                      <a:gd name="T60" fmla="*/ 32 w 60"/>
                      <a:gd name="T61" fmla="*/ 10 h 11"/>
                      <a:gd name="T62" fmla="*/ 27 w 60"/>
                      <a:gd name="T63" fmla="*/ 10 h 11"/>
                      <a:gd name="T64" fmla="*/ 25 w 60"/>
                      <a:gd name="T65" fmla="*/ 10 h 11"/>
                      <a:gd name="T66" fmla="*/ 22 w 60"/>
                      <a:gd name="T67" fmla="*/ 10 h 11"/>
                      <a:gd name="T68" fmla="*/ 21 w 60"/>
                      <a:gd name="T69" fmla="*/ 10 h 11"/>
                      <a:gd name="T70" fmla="*/ 18 w 60"/>
                      <a:gd name="T71" fmla="*/ 10 h 11"/>
                      <a:gd name="T72" fmla="*/ 15 w 60"/>
                      <a:gd name="T73" fmla="*/ 8 h 11"/>
                      <a:gd name="T74" fmla="*/ 12 w 60"/>
                      <a:gd name="T75" fmla="*/ 8 h 11"/>
                      <a:gd name="T76" fmla="*/ 11 w 60"/>
                      <a:gd name="T77" fmla="*/ 8 h 11"/>
                      <a:gd name="T78" fmla="*/ 9 w 60"/>
                      <a:gd name="T79" fmla="*/ 8 h 11"/>
                      <a:gd name="T80" fmla="*/ 7 w 60"/>
                      <a:gd name="T81" fmla="*/ 8 h 11"/>
                      <a:gd name="T82" fmla="*/ 5 w 60"/>
                      <a:gd name="T83" fmla="*/ 6 h 11"/>
                      <a:gd name="T84" fmla="*/ 4 w 60"/>
                      <a:gd name="T85" fmla="*/ 6 h 11"/>
                      <a:gd name="T86" fmla="*/ 3 w 60"/>
                      <a:gd name="T87" fmla="*/ 6 h 11"/>
                      <a:gd name="T88" fmla="*/ 2 w 60"/>
                      <a:gd name="T89" fmla="*/ 5 h 11"/>
                      <a:gd name="T90" fmla="*/ 2 w 60"/>
                      <a:gd name="T91" fmla="*/ 3 h 11"/>
                      <a:gd name="T92" fmla="*/ 0 w 60"/>
                      <a:gd name="T93" fmla="*/ 3 h 11"/>
                      <a:gd name="T94" fmla="*/ 3 w 60"/>
                      <a:gd name="T95" fmla="*/ 3 h 11"/>
                      <a:gd name="T96" fmla="*/ 4 w 60"/>
                      <a:gd name="T97" fmla="*/ 3 h 11"/>
                      <a:gd name="T98" fmla="*/ 5 w 60"/>
                      <a:gd name="T99" fmla="*/ 1 h 11"/>
                      <a:gd name="T100" fmla="*/ 7 w 60"/>
                      <a:gd name="T101" fmla="*/ 1 h 11"/>
                      <a:gd name="T102" fmla="*/ 9 w 60"/>
                      <a:gd name="T103" fmla="*/ 1 h 11"/>
                      <a:gd name="T104" fmla="*/ 11 w 60"/>
                      <a:gd name="T105" fmla="*/ 1 h 11"/>
                      <a:gd name="T106" fmla="*/ 14 w 60"/>
                      <a:gd name="T107" fmla="*/ 0 h 11"/>
                      <a:gd name="T108" fmla="*/ 19 w 60"/>
                      <a:gd name="T109" fmla="*/ 0 h 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 h="11">
                        <a:moveTo>
                          <a:pt x="19" y="0"/>
                        </a:moveTo>
                        <a:lnTo>
                          <a:pt x="21" y="0"/>
                        </a:lnTo>
                        <a:lnTo>
                          <a:pt x="23" y="0"/>
                        </a:lnTo>
                        <a:lnTo>
                          <a:pt x="25" y="0"/>
                        </a:lnTo>
                        <a:lnTo>
                          <a:pt x="26" y="0"/>
                        </a:lnTo>
                        <a:lnTo>
                          <a:pt x="27" y="0"/>
                        </a:lnTo>
                        <a:lnTo>
                          <a:pt x="29" y="0"/>
                        </a:lnTo>
                        <a:lnTo>
                          <a:pt x="30" y="0"/>
                        </a:lnTo>
                        <a:lnTo>
                          <a:pt x="33" y="0"/>
                        </a:lnTo>
                        <a:lnTo>
                          <a:pt x="34" y="0"/>
                        </a:lnTo>
                        <a:lnTo>
                          <a:pt x="36" y="0"/>
                        </a:lnTo>
                        <a:lnTo>
                          <a:pt x="39" y="0"/>
                        </a:lnTo>
                        <a:lnTo>
                          <a:pt x="41" y="1"/>
                        </a:lnTo>
                        <a:lnTo>
                          <a:pt x="45" y="1"/>
                        </a:lnTo>
                        <a:lnTo>
                          <a:pt x="50" y="1"/>
                        </a:lnTo>
                        <a:lnTo>
                          <a:pt x="54" y="1"/>
                        </a:lnTo>
                        <a:lnTo>
                          <a:pt x="59" y="3"/>
                        </a:lnTo>
                        <a:lnTo>
                          <a:pt x="57" y="3"/>
                        </a:lnTo>
                        <a:lnTo>
                          <a:pt x="57" y="5"/>
                        </a:lnTo>
                        <a:lnTo>
                          <a:pt x="55" y="6"/>
                        </a:lnTo>
                        <a:lnTo>
                          <a:pt x="54" y="6"/>
                        </a:lnTo>
                        <a:lnTo>
                          <a:pt x="52" y="8"/>
                        </a:lnTo>
                        <a:lnTo>
                          <a:pt x="50" y="8"/>
                        </a:lnTo>
                        <a:lnTo>
                          <a:pt x="48" y="8"/>
                        </a:lnTo>
                        <a:lnTo>
                          <a:pt x="45" y="8"/>
                        </a:lnTo>
                        <a:lnTo>
                          <a:pt x="43" y="8"/>
                        </a:lnTo>
                        <a:lnTo>
                          <a:pt x="40" y="8"/>
                        </a:lnTo>
                        <a:lnTo>
                          <a:pt x="37" y="10"/>
                        </a:lnTo>
                        <a:lnTo>
                          <a:pt x="34" y="10"/>
                        </a:lnTo>
                        <a:lnTo>
                          <a:pt x="32" y="10"/>
                        </a:lnTo>
                        <a:lnTo>
                          <a:pt x="27" y="10"/>
                        </a:lnTo>
                        <a:lnTo>
                          <a:pt x="25" y="10"/>
                        </a:lnTo>
                        <a:lnTo>
                          <a:pt x="22" y="10"/>
                        </a:lnTo>
                        <a:lnTo>
                          <a:pt x="21" y="10"/>
                        </a:lnTo>
                        <a:lnTo>
                          <a:pt x="18" y="10"/>
                        </a:lnTo>
                        <a:lnTo>
                          <a:pt x="15" y="8"/>
                        </a:lnTo>
                        <a:lnTo>
                          <a:pt x="12" y="8"/>
                        </a:lnTo>
                        <a:lnTo>
                          <a:pt x="11" y="8"/>
                        </a:lnTo>
                        <a:lnTo>
                          <a:pt x="9" y="8"/>
                        </a:lnTo>
                        <a:lnTo>
                          <a:pt x="7" y="8"/>
                        </a:lnTo>
                        <a:lnTo>
                          <a:pt x="5" y="6"/>
                        </a:lnTo>
                        <a:lnTo>
                          <a:pt x="4" y="6"/>
                        </a:lnTo>
                        <a:lnTo>
                          <a:pt x="3" y="6"/>
                        </a:lnTo>
                        <a:lnTo>
                          <a:pt x="2" y="5"/>
                        </a:lnTo>
                        <a:lnTo>
                          <a:pt x="2" y="3"/>
                        </a:lnTo>
                        <a:lnTo>
                          <a:pt x="0" y="3"/>
                        </a:lnTo>
                        <a:lnTo>
                          <a:pt x="3" y="3"/>
                        </a:lnTo>
                        <a:lnTo>
                          <a:pt x="4" y="3"/>
                        </a:lnTo>
                        <a:lnTo>
                          <a:pt x="5" y="1"/>
                        </a:lnTo>
                        <a:lnTo>
                          <a:pt x="7" y="1"/>
                        </a:lnTo>
                        <a:lnTo>
                          <a:pt x="9" y="1"/>
                        </a:lnTo>
                        <a:lnTo>
                          <a:pt x="11" y="1"/>
                        </a:lnTo>
                        <a:lnTo>
                          <a:pt x="14" y="0"/>
                        </a:lnTo>
                        <a:lnTo>
                          <a:pt x="19" y="0"/>
                        </a:lnTo>
                      </a:path>
                    </a:pathLst>
                  </a:custGeom>
                  <a:solidFill>
                    <a:srgbClr val="A7AEA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60" name="Freeform 803"/>
                  <p:cNvSpPr>
                    <a:spLocks noChangeAspect="1"/>
                  </p:cNvSpPr>
                  <p:nvPr/>
                </p:nvSpPr>
                <p:spPr bwMode="auto">
                  <a:xfrm>
                    <a:off x="5054" y="1319"/>
                    <a:ext cx="51" cy="11"/>
                  </a:xfrm>
                  <a:custGeom>
                    <a:avLst/>
                    <a:gdLst>
                      <a:gd name="T0" fmla="*/ 12 w 51"/>
                      <a:gd name="T1" fmla="*/ 0 h 11"/>
                      <a:gd name="T2" fmla="*/ 15 w 51"/>
                      <a:gd name="T3" fmla="*/ 0 h 11"/>
                      <a:gd name="T4" fmla="*/ 16 w 51"/>
                      <a:gd name="T5" fmla="*/ 0 h 11"/>
                      <a:gd name="T6" fmla="*/ 18 w 51"/>
                      <a:gd name="T7" fmla="*/ 0 h 11"/>
                      <a:gd name="T8" fmla="*/ 19 w 51"/>
                      <a:gd name="T9" fmla="*/ 0 h 11"/>
                      <a:gd name="T10" fmla="*/ 20 w 51"/>
                      <a:gd name="T11" fmla="*/ 0 h 11"/>
                      <a:gd name="T12" fmla="*/ 22 w 51"/>
                      <a:gd name="T13" fmla="*/ 0 h 11"/>
                      <a:gd name="T14" fmla="*/ 23 w 51"/>
                      <a:gd name="T15" fmla="*/ 0 h 11"/>
                      <a:gd name="T16" fmla="*/ 25 w 51"/>
                      <a:gd name="T17" fmla="*/ 0 h 11"/>
                      <a:gd name="T18" fmla="*/ 27 w 51"/>
                      <a:gd name="T19" fmla="*/ 0 h 11"/>
                      <a:gd name="T20" fmla="*/ 28 w 51"/>
                      <a:gd name="T21" fmla="*/ 1 h 11"/>
                      <a:gd name="T22" fmla="*/ 31 w 51"/>
                      <a:gd name="T23" fmla="*/ 1 h 11"/>
                      <a:gd name="T24" fmla="*/ 34 w 51"/>
                      <a:gd name="T25" fmla="*/ 1 h 11"/>
                      <a:gd name="T26" fmla="*/ 37 w 51"/>
                      <a:gd name="T27" fmla="*/ 1 h 11"/>
                      <a:gd name="T28" fmla="*/ 41 w 51"/>
                      <a:gd name="T29" fmla="*/ 3 h 11"/>
                      <a:gd name="T30" fmla="*/ 45 w 51"/>
                      <a:gd name="T31" fmla="*/ 3 h 11"/>
                      <a:gd name="T32" fmla="*/ 50 w 51"/>
                      <a:gd name="T33" fmla="*/ 3 h 11"/>
                      <a:gd name="T34" fmla="*/ 50 w 51"/>
                      <a:gd name="T35" fmla="*/ 3 h 11"/>
                      <a:gd name="T36" fmla="*/ 48 w 51"/>
                      <a:gd name="T37" fmla="*/ 5 h 11"/>
                      <a:gd name="T38" fmla="*/ 48 w 51"/>
                      <a:gd name="T39" fmla="*/ 6 h 11"/>
                      <a:gd name="T40" fmla="*/ 45 w 51"/>
                      <a:gd name="T41" fmla="*/ 6 h 11"/>
                      <a:gd name="T42" fmla="*/ 43 w 51"/>
                      <a:gd name="T43" fmla="*/ 8 h 11"/>
                      <a:gd name="T44" fmla="*/ 42 w 51"/>
                      <a:gd name="T45" fmla="*/ 8 h 11"/>
                      <a:gd name="T46" fmla="*/ 41 w 51"/>
                      <a:gd name="T47" fmla="*/ 8 h 11"/>
                      <a:gd name="T48" fmla="*/ 38 w 51"/>
                      <a:gd name="T49" fmla="*/ 8 h 11"/>
                      <a:gd name="T50" fmla="*/ 35 w 51"/>
                      <a:gd name="T51" fmla="*/ 8 h 11"/>
                      <a:gd name="T52" fmla="*/ 34 w 51"/>
                      <a:gd name="T53" fmla="*/ 8 h 11"/>
                      <a:gd name="T54" fmla="*/ 31 w 51"/>
                      <a:gd name="T55" fmla="*/ 10 h 11"/>
                      <a:gd name="T56" fmla="*/ 28 w 51"/>
                      <a:gd name="T57" fmla="*/ 10 h 11"/>
                      <a:gd name="T58" fmla="*/ 25 w 51"/>
                      <a:gd name="T59" fmla="*/ 10 h 11"/>
                      <a:gd name="T60" fmla="*/ 23 w 51"/>
                      <a:gd name="T61" fmla="*/ 10 h 11"/>
                      <a:gd name="T62" fmla="*/ 20 w 51"/>
                      <a:gd name="T63" fmla="*/ 10 h 11"/>
                      <a:gd name="T64" fmla="*/ 19 w 51"/>
                      <a:gd name="T65" fmla="*/ 10 h 11"/>
                      <a:gd name="T66" fmla="*/ 16 w 51"/>
                      <a:gd name="T67" fmla="*/ 10 h 11"/>
                      <a:gd name="T68" fmla="*/ 15 w 51"/>
                      <a:gd name="T69" fmla="*/ 10 h 11"/>
                      <a:gd name="T70" fmla="*/ 12 w 51"/>
                      <a:gd name="T71" fmla="*/ 8 h 11"/>
                      <a:gd name="T72" fmla="*/ 11 w 51"/>
                      <a:gd name="T73" fmla="*/ 8 h 11"/>
                      <a:gd name="T74" fmla="*/ 9 w 51"/>
                      <a:gd name="T75" fmla="*/ 8 h 11"/>
                      <a:gd name="T76" fmla="*/ 7 w 51"/>
                      <a:gd name="T77" fmla="*/ 8 h 11"/>
                      <a:gd name="T78" fmla="*/ 5 w 51"/>
                      <a:gd name="T79" fmla="*/ 8 h 11"/>
                      <a:gd name="T80" fmla="*/ 4 w 51"/>
                      <a:gd name="T81" fmla="*/ 8 h 11"/>
                      <a:gd name="T82" fmla="*/ 4 w 51"/>
                      <a:gd name="T83" fmla="*/ 6 h 11"/>
                      <a:gd name="T84" fmla="*/ 3 w 51"/>
                      <a:gd name="T85" fmla="*/ 6 h 11"/>
                      <a:gd name="T86" fmla="*/ 2 w 51"/>
                      <a:gd name="T87" fmla="*/ 6 h 11"/>
                      <a:gd name="T88" fmla="*/ 2 w 51"/>
                      <a:gd name="T89" fmla="*/ 5 h 11"/>
                      <a:gd name="T90" fmla="*/ 0 w 51"/>
                      <a:gd name="T91" fmla="*/ 5 h 11"/>
                      <a:gd name="T92" fmla="*/ 0 w 51"/>
                      <a:gd name="T93" fmla="*/ 3 h 11"/>
                      <a:gd name="T94" fmla="*/ 2 w 51"/>
                      <a:gd name="T95" fmla="*/ 3 h 11"/>
                      <a:gd name="T96" fmla="*/ 3 w 51"/>
                      <a:gd name="T97" fmla="*/ 3 h 11"/>
                      <a:gd name="T98" fmla="*/ 4 w 51"/>
                      <a:gd name="T99" fmla="*/ 3 h 11"/>
                      <a:gd name="T100" fmla="*/ 5 w 51"/>
                      <a:gd name="T101" fmla="*/ 3 h 11"/>
                      <a:gd name="T102" fmla="*/ 7 w 51"/>
                      <a:gd name="T103" fmla="*/ 1 h 11"/>
                      <a:gd name="T104" fmla="*/ 9 w 51"/>
                      <a:gd name="T105" fmla="*/ 0 h 11"/>
                      <a:gd name="T106" fmla="*/ 12 w 51"/>
                      <a:gd name="T107" fmla="*/ 0 h 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1" h="11">
                        <a:moveTo>
                          <a:pt x="12" y="0"/>
                        </a:moveTo>
                        <a:lnTo>
                          <a:pt x="15" y="0"/>
                        </a:lnTo>
                        <a:lnTo>
                          <a:pt x="16" y="0"/>
                        </a:lnTo>
                        <a:lnTo>
                          <a:pt x="18" y="0"/>
                        </a:lnTo>
                        <a:lnTo>
                          <a:pt x="19" y="0"/>
                        </a:lnTo>
                        <a:lnTo>
                          <a:pt x="20" y="0"/>
                        </a:lnTo>
                        <a:lnTo>
                          <a:pt x="22" y="0"/>
                        </a:lnTo>
                        <a:lnTo>
                          <a:pt x="23" y="0"/>
                        </a:lnTo>
                        <a:lnTo>
                          <a:pt x="25" y="0"/>
                        </a:lnTo>
                        <a:lnTo>
                          <a:pt x="27" y="0"/>
                        </a:lnTo>
                        <a:lnTo>
                          <a:pt x="28" y="1"/>
                        </a:lnTo>
                        <a:lnTo>
                          <a:pt x="31" y="1"/>
                        </a:lnTo>
                        <a:lnTo>
                          <a:pt x="34" y="1"/>
                        </a:lnTo>
                        <a:lnTo>
                          <a:pt x="37" y="1"/>
                        </a:lnTo>
                        <a:lnTo>
                          <a:pt x="41" y="3"/>
                        </a:lnTo>
                        <a:lnTo>
                          <a:pt x="45" y="3"/>
                        </a:lnTo>
                        <a:lnTo>
                          <a:pt x="50" y="3"/>
                        </a:lnTo>
                        <a:lnTo>
                          <a:pt x="48" y="5"/>
                        </a:lnTo>
                        <a:lnTo>
                          <a:pt x="48" y="6"/>
                        </a:lnTo>
                        <a:lnTo>
                          <a:pt x="45" y="6"/>
                        </a:lnTo>
                        <a:lnTo>
                          <a:pt x="43" y="8"/>
                        </a:lnTo>
                        <a:lnTo>
                          <a:pt x="42" y="8"/>
                        </a:lnTo>
                        <a:lnTo>
                          <a:pt x="41" y="8"/>
                        </a:lnTo>
                        <a:lnTo>
                          <a:pt x="38" y="8"/>
                        </a:lnTo>
                        <a:lnTo>
                          <a:pt x="35" y="8"/>
                        </a:lnTo>
                        <a:lnTo>
                          <a:pt x="34" y="8"/>
                        </a:lnTo>
                        <a:lnTo>
                          <a:pt x="31" y="10"/>
                        </a:lnTo>
                        <a:lnTo>
                          <a:pt x="28" y="10"/>
                        </a:lnTo>
                        <a:lnTo>
                          <a:pt x="25" y="10"/>
                        </a:lnTo>
                        <a:lnTo>
                          <a:pt x="23" y="10"/>
                        </a:lnTo>
                        <a:lnTo>
                          <a:pt x="20" y="10"/>
                        </a:lnTo>
                        <a:lnTo>
                          <a:pt x="19" y="10"/>
                        </a:lnTo>
                        <a:lnTo>
                          <a:pt x="16" y="10"/>
                        </a:lnTo>
                        <a:lnTo>
                          <a:pt x="15" y="10"/>
                        </a:lnTo>
                        <a:lnTo>
                          <a:pt x="12" y="8"/>
                        </a:lnTo>
                        <a:lnTo>
                          <a:pt x="11" y="8"/>
                        </a:lnTo>
                        <a:lnTo>
                          <a:pt x="9" y="8"/>
                        </a:lnTo>
                        <a:lnTo>
                          <a:pt x="7" y="8"/>
                        </a:lnTo>
                        <a:lnTo>
                          <a:pt x="5" y="8"/>
                        </a:lnTo>
                        <a:lnTo>
                          <a:pt x="4" y="8"/>
                        </a:lnTo>
                        <a:lnTo>
                          <a:pt x="4" y="6"/>
                        </a:lnTo>
                        <a:lnTo>
                          <a:pt x="3" y="6"/>
                        </a:lnTo>
                        <a:lnTo>
                          <a:pt x="2" y="6"/>
                        </a:lnTo>
                        <a:lnTo>
                          <a:pt x="2" y="5"/>
                        </a:lnTo>
                        <a:lnTo>
                          <a:pt x="0" y="5"/>
                        </a:lnTo>
                        <a:lnTo>
                          <a:pt x="0" y="3"/>
                        </a:lnTo>
                        <a:lnTo>
                          <a:pt x="2" y="3"/>
                        </a:lnTo>
                        <a:lnTo>
                          <a:pt x="3" y="3"/>
                        </a:lnTo>
                        <a:lnTo>
                          <a:pt x="4" y="3"/>
                        </a:lnTo>
                        <a:lnTo>
                          <a:pt x="5" y="3"/>
                        </a:lnTo>
                        <a:lnTo>
                          <a:pt x="7" y="1"/>
                        </a:lnTo>
                        <a:lnTo>
                          <a:pt x="9" y="0"/>
                        </a:lnTo>
                        <a:lnTo>
                          <a:pt x="12" y="0"/>
                        </a:lnTo>
                      </a:path>
                    </a:pathLst>
                  </a:custGeom>
                  <a:solidFill>
                    <a:srgbClr val="B1B8B8"/>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61" name="Freeform 804"/>
                  <p:cNvSpPr>
                    <a:spLocks noChangeAspect="1"/>
                  </p:cNvSpPr>
                  <p:nvPr/>
                </p:nvSpPr>
                <p:spPr bwMode="auto">
                  <a:xfrm>
                    <a:off x="5060" y="1319"/>
                    <a:ext cx="44" cy="11"/>
                  </a:xfrm>
                  <a:custGeom>
                    <a:avLst/>
                    <a:gdLst>
                      <a:gd name="T0" fmla="*/ 5 w 44"/>
                      <a:gd name="T1" fmla="*/ 0 h 11"/>
                      <a:gd name="T2" fmla="*/ 9 w 44"/>
                      <a:gd name="T3" fmla="*/ 0 h 11"/>
                      <a:gd name="T4" fmla="*/ 9 w 44"/>
                      <a:gd name="T5" fmla="*/ 0 h 11"/>
                      <a:gd name="T6" fmla="*/ 11 w 44"/>
                      <a:gd name="T7" fmla="*/ 0 h 11"/>
                      <a:gd name="T8" fmla="*/ 13 w 44"/>
                      <a:gd name="T9" fmla="*/ 0 h 11"/>
                      <a:gd name="T10" fmla="*/ 14 w 44"/>
                      <a:gd name="T11" fmla="*/ 0 h 11"/>
                      <a:gd name="T12" fmla="*/ 16 w 44"/>
                      <a:gd name="T13" fmla="*/ 0 h 11"/>
                      <a:gd name="T14" fmla="*/ 16 w 44"/>
                      <a:gd name="T15" fmla="*/ 1 h 11"/>
                      <a:gd name="T16" fmla="*/ 18 w 44"/>
                      <a:gd name="T17" fmla="*/ 1 h 11"/>
                      <a:gd name="T18" fmla="*/ 21 w 44"/>
                      <a:gd name="T19" fmla="*/ 1 h 11"/>
                      <a:gd name="T20" fmla="*/ 22 w 44"/>
                      <a:gd name="T21" fmla="*/ 1 h 11"/>
                      <a:gd name="T22" fmla="*/ 25 w 44"/>
                      <a:gd name="T23" fmla="*/ 1 h 11"/>
                      <a:gd name="T24" fmla="*/ 28 w 44"/>
                      <a:gd name="T25" fmla="*/ 1 h 11"/>
                      <a:gd name="T26" fmla="*/ 30 w 44"/>
                      <a:gd name="T27" fmla="*/ 3 h 11"/>
                      <a:gd name="T28" fmla="*/ 35 w 44"/>
                      <a:gd name="T29" fmla="*/ 3 h 11"/>
                      <a:gd name="T30" fmla="*/ 39 w 44"/>
                      <a:gd name="T31" fmla="*/ 3 h 11"/>
                      <a:gd name="T32" fmla="*/ 43 w 44"/>
                      <a:gd name="T33" fmla="*/ 3 h 11"/>
                      <a:gd name="T34" fmla="*/ 43 w 44"/>
                      <a:gd name="T35" fmla="*/ 5 h 11"/>
                      <a:gd name="T36" fmla="*/ 41 w 44"/>
                      <a:gd name="T37" fmla="*/ 5 h 11"/>
                      <a:gd name="T38" fmla="*/ 41 w 44"/>
                      <a:gd name="T39" fmla="*/ 6 h 11"/>
                      <a:gd name="T40" fmla="*/ 41 w 44"/>
                      <a:gd name="T41" fmla="*/ 6 h 11"/>
                      <a:gd name="T42" fmla="*/ 39 w 44"/>
                      <a:gd name="T43" fmla="*/ 6 h 11"/>
                      <a:gd name="T44" fmla="*/ 38 w 44"/>
                      <a:gd name="T45" fmla="*/ 8 h 11"/>
                      <a:gd name="T46" fmla="*/ 36 w 44"/>
                      <a:gd name="T47" fmla="*/ 8 h 11"/>
                      <a:gd name="T48" fmla="*/ 34 w 44"/>
                      <a:gd name="T49" fmla="*/ 8 h 11"/>
                      <a:gd name="T50" fmla="*/ 32 w 44"/>
                      <a:gd name="T51" fmla="*/ 8 h 11"/>
                      <a:gd name="T52" fmla="*/ 30 w 44"/>
                      <a:gd name="T53" fmla="*/ 8 h 11"/>
                      <a:gd name="T54" fmla="*/ 28 w 44"/>
                      <a:gd name="T55" fmla="*/ 8 h 11"/>
                      <a:gd name="T56" fmla="*/ 27 w 44"/>
                      <a:gd name="T57" fmla="*/ 8 h 11"/>
                      <a:gd name="T58" fmla="*/ 23 w 44"/>
                      <a:gd name="T59" fmla="*/ 10 h 11"/>
                      <a:gd name="T60" fmla="*/ 21 w 44"/>
                      <a:gd name="T61" fmla="*/ 10 h 11"/>
                      <a:gd name="T62" fmla="*/ 20 w 44"/>
                      <a:gd name="T63" fmla="*/ 10 h 11"/>
                      <a:gd name="T64" fmla="*/ 16 w 44"/>
                      <a:gd name="T65" fmla="*/ 10 h 11"/>
                      <a:gd name="T66" fmla="*/ 13 w 44"/>
                      <a:gd name="T67" fmla="*/ 8 h 11"/>
                      <a:gd name="T68" fmla="*/ 9 w 44"/>
                      <a:gd name="T69" fmla="*/ 8 h 11"/>
                      <a:gd name="T70" fmla="*/ 5 w 44"/>
                      <a:gd name="T71" fmla="*/ 8 h 11"/>
                      <a:gd name="T72" fmla="*/ 4 w 44"/>
                      <a:gd name="T73" fmla="*/ 8 h 11"/>
                      <a:gd name="T74" fmla="*/ 2 w 44"/>
                      <a:gd name="T75" fmla="*/ 6 h 11"/>
                      <a:gd name="T76" fmla="*/ 0 w 44"/>
                      <a:gd name="T77" fmla="*/ 6 h 11"/>
                      <a:gd name="T78" fmla="*/ 0 w 44"/>
                      <a:gd name="T79" fmla="*/ 5 h 11"/>
                      <a:gd name="T80" fmla="*/ 0 w 44"/>
                      <a:gd name="T81" fmla="*/ 3 h 11"/>
                      <a:gd name="T82" fmla="*/ 2 w 44"/>
                      <a:gd name="T83" fmla="*/ 3 h 11"/>
                      <a:gd name="T84" fmla="*/ 2 w 44"/>
                      <a:gd name="T85" fmla="*/ 3 h 11"/>
                      <a:gd name="T86" fmla="*/ 3 w 44"/>
                      <a:gd name="T87" fmla="*/ 3 h 11"/>
                      <a:gd name="T88" fmla="*/ 4 w 44"/>
                      <a:gd name="T89" fmla="*/ 1 h 11"/>
                      <a:gd name="T90" fmla="*/ 5 w 44"/>
                      <a:gd name="T91" fmla="*/ 0 h 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 h="11">
                        <a:moveTo>
                          <a:pt x="5" y="0"/>
                        </a:moveTo>
                        <a:lnTo>
                          <a:pt x="9" y="0"/>
                        </a:lnTo>
                        <a:lnTo>
                          <a:pt x="11" y="0"/>
                        </a:lnTo>
                        <a:lnTo>
                          <a:pt x="13" y="0"/>
                        </a:lnTo>
                        <a:lnTo>
                          <a:pt x="14" y="0"/>
                        </a:lnTo>
                        <a:lnTo>
                          <a:pt x="16" y="0"/>
                        </a:lnTo>
                        <a:lnTo>
                          <a:pt x="16" y="1"/>
                        </a:lnTo>
                        <a:lnTo>
                          <a:pt x="18" y="1"/>
                        </a:lnTo>
                        <a:lnTo>
                          <a:pt x="21" y="1"/>
                        </a:lnTo>
                        <a:lnTo>
                          <a:pt x="22" y="1"/>
                        </a:lnTo>
                        <a:lnTo>
                          <a:pt x="25" y="1"/>
                        </a:lnTo>
                        <a:lnTo>
                          <a:pt x="28" y="1"/>
                        </a:lnTo>
                        <a:lnTo>
                          <a:pt x="30" y="3"/>
                        </a:lnTo>
                        <a:lnTo>
                          <a:pt x="35" y="3"/>
                        </a:lnTo>
                        <a:lnTo>
                          <a:pt x="39" y="3"/>
                        </a:lnTo>
                        <a:lnTo>
                          <a:pt x="43" y="3"/>
                        </a:lnTo>
                        <a:lnTo>
                          <a:pt x="43" y="5"/>
                        </a:lnTo>
                        <a:lnTo>
                          <a:pt x="41" y="5"/>
                        </a:lnTo>
                        <a:lnTo>
                          <a:pt x="41" y="6"/>
                        </a:lnTo>
                        <a:lnTo>
                          <a:pt x="39" y="6"/>
                        </a:lnTo>
                        <a:lnTo>
                          <a:pt x="38" y="8"/>
                        </a:lnTo>
                        <a:lnTo>
                          <a:pt x="36" y="8"/>
                        </a:lnTo>
                        <a:lnTo>
                          <a:pt x="34" y="8"/>
                        </a:lnTo>
                        <a:lnTo>
                          <a:pt x="32" y="8"/>
                        </a:lnTo>
                        <a:lnTo>
                          <a:pt x="30" y="8"/>
                        </a:lnTo>
                        <a:lnTo>
                          <a:pt x="28" y="8"/>
                        </a:lnTo>
                        <a:lnTo>
                          <a:pt x="27" y="8"/>
                        </a:lnTo>
                        <a:lnTo>
                          <a:pt x="23" y="10"/>
                        </a:lnTo>
                        <a:lnTo>
                          <a:pt x="21" y="10"/>
                        </a:lnTo>
                        <a:lnTo>
                          <a:pt x="20" y="10"/>
                        </a:lnTo>
                        <a:lnTo>
                          <a:pt x="16" y="10"/>
                        </a:lnTo>
                        <a:lnTo>
                          <a:pt x="13" y="8"/>
                        </a:lnTo>
                        <a:lnTo>
                          <a:pt x="9" y="8"/>
                        </a:lnTo>
                        <a:lnTo>
                          <a:pt x="5" y="8"/>
                        </a:lnTo>
                        <a:lnTo>
                          <a:pt x="4" y="8"/>
                        </a:lnTo>
                        <a:lnTo>
                          <a:pt x="2" y="6"/>
                        </a:lnTo>
                        <a:lnTo>
                          <a:pt x="0" y="6"/>
                        </a:lnTo>
                        <a:lnTo>
                          <a:pt x="0" y="5"/>
                        </a:lnTo>
                        <a:lnTo>
                          <a:pt x="0" y="3"/>
                        </a:lnTo>
                        <a:lnTo>
                          <a:pt x="2" y="3"/>
                        </a:lnTo>
                        <a:lnTo>
                          <a:pt x="3" y="3"/>
                        </a:lnTo>
                        <a:lnTo>
                          <a:pt x="4" y="1"/>
                        </a:lnTo>
                        <a:lnTo>
                          <a:pt x="5" y="0"/>
                        </a:lnTo>
                      </a:path>
                    </a:pathLst>
                  </a:custGeom>
                  <a:solidFill>
                    <a:srgbClr val="BEC5C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62" name="Freeform 805"/>
                  <p:cNvSpPr>
                    <a:spLocks noChangeAspect="1"/>
                  </p:cNvSpPr>
                  <p:nvPr/>
                </p:nvSpPr>
                <p:spPr bwMode="auto">
                  <a:xfrm>
                    <a:off x="5067" y="1319"/>
                    <a:ext cx="35" cy="11"/>
                  </a:xfrm>
                  <a:custGeom>
                    <a:avLst/>
                    <a:gdLst>
                      <a:gd name="T0" fmla="*/ 0 w 35"/>
                      <a:gd name="T1" fmla="*/ 0 h 11"/>
                      <a:gd name="T2" fmla="*/ 2 w 35"/>
                      <a:gd name="T3" fmla="*/ 0 h 11"/>
                      <a:gd name="T4" fmla="*/ 3 w 35"/>
                      <a:gd name="T5" fmla="*/ 0 h 11"/>
                      <a:gd name="T6" fmla="*/ 5 w 35"/>
                      <a:gd name="T7" fmla="*/ 0 h 11"/>
                      <a:gd name="T8" fmla="*/ 7 w 35"/>
                      <a:gd name="T9" fmla="*/ 1 h 11"/>
                      <a:gd name="T10" fmla="*/ 9 w 35"/>
                      <a:gd name="T11" fmla="*/ 1 h 11"/>
                      <a:gd name="T12" fmla="*/ 9 w 35"/>
                      <a:gd name="T13" fmla="*/ 1 h 11"/>
                      <a:gd name="T14" fmla="*/ 11 w 35"/>
                      <a:gd name="T15" fmla="*/ 1 h 11"/>
                      <a:gd name="T16" fmla="*/ 12 w 35"/>
                      <a:gd name="T17" fmla="*/ 1 h 11"/>
                      <a:gd name="T18" fmla="*/ 15 w 35"/>
                      <a:gd name="T19" fmla="*/ 1 h 11"/>
                      <a:gd name="T20" fmla="*/ 16 w 35"/>
                      <a:gd name="T21" fmla="*/ 3 h 11"/>
                      <a:gd name="T22" fmla="*/ 19 w 35"/>
                      <a:gd name="T23" fmla="*/ 3 h 11"/>
                      <a:gd name="T24" fmla="*/ 22 w 35"/>
                      <a:gd name="T25" fmla="*/ 3 h 11"/>
                      <a:gd name="T26" fmla="*/ 26 w 35"/>
                      <a:gd name="T27" fmla="*/ 3 h 11"/>
                      <a:gd name="T28" fmla="*/ 30 w 35"/>
                      <a:gd name="T29" fmla="*/ 3 h 11"/>
                      <a:gd name="T30" fmla="*/ 34 w 35"/>
                      <a:gd name="T31" fmla="*/ 5 h 11"/>
                      <a:gd name="T32" fmla="*/ 32 w 35"/>
                      <a:gd name="T33" fmla="*/ 6 h 11"/>
                      <a:gd name="T34" fmla="*/ 30 w 35"/>
                      <a:gd name="T35" fmla="*/ 8 h 11"/>
                      <a:gd name="T36" fmla="*/ 27 w 35"/>
                      <a:gd name="T37" fmla="*/ 8 h 11"/>
                      <a:gd name="T38" fmla="*/ 25 w 35"/>
                      <a:gd name="T39" fmla="*/ 8 h 11"/>
                      <a:gd name="T40" fmla="*/ 22 w 35"/>
                      <a:gd name="T41" fmla="*/ 8 h 11"/>
                      <a:gd name="T42" fmla="*/ 18 w 35"/>
                      <a:gd name="T43" fmla="*/ 10 h 11"/>
                      <a:gd name="T44" fmla="*/ 14 w 35"/>
                      <a:gd name="T45" fmla="*/ 10 h 11"/>
                      <a:gd name="T46" fmla="*/ 11 w 35"/>
                      <a:gd name="T47" fmla="*/ 10 h 11"/>
                      <a:gd name="T48" fmla="*/ 9 w 35"/>
                      <a:gd name="T49" fmla="*/ 8 h 11"/>
                      <a:gd name="T50" fmla="*/ 7 w 35"/>
                      <a:gd name="T51" fmla="*/ 8 h 11"/>
                      <a:gd name="T52" fmla="*/ 4 w 35"/>
                      <a:gd name="T53" fmla="*/ 8 h 11"/>
                      <a:gd name="T54" fmla="*/ 3 w 35"/>
                      <a:gd name="T55" fmla="*/ 8 h 11"/>
                      <a:gd name="T56" fmla="*/ 2 w 35"/>
                      <a:gd name="T57" fmla="*/ 8 h 11"/>
                      <a:gd name="T58" fmla="*/ 0 w 35"/>
                      <a:gd name="T59" fmla="*/ 6 h 11"/>
                      <a:gd name="T60" fmla="*/ 0 w 35"/>
                      <a:gd name="T61" fmla="*/ 5 h 11"/>
                      <a:gd name="T62" fmla="*/ 0 w 35"/>
                      <a:gd name="T63" fmla="*/ 3 h 11"/>
                      <a:gd name="T64" fmla="*/ 0 w 35"/>
                      <a:gd name="T65" fmla="*/ 3 h 11"/>
                      <a:gd name="T66" fmla="*/ 0 w 35"/>
                      <a:gd name="T67" fmla="*/ 0 h 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 h="11">
                        <a:moveTo>
                          <a:pt x="0" y="0"/>
                        </a:moveTo>
                        <a:lnTo>
                          <a:pt x="2" y="0"/>
                        </a:lnTo>
                        <a:lnTo>
                          <a:pt x="3" y="0"/>
                        </a:lnTo>
                        <a:lnTo>
                          <a:pt x="5" y="0"/>
                        </a:lnTo>
                        <a:lnTo>
                          <a:pt x="7" y="1"/>
                        </a:lnTo>
                        <a:lnTo>
                          <a:pt x="9" y="1"/>
                        </a:lnTo>
                        <a:lnTo>
                          <a:pt x="11" y="1"/>
                        </a:lnTo>
                        <a:lnTo>
                          <a:pt x="12" y="1"/>
                        </a:lnTo>
                        <a:lnTo>
                          <a:pt x="15" y="1"/>
                        </a:lnTo>
                        <a:lnTo>
                          <a:pt x="16" y="3"/>
                        </a:lnTo>
                        <a:lnTo>
                          <a:pt x="19" y="3"/>
                        </a:lnTo>
                        <a:lnTo>
                          <a:pt x="22" y="3"/>
                        </a:lnTo>
                        <a:lnTo>
                          <a:pt x="26" y="3"/>
                        </a:lnTo>
                        <a:lnTo>
                          <a:pt x="30" y="3"/>
                        </a:lnTo>
                        <a:lnTo>
                          <a:pt x="34" y="5"/>
                        </a:lnTo>
                        <a:lnTo>
                          <a:pt x="32" y="6"/>
                        </a:lnTo>
                        <a:lnTo>
                          <a:pt x="30" y="8"/>
                        </a:lnTo>
                        <a:lnTo>
                          <a:pt x="27" y="8"/>
                        </a:lnTo>
                        <a:lnTo>
                          <a:pt x="25" y="8"/>
                        </a:lnTo>
                        <a:lnTo>
                          <a:pt x="22" y="8"/>
                        </a:lnTo>
                        <a:lnTo>
                          <a:pt x="18" y="10"/>
                        </a:lnTo>
                        <a:lnTo>
                          <a:pt x="14" y="10"/>
                        </a:lnTo>
                        <a:lnTo>
                          <a:pt x="11" y="10"/>
                        </a:lnTo>
                        <a:lnTo>
                          <a:pt x="9" y="8"/>
                        </a:lnTo>
                        <a:lnTo>
                          <a:pt x="7" y="8"/>
                        </a:lnTo>
                        <a:lnTo>
                          <a:pt x="4" y="8"/>
                        </a:lnTo>
                        <a:lnTo>
                          <a:pt x="3" y="8"/>
                        </a:lnTo>
                        <a:lnTo>
                          <a:pt x="2" y="8"/>
                        </a:lnTo>
                        <a:lnTo>
                          <a:pt x="0" y="6"/>
                        </a:lnTo>
                        <a:lnTo>
                          <a:pt x="0" y="5"/>
                        </a:lnTo>
                        <a:lnTo>
                          <a:pt x="0" y="3"/>
                        </a:lnTo>
                        <a:lnTo>
                          <a:pt x="0" y="0"/>
                        </a:lnTo>
                      </a:path>
                    </a:pathLst>
                  </a:custGeom>
                  <a:solidFill>
                    <a:srgbClr val="C8CFC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63" name="Freeform 806"/>
                  <p:cNvSpPr>
                    <a:spLocks noChangeAspect="1"/>
                  </p:cNvSpPr>
                  <p:nvPr/>
                </p:nvSpPr>
                <p:spPr bwMode="auto">
                  <a:xfrm>
                    <a:off x="5067" y="1319"/>
                    <a:ext cx="34" cy="11"/>
                  </a:xfrm>
                  <a:custGeom>
                    <a:avLst/>
                    <a:gdLst>
                      <a:gd name="T0" fmla="*/ 0 w 34"/>
                      <a:gd name="T1" fmla="*/ 0 h 11"/>
                      <a:gd name="T2" fmla="*/ 2 w 34"/>
                      <a:gd name="T3" fmla="*/ 0 h 11"/>
                      <a:gd name="T4" fmla="*/ 4 w 34"/>
                      <a:gd name="T5" fmla="*/ 1 h 11"/>
                      <a:gd name="T6" fmla="*/ 5 w 34"/>
                      <a:gd name="T7" fmla="*/ 1 h 11"/>
                      <a:gd name="T8" fmla="*/ 7 w 34"/>
                      <a:gd name="T9" fmla="*/ 1 h 11"/>
                      <a:gd name="T10" fmla="*/ 8 w 34"/>
                      <a:gd name="T11" fmla="*/ 1 h 11"/>
                      <a:gd name="T12" fmla="*/ 9 w 34"/>
                      <a:gd name="T13" fmla="*/ 1 h 11"/>
                      <a:gd name="T14" fmla="*/ 11 w 34"/>
                      <a:gd name="T15" fmla="*/ 1 h 11"/>
                      <a:gd name="T16" fmla="*/ 13 w 34"/>
                      <a:gd name="T17" fmla="*/ 3 h 11"/>
                      <a:gd name="T18" fmla="*/ 15 w 34"/>
                      <a:gd name="T19" fmla="*/ 3 h 11"/>
                      <a:gd name="T20" fmla="*/ 16 w 34"/>
                      <a:gd name="T21" fmla="*/ 3 h 11"/>
                      <a:gd name="T22" fmla="*/ 20 w 34"/>
                      <a:gd name="T23" fmla="*/ 3 h 11"/>
                      <a:gd name="T24" fmla="*/ 22 w 34"/>
                      <a:gd name="T25" fmla="*/ 3 h 11"/>
                      <a:gd name="T26" fmla="*/ 25 w 34"/>
                      <a:gd name="T27" fmla="*/ 3 h 11"/>
                      <a:gd name="T28" fmla="*/ 29 w 34"/>
                      <a:gd name="T29" fmla="*/ 5 h 11"/>
                      <a:gd name="T30" fmla="*/ 33 w 34"/>
                      <a:gd name="T31" fmla="*/ 5 h 11"/>
                      <a:gd name="T32" fmla="*/ 33 w 34"/>
                      <a:gd name="T33" fmla="*/ 6 h 11"/>
                      <a:gd name="T34" fmla="*/ 31 w 34"/>
                      <a:gd name="T35" fmla="*/ 6 h 11"/>
                      <a:gd name="T36" fmla="*/ 31 w 34"/>
                      <a:gd name="T37" fmla="*/ 8 h 11"/>
                      <a:gd name="T38" fmla="*/ 27 w 34"/>
                      <a:gd name="T39" fmla="*/ 8 h 11"/>
                      <a:gd name="T40" fmla="*/ 25 w 34"/>
                      <a:gd name="T41" fmla="*/ 8 h 11"/>
                      <a:gd name="T42" fmla="*/ 22 w 34"/>
                      <a:gd name="T43" fmla="*/ 8 h 11"/>
                      <a:gd name="T44" fmla="*/ 20 w 34"/>
                      <a:gd name="T45" fmla="*/ 8 h 11"/>
                      <a:gd name="T46" fmla="*/ 16 w 34"/>
                      <a:gd name="T47" fmla="*/ 10 h 11"/>
                      <a:gd name="T48" fmla="*/ 15 w 34"/>
                      <a:gd name="T49" fmla="*/ 10 h 11"/>
                      <a:gd name="T50" fmla="*/ 13 w 34"/>
                      <a:gd name="T51" fmla="*/ 8 h 11"/>
                      <a:gd name="T52" fmla="*/ 11 w 34"/>
                      <a:gd name="T53" fmla="*/ 8 h 11"/>
                      <a:gd name="T54" fmla="*/ 9 w 34"/>
                      <a:gd name="T55" fmla="*/ 8 h 11"/>
                      <a:gd name="T56" fmla="*/ 8 w 34"/>
                      <a:gd name="T57" fmla="*/ 8 h 11"/>
                      <a:gd name="T58" fmla="*/ 7 w 34"/>
                      <a:gd name="T59" fmla="*/ 8 h 11"/>
                      <a:gd name="T60" fmla="*/ 7 w 34"/>
                      <a:gd name="T61" fmla="*/ 6 h 11"/>
                      <a:gd name="T62" fmla="*/ 5 w 34"/>
                      <a:gd name="T63" fmla="*/ 6 h 11"/>
                      <a:gd name="T64" fmla="*/ 5 w 34"/>
                      <a:gd name="T65" fmla="*/ 5 h 11"/>
                      <a:gd name="T66" fmla="*/ 4 w 34"/>
                      <a:gd name="T67" fmla="*/ 5 h 11"/>
                      <a:gd name="T68" fmla="*/ 4 w 34"/>
                      <a:gd name="T69" fmla="*/ 3 h 11"/>
                      <a:gd name="T70" fmla="*/ 3 w 34"/>
                      <a:gd name="T71" fmla="*/ 3 h 11"/>
                      <a:gd name="T72" fmla="*/ 2 w 34"/>
                      <a:gd name="T73" fmla="*/ 1 h 11"/>
                      <a:gd name="T74" fmla="*/ 0 w 34"/>
                      <a:gd name="T75" fmla="*/ 0 h 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11">
                        <a:moveTo>
                          <a:pt x="0" y="0"/>
                        </a:moveTo>
                        <a:lnTo>
                          <a:pt x="2" y="0"/>
                        </a:lnTo>
                        <a:lnTo>
                          <a:pt x="4" y="1"/>
                        </a:lnTo>
                        <a:lnTo>
                          <a:pt x="5" y="1"/>
                        </a:lnTo>
                        <a:lnTo>
                          <a:pt x="7" y="1"/>
                        </a:lnTo>
                        <a:lnTo>
                          <a:pt x="8" y="1"/>
                        </a:lnTo>
                        <a:lnTo>
                          <a:pt x="9" y="1"/>
                        </a:lnTo>
                        <a:lnTo>
                          <a:pt x="11" y="1"/>
                        </a:lnTo>
                        <a:lnTo>
                          <a:pt x="13" y="3"/>
                        </a:lnTo>
                        <a:lnTo>
                          <a:pt x="15" y="3"/>
                        </a:lnTo>
                        <a:lnTo>
                          <a:pt x="16" y="3"/>
                        </a:lnTo>
                        <a:lnTo>
                          <a:pt x="20" y="3"/>
                        </a:lnTo>
                        <a:lnTo>
                          <a:pt x="22" y="3"/>
                        </a:lnTo>
                        <a:lnTo>
                          <a:pt x="25" y="3"/>
                        </a:lnTo>
                        <a:lnTo>
                          <a:pt x="29" y="5"/>
                        </a:lnTo>
                        <a:lnTo>
                          <a:pt x="33" y="5"/>
                        </a:lnTo>
                        <a:lnTo>
                          <a:pt x="33" y="6"/>
                        </a:lnTo>
                        <a:lnTo>
                          <a:pt x="31" y="6"/>
                        </a:lnTo>
                        <a:lnTo>
                          <a:pt x="31" y="8"/>
                        </a:lnTo>
                        <a:lnTo>
                          <a:pt x="27" y="8"/>
                        </a:lnTo>
                        <a:lnTo>
                          <a:pt x="25" y="8"/>
                        </a:lnTo>
                        <a:lnTo>
                          <a:pt x="22" y="8"/>
                        </a:lnTo>
                        <a:lnTo>
                          <a:pt x="20" y="8"/>
                        </a:lnTo>
                        <a:lnTo>
                          <a:pt x="16" y="10"/>
                        </a:lnTo>
                        <a:lnTo>
                          <a:pt x="15" y="10"/>
                        </a:lnTo>
                        <a:lnTo>
                          <a:pt x="13" y="8"/>
                        </a:lnTo>
                        <a:lnTo>
                          <a:pt x="11" y="8"/>
                        </a:lnTo>
                        <a:lnTo>
                          <a:pt x="9" y="8"/>
                        </a:lnTo>
                        <a:lnTo>
                          <a:pt x="8" y="8"/>
                        </a:lnTo>
                        <a:lnTo>
                          <a:pt x="7" y="8"/>
                        </a:lnTo>
                        <a:lnTo>
                          <a:pt x="7" y="6"/>
                        </a:lnTo>
                        <a:lnTo>
                          <a:pt x="5" y="6"/>
                        </a:lnTo>
                        <a:lnTo>
                          <a:pt x="5" y="5"/>
                        </a:lnTo>
                        <a:lnTo>
                          <a:pt x="4" y="5"/>
                        </a:lnTo>
                        <a:lnTo>
                          <a:pt x="4" y="3"/>
                        </a:lnTo>
                        <a:lnTo>
                          <a:pt x="3" y="3"/>
                        </a:lnTo>
                        <a:lnTo>
                          <a:pt x="2" y="1"/>
                        </a:lnTo>
                        <a:lnTo>
                          <a:pt x="0" y="0"/>
                        </a:lnTo>
                      </a:path>
                    </a:pathLst>
                  </a:custGeom>
                  <a:solidFill>
                    <a:srgbClr val="D5DCD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64" name="Freeform 807"/>
                  <p:cNvSpPr>
                    <a:spLocks noChangeAspect="1"/>
                  </p:cNvSpPr>
                  <p:nvPr/>
                </p:nvSpPr>
                <p:spPr bwMode="auto">
                  <a:xfrm>
                    <a:off x="5067" y="1319"/>
                    <a:ext cx="33" cy="10"/>
                  </a:xfrm>
                  <a:custGeom>
                    <a:avLst/>
                    <a:gdLst>
                      <a:gd name="T0" fmla="*/ 0 w 33"/>
                      <a:gd name="T1" fmla="*/ 0 h 10"/>
                      <a:gd name="T2" fmla="*/ 3 w 33"/>
                      <a:gd name="T3" fmla="*/ 2 h 10"/>
                      <a:gd name="T4" fmla="*/ 4 w 33"/>
                      <a:gd name="T5" fmla="*/ 2 h 10"/>
                      <a:gd name="T6" fmla="*/ 5 w 33"/>
                      <a:gd name="T7" fmla="*/ 2 h 10"/>
                      <a:gd name="T8" fmla="*/ 7 w 33"/>
                      <a:gd name="T9" fmla="*/ 2 h 10"/>
                      <a:gd name="T10" fmla="*/ 9 w 33"/>
                      <a:gd name="T11" fmla="*/ 2 h 10"/>
                      <a:gd name="T12" fmla="*/ 10 w 33"/>
                      <a:gd name="T13" fmla="*/ 2 h 10"/>
                      <a:gd name="T14" fmla="*/ 11 w 33"/>
                      <a:gd name="T15" fmla="*/ 2 h 10"/>
                      <a:gd name="T16" fmla="*/ 12 w 33"/>
                      <a:gd name="T17" fmla="*/ 2 h 10"/>
                      <a:gd name="T18" fmla="*/ 14 w 33"/>
                      <a:gd name="T19" fmla="*/ 2 h 10"/>
                      <a:gd name="T20" fmla="*/ 16 w 33"/>
                      <a:gd name="T21" fmla="*/ 2 h 10"/>
                      <a:gd name="T22" fmla="*/ 18 w 33"/>
                      <a:gd name="T23" fmla="*/ 4 h 10"/>
                      <a:gd name="T24" fmla="*/ 21 w 33"/>
                      <a:gd name="T25" fmla="*/ 4 h 10"/>
                      <a:gd name="T26" fmla="*/ 25 w 33"/>
                      <a:gd name="T27" fmla="*/ 5 h 10"/>
                      <a:gd name="T28" fmla="*/ 28 w 33"/>
                      <a:gd name="T29" fmla="*/ 5 h 10"/>
                      <a:gd name="T30" fmla="*/ 32 w 33"/>
                      <a:gd name="T31" fmla="*/ 7 h 10"/>
                      <a:gd name="T32" fmla="*/ 30 w 33"/>
                      <a:gd name="T33" fmla="*/ 7 h 10"/>
                      <a:gd name="T34" fmla="*/ 30 w 33"/>
                      <a:gd name="T35" fmla="*/ 7 h 10"/>
                      <a:gd name="T36" fmla="*/ 28 w 33"/>
                      <a:gd name="T37" fmla="*/ 7 h 10"/>
                      <a:gd name="T38" fmla="*/ 25 w 33"/>
                      <a:gd name="T39" fmla="*/ 9 h 10"/>
                      <a:gd name="T40" fmla="*/ 23 w 33"/>
                      <a:gd name="T41" fmla="*/ 9 h 10"/>
                      <a:gd name="T42" fmla="*/ 21 w 33"/>
                      <a:gd name="T43" fmla="*/ 9 h 10"/>
                      <a:gd name="T44" fmla="*/ 20 w 33"/>
                      <a:gd name="T45" fmla="*/ 9 h 10"/>
                      <a:gd name="T46" fmla="*/ 18 w 33"/>
                      <a:gd name="T47" fmla="*/ 9 h 10"/>
                      <a:gd name="T48" fmla="*/ 16 w 33"/>
                      <a:gd name="T49" fmla="*/ 9 h 10"/>
                      <a:gd name="T50" fmla="*/ 16 w 33"/>
                      <a:gd name="T51" fmla="*/ 9 h 10"/>
                      <a:gd name="T52" fmla="*/ 14 w 33"/>
                      <a:gd name="T53" fmla="*/ 7 h 10"/>
                      <a:gd name="T54" fmla="*/ 12 w 33"/>
                      <a:gd name="T55" fmla="*/ 7 h 10"/>
                      <a:gd name="T56" fmla="*/ 11 w 33"/>
                      <a:gd name="T57" fmla="*/ 7 h 10"/>
                      <a:gd name="T58" fmla="*/ 10 w 33"/>
                      <a:gd name="T59" fmla="*/ 7 h 10"/>
                      <a:gd name="T60" fmla="*/ 9 w 33"/>
                      <a:gd name="T61" fmla="*/ 5 h 10"/>
                      <a:gd name="T62" fmla="*/ 7 w 33"/>
                      <a:gd name="T63" fmla="*/ 5 h 10"/>
                      <a:gd name="T64" fmla="*/ 5 w 33"/>
                      <a:gd name="T65" fmla="*/ 4 h 10"/>
                      <a:gd name="T66" fmla="*/ 3 w 33"/>
                      <a:gd name="T67" fmla="*/ 2 h 10"/>
                      <a:gd name="T68" fmla="*/ 0 w 33"/>
                      <a:gd name="T69" fmla="*/ 0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 h="10">
                        <a:moveTo>
                          <a:pt x="0" y="0"/>
                        </a:moveTo>
                        <a:lnTo>
                          <a:pt x="3" y="2"/>
                        </a:lnTo>
                        <a:lnTo>
                          <a:pt x="4" y="2"/>
                        </a:lnTo>
                        <a:lnTo>
                          <a:pt x="5" y="2"/>
                        </a:lnTo>
                        <a:lnTo>
                          <a:pt x="7" y="2"/>
                        </a:lnTo>
                        <a:lnTo>
                          <a:pt x="9" y="2"/>
                        </a:lnTo>
                        <a:lnTo>
                          <a:pt x="10" y="2"/>
                        </a:lnTo>
                        <a:lnTo>
                          <a:pt x="11" y="2"/>
                        </a:lnTo>
                        <a:lnTo>
                          <a:pt x="12" y="2"/>
                        </a:lnTo>
                        <a:lnTo>
                          <a:pt x="14" y="2"/>
                        </a:lnTo>
                        <a:lnTo>
                          <a:pt x="16" y="2"/>
                        </a:lnTo>
                        <a:lnTo>
                          <a:pt x="18" y="4"/>
                        </a:lnTo>
                        <a:lnTo>
                          <a:pt x="21" y="4"/>
                        </a:lnTo>
                        <a:lnTo>
                          <a:pt x="25" y="5"/>
                        </a:lnTo>
                        <a:lnTo>
                          <a:pt x="28" y="5"/>
                        </a:lnTo>
                        <a:lnTo>
                          <a:pt x="32" y="7"/>
                        </a:lnTo>
                        <a:lnTo>
                          <a:pt x="30" y="7"/>
                        </a:lnTo>
                        <a:lnTo>
                          <a:pt x="28" y="7"/>
                        </a:lnTo>
                        <a:lnTo>
                          <a:pt x="25" y="9"/>
                        </a:lnTo>
                        <a:lnTo>
                          <a:pt x="23" y="9"/>
                        </a:lnTo>
                        <a:lnTo>
                          <a:pt x="21" y="9"/>
                        </a:lnTo>
                        <a:lnTo>
                          <a:pt x="20" y="9"/>
                        </a:lnTo>
                        <a:lnTo>
                          <a:pt x="18" y="9"/>
                        </a:lnTo>
                        <a:lnTo>
                          <a:pt x="16" y="9"/>
                        </a:lnTo>
                        <a:lnTo>
                          <a:pt x="14" y="7"/>
                        </a:lnTo>
                        <a:lnTo>
                          <a:pt x="12" y="7"/>
                        </a:lnTo>
                        <a:lnTo>
                          <a:pt x="11" y="7"/>
                        </a:lnTo>
                        <a:lnTo>
                          <a:pt x="10" y="7"/>
                        </a:lnTo>
                        <a:lnTo>
                          <a:pt x="9" y="5"/>
                        </a:lnTo>
                        <a:lnTo>
                          <a:pt x="7" y="5"/>
                        </a:lnTo>
                        <a:lnTo>
                          <a:pt x="5" y="4"/>
                        </a:lnTo>
                        <a:lnTo>
                          <a:pt x="3" y="2"/>
                        </a:lnTo>
                        <a:lnTo>
                          <a:pt x="0" y="0"/>
                        </a:lnTo>
                      </a:path>
                    </a:pathLst>
                  </a:custGeom>
                  <a:solidFill>
                    <a:srgbClr val="DFE6E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65" name="Freeform 808"/>
                  <p:cNvSpPr>
                    <a:spLocks noChangeAspect="1"/>
                  </p:cNvSpPr>
                  <p:nvPr/>
                </p:nvSpPr>
                <p:spPr bwMode="auto">
                  <a:xfrm>
                    <a:off x="5067" y="1321"/>
                    <a:ext cx="31" cy="8"/>
                  </a:xfrm>
                  <a:custGeom>
                    <a:avLst/>
                    <a:gdLst>
                      <a:gd name="T0" fmla="*/ 0 w 31"/>
                      <a:gd name="T1" fmla="*/ 0 h 8"/>
                      <a:gd name="T2" fmla="*/ 30 w 31"/>
                      <a:gd name="T3" fmla="*/ 5 h 8"/>
                      <a:gd name="T4" fmla="*/ 30 w 31"/>
                      <a:gd name="T5" fmla="*/ 6 h 8"/>
                      <a:gd name="T6" fmla="*/ 28 w 31"/>
                      <a:gd name="T7" fmla="*/ 6 h 8"/>
                      <a:gd name="T8" fmla="*/ 28 w 31"/>
                      <a:gd name="T9" fmla="*/ 6 h 8"/>
                      <a:gd name="T10" fmla="*/ 26 w 31"/>
                      <a:gd name="T11" fmla="*/ 7 h 8"/>
                      <a:gd name="T12" fmla="*/ 23 w 31"/>
                      <a:gd name="T13" fmla="*/ 7 h 8"/>
                      <a:gd name="T14" fmla="*/ 22 w 31"/>
                      <a:gd name="T15" fmla="*/ 7 h 8"/>
                      <a:gd name="T16" fmla="*/ 21 w 31"/>
                      <a:gd name="T17" fmla="*/ 7 h 8"/>
                      <a:gd name="T18" fmla="*/ 19 w 31"/>
                      <a:gd name="T19" fmla="*/ 7 h 8"/>
                      <a:gd name="T20" fmla="*/ 0 w 31"/>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8">
                        <a:moveTo>
                          <a:pt x="0" y="0"/>
                        </a:moveTo>
                        <a:lnTo>
                          <a:pt x="30" y="5"/>
                        </a:lnTo>
                        <a:lnTo>
                          <a:pt x="30" y="6"/>
                        </a:lnTo>
                        <a:lnTo>
                          <a:pt x="28" y="6"/>
                        </a:lnTo>
                        <a:lnTo>
                          <a:pt x="26" y="7"/>
                        </a:lnTo>
                        <a:lnTo>
                          <a:pt x="23" y="7"/>
                        </a:lnTo>
                        <a:lnTo>
                          <a:pt x="22" y="7"/>
                        </a:lnTo>
                        <a:lnTo>
                          <a:pt x="21" y="7"/>
                        </a:lnTo>
                        <a:lnTo>
                          <a:pt x="19"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66" name="Freeform 809"/>
                  <p:cNvSpPr>
                    <a:spLocks noChangeAspect="1"/>
                  </p:cNvSpPr>
                  <p:nvPr/>
                </p:nvSpPr>
                <p:spPr bwMode="auto">
                  <a:xfrm>
                    <a:off x="4944" y="1104"/>
                    <a:ext cx="282" cy="216"/>
                  </a:xfrm>
                  <a:custGeom>
                    <a:avLst/>
                    <a:gdLst>
                      <a:gd name="T0" fmla="*/ 14 w 282"/>
                      <a:gd name="T1" fmla="*/ 2 h 216"/>
                      <a:gd name="T2" fmla="*/ 30 w 282"/>
                      <a:gd name="T3" fmla="*/ 2 h 216"/>
                      <a:gd name="T4" fmla="*/ 46 w 282"/>
                      <a:gd name="T5" fmla="*/ 2 h 216"/>
                      <a:gd name="T6" fmla="*/ 64 w 282"/>
                      <a:gd name="T7" fmla="*/ 0 h 216"/>
                      <a:gd name="T8" fmla="*/ 81 w 282"/>
                      <a:gd name="T9" fmla="*/ 0 h 216"/>
                      <a:gd name="T10" fmla="*/ 97 w 282"/>
                      <a:gd name="T11" fmla="*/ 0 h 216"/>
                      <a:gd name="T12" fmla="*/ 115 w 282"/>
                      <a:gd name="T13" fmla="*/ 0 h 216"/>
                      <a:gd name="T14" fmla="*/ 131 w 282"/>
                      <a:gd name="T15" fmla="*/ 0 h 216"/>
                      <a:gd name="T16" fmla="*/ 149 w 282"/>
                      <a:gd name="T17" fmla="*/ 0 h 216"/>
                      <a:gd name="T18" fmla="*/ 165 w 282"/>
                      <a:gd name="T19" fmla="*/ 0 h 216"/>
                      <a:gd name="T20" fmla="*/ 181 w 282"/>
                      <a:gd name="T21" fmla="*/ 0 h 216"/>
                      <a:gd name="T22" fmla="*/ 199 w 282"/>
                      <a:gd name="T23" fmla="*/ 0 h 216"/>
                      <a:gd name="T24" fmla="*/ 216 w 282"/>
                      <a:gd name="T25" fmla="*/ 0 h 216"/>
                      <a:gd name="T26" fmla="*/ 233 w 282"/>
                      <a:gd name="T27" fmla="*/ 2 h 216"/>
                      <a:gd name="T28" fmla="*/ 250 w 282"/>
                      <a:gd name="T29" fmla="*/ 2 h 216"/>
                      <a:gd name="T30" fmla="*/ 268 w 282"/>
                      <a:gd name="T31" fmla="*/ 2 h 216"/>
                      <a:gd name="T32" fmla="*/ 277 w 282"/>
                      <a:gd name="T33" fmla="*/ 2 h 216"/>
                      <a:gd name="T34" fmla="*/ 279 w 282"/>
                      <a:gd name="T35" fmla="*/ 4 h 216"/>
                      <a:gd name="T36" fmla="*/ 279 w 282"/>
                      <a:gd name="T37" fmla="*/ 56 h 216"/>
                      <a:gd name="T38" fmla="*/ 281 w 282"/>
                      <a:gd name="T39" fmla="*/ 159 h 216"/>
                      <a:gd name="T40" fmla="*/ 279 w 282"/>
                      <a:gd name="T41" fmla="*/ 210 h 216"/>
                      <a:gd name="T42" fmla="*/ 277 w 282"/>
                      <a:gd name="T43" fmla="*/ 211 h 216"/>
                      <a:gd name="T44" fmla="*/ 268 w 282"/>
                      <a:gd name="T45" fmla="*/ 213 h 216"/>
                      <a:gd name="T46" fmla="*/ 250 w 282"/>
                      <a:gd name="T47" fmla="*/ 213 h 216"/>
                      <a:gd name="T48" fmla="*/ 233 w 282"/>
                      <a:gd name="T49" fmla="*/ 213 h 216"/>
                      <a:gd name="T50" fmla="*/ 216 w 282"/>
                      <a:gd name="T51" fmla="*/ 213 h 216"/>
                      <a:gd name="T52" fmla="*/ 199 w 282"/>
                      <a:gd name="T53" fmla="*/ 213 h 216"/>
                      <a:gd name="T54" fmla="*/ 181 w 282"/>
                      <a:gd name="T55" fmla="*/ 215 h 216"/>
                      <a:gd name="T56" fmla="*/ 165 w 282"/>
                      <a:gd name="T57" fmla="*/ 215 h 216"/>
                      <a:gd name="T58" fmla="*/ 147 w 282"/>
                      <a:gd name="T59" fmla="*/ 215 h 216"/>
                      <a:gd name="T60" fmla="*/ 131 w 282"/>
                      <a:gd name="T61" fmla="*/ 215 h 216"/>
                      <a:gd name="T62" fmla="*/ 113 w 282"/>
                      <a:gd name="T63" fmla="*/ 215 h 216"/>
                      <a:gd name="T64" fmla="*/ 97 w 282"/>
                      <a:gd name="T65" fmla="*/ 215 h 216"/>
                      <a:gd name="T66" fmla="*/ 81 w 282"/>
                      <a:gd name="T67" fmla="*/ 213 h 216"/>
                      <a:gd name="T68" fmla="*/ 63 w 282"/>
                      <a:gd name="T69" fmla="*/ 213 h 216"/>
                      <a:gd name="T70" fmla="*/ 46 w 282"/>
                      <a:gd name="T71" fmla="*/ 213 h 216"/>
                      <a:gd name="T72" fmla="*/ 30 w 282"/>
                      <a:gd name="T73" fmla="*/ 213 h 216"/>
                      <a:gd name="T74" fmla="*/ 14 w 282"/>
                      <a:gd name="T75" fmla="*/ 213 h 216"/>
                      <a:gd name="T76" fmla="*/ 4 w 282"/>
                      <a:gd name="T77" fmla="*/ 211 h 216"/>
                      <a:gd name="T78" fmla="*/ 2 w 282"/>
                      <a:gd name="T79" fmla="*/ 210 h 216"/>
                      <a:gd name="T80" fmla="*/ 0 w 282"/>
                      <a:gd name="T81" fmla="*/ 157 h 216"/>
                      <a:gd name="T82" fmla="*/ 0 w 282"/>
                      <a:gd name="T83" fmla="*/ 56 h 216"/>
                      <a:gd name="T84" fmla="*/ 2 w 282"/>
                      <a:gd name="T85" fmla="*/ 4 h 216"/>
                      <a:gd name="T86" fmla="*/ 3 w 282"/>
                      <a:gd name="T87" fmla="*/ 2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2" h="216">
                        <a:moveTo>
                          <a:pt x="5" y="2"/>
                        </a:moveTo>
                        <a:lnTo>
                          <a:pt x="14" y="2"/>
                        </a:lnTo>
                        <a:lnTo>
                          <a:pt x="22" y="2"/>
                        </a:lnTo>
                        <a:lnTo>
                          <a:pt x="30" y="2"/>
                        </a:lnTo>
                        <a:lnTo>
                          <a:pt x="38" y="2"/>
                        </a:lnTo>
                        <a:lnTo>
                          <a:pt x="46" y="2"/>
                        </a:lnTo>
                        <a:lnTo>
                          <a:pt x="56" y="2"/>
                        </a:lnTo>
                        <a:lnTo>
                          <a:pt x="64" y="0"/>
                        </a:lnTo>
                        <a:lnTo>
                          <a:pt x="72" y="0"/>
                        </a:lnTo>
                        <a:lnTo>
                          <a:pt x="81" y="0"/>
                        </a:lnTo>
                        <a:lnTo>
                          <a:pt x="89" y="0"/>
                        </a:lnTo>
                        <a:lnTo>
                          <a:pt x="97" y="0"/>
                        </a:lnTo>
                        <a:lnTo>
                          <a:pt x="106" y="0"/>
                        </a:lnTo>
                        <a:lnTo>
                          <a:pt x="115" y="0"/>
                        </a:lnTo>
                        <a:lnTo>
                          <a:pt x="123" y="0"/>
                        </a:lnTo>
                        <a:lnTo>
                          <a:pt x="131" y="0"/>
                        </a:lnTo>
                        <a:lnTo>
                          <a:pt x="139" y="0"/>
                        </a:lnTo>
                        <a:lnTo>
                          <a:pt x="149" y="0"/>
                        </a:lnTo>
                        <a:lnTo>
                          <a:pt x="157" y="0"/>
                        </a:lnTo>
                        <a:lnTo>
                          <a:pt x="165" y="0"/>
                        </a:lnTo>
                        <a:lnTo>
                          <a:pt x="173" y="0"/>
                        </a:lnTo>
                        <a:lnTo>
                          <a:pt x="181" y="0"/>
                        </a:lnTo>
                        <a:lnTo>
                          <a:pt x="191" y="0"/>
                        </a:lnTo>
                        <a:lnTo>
                          <a:pt x="199" y="0"/>
                        </a:lnTo>
                        <a:lnTo>
                          <a:pt x="207" y="0"/>
                        </a:lnTo>
                        <a:lnTo>
                          <a:pt x="216" y="0"/>
                        </a:lnTo>
                        <a:lnTo>
                          <a:pt x="224" y="2"/>
                        </a:lnTo>
                        <a:lnTo>
                          <a:pt x="233" y="2"/>
                        </a:lnTo>
                        <a:lnTo>
                          <a:pt x="242" y="2"/>
                        </a:lnTo>
                        <a:lnTo>
                          <a:pt x="250" y="2"/>
                        </a:lnTo>
                        <a:lnTo>
                          <a:pt x="258" y="2"/>
                        </a:lnTo>
                        <a:lnTo>
                          <a:pt x="268" y="2"/>
                        </a:lnTo>
                        <a:lnTo>
                          <a:pt x="276" y="2"/>
                        </a:lnTo>
                        <a:lnTo>
                          <a:pt x="277" y="2"/>
                        </a:lnTo>
                        <a:lnTo>
                          <a:pt x="279" y="3"/>
                        </a:lnTo>
                        <a:lnTo>
                          <a:pt x="279" y="4"/>
                        </a:lnTo>
                        <a:lnTo>
                          <a:pt x="279" y="5"/>
                        </a:lnTo>
                        <a:lnTo>
                          <a:pt x="279" y="56"/>
                        </a:lnTo>
                        <a:lnTo>
                          <a:pt x="281" y="108"/>
                        </a:lnTo>
                        <a:lnTo>
                          <a:pt x="281" y="159"/>
                        </a:lnTo>
                        <a:lnTo>
                          <a:pt x="279" y="208"/>
                        </a:lnTo>
                        <a:lnTo>
                          <a:pt x="279" y="210"/>
                        </a:lnTo>
                        <a:lnTo>
                          <a:pt x="279" y="211"/>
                        </a:lnTo>
                        <a:lnTo>
                          <a:pt x="277" y="211"/>
                        </a:lnTo>
                        <a:lnTo>
                          <a:pt x="276" y="213"/>
                        </a:lnTo>
                        <a:lnTo>
                          <a:pt x="268" y="213"/>
                        </a:lnTo>
                        <a:lnTo>
                          <a:pt x="258" y="213"/>
                        </a:lnTo>
                        <a:lnTo>
                          <a:pt x="250" y="213"/>
                        </a:lnTo>
                        <a:lnTo>
                          <a:pt x="242" y="213"/>
                        </a:lnTo>
                        <a:lnTo>
                          <a:pt x="233" y="213"/>
                        </a:lnTo>
                        <a:lnTo>
                          <a:pt x="224" y="213"/>
                        </a:lnTo>
                        <a:lnTo>
                          <a:pt x="216" y="213"/>
                        </a:lnTo>
                        <a:lnTo>
                          <a:pt x="207" y="213"/>
                        </a:lnTo>
                        <a:lnTo>
                          <a:pt x="199" y="213"/>
                        </a:lnTo>
                        <a:lnTo>
                          <a:pt x="190" y="213"/>
                        </a:lnTo>
                        <a:lnTo>
                          <a:pt x="181" y="215"/>
                        </a:lnTo>
                        <a:lnTo>
                          <a:pt x="173" y="215"/>
                        </a:lnTo>
                        <a:lnTo>
                          <a:pt x="165" y="215"/>
                        </a:lnTo>
                        <a:lnTo>
                          <a:pt x="157" y="215"/>
                        </a:lnTo>
                        <a:lnTo>
                          <a:pt x="147" y="215"/>
                        </a:lnTo>
                        <a:lnTo>
                          <a:pt x="139" y="215"/>
                        </a:lnTo>
                        <a:lnTo>
                          <a:pt x="131" y="215"/>
                        </a:lnTo>
                        <a:lnTo>
                          <a:pt x="123" y="215"/>
                        </a:lnTo>
                        <a:lnTo>
                          <a:pt x="113" y="215"/>
                        </a:lnTo>
                        <a:lnTo>
                          <a:pt x="105" y="215"/>
                        </a:lnTo>
                        <a:lnTo>
                          <a:pt x="97" y="215"/>
                        </a:lnTo>
                        <a:lnTo>
                          <a:pt x="89" y="213"/>
                        </a:lnTo>
                        <a:lnTo>
                          <a:pt x="81" y="213"/>
                        </a:lnTo>
                        <a:lnTo>
                          <a:pt x="71" y="213"/>
                        </a:lnTo>
                        <a:lnTo>
                          <a:pt x="63" y="213"/>
                        </a:lnTo>
                        <a:lnTo>
                          <a:pt x="55" y="213"/>
                        </a:lnTo>
                        <a:lnTo>
                          <a:pt x="46" y="213"/>
                        </a:lnTo>
                        <a:lnTo>
                          <a:pt x="38" y="213"/>
                        </a:lnTo>
                        <a:lnTo>
                          <a:pt x="30" y="213"/>
                        </a:lnTo>
                        <a:lnTo>
                          <a:pt x="22" y="213"/>
                        </a:lnTo>
                        <a:lnTo>
                          <a:pt x="14" y="213"/>
                        </a:lnTo>
                        <a:lnTo>
                          <a:pt x="5" y="213"/>
                        </a:lnTo>
                        <a:lnTo>
                          <a:pt x="4" y="211"/>
                        </a:lnTo>
                        <a:lnTo>
                          <a:pt x="3" y="211"/>
                        </a:lnTo>
                        <a:lnTo>
                          <a:pt x="2" y="210"/>
                        </a:lnTo>
                        <a:lnTo>
                          <a:pt x="2" y="208"/>
                        </a:lnTo>
                        <a:lnTo>
                          <a:pt x="0" y="157"/>
                        </a:lnTo>
                        <a:lnTo>
                          <a:pt x="0" y="107"/>
                        </a:lnTo>
                        <a:lnTo>
                          <a:pt x="0" y="56"/>
                        </a:lnTo>
                        <a:lnTo>
                          <a:pt x="2" y="5"/>
                        </a:lnTo>
                        <a:lnTo>
                          <a:pt x="2" y="4"/>
                        </a:lnTo>
                        <a:lnTo>
                          <a:pt x="3" y="3"/>
                        </a:lnTo>
                        <a:lnTo>
                          <a:pt x="3" y="2"/>
                        </a:lnTo>
                        <a:lnTo>
                          <a:pt x="5" y="2"/>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67" name="Freeform 810"/>
                  <p:cNvSpPr>
                    <a:spLocks noChangeAspect="1"/>
                  </p:cNvSpPr>
                  <p:nvPr/>
                </p:nvSpPr>
                <p:spPr bwMode="auto">
                  <a:xfrm>
                    <a:off x="5177" y="1130"/>
                    <a:ext cx="6" cy="45"/>
                  </a:xfrm>
                  <a:custGeom>
                    <a:avLst/>
                    <a:gdLst>
                      <a:gd name="T0" fmla="*/ 0 w 6"/>
                      <a:gd name="T1" fmla="*/ 4 h 45"/>
                      <a:gd name="T2" fmla="*/ 3 w 6"/>
                      <a:gd name="T3" fmla="*/ 0 h 45"/>
                      <a:gd name="T4" fmla="*/ 5 w 6"/>
                      <a:gd name="T5" fmla="*/ 42 h 45"/>
                      <a:gd name="T6" fmla="*/ 0 w 6"/>
                      <a:gd name="T7" fmla="*/ 44 h 45"/>
                      <a:gd name="T8" fmla="*/ 0 w 6"/>
                      <a:gd name="T9" fmla="*/ 4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5">
                        <a:moveTo>
                          <a:pt x="0" y="4"/>
                        </a:moveTo>
                        <a:lnTo>
                          <a:pt x="3" y="0"/>
                        </a:lnTo>
                        <a:lnTo>
                          <a:pt x="5" y="42"/>
                        </a:lnTo>
                        <a:lnTo>
                          <a:pt x="0" y="44"/>
                        </a:lnTo>
                        <a:lnTo>
                          <a:pt x="0" y="4"/>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68" name="Freeform 811"/>
                  <p:cNvSpPr>
                    <a:spLocks noChangeAspect="1"/>
                  </p:cNvSpPr>
                  <p:nvPr/>
                </p:nvSpPr>
                <p:spPr bwMode="auto">
                  <a:xfrm>
                    <a:off x="5177" y="1171"/>
                    <a:ext cx="7" cy="42"/>
                  </a:xfrm>
                  <a:custGeom>
                    <a:avLst/>
                    <a:gdLst>
                      <a:gd name="T0" fmla="*/ 0 w 7"/>
                      <a:gd name="T1" fmla="*/ 3 h 42"/>
                      <a:gd name="T2" fmla="*/ 5 w 7"/>
                      <a:gd name="T3" fmla="*/ 0 h 42"/>
                      <a:gd name="T4" fmla="*/ 6 w 7"/>
                      <a:gd name="T5" fmla="*/ 41 h 42"/>
                      <a:gd name="T6" fmla="*/ 2 w 7"/>
                      <a:gd name="T7" fmla="*/ 41 h 42"/>
                      <a:gd name="T8" fmla="*/ 0 w 7"/>
                      <a:gd name="T9" fmla="*/ 3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2">
                        <a:moveTo>
                          <a:pt x="0" y="3"/>
                        </a:moveTo>
                        <a:lnTo>
                          <a:pt x="5" y="0"/>
                        </a:lnTo>
                        <a:lnTo>
                          <a:pt x="6" y="41"/>
                        </a:lnTo>
                        <a:lnTo>
                          <a:pt x="2" y="41"/>
                        </a:lnTo>
                        <a:lnTo>
                          <a:pt x="0" y="3"/>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69" name="Freeform 812"/>
                  <p:cNvSpPr>
                    <a:spLocks noChangeAspect="1"/>
                  </p:cNvSpPr>
                  <p:nvPr/>
                </p:nvSpPr>
                <p:spPr bwMode="auto">
                  <a:xfrm>
                    <a:off x="5178" y="1212"/>
                    <a:ext cx="6" cy="41"/>
                  </a:xfrm>
                  <a:custGeom>
                    <a:avLst/>
                    <a:gdLst>
                      <a:gd name="T0" fmla="*/ 0 w 6"/>
                      <a:gd name="T1" fmla="*/ 0 h 41"/>
                      <a:gd name="T2" fmla="*/ 5 w 6"/>
                      <a:gd name="T3" fmla="*/ 0 h 41"/>
                      <a:gd name="T4" fmla="*/ 3 w 6"/>
                      <a:gd name="T5" fmla="*/ 40 h 41"/>
                      <a:gd name="T6" fmla="*/ 0 w 6"/>
                      <a:gd name="T7" fmla="*/ 38 h 41"/>
                      <a:gd name="T8" fmla="*/ 0 w 6"/>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1">
                        <a:moveTo>
                          <a:pt x="0" y="0"/>
                        </a:moveTo>
                        <a:lnTo>
                          <a:pt x="5" y="0"/>
                        </a:lnTo>
                        <a:lnTo>
                          <a:pt x="3" y="40"/>
                        </a:lnTo>
                        <a:lnTo>
                          <a:pt x="0" y="38"/>
                        </a:lnTo>
                        <a:lnTo>
                          <a:pt x="0"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70" name="Freeform 813"/>
                  <p:cNvSpPr>
                    <a:spLocks noChangeAspect="1"/>
                  </p:cNvSpPr>
                  <p:nvPr/>
                </p:nvSpPr>
                <p:spPr bwMode="auto">
                  <a:xfrm>
                    <a:off x="5167" y="1289"/>
                    <a:ext cx="15" cy="8"/>
                  </a:xfrm>
                  <a:custGeom>
                    <a:avLst/>
                    <a:gdLst>
                      <a:gd name="T0" fmla="*/ 10 w 15"/>
                      <a:gd name="T1" fmla="*/ 0 h 8"/>
                      <a:gd name="T2" fmla="*/ 14 w 15"/>
                      <a:gd name="T3" fmla="*/ 3 h 8"/>
                      <a:gd name="T4" fmla="*/ 14 w 15"/>
                      <a:gd name="T5" fmla="*/ 4 h 8"/>
                      <a:gd name="T6" fmla="*/ 14 w 15"/>
                      <a:gd name="T7" fmla="*/ 5 h 8"/>
                      <a:gd name="T8" fmla="*/ 12 w 15"/>
                      <a:gd name="T9" fmla="*/ 5 h 8"/>
                      <a:gd name="T10" fmla="*/ 11 w 15"/>
                      <a:gd name="T11" fmla="*/ 7 h 8"/>
                      <a:gd name="T12" fmla="*/ 4 w 15"/>
                      <a:gd name="T13" fmla="*/ 7 h 8"/>
                      <a:gd name="T14" fmla="*/ 0 w 15"/>
                      <a:gd name="T15" fmla="*/ 3 h 8"/>
                      <a:gd name="T16" fmla="*/ 7 w 15"/>
                      <a:gd name="T17" fmla="*/ 3 h 8"/>
                      <a:gd name="T18" fmla="*/ 9 w 15"/>
                      <a:gd name="T19" fmla="*/ 2 h 8"/>
                      <a:gd name="T20" fmla="*/ 10 w 15"/>
                      <a:gd name="T21" fmla="*/ 2 h 8"/>
                      <a:gd name="T22" fmla="*/ 10 w 15"/>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8">
                        <a:moveTo>
                          <a:pt x="10" y="0"/>
                        </a:moveTo>
                        <a:lnTo>
                          <a:pt x="14" y="3"/>
                        </a:lnTo>
                        <a:lnTo>
                          <a:pt x="14" y="4"/>
                        </a:lnTo>
                        <a:lnTo>
                          <a:pt x="14" y="5"/>
                        </a:lnTo>
                        <a:lnTo>
                          <a:pt x="12" y="5"/>
                        </a:lnTo>
                        <a:lnTo>
                          <a:pt x="11" y="7"/>
                        </a:lnTo>
                        <a:lnTo>
                          <a:pt x="4" y="7"/>
                        </a:lnTo>
                        <a:lnTo>
                          <a:pt x="0" y="3"/>
                        </a:lnTo>
                        <a:lnTo>
                          <a:pt x="7" y="3"/>
                        </a:lnTo>
                        <a:lnTo>
                          <a:pt x="9" y="2"/>
                        </a:lnTo>
                        <a:lnTo>
                          <a:pt x="10" y="2"/>
                        </a:lnTo>
                        <a:lnTo>
                          <a:pt x="1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71" name="Freeform 814"/>
                  <p:cNvSpPr>
                    <a:spLocks noChangeAspect="1"/>
                  </p:cNvSpPr>
                  <p:nvPr/>
                </p:nvSpPr>
                <p:spPr bwMode="auto">
                  <a:xfrm>
                    <a:off x="5153" y="1292"/>
                    <a:ext cx="19" cy="5"/>
                  </a:xfrm>
                  <a:custGeom>
                    <a:avLst/>
                    <a:gdLst>
                      <a:gd name="T0" fmla="*/ 14 w 19"/>
                      <a:gd name="T1" fmla="*/ 0 h 5"/>
                      <a:gd name="T2" fmla="*/ 18 w 19"/>
                      <a:gd name="T3" fmla="*/ 4 h 5"/>
                      <a:gd name="T4" fmla="*/ 11 w 19"/>
                      <a:gd name="T5" fmla="*/ 4 h 5"/>
                      <a:gd name="T6" fmla="*/ 3 w 19"/>
                      <a:gd name="T7" fmla="*/ 4 h 5"/>
                      <a:gd name="T8" fmla="*/ 0 w 19"/>
                      <a:gd name="T9" fmla="*/ 0 h 5"/>
                      <a:gd name="T10" fmla="*/ 7 w 19"/>
                      <a:gd name="T11" fmla="*/ 0 h 5"/>
                      <a:gd name="T12" fmla="*/ 14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4" y="0"/>
                        </a:moveTo>
                        <a:lnTo>
                          <a:pt x="18" y="4"/>
                        </a:lnTo>
                        <a:lnTo>
                          <a:pt x="11" y="4"/>
                        </a:lnTo>
                        <a:lnTo>
                          <a:pt x="3"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72" name="Freeform 815"/>
                  <p:cNvSpPr>
                    <a:spLocks noChangeAspect="1"/>
                  </p:cNvSpPr>
                  <p:nvPr/>
                </p:nvSpPr>
                <p:spPr bwMode="auto">
                  <a:xfrm>
                    <a:off x="5140" y="1292"/>
                    <a:ext cx="17" cy="5"/>
                  </a:xfrm>
                  <a:custGeom>
                    <a:avLst/>
                    <a:gdLst>
                      <a:gd name="T0" fmla="*/ 14 w 17"/>
                      <a:gd name="T1" fmla="*/ 0 h 5"/>
                      <a:gd name="T2" fmla="*/ 16 w 17"/>
                      <a:gd name="T3" fmla="*/ 4 h 5"/>
                      <a:gd name="T4" fmla="*/ 9 w 17"/>
                      <a:gd name="T5" fmla="*/ 4 h 5"/>
                      <a:gd name="T6" fmla="*/ 3 w 17"/>
                      <a:gd name="T7" fmla="*/ 4 h 5"/>
                      <a:gd name="T8" fmla="*/ 0 w 17"/>
                      <a:gd name="T9" fmla="*/ 2 h 5"/>
                      <a:gd name="T10" fmla="*/ 7 w 17"/>
                      <a:gd name="T11" fmla="*/ 2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4"/>
                        </a:lnTo>
                        <a:lnTo>
                          <a:pt x="9" y="4"/>
                        </a:lnTo>
                        <a:lnTo>
                          <a:pt x="3" y="4"/>
                        </a:lnTo>
                        <a:lnTo>
                          <a:pt x="0" y="2"/>
                        </a:lnTo>
                        <a:lnTo>
                          <a:pt x="7" y="2"/>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73" name="Freeform 816"/>
                  <p:cNvSpPr>
                    <a:spLocks noChangeAspect="1"/>
                  </p:cNvSpPr>
                  <p:nvPr/>
                </p:nvSpPr>
                <p:spPr bwMode="auto">
                  <a:xfrm>
                    <a:off x="5126" y="1294"/>
                    <a:ext cx="17" cy="5"/>
                  </a:xfrm>
                  <a:custGeom>
                    <a:avLst/>
                    <a:gdLst>
                      <a:gd name="T0" fmla="*/ 14 w 17"/>
                      <a:gd name="T1" fmla="*/ 0 h 5"/>
                      <a:gd name="T2" fmla="*/ 16 w 17"/>
                      <a:gd name="T3" fmla="*/ 2 h 5"/>
                      <a:gd name="T4" fmla="*/ 9 w 17"/>
                      <a:gd name="T5" fmla="*/ 4 h 5"/>
                      <a:gd name="T6" fmla="*/ 3 w 17"/>
                      <a:gd name="T7" fmla="*/ 4 h 5"/>
                      <a:gd name="T8" fmla="*/ 0 w 17"/>
                      <a:gd name="T9" fmla="*/ 0 h 5"/>
                      <a:gd name="T10" fmla="*/ 7 w 17"/>
                      <a:gd name="T11" fmla="*/ 0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2"/>
                        </a:lnTo>
                        <a:lnTo>
                          <a:pt x="9" y="4"/>
                        </a:lnTo>
                        <a:lnTo>
                          <a:pt x="3"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74" name="Freeform 817"/>
                  <p:cNvSpPr>
                    <a:spLocks noChangeAspect="1"/>
                  </p:cNvSpPr>
                  <p:nvPr/>
                </p:nvSpPr>
                <p:spPr bwMode="auto">
                  <a:xfrm>
                    <a:off x="5113" y="1294"/>
                    <a:ext cx="17" cy="5"/>
                  </a:xfrm>
                  <a:custGeom>
                    <a:avLst/>
                    <a:gdLst>
                      <a:gd name="T0" fmla="*/ 14 w 17"/>
                      <a:gd name="T1" fmla="*/ 0 h 5"/>
                      <a:gd name="T2" fmla="*/ 16 w 17"/>
                      <a:gd name="T3" fmla="*/ 4 h 5"/>
                      <a:gd name="T4" fmla="*/ 8 w 17"/>
                      <a:gd name="T5" fmla="*/ 4 h 5"/>
                      <a:gd name="T6" fmla="*/ 2 w 17"/>
                      <a:gd name="T7" fmla="*/ 4 h 5"/>
                      <a:gd name="T8" fmla="*/ 0 w 17"/>
                      <a:gd name="T9" fmla="*/ 0 h 5"/>
                      <a:gd name="T10" fmla="*/ 7 w 17"/>
                      <a:gd name="T11" fmla="*/ 0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4"/>
                        </a:lnTo>
                        <a:lnTo>
                          <a:pt x="8" y="4"/>
                        </a:lnTo>
                        <a:lnTo>
                          <a:pt x="2"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75" name="Freeform 818"/>
                  <p:cNvSpPr>
                    <a:spLocks noChangeAspect="1"/>
                  </p:cNvSpPr>
                  <p:nvPr/>
                </p:nvSpPr>
                <p:spPr bwMode="auto">
                  <a:xfrm>
                    <a:off x="5097" y="1294"/>
                    <a:ext cx="18" cy="5"/>
                  </a:xfrm>
                  <a:custGeom>
                    <a:avLst/>
                    <a:gdLst>
                      <a:gd name="T0" fmla="*/ 15 w 18"/>
                      <a:gd name="T1" fmla="*/ 0 h 5"/>
                      <a:gd name="T2" fmla="*/ 17 w 18"/>
                      <a:gd name="T3" fmla="*/ 4 h 5"/>
                      <a:gd name="T4" fmla="*/ 10 w 18"/>
                      <a:gd name="T5" fmla="*/ 4 h 5"/>
                      <a:gd name="T6" fmla="*/ 2 w 18"/>
                      <a:gd name="T7" fmla="*/ 4 h 5"/>
                      <a:gd name="T8" fmla="*/ 0 w 18"/>
                      <a:gd name="T9" fmla="*/ 0 h 5"/>
                      <a:gd name="T10" fmla="*/ 7 w 18"/>
                      <a:gd name="T11" fmla="*/ 0 h 5"/>
                      <a:gd name="T12" fmla="*/ 15 w 18"/>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5">
                        <a:moveTo>
                          <a:pt x="15" y="0"/>
                        </a:moveTo>
                        <a:lnTo>
                          <a:pt x="17" y="4"/>
                        </a:lnTo>
                        <a:lnTo>
                          <a:pt x="10" y="4"/>
                        </a:lnTo>
                        <a:lnTo>
                          <a:pt x="2" y="4"/>
                        </a:lnTo>
                        <a:lnTo>
                          <a:pt x="0" y="0"/>
                        </a:lnTo>
                        <a:lnTo>
                          <a:pt x="7" y="0"/>
                        </a:lnTo>
                        <a:lnTo>
                          <a:pt x="15"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76" name="Freeform 819"/>
                  <p:cNvSpPr>
                    <a:spLocks noChangeAspect="1"/>
                  </p:cNvSpPr>
                  <p:nvPr/>
                </p:nvSpPr>
                <p:spPr bwMode="auto">
                  <a:xfrm>
                    <a:off x="5084" y="1294"/>
                    <a:ext cx="16" cy="5"/>
                  </a:xfrm>
                  <a:custGeom>
                    <a:avLst/>
                    <a:gdLst>
                      <a:gd name="T0" fmla="*/ 13 w 16"/>
                      <a:gd name="T1" fmla="*/ 0 h 5"/>
                      <a:gd name="T2" fmla="*/ 15 w 16"/>
                      <a:gd name="T3" fmla="*/ 4 h 5"/>
                      <a:gd name="T4" fmla="*/ 8 w 16"/>
                      <a:gd name="T5" fmla="*/ 4 h 5"/>
                      <a:gd name="T6" fmla="*/ 2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8" y="4"/>
                        </a:lnTo>
                        <a:lnTo>
                          <a:pt x="2"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77" name="Freeform 820"/>
                  <p:cNvSpPr>
                    <a:spLocks noChangeAspect="1"/>
                  </p:cNvSpPr>
                  <p:nvPr/>
                </p:nvSpPr>
                <p:spPr bwMode="auto">
                  <a:xfrm>
                    <a:off x="5070" y="1294"/>
                    <a:ext cx="16" cy="5"/>
                  </a:xfrm>
                  <a:custGeom>
                    <a:avLst/>
                    <a:gdLst>
                      <a:gd name="T0" fmla="*/ 13 w 16"/>
                      <a:gd name="T1" fmla="*/ 0 h 5"/>
                      <a:gd name="T2" fmla="*/ 15 w 16"/>
                      <a:gd name="T3" fmla="*/ 4 h 5"/>
                      <a:gd name="T4" fmla="*/ 8 w 16"/>
                      <a:gd name="T5" fmla="*/ 4 h 5"/>
                      <a:gd name="T6" fmla="*/ 2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8" y="4"/>
                        </a:lnTo>
                        <a:lnTo>
                          <a:pt x="2"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78" name="Freeform 821"/>
                  <p:cNvSpPr>
                    <a:spLocks noChangeAspect="1"/>
                  </p:cNvSpPr>
                  <p:nvPr/>
                </p:nvSpPr>
                <p:spPr bwMode="auto">
                  <a:xfrm>
                    <a:off x="5056" y="1294"/>
                    <a:ext cx="16" cy="5"/>
                  </a:xfrm>
                  <a:custGeom>
                    <a:avLst/>
                    <a:gdLst>
                      <a:gd name="T0" fmla="*/ 13 w 16"/>
                      <a:gd name="T1" fmla="*/ 0 h 5"/>
                      <a:gd name="T2" fmla="*/ 15 w 16"/>
                      <a:gd name="T3" fmla="*/ 4 h 5"/>
                      <a:gd name="T4" fmla="*/ 7 w 16"/>
                      <a:gd name="T5" fmla="*/ 4 h 5"/>
                      <a:gd name="T6" fmla="*/ 0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7" y="4"/>
                        </a:lnTo>
                        <a:lnTo>
                          <a:pt x="0"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79" name="Freeform 822"/>
                  <p:cNvSpPr>
                    <a:spLocks noChangeAspect="1"/>
                  </p:cNvSpPr>
                  <p:nvPr/>
                </p:nvSpPr>
                <p:spPr bwMode="auto">
                  <a:xfrm>
                    <a:off x="5043" y="1294"/>
                    <a:ext cx="14" cy="5"/>
                  </a:xfrm>
                  <a:custGeom>
                    <a:avLst/>
                    <a:gdLst>
                      <a:gd name="T0" fmla="*/ 13 w 14"/>
                      <a:gd name="T1" fmla="*/ 0 h 5"/>
                      <a:gd name="T2" fmla="*/ 13 w 14"/>
                      <a:gd name="T3" fmla="*/ 4 h 5"/>
                      <a:gd name="T4" fmla="*/ 7 w 14"/>
                      <a:gd name="T5" fmla="*/ 4 h 5"/>
                      <a:gd name="T6" fmla="*/ 0 w 14"/>
                      <a:gd name="T7" fmla="*/ 4 h 5"/>
                      <a:gd name="T8" fmla="*/ 0 w 14"/>
                      <a:gd name="T9" fmla="*/ 0 h 5"/>
                      <a:gd name="T10" fmla="*/ 7 w 14"/>
                      <a:gd name="T11" fmla="*/ 0 h 5"/>
                      <a:gd name="T12" fmla="*/ 13 w 14"/>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5">
                        <a:moveTo>
                          <a:pt x="13" y="0"/>
                        </a:moveTo>
                        <a:lnTo>
                          <a:pt x="13" y="4"/>
                        </a:lnTo>
                        <a:lnTo>
                          <a:pt x="7" y="4"/>
                        </a:lnTo>
                        <a:lnTo>
                          <a:pt x="0"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80" name="Freeform 823"/>
                  <p:cNvSpPr>
                    <a:spLocks noChangeAspect="1"/>
                  </p:cNvSpPr>
                  <p:nvPr/>
                </p:nvSpPr>
                <p:spPr bwMode="auto">
                  <a:xfrm>
                    <a:off x="5028" y="1294"/>
                    <a:ext cx="15" cy="5"/>
                  </a:xfrm>
                  <a:custGeom>
                    <a:avLst/>
                    <a:gdLst>
                      <a:gd name="T0" fmla="*/ 14 w 15"/>
                      <a:gd name="T1" fmla="*/ 0 h 5"/>
                      <a:gd name="T2" fmla="*/ 14 w 15"/>
                      <a:gd name="T3" fmla="*/ 4 h 5"/>
                      <a:gd name="T4" fmla="*/ 7 w 15"/>
                      <a:gd name="T5" fmla="*/ 4 h 5"/>
                      <a:gd name="T6" fmla="*/ 0 w 15"/>
                      <a:gd name="T7" fmla="*/ 4 h 5"/>
                      <a:gd name="T8" fmla="*/ 2 w 15"/>
                      <a:gd name="T9" fmla="*/ 0 h 5"/>
                      <a:gd name="T10" fmla="*/ 7 w 15"/>
                      <a:gd name="T11" fmla="*/ 0 h 5"/>
                      <a:gd name="T12" fmla="*/ 14 w 15"/>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5">
                        <a:moveTo>
                          <a:pt x="14" y="0"/>
                        </a:moveTo>
                        <a:lnTo>
                          <a:pt x="14" y="4"/>
                        </a:lnTo>
                        <a:lnTo>
                          <a:pt x="7" y="4"/>
                        </a:lnTo>
                        <a:lnTo>
                          <a:pt x="0" y="4"/>
                        </a:lnTo>
                        <a:lnTo>
                          <a:pt x="2"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81" name="Freeform 824"/>
                  <p:cNvSpPr>
                    <a:spLocks noChangeAspect="1"/>
                  </p:cNvSpPr>
                  <p:nvPr/>
                </p:nvSpPr>
                <p:spPr bwMode="auto">
                  <a:xfrm>
                    <a:off x="5014" y="1294"/>
                    <a:ext cx="17" cy="5"/>
                  </a:xfrm>
                  <a:custGeom>
                    <a:avLst/>
                    <a:gdLst>
                      <a:gd name="T0" fmla="*/ 16 w 17"/>
                      <a:gd name="T1" fmla="*/ 0 h 5"/>
                      <a:gd name="T2" fmla="*/ 14 w 17"/>
                      <a:gd name="T3" fmla="*/ 4 h 5"/>
                      <a:gd name="T4" fmla="*/ 7 w 17"/>
                      <a:gd name="T5" fmla="*/ 4 h 5"/>
                      <a:gd name="T6" fmla="*/ 0 w 17"/>
                      <a:gd name="T7" fmla="*/ 4 h 5"/>
                      <a:gd name="T8" fmla="*/ 2 w 17"/>
                      <a:gd name="T9" fmla="*/ 0 h 5"/>
                      <a:gd name="T10" fmla="*/ 9 w 17"/>
                      <a:gd name="T11" fmla="*/ 0 h 5"/>
                      <a:gd name="T12" fmla="*/ 16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6" y="0"/>
                        </a:moveTo>
                        <a:lnTo>
                          <a:pt x="14" y="4"/>
                        </a:lnTo>
                        <a:lnTo>
                          <a:pt x="7" y="4"/>
                        </a:lnTo>
                        <a:lnTo>
                          <a:pt x="0" y="4"/>
                        </a:lnTo>
                        <a:lnTo>
                          <a:pt x="2" y="0"/>
                        </a:lnTo>
                        <a:lnTo>
                          <a:pt x="9" y="0"/>
                        </a:lnTo>
                        <a:lnTo>
                          <a:pt x="16"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82" name="Freeform 825"/>
                  <p:cNvSpPr>
                    <a:spLocks noChangeAspect="1"/>
                  </p:cNvSpPr>
                  <p:nvPr/>
                </p:nvSpPr>
                <p:spPr bwMode="auto">
                  <a:xfrm>
                    <a:off x="5001" y="1294"/>
                    <a:ext cx="16" cy="5"/>
                  </a:xfrm>
                  <a:custGeom>
                    <a:avLst/>
                    <a:gdLst>
                      <a:gd name="T0" fmla="*/ 15 w 16"/>
                      <a:gd name="T1" fmla="*/ 0 h 5"/>
                      <a:gd name="T2" fmla="*/ 13 w 16"/>
                      <a:gd name="T3" fmla="*/ 4 h 5"/>
                      <a:gd name="T4" fmla="*/ 7 w 16"/>
                      <a:gd name="T5" fmla="*/ 4 h 5"/>
                      <a:gd name="T6" fmla="*/ 0 w 16"/>
                      <a:gd name="T7" fmla="*/ 4 h 5"/>
                      <a:gd name="T8" fmla="*/ 3 w 16"/>
                      <a:gd name="T9" fmla="*/ 0 h 5"/>
                      <a:gd name="T10" fmla="*/ 8 w 16"/>
                      <a:gd name="T11" fmla="*/ 0 h 5"/>
                      <a:gd name="T12" fmla="*/ 15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5" y="0"/>
                        </a:moveTo>
                        <a:lnTo>
                          <a:pt x="13" y="4"/>
                        </a:lnTo>
                        <a:lnTo>
                          <a:pt x="7" y="4"/>
                        </a:lnTo>
                        <a:lnTo>
                          <a:pt x="0" y="4"/>
                        </a:lnTo>
                        <a:lnTo>
                          <a:pt x="3" y="0"/>
                        </a:lnTo>
                        <a:lnTo>
                          <a:pt x="8" y="0"/>
                        </a:lnTo>
                        <a:lnTo>
                          <a:pt x="15"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83" name="Freeform 826"/>
                  <p:cNvSpPr>
                    <a:spLocks noChangeAspect="1"/>
                  </p:cNvSpPr>
                  <p:nvPr/>
                </p:nvSpPr>
                <p:spPr bwMode="auto">
                  <a:xfrm>
                    <a:off x="4985" y="1294"/>
                    <a:ext cx="19" cy="5"/>
                  </a:xfrm>
                  <a:custGeom>
                    <a:avLst/>
                    <a:gdLst>
                      <a:gd name="T0" fmla="*/ 18 w 19"/>
                      <a:gd name="T1" fmla="*/ 0 h 5"/>
                      <a:gd name="T2" fmla="*/ 16 w 19"/>
                      <a:gd name="T3" fmla="*/ 4 h 5"/>
                      <a:gd name="T4" fmla="*/ 7 w 19"/>
                      <a:gd name="T5" fmla="*/ 4 h 5"/>
                      <a:gd name="T6" fmla="*/ 0 w 19"/>
                      <a:gd name="T7" fmla="*/ 2 h 5"/>
                      <a:gd name="T8" fmla="*/ 3 w 19"/>
                      <a:gd name="T9" fmla="*/ 0 h 5"/>
                      <a:gd name="T10" fmla="*/ 9 w 19"/>
                      <a:gd name="T11" fmla="*/ 0 h 5"/>
                      <a:gd name="T12" fmla="*/ 18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8" y="0"/>
                        </a:moveTo>
                        <a:lnTo>
                          <a:pt x="16" y="4"/>
                        </a:lnTo>
                        <a:lnTo>
                          <a:pt x="7" y="4"/>
                        </a:lnTo>
                        <a:lnTo>
                          <a:pt x="0" y="2"/>
                        </a:lnTo>
                        <a:lnTo>
                          <a:pt x="3" y="0"/>
                        </a:lnTo>
                        <a:lnTo>
                          <a:pt x="9" y="0"/>
                        </a:lnTo>
                        <a:lnTo>
                          <a:pt x="18"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84" name="Freeform 827"/>
                  <p:cNvSpPr>
                    <a:spLocks noChangeAspect="1"/>
                  </p:cNvSpPr>
                  <p:nvPr/>
                </p:nvSpPr>
                <p:spPr bwMode="auto">
                  <a:xfrm>
                    <a:off x="4972" y="1292"/>
                    <a:ext cx="18" cy="5"/>
                  </a:xfrm>
                  <a:custGeom>
                    <a:avLst/>
                    <a:gdLst>
                      <a:gd name="T0" fmla="*/ 17 w 18"/>
                      <a:gd name="T1" fmla="*/ 2 h 5"/>
                      <a:gd name="T2" fmla="*/ 15 w 18"/>
                      <a:gd name="T3" fmla="*/ 4 h 5"/>
                      <a:gd name="T4" fmla="*/ 7 w 18"/>
                      <a:gd name="T5" fmla="*/ 4 h 5"/>
                      <a:gd name="T6" fmla="*/ 0 w 18"/>
                      <a:gd name="T7" fmla="*/ 4 h 5"/>
                      <a:gd name="T8" fmla="*/ 4 w 18"/>
                      <a:gd name="T9" fmla="*/ 0 h 5"/>
                      <a:gd name="T10" fmla="*/ 11 w 18"/>
                      <a:gd name="T11" fmla="*/ 2 h 5"/>
                      <a:gd name="T12" fmla="*/ 17 w 18"/>
                      <a:gd name="T13" fmla="*/ 2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5">
                        <a:moveTo>
                          <a:pt x="17" y="2"/>
                        </a:moveTo>
                        <a:lnTo>
                          <a:pt x="15" y="4"/>
                        </a:lnTo>
                        <a:lnTo>
                          <a:pt x="7" y="4"/>
                        </a:lnTo>
                        <a:lnTo>
                          <a:pt x="0" y="4"/>
                        </a:lnTo>
                        <a:lnTo>
                          <a:pt x="4" y="0"/>
                        </a:lnTo>
                        <a:lnTo>
                          <a:pt x="11" y="2"/>
                        </a:lnTo>
                        <a:lnTo>
                          <a:pt x="17" y="2"/>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85" name="Freeform 828"/>
                  <p:cNvSpPr>
                    <a:spLocks noChangeAspect="1"/>
                  </p:cNvSpPr>
                  <p:nvPr/>
                </p:nvSpPr>
                <p:spPr bwMode="auto">
                  <a:xfrm>
                    <a:off x="4958" y="1292"/>
                    <a:ext cx="19" cy="5"/>
                  </a:xfrm>
                  <a:custGeom>
                    <a:avLst/>
                    <a:gdLst>
                      <a:gd name="T0" fmla="*/ 18 w 19"/>
                      <a:gd name="T1" fmla="*/ 0 h 5"/>
                      <a:gd name="T2" fmla="*/ 14 w 19"/>
                      <a:gd name="T3" fmla="*/ 4 h 5"/>
                      <a:gd name="T4" fmla="*/ 7 w 19"/>
                      <a:gd name="T5" fmla="*/ 4 h 5"/>
                      <a:gd name="T6" fmla="*/ 0 w 19"/>
                      <a:gd name="T7" fmla="*/ 4 h 5"/>
                      <a:gd name="T8" fmla="*/ 4 w 19"/>
                      <a:gd name="T9" fmla="*/ 0 h 5"/>
                      <a:gd name="T10" fmla="*/ 11 w 19"/>
                      <a:gd name="T11" fmla="*/ 0 h 5"/>
                      <a:gd name="T12" fmla="*/ 18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8" y="0"/>
                        </a:moveTo>
                        <a:lnTo>
                          <a:pt x="14" y="4"/>
                        </a:lnTo>
                        <a:lnTo>
                          <a:pt x="7" y="4"/>
                        </a:lnTo>
                        <a:lnTo>
                          <a:pt x="0" y="4"/>
                        </a:lnTo>
                        <a:lnTo>
                          <a:pt x="4" y="0"/>
                        </a:lnTo>
                        <a:lnTo>
                          <a:pt x="11" y="0"/>
                        </a:lnTo>
                        <a:lnTo>
                          <a:pt x="18"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86" name="Freeform 829"/>
                  <p:cNvSpPr>
                    <a:spLocks noChangeAspect="1"/>
                  </p:cNvSpPr>
                  <p:nvPr/>
                </p:nvSpPr>
                <p:spPr bwMode="auto">
                  <a:xfrm>
                    <a:off x="4948" y="1289"/>
                    <a:ext cx="15" cy="8"/>
                  </a:xfrm>
                  <a:custGeom>
                    <a:avLst/>
                    <a:gdLst>
                      <a:gd name="T0" fmla="*/ 14 w 15"/>
                      <a:gd name="T1" fmla="*/ 3 h 8"/>
                      <a:gd name="T2" fmla="*/ 10 w 15"/>
                      <a:gd name="T3" fmla="*/ 7 h 8"/>
                      <a:gd name="T4" fmla="*/ 4 w 15"/>
                      <a:gd name="T5" fmla="*/ 7 h 8"/>
                      <a:gd name="T6" fmla="*/ 2 w 15"/>
                      <a:gd name="T7" fmla="*/ 5 h 8"/>
                      <a:gd name="T8" fmla="*/ 2 w 15"/>
                      <a:gd name="T9" fmla="*/ 5 h 8"/>
                      <a:gd name="T10" fmla="*/ 2 w 15"/>
                      <a:gd name="T11" fmla="*/ 4 h 8"/>
                      <a:gd name="T12" fmla="*/ 0 w 15"/>
                      <a:gd name="T13" fmla="*/ 3 h 8"/>
                      <a:gd name="T14" fmla="*/ 5 w 15"/>
                      <a:gd name="T15" fmla="*/ 0 h 8"/>
                      <a:gd name="T16" fmla="*/ 5 w 15"/>
                      <a:gd name="T17" fmla="*/ 2 h 8"/>
                      <a:gd name="T18" fmla="*/ 7 w 15"/>
                      <a:gd name="T19" fmla="*/ 3 h 8"/>
                      <a:gd name="T20" fmla="*/ 7 w 15"/>
                      <a:gd name="T21" fmla="*/ 3 h 8"/>
                      <a:gd name="T22" fmla="*/ 14 w 15"/>
                      <a:gd name="T23" fmla="*/ 3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8">
                        <a:moveTo>
                          <a:pt x="14" y="3"/>
                        </a:moveTo>
                        <a:lnTo>
                          <a:pt x="10" y="7"/>
                        </a:lnTo>
                        <a:lnTo>
                          <a:pt x="4" y="7"/>
                        </a:lnTo>
                        <a:lnTo>
                          <a:pt x="2" y="5"/>
                        </a:lnTo>
                        <a:lnTo>
                          <a:pt x="2" y="4"/>
                        </a:lnTo>
                        <a:lnTo>
                          <a:pt x="0" y="3"/>
                        </a:lnTo>
                        <a:lnTo>
                          <a:pt x="5" y="0"/>
                        </a:lnTo>
                        <a:lnTo>
                          <a:pt x="5" y="2"/>
                        </a:lnTo>
                        <a:lnTo>
                          <a:pt x="7" y="3"/>
                        </a:lnTo>
                        <a:lnTo>
                          <a:pt x="14" y="3"/>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87" name="Freeform 830"/>
                  <p:cNvSpPr>
                    <a:spLocks noChangeAspect="1"/>
                  </p:cNvSpPr>
                  <p:nvPr/>
                </p:nvSpPr>
                <p:spPr bwMode="auto">
                  <a:xfrm>
                    <a:off x="4946" y="1250"/>
                    <a:ext cx="8" cy="43"/>
                  </a:xfrm>
                  <a:custGeom>
                    <a:avLst/>
                    <a:gdLst>
                      <a:gd name="T0" fmla="*/ 7 w 8"/>
                      <a:gd name="T1" fmla="*/ 40 h 43"/>
                      <a:gd name="T2" fmla="*/ 2 w 8"/>
                      <a:gd name="T3" fmla="*/ 42 h 43"/>
                      <a:gd name="T4" fmla="*/ 0 w 8"/>
                      <a:gd name="T5" fmla="*/ 3 h 43"/>
                      <a:gd name="T6" fmla="*/ 5 w 8"/>
                      <a:gd name="T7" fmla="*/ 0 h 43"/>
                      <a:gd name="T8" fmla="*/ 7 w 8"/>
                      <a:gd name="T9" fmla="*/ 4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3">
                        <a:moveTo>
                          <a:pt x="7" y="40"/>
                        </a:moveTo>
                        <a:lnTo>
                          <a:pt x="2" y="42"/>
                        </a:lnTo>
                        <a:lnTo>
                          <a:pt x="0" y="3"/>
                        </a:lnTo>
                        <a:lnTo>
                          <a:pt x="5" y="0"/>
                        </a:lnTo>
                        <a:lnTo>
                          <a:pt x="7" y="4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88" name="Freeform 831"/>
                  <p:cNvSpPr>
                    <a:spLocks noChangeAspect="1"/>
                  </p:cNvSpPr>
                  <p:nvPr/>
                </p:nvSpPr>
                <p:spPr bwMode="auto">
                  <a:xfrm>
                    <a:off x="4946" y="1211"/>
                    <a:ext cx="6" cy="42"/>
                  </a:xfrm>
                  <a:custGeom>
                    <a:avLst/>
                    <a:gdLst>
                      <a:gd name="T0" fmla="*/ 5 w 6"/>
                      <a:gd name="T1" fmla="*/ 39 h 42"/>
                      <a:gd name="T2" fmla="*/ 0 w 6"/>
                      <a:gd name="T3" fmla="*/ 41 h 42"/>
                      <a:gd name="T4" fmla="*/ 0 w 6"/>
                      <a:gd name="T5" fmla="*/ 0 h 42"/>
                      <a:gd name="T6" fmla="*/ 5 w 6"/>
                      <a:gd name="T7" fmla="*/ 0 h 42"/>
                      <a:gd name="T8" fmla="*/ 5 w 6"/>
                      <a:gd name="T9" fmla="*/ 39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5" y="39"/>
                        </a:moveTo>
                        <a:lnTo>
                          <a:pt x="0" y="41"/>
                        </a:lnTo>
                        <a:lnTo>
                          <a:pt x="0" y="0"/>
                        </a:lnTo>
                        <a:lnTo>
                          <a:pt x="5" y="0"/>
                        </a:lnTo>
                        <a:lnTo>
                          <a:pt x="5" y="39"/>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89" name="Freeform 832"/>
                  <p:cNvSpPr>
                    <a:spLocks noChangeAspect="1"/>
                  </p:cNvSpPr>
                  <p:nvPr/>
                </p:nvSpPr>
                <p:spPr bwMode="auto">
                  <a:xfrm>
                    <a:off x="4946" y="1171"/>
                    <a:ext cx="6" cy="41"/>
                  </a:xfrm>
                  <a:custGeom>
                    <a:avLst/>
                    <a:gdLst>
                      <a:gd name="T0" fmla="*/ 5 w 6"/>
                      <a:gd name="T1" fmla="*/ 40 h 41"/>
                      <a:gd name="T2" fmla="*/ 0 w 6"/>
                      <a:gd name="T3" fmla="*/ 40 h 41"/>
                      <a:gd name="T4" fmla="*/ 1 w 6"/>
                      <a:gd name="T5" fmla="*/ 0 h 41"/>
                      <a:gd name="T6" fmla="*/ 5 w 6"/>
                      <a:gd name="T7" fmla="*/ 1 h 41"/>
                      <a:gd name="T8" fmla="*/ 5 w 6"/>
                      <a:gd name="T9" fmla="*/ 4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1">
                        <a:moveTo>
                          <a:pt x="5" y="40"/>
                        </a:moveTo>
                        <a:lnTo>
                          <a:pt x="0" y="40"/>
                        </a:lnTo>
                        <a:lnTo>
                          <a:pt x="1" y="0"/>
                        </a:lnTo>
                        <a:lnTo>
                          <a:pt x="5" y="1"/>
                        </a:lnTo>
                        <a:lnTo>
                          <a:pt x="5" y="4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90" name="Freeform 833"/>
                  <p:cNvSpPr>
                    <a:spLocks noChangeAspect="1"/>
                  </p:cNvSpPr>
                  <p:nvPr/>
                </p:nvSpPr>
                <p:spPr bwMode="auto">
                  <a:xfrm>
                    <a:off x="4948" y="1130"/>
                    <a:ext cx="6" cy="43"/>
                  </a:xfrm>
                  <a:custGeom>
                    <a:avLst/>
                    <a:gdLst>
                      <a:gd name="T0" fmla="*/ 3 w 6"/>
                      <a:gd name="T1" fmla="*/ 42 h 43"/>
                      <a:gd name="T2" fmla="*/ 0 w 6"/>
                      <a:gd name="T3" fmla="*/ 40 h 43"/>
                      <a:gd name="T4" fmla="*/ 0 w 6"/>
                      <a:gd name="T5" fmla="*/ 0 h 43"/>
                      <a:gd name="T6" fmla="*/ 5 w 6"/>
                      <a:gd name="T7" fmla="*/ 4 h 43"/>
                      <a:gd name="T8" fmla="*/ 3 w 6"/>
                      <a:gd name="T9" fmla="*/ 4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3">
                        <a:moveTo>
                          <a:pt x="3" y="42"/>
                        </a:moveTo>
                        <a:lnTo>
                          <a:pt x="0" y="40"/>
                        </a:lnTo>
                        <a:lnTo>
                          <a:pt x="0" y="0"/>
                        </a:lnTo>
                        <a:lnTo>
                          <a:pt x="5" y="4"/>
                        </a:lnTo>
                        <a:lnTo>
                          <a:pt x="3" y="42"/>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91" name="Freeform 834"/>
                  <p:cNvSpPr>
                    <a:spLocks noChangeAspect="1"/>
                  </p:cNvSpPr>
                  <p:nvPr/>
                </p:nvSpPr>
                <p:spPr bwMode="auto">
                  <a:xfrm>
                    <a:off x="5177" y="1251"/>
                    <a:ext cx="6" cy="42"/>
                  </a:xfrm>
                  <a:custGeom>
                    <a:avLst/>
                    <a:gdLst>
                      <a:gd name="T0" fmla="*/ 1 w 6"/>
                      <a:gd name="T1" fmla="*/ 0 h 42"/>
                      <a:gd name="T2" fmla="*/ 5 w 6"/>
                      <a:gd name="T3" fmla="*/ 1 h 42"/>
                      <a:gd name="T4" fmla="*/ 3 w 6"/>
                      <a:gd name="T5" fmla="*/ 41 h 42"/>
                      <a:gd name="T6" fmla="*/ 0 w 6"/>
                      <a:gd name="T7" fmla="*/ 39 h 42"/>
                      <a:gd name="T8" fmla="*/ 1 w 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1" y="0"/>
                        </a:moveTo>
                        <a:lnTo>
                          <a:pt x="5" y="1"/>
                        </a:lnTo>
                        <a:lnTo>
                          <a:pt x="3" y="41"/>
                        </a:lnTo>
                        <a:lnTo>
                          <a:pt x="0" y="39"/>
                        </a:lnTo>
                        <a:lnTo>
                          <a:pt x="1"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92" name="Freeform 835"/>
                  <p:cNvSpPr>
                    <a:spLocks noChangeAspect="1"/>
                  </p:cNvSpPr>
                  <p:nvPr/>
                </p:nvSpPr>
                <p:spPr bwMode="auto">
                  <a:xfrm>
                    <a:off x="5136" y="1304"/>
                    <a:ext cx="2" cy="8"/>
                  </a:xfrm>
                  <a:custGeom>
                    <a:avLst/>
                    <a:gdLst>
                      <a:gd name="T0" fmla="*/ 0 w 2"/>
                      <a:gd name="T1" fmla="*/ 0 h 8"/>
                      <a:gd name="T2" fmla="*/ 0 w 2"/>
                      <a:gd name="T3" fmla="*/ 0 h 8"/>
                      <a:gd name="T4" fmla="*/ 1 w 2"/>
                      <a:gd name="T5" fmla="*/ 0 h 8"/>
                      <a:gd name="T6" fmla="*/ 1 w 2"/>
                      <a:gd name="T7" fmla="*/ 1 h 8"/>
                      <a:gd name="T8" fmla="*/ 1 w 2"/>
                      <a:gd name="T9" fmla="*/ 2 h 8"/>
                      <a:gd name="T10" fmla="*/ 1 w 2"/>
                      <a:gd name="T11" fmla="*/ 5 h 8"/>
                      <a:gd name="T12" fmla="*/ 1 w 2"/>
                      <a:gd name="T13" fmla="*/ 7 h 8"/>
                      <a:gd name="T14" fmla="*/ 0 w 2"/>
                      <a:gd name="T15" fmla="*/ 7 h 8"/>
                      <a:gd name="T16" fmla="*/ 0 w 2"/>
                      <a:gd name="T17" fmla="*/ 6 h 8"/>
                      <a:gd name="T18" fmla="*/ 0 w 2"/>
                      <a:gd name="T19" fmla="*/ 5 h 8"/>
                      <a:gd name="T20" fmla="*/ 0 w 2"/>
                      <a:gd name="T21" fmla="*/ 3 h 8"/>
                      <a:gd name="T22" fmla="*/ 0 w 2"/>
                      <a:gd name="T23" fmla="*/ 1 h 8"/>
                      <a:gd name="T24" fmla="*/ 0 w 2"/>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8">
                        <a:moveTo>
                          <a:pt x="0" y="0"/>
                        </a:moveTo>
                        <a:lnTo>
                          <a:pt x="0" y="0"/>
                        </a:lnTo>
                        <a:lnTo>
                          <a:pt x="1" y="0"/>
                        </a:lnTo>
                        <a:lnTo>
                          <a:pt x="1" y="1"/>
                        </a:lnTo>
                        <a:lnTo>
                          <a:pt x="1" y="2"/>
                        </a:lnTo>
                        <a:lnTo>
                          <a:pt x="1" y="5"/>
                        </a:lnTo>
                        <a:lnTo>
                          <a:pt x="1" y="7"/>
                        </a:lnTo>
                        <a:lnTo>
                          <a:pt x="0" y="7"/>
                        </a:lnTo>
                        <a:lnTo>
                          <a:pt x="0" y="6"/>
                        </a:lnTo>
                        <a:lnTo>
                          <a:pt x="0" y="5"/>
                        </a:lnTo>
                        <a:lnTo>
                          <a:pt x="0" y="3"/>
                        </a:lnTo>
                        <a:lnTo>
                          <a:pt x="0" y="1"/>
                        </a:lnTo>
                        <a:lnTo>
                          <a:pt x="0" y="0"/>
                        </a:lnTo>
                      </a:path>
                    </a:pathLst>
                  </a:custGeom>
                  <a:solidFill>
                    <a:srgbClr val="20922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93" name="Freeform 836"/>
                  <p:cNvSpPr>
                    <a:spLocks noChangeAspect="1"/>
                  </p:cNvSpPr>
                  <p:nvPr/>
                </p:nvSpPr>
                <p:spPr bwMode="auto">
                  <a:xfrm>
                    <a:off x="5136" y="1306"/>
                    <a:ext cx="2" cy="6"/>
                  </a:xfrm>
                  <a:custGeom>
                    <a:avLst/>
                    <a:gdLst>
                      <a:gd name="T0" fmla="*/ 0 w 2"/>
                      <a:gd name="T1" fmla="*/ 0 h 6"/>
                      <a:gd name="T2" fmla="*/ 0 w 2"/>
                      <a:gd name="T3" fmla="*/ 0 h 6"/>
                      <a:gd name="T4" fmla="*/ 1 w 2"/>
                      <a:gd name="T5" fmla="*/ 0 h 6"/>
                      <a:gd name="T6" fmla="*/ 1 w 2"/>
                      <a:gd name="T7" fmla="*/ 1 h 6"/>
                      <a:gd name="T8" fmla="*/ 1 w 2"/>
                      <a:gd name="T9" fmla="*/ 3 h 6"/>
                      <a:gd name="T10" fmla="*/ 1 w 2"/>
                      <a:gd name="T11" fmla="*/ 5 h 6"/>
                      <a:gd name="T12" fmla="*/ 0 w 2"/>
                      <a:gd name="T13" fmla="*/ 5 h 6"/>
                      <a:gd name="T14" fmla="*/ 0 w 2"/>
                      <a:gd name="T15" fmla="*/ 4 h 6"/>
                      <a:gd name="T16" fmla="*/ 0 w 2"/>
                      <a:gd name="T17" fmla="*/ 3 h 6"/>
                      <a:gd name="T18" fmla="*/ 0 w 2"/>
                      <a:gd name="T19" fmla="*/ 2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0"/>
                        </a:lnTo>
                        <a:lnTo>
                          <a:pt x="1" y="0"/>
                        </a:lnTo>
                        <a:lnTo>
                          <a:pt x="1" y="1"/>
                        </a:lnTo>
                        <a:lnTo>
                          <a:pt x="1" y="3"/>
                        </a:lnTo>
                        <a:lnTo>
                          <a:pt x="1" y="5"/>
                        </a:lnTo>
                        <a:lnTo>
                          <a:pt x="0" y="5"/>
                        </a:lnTo>
                        <a:lnTo>
                          <a:pt x="0" y="4"/>
                        </a:lnTo>
                        <a:lnTo>
                          <a:pt x="0" y="3"/>
                        </a:lnTo>
                        <a:lnTo>
                          <a:pt x="0" y="2"/>
                        </a:lnTo>
                        <a:lnTo>
                          <a:pt x="0" y="0"/>
                        </a:lnTo>
                      </a:path>
                    </a:pathLst>
                  </a:custGeom>
                  <a:solidFill>
                    <a:srgbClr val="24AB2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94" name="Freeform 837"/>
                  <p:cNvSpPr>
                    <a:spLocks noChangeAspect="1"/>
                  </p:cNvSpPr>
                  <p:nvPr/>
                </p:nvSpPr>
                <p:spPr bwMode="auto">
                  <a:xfrm>
                    <a:off x="5136" y="1306"/>
                    <a:ext cx="2" cy="6"/>
                  </a:xfrm>
                  <a:custGeom>
                    <a:avLst/>
                    <a:gdLst>
                      <a:gd name="T0" fmla="*/ 0 w 2"/>
                      <a:gd name="T1" fmla="*/ 0 h 6"/>
                      <a:gd name="T2" fmla="*/ 0 w 2"/>
                      <a:gd name="T3" fmla="*/ 1 h 6"/>
                      <a:gd name="T4" fmla="*/ 1 w 2"/>
                      <a:gd name="T5" fmla="*/ 1 h 6"/>
                      <a:gd name="T6" fmla="*/ 1 w 2"/>
                      <a:gd name="T7" fmla="*/ 3 h 6"/>
                      <a:gd name="T8" fmla="*/ 1 w 2"/>
                      <a:gd name="T9" fmla="*/ 3 h 6"/>
                      <a:gd name="T10" fmla="*/ 1 w 2"/>
                      <a:gd name="T11" fmla="*/ 5 h 6"/>
                      <a:gd name="T12" fmla="*/ 0 w 2"/>
                      <a:gd name="T13" fmla="*/ 5 h 6"/>
                      <a:gd name="T14" fmla="*/ 0 w 2"/>
                      <a:gd name="T15" fmla="*/ 3 h 6"/>
                      <a:gd name="T16" fmla="*/ 0 w 2"/>
                      <a:gd name="T17" fmla="*/ 3 h 6"/>
                      <a:gd name="T18" fmla="*/ 0 w 2"/>
                      <a:gd name="T19" fmla="*/ 1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1"/>
                        </a:lnTo>
                        <a:lnTo>
                          <a:pt x="1" y="1"/>
                        </a:lnTo>
                        <a:lnTo>
                          <a:pt x="1" y="3"/>
                        </a:lnTo>
                        <a:lnTo>
                          <a:pt x="1" y="5"/>
                        </a:lnTo>
                        <a:lnTo>
                          <a:pt x="0" y="5"/>
                        </a:lnTo>
                        <a:lnTo>
                          <a:pt x="0" y="3"/>
                        </a:lnTo>
                        <a:lnTo>
                          <a:pt x="0" y="1"/>
                        </a:lnTo>
                        <a:lnTo>
                          <a:pt x="0" y="0"/>
                        </a:lnTo>
                      </a:path>
                    </a:pathLst>
                  </a:custGeom>
                  <a:solidFill>
                    <a:srgbClr val="29C22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95" name="Freeform 838"/>
                  <p:cNvSpPr>
                    <a:spLocks noChangeAspect="1"/>
                  </p:cNvSpPr>
                  <p:nvPr/>
                </p:nvSpPr>
                <p:spPr bwMode="auto">
                  <a:xfrm>
                    <a:off x="5136" y="1306"/>
                    <a:ext cx="2" cy="6"/>
                  </a:xfrm>
                  <a:custGeom>
                    <a:avLst/>
                    <a:gdLst>
                      <a:gd name="T0" fmla="*/ 0 w 2"/>
                      <a:gd name="T1" fmla="*/ 0 h 6"/>
                      <a:gd name="T2" fmla="*/ 0 w 2"/>
                      <a:gd name="T3" fmla="*/ 0 h 6"/>
                      <a:gd name="T4" fmla="*/ 1 w 2"/>
                      <a:gd name="T5" fmla="*/ 0 h 6"/>
                      <a:gd name="T6" fmla="*/ 1 w 2"/>
                      <a:gd name="T7" fmla="*/ 2 h 6"/>
                      <a:gd name="T8" fmla="*/ 1 w 2"/>
                      <a:gd name="T9" fmla="*/ 5 h 6"/>
                      <a:gd name="T10" fmla="*/ 1 w 2"/>
                      <a:gd name="T11" fmla="*/ 3 h 6"/>
                      <a:gd name="T12" fmla="*/ 0 w 2"/>
                      <a:gd name="T13" fmla="*/ 3 h 6"/>
                      <a:gd name="T14" fmla="*/ 0 w 2"/>
                      <a:gd name="T15" fmla="*/ 5 h 6"/>
                      <a:gd name="T16" fmla="*/ 0 w 2"/>
                      <a:gd name="T17" fmla="*/ 3 h 6"/>
                      <a:gd name="T18" fmla="*/ 0 w 2"/>
                      <a:gd name="T19" fmla="*/ 2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0"/>
                        </a:lnTo>
                        <a:lnTo>
                          <a:pt x="1" y="0"/>
                        </a:lnTo>
                        <a:lnTo>
                          <a:pt x="1" y="2"/>
                        </a:lnTo>
                        <a:lnTo>
                          <a:pt x="1" y="5"/>
                        </a:lnTo>
                        <a:lnTo>
                          <a:pt x="1" y="3"/>
                        </a:lnTo>
                        <a:lnTo>
                          <a:pt x="0" y="3"/>
                        </a:lnTo>
                        <a:lnTo>
                          <a:pt x="0" y="5"/>
                        </a:lnTo>
                        <a:lnTo>
                          <a:pt x="0" y="3"/>
                        </a:lnTo>
                        <a:lnTo>
                          <a:pt x="0" y="2"/>
                        </a:lnTo>
                        <a:lnTo>
                          <a:pt x="0" y="0"/>
                        </a:lnTo>
                      </a:path>
                    </a:pathLst>
                  </a:custGeom>
                  <a:solidFill>
                    <a:srgbClr val="2FDC34"/>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326" name="Group 839"/>
                <p:cNvGrpSpPr>
                  <a:grpSpLocks noChangeAspect="1"/>
                </p:cNvGrpSpPr>
                <p:nvPr/>
              </p:nvGrpSpPr>
              <p:grpSpPr bwMode="auto">
                <a:xfrm>
                  <a:off x="4970" y="1129"/>
                  <a:ext cx="230" cy="166"/>
                  <a:chOff x="4950" y="1129"/>
                  <a:chExt cx="230" cy="166"/>
                </a:xfrm>
              </p:grpSpPr>
              <p:sp>
                <p:nvSpPr>
                  <p:cNvPr id="1327" name="Freeform 840"/>
                  <p:cNvSpPr>
                    <a:spLocks noChangeAspect="1"/>
                  </p:cNvSpPr>
                  <p:nvPr/>
                </p:nvSpPr>
                <p:spPr bwMode="auto">
                  <a:xfrm>
                    <a:off x="4950" y="1129"/>
                    <a:ext cx="230" cy="80"/>
                  </a:xfrm>
                  <a:custGeom>
                    <a:avLst/>
                    <a:gdLst>
                      <a:gd name="T0" fmla="*/ 0 w 230"/>
                      <a:gd name="T1" fmla="*/ 79 h 80"/>
                      <a:gd name="T2" fmla="*/ 0 w 230"/>
                      <a:gd name="T3" fmla="*/ 43 h 80"/>
                      <a:gd name="T4" fmla="*/ 2 w 230"/>
                      <a:gd name="T5" fmla="*/ 3 h 80"/>
                      <a:gd name="T6" fmla="*/ 2 w 230"/>
                      <a:gd name="T7" fmla="*/ 3 h 80"/>
                      <a:gd name="T8" fmla="*/ 3 w 230"/>
                      <a:gd name="T9" fmla="*/ 1 h 80"/>
                      <a:gd name="T10" fmla="*/ 4 w 230"/>
                      <a:gd name="T11" fmla="*/ 1 h 80"/>
                      <a:gd name="T12" fmla="*/ 11 w 230"/>
                      <a:gd name="T13" fmla="*/ 1 h 80"/>
                      <a:gd name="T14" fmla="*/ 18 w 230"/>
                      <a:gd name="T15" fmla="*/ 1 h 80"/>
                      <a:gd name="T16" fmla="*/ 25 w 230"/>
                      <a:gd name="T17" fmla="*/ 1 h 80"/>
                      <a:gd name="T18" fmla="*/ 32 w 230"/>
                      <a:gd name="T19" fmla="*/ 1 h 80"/>
                      <a:gd name="T20" fmla="*/ 38 w 230"/>
                      <a:gd name="T21" fmla="*/ 1 h 80"/>
                      <a:gd name="T22" fmla="*/ 45 w 230"/>
                      <a:gd name="T23" fmla="*/ 0 h 80"/>
                      <a:gd name="T24" fmla="*/ 52 w 230"/>
                      <a:gd name="T25" fmla="*/ 0 h 80"/>
                      <a:gd name="T26" fmla="*/ 59 w 230"/>
                      <a:gd name="T27" fmla="*/ 0 h 80"/>
                      <a:gd name="T28" fmla="*/ 66 w 230"/>
                      <a:gd name="T29" fmla="*/ 0 h 80"/>
                      <a:gd name="T30" fmla="*/ 73 w 230"/>
                      <a:gd name="T31" fmla="*/ 0 h 80"/>
                      <a:gd name="T32" fmla="*/ 80 w 230"/>
                      <a:gd name="T33" fmla="*/ 0 h 80"/>
                      <a:gd name="T34" fmla="*/ 86 w 230"/>
                      <a:gd name="T35" fmla="*/ 0 h 80"/>
                      <a:gd name="T36" fmla="*/ 92 w 230"/>
                      <a:gd name="T37" fmla="*/ 0 h 80"/>
                      <a:gd name="T38" fmla="*/ 99 w 230"/>
                      <a:gd name="T39" fmla="*/ 0 h 80"/>
                      <a:gd name="T40" fmla="*/ 106 w 230"/>
                      <a:gd name="T41" fmla="*/ 0 h 80"/>
                      <a:gd name="T42" fmla="*/ 113 w 230"/>
                      <a:gd name="T43" fmla="*/ 0 h 80"/>
                      <a:gd name="T44" fmla="*/ 120 w 230"/>
                      <a:gd name="T45" fmla="*/ 0 h 80"/>
                      <a:gd name="T46" fmla="*/ 127 w 230"/>
                      <a:gd name="T47" fmla="*/ 0 h 80"/>
                      <a:gd name="T48" fmla="*/ 135 w 230"/>
                      <a:gd name="T49" fmla="*/ 0 h 80"/>
                      <a:gd name="T50" fmla="*/ 142 w 230"/>
                      <a:gd name="T51" fmla="*/ 0 h 80"/>
                      <a:gd name="T52" fmla="*/ 149 w 230"/>
                      <a:gd name="T53" fmla="*/ 0 h 80"/>
                      <a:gd name="T54" fmla="*/ 156 w 230"/>
                      <a:gd name="T55" fmla="*/ 0 h 80"/>
                      <a:gd name="T56" fmla="*/ 162 w 230"/>
                      <a:gd name="T57" fmla="*/ 0 h 80"/>
                      <a:gd name="T58" fmla="*/ 169 w 230"/>
                      <a:gd name="T59" fmla="*/ 0 h 80"/>
                      <a:gd name="T60" fmla="*/ 176 w 230"/>
                      <a:gd name="T61" fmla="*/ 0 h 80"/>
                      <a:gd name="T62" fmla="*/ 183 w 230"/>
                      <a:gd name="T63" fmla="*/ 0 h 80"/>
                      <a:gd name="T64" fmla="*/ 190 w 230"/>
                      <a:gd name="T65" fmla="*/ 1 h 80"/>
                      <a:gd name="T66" fmla="*/ 197 w 230"/>
                      <a:gd name="T67" fmla="*/ 1 h 80"/>
                      <a:gd name="T68" fmla="*/ 203 w 230"/>
                      <a:gd name="T69" fmla="*/ 1 h 80"/>
                      <a:gd name="T70" fmla="*/ 211 w 230"/>
                      <a:gd name="T71" fmla="*/ 1 h 80"/>
                      <a:gd name="T72" fmla="*/ 218 w 230"/>
                      <a:gd name="T73" fmla="*/ 1 h 80"/>
                      <a:gd name="T74" fmla="*/ 225 w 230"/>
                      <a:gd name="T75" fmla="*/ 1 h 80"/>
                      <a:gd name="T76" fmla="*/ 227 w 230"/>
                      <a:gd name="T77" fmla="*/ 3 h 80"/>
                      <a:gd name="T78" fmla="*/ 227 w 230"/>
                      <a:gd name="T79" fmla="*/ 3 h 80"/>
                      <a:gd name="T80" fmla="*/ 227 w 230"/>
                      <a:gd name="T81" fmla="*/ 43 h 80"/>
                      <a:gd name="T82" fmla="*/ 229 w 230"/>
                      <a:gd name="T83" fmla="*/ 79 h 80"/>
                      <a:gd name="T84" fmla="*/ 0 w 230"/>
                      <a:gd name="T85" fmla="*/ 79 h 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0" h="80">
                        <a:moveTo>
                          <a:pt x="0" y="79"/>
                        </a:moveTo>
                        <a:lnTo>
                          <a:pt x="0" y="43"/>
                        </a:lnTo>
                        <a:lnTo>
                          <a:pt x="2" y="3"/>
                        </a:lnTo>
                        <a:lnTo>
                          <a:pt x="3" y="1"/>
                        </a:lnTo>
                        <a:lnTo>
                          <a:pt x="4" y="1"/>
                        </a:lnTo>
                        <a:lnTo>
                          <a:pt x="11" y="1"/>
                        </a:lnTo>
                        <a:lnTo>
                          <a:pt x="18" y="1"/>
                        </a:lnTo>
                        <a:lnTo>
                          <a:pt x="25" y="1"/>
                        </a:lnTo>
                        <a:lnTo>
                          <a:pt x="32" y="1"/>
                        </a:lnTo>
                        <a:lnTo>
                          <a:pt x="38" y="1"/>
                        </a:lnTo>
                        <a:lnTo>
                          <a:pt x="45" y="0"/>
                        </a:lnTo>
                        <a:lnTo>
                          <a:pt x="52" y="0"/>
                        </a:lnTo>
                        <a:lnTo>
                          <a:pt x="59" y="0"/>
                        </a:lnTo>
                        <a:lnTo>
                          <a:pt x="66" y="0"/>
                        </a:lnTo>
                        <a:lnTo>
                          <a:pt x="73" y="0"/>
                        </a:lnTo>
                        <a:lnTo>
                          <a:pt x="80" y="0"/>
                        </a:lnTo>
                        <a:lnTo>
                          <a:pt x="86" y="0"/>
                        </a:lnTo>
                        <a:lnTo>
                          <a:pt x="92" y="0"/>
                        </a:lnTo>
                        <a:lnTo>
                          <a:pt x="99" y="0"/>
                        </a:lnTo>
                        <a:lnTo>
                          <a:pt x="106" y="0"/>
                        </a:lnTo>
                        <a:lnTo>
                          <a:pt x="113" y="0"/>
                        </a:lnTo>
                        <a:lnTo>
                          <a:pt x="120" y="0"/>
                        </a:lnTo>
                        <a:lnTo>
                          <a:pt x="127" y="0"/>
                        </a:lnTo>
                        <a:lnTo>
                          <a:pt x="135" y="0"/>
                        </a:lnTo>
                        <a:lnTo>
                          <a:pt x="142" y="0"/>
                        </a:lnTo>
                        <a:lnTo>
                          <a:pt x="149" y="0"/>
                        </a:lnTo>
                        <a:lnTo>
                          <a:pt x="156" y="0"/>
                        </a:lnTo>
                        <a:lnTo>
                          <a:pt x="162" y="0"/>
                        </a:lnTo>
                        <a:lnTo>
                          <a:pt x="169" y="0"/>
                        </a:lnTo>
                        <a:lnTo>
                          <a:pt x="176" y="0"/>
                        </a:lnTo>
                        <a:lnTo>
                          <a:pt x="183" y="0"/>
                        </a:lnTo>
                        <a:lnTo>
                          <a:pt x="190" y="1"/>
                        </a:lnTo>
                        <a:lnTo>
                          <a:pt x="197" y="1"/>
                        </a:lnTo>
                        <a:lnTo>
                          <a:pt x="203" y="1"/>
                        </a:lnTo>
                        <a:lnTo>
                          <a:pt x="211" y="1"/>
                        </a:lnTo>
                        <a:lnTo>
                          <a:pt x="218" y="1"/>
                        </a:lnTo>
                        <a:lnTo>
                          <a:pt x="225" y="1"/>
                        </a:lnTo>
                        <a:lnTo>
                          <a:pt x="227" y="3"/>
                        </a:lnTo>
                        <a:lnTo>
                          <a:pt x="227" y="43"/>
                        </a:lnTo>
                        <a:lnTo>
                          <a:pt x="229" y="79"/>
                        </a:lnTo>
                        <a:lnTo>
                          <a:pt x="0" y="79"/>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28" name="Freeform 841"/>
                  <p:cNvSpPr>
                    <a:spLocks noChangeAspect="1"/>
                  </p:cNvSpPr>
                  <p:nvPr/>
                </p:nvSpPr>
                <p:spPr bwMode="auto">
                  <a:xfrm>
                    <a:off x="4950" y="1208"/>
                    <a:ext cx="230" cy="87"/>
                  </a:xfrm>
                  <a:custGeom>
                    <a:avLst/>
                    <a:gdLst>
                      <a:gd name="T0" fmla="*/ 0 w 230"/>
                      <a:gd name="T1" fmla="*/ 0 h 87"/>
                      <a:gd name="T2" fmla="*/ 0 w 230"/>
                      <a:gd name="T3" fmla="*/ 3 h 87"/>
                      <a:gd name="T4" fmla="*/ 0 w 230"/>
                      <a:gd name="T5" fmla="*/ 43 h 87"/>
                      <a:gd name="T6" fmla="*/ 2 w 230"/>
                      <a:gd name="T7" fmla="*/ 81 h 87"/>
                      <a:gd name="T8" fmla="*/ 2 w 230"/>
                      <a:gd name="T9" fmla="*/ 82 h 87"/>
                      <a:gd name="T10" fmla="*/ 2 w 230"/>
                      <a:gd name="T11" fmla="*/ 84 h 87"/>
                      <a:gd name="T12" fmla="*/ 3 w 230"/>
                      <a:gd name="T13" fmla="*/ 84 h 87"/>
                      <a:gd name="T14" fmla="*/ 4 w 230"/>
                      <a:gd name="T15" fmla="*/ 84 h 87"/>
                      <a:gd name="T16" fmla="*/ 11 w 230"/>
                      <a:gd name="T17" fmla="*/ 84 h 87"/>
                      <a:gd name="T18" fmla="*/ 18 w 230"/>
                      <a:gd name="T19" fmla="*/ 84 h 87"/>
                      <a:gd name="T20" fmla="*/ 25 w 230"/>
                      <a:gd name="T21" fmla="*/ 84 h 87"/>
                      <a:gd name="T22" fmla="*/ 32 w 230"/>
                      <a:gd name="T23" fmla="*/ 84 h 87"/>
                      <a:gd name="T24" fmla="*/ 38 w 230"/>
                      <a:gd name="T25" fmla="*/ 84 h 87"/>
                      <a:gd name="T26" fmla="*/ 45 w 230"/>
                      <a:gd name="T27" fmla="*/ 86 h 87"/>
                      <a:gd name="T28" fmla="*/ 52 w 230"/>
                      <a:gd name="T29" fmla="*/ 86 h 87"/>
                      <a:gd name="T30" fmla="*/ 59 w 230"/>
                      <a:gd name="T31" fmla="*/ 86 h 87"/>
                      <a:gd name="T32" fmla="*/ 66 w 230"/>
                      <a:gd name="T33" fmla="*/ 86 h 87"/>
                      <a:gd name="T34" fmla="*/ 73 w 230"/>
                      <a:gd name="T35" fmla="*/ 86 h 87"/>
                      <a:gd name="T36" fmla="*/ 80 w 230"/>
                      <a:gd name="T37" fmla="*/ 86 h 87"/>
                      <a:gd name="T38" fmla="*/ 86 w 230"/>
                      <a:gd name="T39" fmla="*/ 86 h 87"/>
                      <a:gd name="T40" fmla="*/ 92 w 230"/>
                      <a:gd name="T41" fmla="*/ 86 h 87"/>
                      <a:gd name="T42" fmla="*/ 99 w 230"/>
                      <a:gd name="T43" fmla="*/ 86 h 87"/>
                      <a:gd name="T44" fmla="*/ 106 w 230"/>
                      <a:gd name="T45" fmla="*/ 86 h 87"/>
                      <a:gd name="T46" fmla="*/ 113 w 230"/>
                      <a:gd name="T47" fmla="*/ 86 h 87"/>
                      <a:gd name="T48" fmla="*/ 120 w 230"/>
                      <a:gd name="T49" fmla="*/ 86 h 87"/>
                      <a:gd name="T50" fmla="*/ 127 w 230"/>
                      <a:gd name="T51" fmla="*/ 86 h 87"/>
                      <a:gd name="T52" fmla="*/ 133 w 230"/>
                      <a:gd name="T53" fmla="*/ 86 h 87"/>
                      <a:gd name="T54" fmla="*/ 142 w 230"/>
                      <a:gd name="T55" fmla="*/ 86 h 87"/>
                      <a:gd name="T56" fmla="*/ 149 w 230"/>
                      <a:gd name="T57" fmla="*/ 86 h 87"/>
                      <a:gd name="T58" fmla="*/ 156 w 230"/>
                      <a:gd name="T59" fmla="*/ 86 h 87"/>
                      <a:gd name="T60" fmla="*/ 162 w 230"/>
                      <a:gd name="T61" fmla="*/ 86 h 87"/>
                      <a:gd name="T62" fmla="*/ 169 w 230"/>
                      <a:gd name="T63" fmla="*/ 86 h 87"/>
                      <a:gd name="T64" fmla="*/ 176 w 230"/>
                      <a:gd name="T65" fmla="*/ 86 h 87"/>
                      <a:gd name="T66" fmla="*/ 183 w 230"/>
                      <a:gd name="T67" fmla="*/ 86 h 87"/>
                      <a:gd name="T68" fmla="*/ 190 w 230"/>
                      <a:gd name="T69" fmla="*/ 84 h 87"/>
                      <a:gd name="T70" fmla="*/ 197 w 230"/>
                      <a:gd name="T71" fmla="*/ 84 h 87"/>
                      <a:gd name="T72" fmla="*/ 203 w 230"/>
                      <a:gd name="T73" fmla="*/ 84 h 87"/>
                      <a:gd name="T74" fmla="*/ 211 w 230"/>
                      <a:gd name="T75" fmla="*/ 84 h 87"/>
                      <a:gd name="T76" fmla="*/ 218 w 230"/>
                      <a:gd name="T77" fmla="*/ 84 h 87"/>
                      <a:gd name="T78" fmla="*/ 225 w 230"/>
                      <a:gd name="T79" fmla="*/ 84 h 87"/>
                      <a:gd name="T80" fmla="*/ 225 w 230"/>
                      <a:gd name="T81" fmla="*/ 84 h 87"/>
                      <a:gd name="T82" fmla="*/ 227 w 230"/>
                      <a:gd name="T83" fmla="*/ 84 h 87"/>
                      <a:gd name="T84" fmla="*/ 227 w 230"/>
                      <a:gd name="T85" fmla="*/ 82 h 87"/>
                      <a:gd name="T86" fmla="*/ 227 w 230"/>
                      <a:gd name="T87" fmla="*/ 81 h 87"/>
                      <a:gd name="T88" fmla="*/ 229 w 230"/>
                      <a:gd name="T89" fmla="*/ 43 h 87"/>
                      <a:gd name="T90" fmla="*/ 229 w 230"/>
                      <a:gd name="T91" fmla="*/ 4 h 87"/>
                      <a:gd name="T92" fmla="*/ 229 w 230"/>
                      <a:gd name="T93" fmla="*/ 0 h 87"/>
                      <a:gd name="T94" fmla="*/ 0 w 230"/>
                      <a:gd name="T95" fmla="*/ 0 h 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0" h="87">
                        <a:moveTo>
                          <a:pt x="0" y="0"/>
                        </a:moveTo>
                        <a:lnTo>
                          <a:pt x="0" y="3"/>
                        </a:lnTo>
                        <a:lnTo>
                          <a:pt x="0" y="43"/>
                        </a:lnTo>
                        <a:lnTo>
                          <a:pt x="2" y="81"/>
                        </a:lnTo>
                        <a:lnTo>
                          <a:pt x="2" y="82"/>
                        </a:lnTo>
                        <a:lnTo>
                          <a:pt x="2" y="84"/>
                        </a:lnTo>
                        <a:lnTo>
                          <a:pt x="3" y="84"/>
                        </a:lnTo>
                        <a:lnTo>
                          <a:pt x="4" y="84"/>
                        </a:lnTo>
                        <a:lnTo>
                          <a:pt x="11" y="84"/>
                        </a:lnTo>
                        <a:lnTo>
                          <a:pt x="18" y="84"/>
                        </a:lnTo>
                        <a:lnTo>
                          <a:pt x="25" y="84"/>
                        </a:lnTo>
                        <a:lnTo>
                          <a:pt x="32" y="84"/>
                        </a:lnTo>
                        <a:lnTo>
                          <a:pt x="38" y="84"/>
                        </a:lnTo>
                        <a:lnTo>
                          <a:pt x="45" y="86"/>
                        </a:lnTo>
                        <a:lnTo>
                          <a:pt x="52" y="86"/>
                        </a:lnTo>
                        <a:lnTo>
                          <a:pt x="59" y="86"/>
                        </a:lnTo>
                        <a:lnTo>
                          <a:pt x="66" y="86"/>
                        </a:lnTo>
                        <a:lnTo>
                          <a:pt x="73" y="86"/>
                        </a:lnTo>
                        <a:lnTo>
                          <a:pt x="80" y="86"/>
                        </a:lnTo>
                        <a:lnTo>
                          <a:pt x="86" y="86"/>
                        </a:lnTo>
                        <a:lnTo>
                          <a:pt x="92" y="86"/>
                        </a:lnTo>
                        <a:lnTo>
                          <a:pt x="99" y="86"/>
                        </a:lnTo>
                        <a:lnTo>
                          <a:pt x="106" y="86"/>
                        </a:lnTo>
                        <a:lnTo>
                          <a:pt x="113" y="86"/>
                        </a:lnTo>
                        <a:lnTo>
                          <a:pt x="120" y="86"/>
                        </a:lnTo>
                        <a:lnTo>
                          <a:pt x="127" y="86"/>
                        </a:lnTo>
                        <a:lnTo>
                          <a:pt x="133" y="86"/>
                        </a:lnTo>
                        <a:lnTo>
                          <a:pt x="142" y="86"/>
                        </a:lnTo>
                        <a:lnTo>
                          <a:pt x="149" y="86"/>
                        </a:lnTo>
                        <a:lnTo>
                          <a:pt x="156" y="86"/>
                        </a:lnTo>
                        <a:lnTo>
                          <a:pt x="162" y="86"/>
                        </a:lnTo>
                        <a:lnTo>
                          <a:pt x="169" y="86"/>
                        </a:lnTo>
                        <a:lnTo>
                          <a:pt x="176" y="86"/>
                        </a:lnTo>
                        <a:lnTo>
                          <a:pt x="183" y="86"/>
                        </a:lnTo>
                        <a:lnTo>
                          <a:pt x="190" y="84"/>
                        </a:lnTo>
                        <a:lnTo>
                          <a:pt x="197" y="84"/>
                        </a:lnTo>
                        <a:lnTo>
                          <a:pt x="203" y="84"/>
                        </a:lnTo>
                        <a:lnTo>
                          <a:pt x="211" y="84"/>
                        </a:lnTo>
                        <a:lnTo>
                          <a:pt x="218" y="84"/>
                        </a:lnTo>
                        <a:lnTo>
                          <a:pt x="225" y="84"/>
                        </a:lnTo>
                        <a:lnTo>
                          <a:pt x="227" y="84"/>
                        </a:lnTo>
                        <a:lnTo>
                          <a:pt x="227" y="82"/>
                        </a:lnTo>
                        <a:lnTo>
                          <a:pt x="227" y="81"/>
                        </a:lnTo>
                        <a:lnTo>
                          <a:pt x="229" y="43"/>
                        </a:lnTo>
                        <a:lnTo>
                          <a:pt x="229" y="4"/>
                        </a:lnTo>
                        <a:lnTo>
                          <a:pt x="229" y="0"/>
                        </a:lnTo>
                        <a:lnTo>
                          <a:pt x="0" y="0"/>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1253" name="Group 842"/>
              <p:cNvGrpSpPr>
                <a:grpSpLocks noChangeAspect="1"/>
              </p:cNvGrpSpPr>
              <p:nvPr/>
            </p:nvGrpSpPr>
            <p:grpSpPr bwMode="auto">
              <a:xfrm>
                <a:off x="6300" y="2697"/>
                <a:ext cx="360" cy="325"/>
                <a:chOff x="4944" y="1104"/>
                <a:chExt cx="282" cy="254"/>
              </a:xfrm>
            </p:grpSpPr>
            <p:grpSp>
              <p:nvGrpSpPr>
                <p:cNvPr id="1254" name="Group 843"/>
                <p:cNvGrpSpPr>
                  <a:grpSpLocks noChangeAspect="1"/>
                </p:cNvGrpSpPr>
                <p:nvPr/>
              </p:nvGrpSpPr>
              <p:grpSpPr bwMode="auto">
                <a:xfrm>
                  <a:off x="4944" y="1104"/>
                  <a:ext cx="282" cy="254"/>
                  <a:chOff x="4944" y="1104"/>
                  <a:chExt cx="282" cy="254"/>
                </a:xfrm>
              </p:grpSpPr>
              <p:sp>
                <p:nvSpPr>
                  <p:cNvPr id="1258" name="Freeform 844"/>
                  <p:cNvSpPr>
                    <a:spLocks noChangeAspect="1"/>
                  </p:cNvSpPr>
                  <p:nvPr/>
                </p:nvSpPr>
                <p:spPr bwMode="auto">
                  <a:xfrm>
                    <a:off x="4980" y="1303"/>
                    <a:ext cx="166" cy="43"/>
                  </a:xfrm>
                  <a:custGeom>
                    <a:avLst/>
                    <a:gdLst>
                      <a:gd name="T0" fmla="*/ 0 w 166"/>
                      <a:gd name="T1" fmla="*/ 42 h 43"/>
                      <a:gd name="T2" fmla="*/ 165 w 166"/>
                      <a:gd name="T3" fmla="*/ 42 h 43"/>
                      <a:gd name="T4" fmla="*/ 153 w 166"/>
                      <a:gd name="T5" fmla="*/ 0 h 43"/>
                      <a:gd name="T6" fmla="*/ 14 w 166"/>
                      <a:gd name="T7" fmla="*/ 0 h 43"/>
                      <a:gd name="T8" fmla="*/ 0 w 166"/>
                      <a:gd name="T9" fmla="*/ 4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43">
                        <a:moveTo>
                          <a:pt x="0" y="42"/>
                        </a:moveTo>
                        <a:lnTo>
                          <a:pt x="165" y="42"/>
                        </a:lnTo>
                        <a:lnTo>
                          <a:pt x="153" y="0"/>
                        </a:lnTo>
                        <a:lnTo>
                          <a:pt x="14" y="0"/>
                        </a:lnTo>
                        <a:lnTo>
                          <a:pt x="0" y="42"/>
                        </a:lnTo>
                      </a:path>
                    </a:pathLst>
                  </a:custGeom>
                  <a:solidFill>
                    <a:srgbClr val="6C737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59" name="Freeform 845"/>
                  <p:cNvSpPr>
                    <a:spLocks noChangeAspect="1"/>
                  </p:cNvSpPr>
                  <p:nvPr/>
                </p:nvSpPr>
                <p:spPr bwMode="auto">
                  <a:xfrm>
                    <a:off x="4980" y="1329"/>
                    <a:ext cx="166" cy="17"/>
                  </a:xfrm>
                  <a:custGeom>
                    <a:avLst/>
                    <a:gdLst>
                      <a:gd name="T0" fmla="*/ 0 w 166"/>
                      <a:gd name="T1" fmla="*/ 16 h 17"/>
                      <a:gd name="T2" fmla="*/ 165 w 166"/>
                      <a:gd name="T3" fmla="*/ 16 h 17"/>
                      <a:gd name="T4" fmla="*/ 161 w 166"/>
                      <a:gd name="T5" fmla="*/ 0 h 17"/>
                      <a:gd name="T6" fmla="*/ 5 w 166"/>
                      <a:gd name="T7" fmla="*/ 0 h 17"/>
                      <a:gd name="T8" fmla="*/ 0 w 16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7">
                        <a:moveTo>
                          <a:pt x="0" y="16"/>
                        </a:moveTo>
                        <a:lnTo>
                          <a:pt x="165" y="16"/>
                        </a:lnTo>
                        <a:lnTo>
                          <a:pt x="161" y="0"/>
                        </a:lnTo>
                        <a:lnTo>
                          <a:pt x="5" y="0"/>
                        </a:lnTo>
                        <a:lnTo>
                          <a:pt x="0" y="16"/>
                        </a:lnTo>
                      </a:path>
                    </a:pathLst>
                  </a:custGeom>
                  <a:solidFill>
                    <a:srgbClr val="D2D9D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60" name="Rectangle 846"/>
                  <p:cNvSpPr>
                    <a:spLocks noChangeAspect="1" noChangeArrowheads="1"/>
                  </p:cNvSpPr>
                  <p:nvPr/>
                </p:nvSpPr>
                <p:spPr bwMode="auto">
                  <a:xfrm>
                    <a:off x="4980" y="1347"/>
                    <a:ext cx="165" cy="11"/>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261" name="Rectangle 847"/>
                  <p:cNvSpPr>
                    <a:spLocks noChangeAspect="1" noChangeArrowheads="1"/>
                  </p:cNvSpPr>
                  <p:nvPr/>
                </p:nvSpPr>
                <p:spPr bwMode="auto">
                  <a:xfrm>
                    <a:off x="4980" y="1345"/>
                    <a:ext cx="165" cy="10"/>
                  </a:xfrm>
                  <a:prstGeom prst="rect">
                    <a:avLst/>
                  </a:prstGeom>
                  <a:solidFill>
                    <a:srgbClr val="92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262" name="Freeform 848"/>
                  <p:cNvSpPr>
                    <a:spLocks noChangeAspect="1"/>
                  </p:cNvSpPr>
                  <p:nvPr/>
                </p:nvSpPr>
                <p:spPr bwMode="auto">
                  <a:xfrm>
                    <a:off x="5014" y="1319"/>
                    <a:ext cx="99" cy="21"/>
                  </a:xfrm>
                  <a:custGeom>
                    <a:avLst/>
                    <a:gdLst>
                      <a:gd name="T0" fmla="*/ 0 w 99"/>
                      <a:gd name="T1" fmla="*/ 0 h 21"/>
                      <a:gd name="T2" fmla="*/ 98 w 99"/>
                      <a:gd name="T3" fmla="*/ 0 h 21"/>
                      <a:gd name="T4" fmla="*/ 98 w 99"/>
                      <a:gd name="T5" fmla="*/ 5 h 21"/>
                      <a:gd name="T6" fmla="*/ 98 w 99"/>
                      <a:gd name="T7" fmla="*/ 7 h 21"/>
                      <a:gd name="T8" fmla="*/ 96 w 99"/>
                      <a:gd name="T9" fmla="*/ 8 h 21"/>
                      <a:gd name="T10" fmla="*/ 96 w 99"/>
                      <a:gd name="T11" fmla="*/ 10 h 21"/>
                      <a:gd name="T12" fmla="*/ 94 w 99"/>
                      <a:gd name="T13" fmla="*/ 10 h 21"/>
                      <a:gd name="T14" fmla="*/ 93 w 99"/>
                      <a:gd name="T15" fmla="*/ 12 h 21"/>
                      <a:gd name="T16" fmla="*/ 90 w 99"/>
                      <a:gd name="T17" fmla="*/ 13 h 21"/>
                      <a:gd name="T18" fmla="*/ 87 w 99"/>
                      <a:gd name="T19" fmla="*/ 15 h 21"/>
                      <a:gd name="T20" fmla="*/ 84 w 99"/>
                      <a:gd name="T21" fmla="*/ 16 h 21"/>
                      <a:gd name="T22" fmla="*/ 80 w 99"/>
                      <a:gd name="T23" fmla="*/ 16 h 21"/>
                      <a:gd name="T24" fmla="*/ 76 w 99"/>
                      <a:gd name="T25" fmla="*/ 17 h 21"/>
                      <a:gd name="T26" fmla="*/ 73 w 99"/>
                      <a:gd name="T27" fmla="*/ 17 h 21"/>
                      <a:gd name="T28" fmla="*/ 68 w 99"/>
                      <a:gd name="T29" fmla="*/ 18 h 21"/>
                      <a:gd name="T30" fmla="*/ 64 w 99"/>
                      <a:gd name="T31" fmla="*/ 18 h 21"/>
                      <a:gd name="T32" fmla="*/ 60 w 99"/>
                      <a:gd name="T33" fmla="*/ 18 h 21"/>
                      <a:gd name="T34" fmla="*/ 55 w 99"/>
                      <a:gd name="T35" fmla="*/ 18 h 21"/>
                      <a:gd name="T36" fmla="*/ 49 w 99"/>
                      <a:gd name="T37" fmla="*/ 20 h 21"/>
                      <a:gd name="T38" fmla="*/ 45 w 99"/>
                      <a:gd name="T39" fmla="*/ 18 h 21"/>
                      <a:gd name="T40" fmla="*/ 39 w 99"/>
                      <a:gd name="T41" fmla="*/ 18 h 21"/>
                      <a:gd name="T42" fmla="*/ 36 w 99"/>
                      <a:gd name="T43" fmla="*/ 18 h 21"/>
                      <a:gd name="T44" fmla="*/ 30 w 99"/>
                      <a:gd name="T45" fmla="*/ 18 h 21"/>
                      <a:gd name="T46" fmla="*/ 26 w 99"/>
                      <a:gd name="T47" fmla="*/ 17 h 21"/>
                      <a:gd name="T48" fmla="*/ 22 w 99"/>
                      <a:gd name="T49" fmla="*/ 17 h 21"/>
                      <a:gd name="T50" fmla="*/ 19 w 99"/>
                      <a:gd name="T51" fmla="*/ 16 h 21"/>
                      <a:gd name="T52" fmla="*/ 15 w 99"/>
                      <a:gd name="T53" fmla="*/ 16 h 21"/>
                      <a:gd name="T54" fmla="*/ 12 w 99"/>
                      <a:gd name="T55" fmla="*/ 15 h 21"/>
                      <a:gd name="T56" fmla="*/ 9 w 99"/>
                      <a:gd name="T57" fmla="*/ 13 h 21"/>
                      <a:gd name="T58" fmla="*/ 7 w 99"/>
                      <a:gd name="T59" fmla="*/ 12 h 21"/>
                      <a:gd name="T60" fmla="*/ 4 w 99"/>
                      <a:gd name="T61" fmla="*/ 10 h 21"/>
                      <a:gd name="T62" fmla="*/ 3 w 99"/>
                      <a:gd name="T63" fmla="*/ 10 h 21"/>
                      <a:gd name="T64" fmla="*/ 2 w 99"/>
                      <a:gd name="T65" fmla="*/ 8 h 21"/>
                      <a:gd name="T66" fmla="*/ 2 w 99"/>
                      <a:gd name="T67" fmla="*/ 7 h 21"/>
                      <a:gd name="T68" fmla="*/ 2 w 99"/>
                      <a:gd name="T69" fmla="*/ 5 h 21"/>
                      <a:gd name="T70" fmla="*/ 2 w 99"/>
                      <a:gd name="T71" fmla="*/ 0 h 21"/>
                      <a:gd name="T72" fmla="*/ 0 w 99"/>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21">
                        <a:moveTo>
                          <a:pt x="0" y="0"/>
                        </a:moveTo>
                        <a:lnTo>
                          <a:pt x="98" y="0"/>
                        </a:lnTo>
                        <a:lnTo>
                          <a:pt x="98" y="5"/>
                        </a:lnTo>
                        <a:lnTo>
                          <a:pt x="98" y="7"/>
                        </a:lnTo>
                        <a:lnTo>
                          <a:pt x="96" y="8"/>
                        </a:lnTo>
                        <a:lnTo>
                          <a:pt x="96" y="10"/>
                        </a:lnTo>
                        <a:lnTo>
                          <a:pt x="94" y="10"/>
                        </a:lnTo>
                        <a:lnTo>
                          <a:pt x="93" y="12"/>
                        </a:lnTo>
                        <a:lnTo>
                          <a:pt x="90" y="13"/>
                        </a:lnTo>
                        <a:lnTo>
                          <a:pt x="87" y="15"/>
                        </a:lnTo>
                        <a:lnTo>
                          <a:pt x="84" y="16"/>
                        </a:lnTo>
                        <a:lnTo>
                          <a:pt x="80" y="16"/>
                        </a:lnTo>
                        <a:lnTo>
                          <a:pt x="76" y="17"/>
                        </a:lnTo>
                        <a:lnTo>
                          <a:pt x="73" y="17"/>
                        </a:lnTo>
                        <a:lnTo>
                          <a:pt x="68" y="18"/>
                        </a:lnTo>
                        <a:lnTo>
                          <a:pt x="64" y="18"/>
                        </a:lnTo>
                        <a:lnTo>
                          <a:pt x="60" y="18"/>
                        </a:lnTo>
                        <a:lnTo>
                          <a:pt x="55" y="18"/>
                        </a:lnTo>
                        <a:lnTo>
                          <a:pt x="49" y="20"/>
                        </a:lnTo>
                        <a:lnTo>
                          <a:pt x="45" y="18"/>
                        </a:lnTo>
                        <a:lnTo>
                          <a:pt x="39" y="18"/>
                        </a:lnTo>
                        <a:lnTo>
                          <a:pt x="36" y="18"/>
                        </a:lnTo>
                        <a:lnTo>
                          <a:pt x="30" y="18"/>
                        </a:lnTo>
                        <a:lnTo>
                          <a:pt x="26" y="17"/>
                        </a:lnTo>
                        <a:lnTo>
                          <a:pt x="22" y="17"/>
                        </a:lnTo>
                        <a:lnTo>
                          <a:pt x="19" y="16"/>
                        </a:lnTo>
                        <a:lnTo>
                          <a:pt x="15" y="16"/>
                        </a:lnTo>
                        <a:lnTo>
                          <a:pt x="12" y="15"/>
                        </a:lnTo>
                        <a:lnTo>
                          <a:pt x="9" y="13"/>
                        </a:lnTo>
                        <a:lnTo>
                          <a:pt x="7" y="12"/>
                        </a:lnTo>
                        <a:lnTo>
                          <a:pt x="4" y="10"/>
                        </a:lnTo>
                        <a:lnTo>
                          <a:pt x="3" y="10"/>
                        </a:lnTo>
                        <a:lnTo>
                          <a:pt x="2" y="8"/>
                        </a:lnTo>
                        <a:lnTo>
                          <a:pt x="2" y="7"/>
                        </a:lnTo>
                        <a:lnTo>
                          <a:pt x="2" y="5"/>
                        </a:lnTo>
                        <a:lnTo>
                          <a:pt x="2" y="0"/>
                        </a:lnTo>
                        <a:lnTo>
                          <a:pt x="0" y="0"/>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63" name="Freeform 849"/>
                  <p:cNvSpPr>
                    <a:spLocks noChangeAspect="1"/>
                  </p:cNvSpPr>
                  <p:nvPr/>
                </p:nvSpPr>
                <p:spPr bwMode="auto">
                  <a:xfrm>
                    <a:off x="5016" y="1318"/>
                    <a:ext cx="18" cy="17"/>
                  </a:xfrm>
                  <a:custGeom>
                    <a:avLst/>
                    <a:gdLst>
                      <a:gd name="T0" fmla="*/ 17 w 18"/>
                      <a:gd name="T1" fmla="*/ 0 h 17"/>
                      <a:gd name="T2" fmla="*/ 0 w 18"/>
                      <a:gd name="T3" fmla="*/ 0 h 17"/>
                      <a:gd name="T4" fmla="*/ 0 w 18"/>
                      <a:gd name="T5" fmla="*/ 5 h 17"/>
                      <a:gd name="T6" fmla="*/ 0 w 18"/>
                      <a:gd name="T7" fmla="*/ 6 h 17"/>
                      <a:gd name="T8" fmla="*/ 0 w 18"/>
                      <a:gd name="T9" fmla="*/ 8 h 17"/>
                      <a:gd name="T10" fmla="*/ 3 w 18"/>
                      <a:gd name="T11" fmla="*/ 9 h 17"/>
                      <a:gd name="T12" fmla="*/ 4 w 18"/>
                      <a:gd name="T13" fmla="*/ 11 h 17"/>
                      <a:gd name="T14" fmla="*/ 7 w 18"/>
                      <a:gd name="T15" fmla="*/ 13 h 17"/>
                      <a:gd name="T16" fmla="*/ 9 w 18"/>
                      <a:gd name="T17" fmla="*/ 13 h 17"/>
                      <a:gd name="T18" fmla="*/ 13 w 18"/>
                      <a:gd name="T19" fmla="*/ 14 h 17"/>
                      <a:gd name="T20" fmla="*/ 17 w 18"/>
                      <a:gd name="T21" fmla="*/ 16 h 17"/>
                      <a:gd name="T22" fmla="*/ 17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17" y="0"/>
                        </a:moveTo>
                        <a:lnTo>
                          <a:pt x="0" y="0"/>
                        </a:lnTo>
                        <a:lnTo>
                          <a:pt x="0" y="5"/>
                        </a:lnTo>
                        <a:lnTo>
                          <a:pt x="0" y="6"/>
                        </a:lnTo>
                        <a:lnTo>
                          <a:pt x="0" y="8"/>
                        </a:lnTo>
                        <a:lnTo>
                          <a:pt x="3" y="9"/>
                        </a:lnTo>
                        <a:lnTo>
                          <a:pt x="4" y="11"/>
                        </a:lnTo>
                        <a:lnTo>
                          <a:pt x="7" y="13"/>
                        </a:lnTo>
                        <a:lnTo>
                          <a:pt x="9" y="13"/>
                        </a:lnTo>
                        <a:lnTo>
                          <a:pt x="13" y="14"/>
                        </a:lnTo>
                        <a:lnTo>
                          <a:pt x="17" y="16"/>
                        </a:lnTo>
                        <a:lnTo>
                          <a:pt x="17" y="0"/>
                        </a:lnTo>
                      </a:path>
                    </a:pathLst>
                  </a:custGeom>
                  <a:solidFill>
                    <a:srgbClr val="464D4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64" name="Freeform 850"/>
                  <p:cNvSpPr>
                    <a:spLocks noChangeAspect="1"/>
                  </p:cNvSpPr>
                  <p:nvPr/>
                </p:nvSpPr>
                <p:spPr bwMode="auto">
                  <a:xfrm>
                    <a:off x="5033" y="1318"/>
                    <a:ext cx="4" cy="17"/>
                  </a:xfrm>
                  <a:custGeom>
                    <a:avLst/>
                    <a:gdLst>
                      <a:gd name="T0" fmla="*/ 0 w 4"/>
                      <a:gd name="T1" fmla="*/ 0 h 17"/>
                      <a:gd name="T2" fmla="*/ 3 w 4"/>
                      <a:gd name="T3" fmla="*/ 0 h 17"/>
                      <a:gd name="T4" fmla="*/ 3 w 4"/>
                      <a:gd name="T5" fmla="*/ 16 h 17"/>
                      <a:gd name="T6" fmla="*/ 2 w 4"/>
                      <a:gd name="T7" fmla="*/ 16 h 17"/>
                      <a:gd name="T8" fmla="*/ 0 w 4"/>
                      <a:gd name="T9" fmla="*/ 16 h 17"/>
                      <a:gd name="T10" fmla="*/ 0 w 4"/>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7">
                        <a:moveTo>
                          <a:pt x="0" y="0"/>
                        </a:moveTo>
                        <a:lnTo>
                          <a:pt x="3" y="0"/>
                        </a:lnTo>
                        <a:lnTo>
                          <a:pt x="3" y="16"/>
                        </a:lnTo>
                        <a:lnTo>
                          <a:pt x="2" y="16"/>
                        </a:lnTo>
                        <a:lnTo>
                          <a:pt x="0" y="16"/>
                        </a:lnTo>
                        <a:lnTo>
                          <a:pt x="0" y="0"/>
                        </a:lnTo>
                      </a:path>
                    </a:pathLst>
                  </a:custGeom>
                  <a:solidFill>
                    <a:srgbClr val="4E555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65" name="Freeform 851"/>
                  <p:cNvSpPr>
                    <a:spLocks noChangeAspect="1"/>
                  </p:cNvSpPr>
                  <p:nvPr/>
                </p:nvSpPr>
                <p:spPr bwMode="auto">
                  <a:xfrm>
                    <a:off x="5037" y="1318"/>
                    <a:ext cx="4" cy="17"/>
                  </a:xfrm>
                  <a:custGeom>
                    <a:avLst/>
                    <a:gdLst>
                      <a:gd name="T0" fmla="*/ 0 w 4"/>
                      <a:gd name="T1" fmla="*/ 0 h 17"/>
                      <a:gd name="T2" fmla="*/ 3 w 4"/>
                      <a:gd name="T3" fmla="*/ 0 h 17"/>
                      <a:gd name="T4" fmla="*/ 3 w 4"/>
                      <a:gd name="T5" fmla="*/ 16 h 17"/>
                      <a:gd name="T6" fmla="*/ 2 w 4"/>
                      <a:gd name="T7" fmla="*/ 16 h 17"/>
                      <a:gd name="T8" fmla="*/ 1 w 4"/>
                      <a:gd name="T9" fmla="*/ 16 h 17"/>
                      <a:gd name="T10" fmla="*/ 0 w 4"/>
                      <a:gd name="T11" fmla="*/ 15 h 17"/>
                      <a:gd name="T12" fmla="*/ 0 w 4"/>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7">
                        <a:moveTo>
                          <a:pt x="0" y="0"/>
                        </a:moveTo>
                        <a:lnTo>
                          <a:pt x="3" y="0"/>
                        </a:lnTo>
                        <a:lnTo>
                          <a:pt x="3" y="16"/>
                        </a:lnTo>
                        <a:lnTo>
                          <a:pt x="2" y="16"/>
                        </a:lnTo>
                        <a:lnTo>
                          <a:pt x="1" y="16"/>
                        </a:lnTo>
                        <a:lnTo>
                          <a:pt x="0" y="15"/>
                        </a:lnTo>
                        <a:lnTo>
                          <a:pt x="0" y="0"/>
                        </a:lnTo>
                      </a:path>
                    </a:pathLst>
                  </a:custGeom>
                  <a:solidFill>
                    <a:srgbClr val="555F5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66" name="Freeform 852"/>
                  <p:cNvSpPr>
                    <a:spLocks noChangeAspect="1"/>
                  </p:cNvSpPr>
                  <p:nvPr/>
                </p:nvSpPr>
                <p:spPr bwMode="auto">
                  <a:xfrm>
                    <a:off x="5040" y="1318"/>
                    <a:ext cx="3" cy="17"/>
                  </a:xfrm>
                  <a:custGeom>
                    <a:avLst/>
                    <a:gdLst>
                      <a:gd name="T0" fmla="*/ 0 w 3"/>
                      <a:gd name="T1" fmla="*/ 0 h 17"/>
                      <a:gd name="T2" fmla="*/ 2 w 3"/>
                      <a:gd name="T3" fmla="*/ 0 h 17"/>
                      <a:gd name="T4" fmla="*/ 2 w 3"/>
                      <a:gd name="T5" fmla="*/ 16 h 17"/>
                      <a:gd name="T6" fmla="*/ 1 w 3"/>
                      <a:gd name="T7" fmla="*/ 16 h 17"/>
                      <a:gd name="T8" fmla="*/ 0 w 3"/>
                      <a:gd name="T9" fmla="*/ 16 h 17"/>
                      <a:gd name="T10" fmla="*/ 0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0" y="0"/>
                        </a:moveTo>
                        <a:lnTo>
                          <a:pt x="2" y="0"/>
                        </a:lnTo>
                        <a:lnTo>
                          <a:pt x="2" y="16"/>
                        </a:lnTo>
                        <a:lnTo>
                          <a:pt x="1" y="16"/>
                        </a:lnTo>
                        <a:lnTo>
                          <a:pt x="0" y="16"/>
                        </a:lnTo>
                        <a:lnTo>
                          <a:pt x="0" y="0"/>
                        </a:lnTo>
                      </a:path>
                    </a:pathLst>
                  </a:custGeom>
                  <a:solidFill>
                    <a:srgbClr val="5F666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67" name="Freeform 853"/>
                  <p:cNvSpPr>
                    <a:spLocks noChangeAspect="1"/>
                  </p:cNvSpPr>
                  <p:nvPr/>
                </p:nvSpPr>
                <p:spPr bwMode="auto">
                  <a:xfrm>
                    <a:off x="5043" y="1318"/>
                    <a:ext cx="5" cy="19"/>
                  </a:xfrm>
                  <a:custGeom>
                    <a:avLst/>
                    <a:gdLst>
                      <a:gd name="T0" fmla="*/ 0 w 5"/>
                      <a:gd name="T1" fmla="*/ 0 h 19"/>
                      <a:gd name="T2" fmla="*/ 4 w 5"/>
                      <a:gd name="T3" fmla="*/ 0 h 19"/>
                      <a:gd name="T4" fmla="*/ 4 w 5"/>
                      <a:gd name="T5" fmla="*/ 18 h 19"/>
                      <a:gd name="T6" fmla="*/ 2 w 5"/>
                      <a:gd name="T7" fmla="*/ 18 h 19"/>
                      <a:gd name="T8" fmla="*/ 2 w 5"/>
                      <a:gd name="T9" fmla="*/ 16 h 19"/>
                      <a:gd name="T10" fmla="*/ 0 w 5"/>
                      <a:gd name="T11" fmla="*/ 16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2" y="16"/>
                        </a:lnTo>
                        <a:lnTo>
                          <a:pt x="0" y="16"/>
                        </a:lnTo>
                        <a:lnTo>
                          <a:pt x="0" y="0"/>
                        </a:lnTo>
                      </a:path>
                    </a:pathLst>
                  </a:custGeom>
                  <a:solidFill>
                    <a:srgbClr val="676E6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68" name="Freeform 854"/>
                  <p:cNvSpPr>
                    <a:spLocks noChangeAspect="1"/>
                  </p:cNvSpPr>
                  <p:nvPr/>
                </p:nvSpPr>
                <p:spPr bwMode="auto">
                  <a:xfrm>
                    <a:off x="5047" y="1318"/>
                    <a:ext cx="3" cy="19"/>
                  </a:xfrm>
                  <a:custGeom>
                    <a:avLst/>
                    <a:gdLst>
                      <a:gd name="T0" fmla="*/ 0 w 3"/>
                      <a:gd name="T1" fmla="*/ 0 h 19"/>
                      <a:gd name="T2" fmla="*/ 2 w 3"/>
                      <a:gd name="T3" fmla="*/ 0 h 19"/>
                      <a:gd name="T4" fmla="*/ 2 w 3"/>
                      <a:gd name="T5" fmla="*/ 18 h 19"/>
                      <a:gd name="T6" fmla="*/ 1 w 3"/>
                      <a:gd name="T7" fmla="*/ 18 h 19"/>
                      <a:gd name="T8" fmla="*/ 0 w 3"/>
                      <a:gd name="T9" fmla="*/ 18 h 19"/>
                      <a:gd name="T10" fmla="*/ 0 w 3"/>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9">
                        <a:moveTo>
                          <a:pt x="0" y="0"/>
                        </a:moveTo>
                        <a:lnTo>
                          <a:pt x="2" y="0"/>
                        </a:lnTo>
                        <a:lnTo>
                          <a:pt x="2" y="18"/>
                        </a:lnTo>
                        <a:lnTo>
                          <a:pt x="1" y="18"/>
                        </a:lnTo>
                        <a:lnTo>
                          <a:pt x="0" y="18"/>
                        </a:lnTo>
                        <a:lnTo>
                          <a:pt x="0" y="0"/>
                        </a:lnTo>
                      </a:path>
                    </a:pathLst>
                  </a:custGeom>
                  <a:solidFill>
                    <a:srgbClr val="6F767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69" name="Freeform 855"/>
                  <p:cNvSpPr>
                    <a:spLocks noChangeAspect="1"/>
                  </p:cNvSpPr>
                  <p:nvPr/>
                </p:nvSpPr>
                <p:spPr bwMode="auto">
                  <a:xfrm>
                    <a:off x="5049" y="1318"/>
                    <a:ext cx="6" cy="19"/>
                  </a:xfrm>
                  <a:custGeom>
                    <a:avLst/>
                    <a:gdLst>
                      <a:gd name="T0" fmla="*/ 0 w 6"/>
                      <a:gd name="T1" fmla="*/ 0 h 19"/>
                      <a:gd name="T2" fmla="*/ 5 w 6"/>
                      <a:gd name="T3" fmla="*/ 0 h 19"/>
                      <a:gd name="T4" fmla="*/ 5 w 6"/>
                      <a:gd name="T5" fmla="*/ 18 h 19"/>
                      <a:gd name="T6" fmla="*/ 3 w 6"/>
                      <a:gd name="T7" fmla="*/ 18 h 19"/>
                      <a:gd name="T8" fmla="*/ 2 w 6"/>
                      <a:gd name="T9" fmla="*/ 18 h 19"/>
                      <a:gd name="T10" fmla="*/ 0 w 6"/>
                      <a:gd name="T11" fmla="*/ 18 h 19"/>
                      <a:gd name="T12" fmla="*/ 0 w 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9">
                        <a:moveTo>
                          <a:pt x="0" y="0"/>
                        </a:moveTo>
                        <a:lnTo>
                          <a:pt x="5" y="0"/>
                        </a:lnTo>
                        <a:lnTo>
                          <a:pt x="5" y="18"/>
                        </a:lnTo>
                        <a:lnTo>
                          <a:pt x="3" y="18"/>
                        </a:lnTo>
                        <a:lnTo>
                          <a:pt x="2" y="18"/>
                        </a:lnTo>
                        <a:lnTo>
                          <a:pt x="0" y="18"/>
                        </a:lnTo>
                        <a:lnTo>
                          <a:pt x="0" y="0"/>
                        </a:lnTo>
                      </a:path>
                    </a:pathLst>
                  </a:custGeom>
                  <a:solidFill>
                    <a:srgbClr val="767D7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70" name="Freeform 856"/>
                  <p:cNvSpPr>
                    <a:spLocks noChangeAspect="1"/>
                  </p:cNvSpPr>
                  <p:nvPr/>
                </p:nvSpPr>
                <p:spPr bwMode="auto">
                  <a:xfrm>
                    <a:off x="5054" y="1318"/>
                    <a:ext cx="3" cy="19"/>
                  </a:xfrm>
                  <a:custGeom>
                    <a:avLst/>
                    <a:gdLst>
                      <a:gd name="T0" fmla="*/ 0 w 3"/>
                      <a:gd name="T1" fmla="*/ 0 h 19"/>
                      <a:gd name="T2" fmla="*/ 2 w 3"/>
                      <a:gd name="T3" fmla="*/ 0 h 19"/>
                      <a:gd name="T4" fmla="*/ 2 w 3"/>
                      <a:gd name="T5" fmla="*/ 18 h 19"/>
                      <a:gd name="T6" fmla="*/ 1 w 3"/>
                      <a:gd name="T7" fmla="*/ 18 h 19"/>
                      <a:gd name="T8" fmla="*/ 0 w 3"/>
                      <a:gd name="T9" fmla="*/ 18 h 19"/>
                      <a:gd name="T10" fmla="*/ 0 w 3"/>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9">
                        <a:moveTo>
                          <a:pt x="0" y="0"/>
                        </a:moveTo>
                        <a:lnTo>
                          <a:pt x="2" y="0"/>
                        </a:lnTo>
                        <a:lnTo>
                          <a:pt x="2" y="18"/>
                        </a:lnTo>
                        <a:lnTo>
                          <a:pt x="1" y="18"/>
                        </a:lnTo>
                        <a:lnTo>
                          <a:pt x="0" y="18"/>
                        </a:lnTo>
                        <a:lnTo>
                          <a:pt x="0" y="0"/>
                        </a:lnTo>
                      </a:path>
                    </a:pathLst>
                  </a:custGeom>
                  <a:solidFill>
                    <a:srgbClr val="7E858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71" name="Freeform 857"/>
                  <p:cNvSpPr>
                    <a:spLocks noChangeAspect="1"/>
                  </p:cNvSpPr>
                  <p:nvPr/>
                </p:nvSpPr>
                <p:spPr bwMode="auto">
                  <a:xfrm>
                    <a:off x="5056"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868D8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72" name="Freeform 858"/>
                  <p:cNvSpPr>
                    <a:spLocks noChangeAspect="1"/>
                  </p:cNvSpPr>
                  <p:nvPr/>
                </p:nvSpPr>
                <p:spPr bwMode="auto">
                  <a:xfrm>
                    <a:off x="5060"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8D979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73" name="Freeform 859"/>
                  <p:cNvSpPr>
                    <a:spLocks noChangeAspect="1"/>
                  </p:cNvSpPr>
                  <p:nvPr/>
                </p:nvSpPr>
                <p:spPr bwMode="auto">
                  <a:xfrm>
                    <a:off x="5063"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989F9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74" name="Freeform 860"/>
                  <p:cNvSpPr>
                    <a:spLocks noChangeAspect="1"/>
                  </p:cNvSpPr>
                  <p:nvPr/>
                </p:nvSpPr>
                <p:spPr bwMode="auto">
                  <a:xfrm>
                    <a:off x="5067"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9FA6A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75" name="Freeform 861"/>
                  <p:cNvSpPr>
                    <a:spLocks noChangeAspect="1"/>
                  </p:cNvSpPr>
                  <p:nvPr/>
                </p:nvSpPr>
                <p:spPr bwMode="auto">
                  <a:xfrm>
                    <a:off x="5070"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A7AEA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76" name="Freeform 862"/>
                  <p:cNvSpPr>
                    <a:spLocks noChangeAspect="1"/>
                  </p:cNvSpPr>
                  <p:nvPr/>
                </p:nvSpPr>
                <p:spPr bwMode="auto">
                  <a:xfrm>
                    <a:off x="5074"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AFB6B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77" name="Freeform 863"/>
                  <p:cNvSpPr>
                    <a:spLocks noChangeAspect="1"/>
                  </p:cNvSpPr>
                  <p:nvPr/>
                </p:nvSpPr>
                <p:spPr bwMode="auto">
                  <a:xfrm>
                    <a:off x="5077"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B6BDB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78" name="Freeform 864"/>
                  <p:cNvSpPr>
                    <a:spLocks noChangeAspect="1"/>
                  </p:cNvSpPr>
                  <p:nvPr/>
                </p:nvSpPr>
                <p:spPr bwMode="auto">
                  <a:xfrm>
                    <a:off x="5081" y="1318"/>
                    <a:ext cx="3" cy="19"/>
                  </a:xfrm>
                  <a:custGeom>
                    <a:avLst/>
                    <a:gdLst>
                      <a:gd name="T0" fmla="*/ 0 w 3"/>
                      <a:gd name="T1" fmla="*/ 0 h 19"/>
                      <a:gd name="T2" fmla="*/ 2 w 3"/>
                      <a:gd name="T3" fmla="*/ 0 h 19"/>
                      <a:gd name="T4" fmla="*/ 2 w 3"/>
                      <a:gd name="T5" fmla="*/ 16 h 19"/>
                      <a:gd name="T6" fmla="*/ 1 w 3"/>
                      <a:gd name="T7" fmla="*/ 16 h 19"/>
                      <a:gd name="T8" fmla="*/ 1 w 3"/>
                      <a:gd name="T9" fmla="*/ 18 h 19"/>
                      <a:gd name="T10" fmla="*/ 0 w 3"/>
                      <a:gd name="T11" fmla="*/ 18 h 19"/>
                      <a:gd name="T12" fmla="*/ 0 w 3"/>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9">
                        <a:moveTo>
                          <a:pt x="0" y="0"/>
                        </a:moveTo>
                        <a:lnTo>
                          <a:pt x="2" y="0"/>
                        </a:lnTo>
                        <a:lnTo>
                          <a:pt x="2" y="16"/>
                        </a:lnTo>
                        <a:lnTo>
                          <a:pt x="1" y="16"/>
                        </a:lnTo>
                        <a:lnTo>
                          <a:pt x="1" y="18"/>
                        </a:lnTo>
                        <a:lnTo>
                          <a:pt x="0" y="18"/>
                        </a:lnTo>
                        <a:lnTo>
                          <a:pt x="0" y="0"/>
                        </a:lnTo>
                      </a:path>
                    </a:pathLst>
                  </a:custGeom>
                  <a:solidFill>
                    <a:srgbClr val="BEC5C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79" name="Freeform 865"/>
                  <p:cNvSpPr>
                    <a:spLocks noChangeAspect="1"/>
                  </p:cNvSpPr>
                  <p:nvPr/>
                </p:nvSpPr>
                <p:spPr bwMode="auto">
                  <a:xfrm>
                    <a:off x="5084" y="1318"/>
                    <a:ext cx="5" cy="17"/>
                  </a:xfrm>
                  <a:custGeom>
                    <a:avLst/>
                    <a:gdLst>
                      <a:gd name="T0" fmla="*/ 0 w 5"/>
                      <a:gd name="T1" fmla="*/ 0 h 17"/>
                      <a:gd name="T2" fmla="*/ 4 w 5"/>
                      <a:gd name="T3" fmla="*/ 0 h 17"/>
                      <a:gd name="T4" fmla="*/ 4 w 5"/>
                      <a:gd name="T5" fmla="*/ 16 h 17"/>
                      <a:gd name="T6" fmla="*/ 2 w 5"/>
                      <a:gd name="T7" fmla="*/ 16 h 17"/>
                      <a:gd name="T8" fmla="*/ 2 w 5"/>
                      <a:gd name="T9" fmla="*/ 16 h 17"/>
                      <a:gd name="T10" fmla="*/ 0 w 5"/>
                      <a:gd name="T11" fmla="*/ 16 h 17"/>
                      <a:gd name="T12" fmla="*/ 0 w 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7">
                        <a:moveTo>
                          <a:pt x="0" y="0"/>
                        </a:moveTo>
                        <a:lnTo>
                          <a:pt x="4" y="0"/>
                        </a:lnTo>
                        <a:lnTo>
                          <a:pt x="4" y="16"/>
                        </a:lnTo>
                        <a:lnTo>
                          <a:pt x="2" y="16"/>
                        </a:lnTo>
                        <a:lnTo>
                          <a:pt x="0" y="16"/>
                        </a:lnTo>
                        <a:lnTo>
                          <a:pt x="0" y="0"/>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80" name="Freeform 866"/>
                  <p:cNvSpPr>
                    <a:spLocks noChangeAspect="1"/>
                  </p:cNvSpPr>
                  <p:nvPr/>
                </p:nvSpPr>
                <p:spPr bwMode="auto">
                  <a:xfrm>
                    <a:off x="5088" y="1318"/>
                    <a:ext cx="3" cy="17"/>
                  </a:xfrm>
                  <a:custGeom>
                    <a:avLst/>
                    <a:gdLst>
                      <a:gd name="T0" fmla="*/ 0 w 3"/>
                      <a:gd name="T1" fmla="*/ 0 h 17"/>
                      <a:gd name="T2" fmla="*/ 2 w 3"/>
                      <a:gd name="T3" fmla="*/ 0 h 17"/>
                      <a:gd name="T4" fmla="*/ 2 w 3"/>
                      <a:gd name="T5" fmla="*/ 16 h 17"/>
                      <a:gd name="T6" fmla="*/ 1 w 3"/>
                      <a:gd name="T7" fmla="*/ 16 h 17"/>
                      <a:gd name="T8" fmla="*/ 0 w 3"/>
                      <a:gd name="T9" fmla="*/ 16 h 17"/>
                      <a:gd name="T10" fmla="*/ 0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0" y="0"/>
                        </a:moveTo>
                        <a:lnTo>
                          <a:pt x="2" y="0"/>
                        </a:lnTo>
                        <a:lnTo>
                          <a:pt x="2" y="16"/>
                        </a:lnTo>
                        <a:lnTo>
                          <a:pt x="1" y="16"/>
                        </a:lnTo>
                        <a:lnTo>
                          <a:pt x="0" y="16"/>
                        </a:lnTo>
                        <a:lnTo>
                          <a:pt x="0" y="0"/>
                        </a:lnTo>
                      </a:path>
                    </a:pathLst>
                  </a:custGeom>
                  <a:solidFill>
                    <a:srgbClr val="CDD7D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81" name="Freeform 867"/>
                  <p:cNvSpPr>
                    <a:spLocks noChangeAspect="1"/>
                  </p:cNvSpPr>
                  <p:nvPr/>
                </p:nvSpPr>
                <p:spPr bwMode="auto">
                  <a:xfrm>
                    <a:off x="5090" y="1318"/>
                    <a:ext cx="5" cy="17"/>
                  </a:xfrm>
                  <a:custGeom>
                    <a:avLst/>
                    <a:gdLst>
                      <a:gd name="T0" fmla="*/ 0 w 5"/>
                      <a:gd name="T1" fmla="*/ 0 h 17"/>
                      <a:gd name="T2" fmla="*/ 4 w 5"/>
                      <a:gd name="T3" fmla="*/ 0 h 17"/>
                      <a:gd name="T4" fmla="*/ 4 w 5"/>
                      <a:gd name="T5" fmla="*/ 15 h 17"/>
                      <a:gd name="T6" fmla="*/ 2 w 5"/>
                      <a:gd name="T7" fmla="*/ 15 h 17"/>
                      <a:gd name="T8" fmla="*/ 2 w 5"/>
                      <a:gd name="T9" fmla="*/ 15 h 17"/>
                      <a:gd name="T10" fmla="*/ 0 w 5"/>
                      <a:gd name="T11" fmla="*/ 16 h 17"/>
                      <a:gd name="T12" fmla="*/ 0 w 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7">
                        <a:moveTo>
                          <a:pt x="0" y="0"/>
                        </a:moveTo>
                        <a:lnTo>
                          <a:pt x="4" y="0"/>
                        </a:lnTo>
                        <a:lnTo>
                          <a:pt x="4" y="15"/>
                        </a:lnTo>
                        <a:lnTo>
                          <a:pt x="2" y="15"/>
                        </a:lnTo>
                        <a:lnTo>
                          <a:pt x="0" y="16"/>
                        </a:lnTo>
                        <a:lnTo>
                          <a:pt x="0" y="0"/>
                        </a:lnTo>
                      </a:path>
                    </a:pathLst>
                  </a:custGeom>
                  <a:solidFill>
                    <a:srgbClr val="D7DED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82" name="Freeform 868"/>
                  <p:cNvSpPr>
                    <a:spLocks noChangeAspect="1"/>
                  </p:cNvSpPr>
                  <p:nvPr/>
                </p:nvSpPr>
                <p:spPr bwMode="auto">
                  <a:xfrm>
                    <a:off x="5095" y="1318"/>
                    <a:ext cx="18" cy="17"/>
                  </a:xfrm>
                  <a:custGeom>
                    <a:avLst/>
                    <a:gdLst>
                      <a:gd name="T0" fmla="*/ 0 w 18"/>
                      <a:gd name="T1" fmla="*/ 0 h 17"/>
                      <a:gd name="T2" fmla="*/ 17 w 18"/>
                      <a:gd name="T3" fmla="*/ 0 h 17"/>
                      <a:gd name="T4" fmla="*/ 17 w 18"/>
                      <a:gd name="T5" fmla="*/ 5 h 17"/>
                      <a:gd name="T6" fmla="*/ 17 w 18"/>
                      <a:gd name="T7" fmla="*/ 6 h 17"/>
                      <a:gd name="T8" fmla="*/ 16 w 18"/>
                      <a:gd name="T9" fmla="*/ 8 h 17"/>
                      <a:gd name="T10" fmla="*/ 15 w 18"/>
                      <a:gd name="T11" fmla="*/ 9 h 17"/>
                      <a:gd name="T12" fmla="*/ 13 w 18"/>
                      <a:gd name="T13" fmla="*/ 11 h 17"/>
                      <a:gd name="T14" fmla="*/ 11 w 18"/>
                      <a:gd name="T15" fmla="*/ 13 h 17"/>
                      <a:gd name="T16" fmla="*/ 8 w 18"/>
                      <a:gd name="T17" fmla="*/ 13 h 17"/>
                      <a:gd name="T18" fmla="*/ 4 w 18"/>
                      <a:gd name="T19" fmla="*/ 14 h 17"/>
                      <a:gd name="T20" fmla="*/ 0 w 18"/>
                      <a:gd name="T21" fmla="*/ 16 h 17"/>
                      <a:gd name="T22" fmla="*/ 0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0" y="0"/>
                        </a:moveTo>
                        <a:lnTo>
                          <a:pt x="17" y="0"/>
                        </a:lnTo>
                        <a:lnTo>
                          <a:pt x="17" y="5"/>
                        </a:lnTo>
                        <a:lnTo>
                          <a:pt x="17" y="6"/>
                        </a:lnTo>
                        <a:lnTo>
                          <a:pt x="16" y="8"/>
                        </a:lnTo>
                        <a:lnTo>
                          <a:pt x="15" y="9"/>
                        </a:lnTo>
                        <a:lnTo>
                          <a:pt x="13" y="11"/>
                        </a:lnTo>
                        <a:lnTo>
                          <a:pt x="11" y="13"/>
                        </a:lnTo>
                        <a:lnTo>
                          <a:pt x="8" y="13"/>
                        </a:lnTo>
                        <a:lnTo>
                          <a:pt x="4" y="14"/>
                        </a:lnTo>
                        <a:lnTo>
                          <a:pt x="0" y="16"/>
                        </a:lnTo>
                        <a:lnTo>
                          <a:pt x="0" y="0"/>
                        </a:lnTo>
                      </a:path>
                    </a:pathLst>
                  </a:custGeom>
                  <a:solidFill>
                    <a:srgbClr val="DFE6E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83" name="Freeform 869"/>
                  <p:cNvSpPr>
                    <a:spLocks noChangeAspect="1"/>
                  </p:cNvSpPr>
                  <p:nvPr/>
                </p:nvSpPr>
                <p:spPr bwMode="auto">
                  <a:xfrm>
                    <a:off x="5016" y="1318"/>
                    <a:ext cx="97" cy="14"/>
                  </a:xfrm>
                  <a:custGeom>
                    <a:avLst/>
                    <a:gdLst>
                      <a:gd name="T0" fmla="*/ 48 w 97"/>
                      <a:gd name="T1" fmla="*/ 0 h 14"/>
                      <a:gd name="T2" fmla="*/ 96 w 97"/>
                      <a:gd name="T3" fmla="*/ 0 h 14"/>
                      <a:gd name="T4" fmla="*/ 96 w 97"/>
                      <a:gd name="T5" fmla="*/ 1 h 14"/>
                      <a:gd name="T6" fmla="*/ 94 w 97"/>
                      <a:gd name="T7" fmla="*/ 3 h 14"/>
                      <a:gd name="T8" fmla="*/ 94 w 97"/>
                      <a:gd name="T9" fmla="*/ 3 h 14"/>
                      <a:gd name="T10" fmla="*/ 92 w 97"/>
                      <a:gd name="T11" fmla="*/ 5 h 14"/>
                      <a:gd name="T12" fmla="*/ 91 w 97"/>
                      <a:gd name="T13" fmla="*/ 5 h 14"/>
                      <a:gd name="T14" fmla="*/ 88 w 97"/>
                      <a:gd name="T15" fmla="*/ 6 h 14"/>
                      <a:gd name="T16" fmla="*/ 85 w 97"/>
                      <a:gd name="T17" fmla="*/ 8 h 14"/>
                      <a:gd name="T18" fmla="*/ 83 w 97"/>
                      <a:gd name="T19" fmla="*/ 9 h 14"/>
                      <a:gd name="T20" fmla="*/ 78 w 97"/>
                      <a:gd name="T21" fmla="*/ 9 h 14"/>
                      <a:gd name="T22" fmla="*/ 75 w 97"/>
                      <a:gd name="T23" fmla="*/ 10 h 14"/>
                      <a:gd name="T24" fmla="*/ 71 w 97"/>
                      <a:gd name="T25" fmla="*/ 11 h 14"/>
                      <a:gd name="T26" fmla="*/ 66 w 97"/>
                      <a:gd name="T27" fmla="*/ 11 h 14"/>
                      <a:gd name="T28" fmla="*/ 62 w 97"/>
                      <a:gd name="T29" fmla="*/ 11 h 14"/>
                      <a:gd name="T30" fmla="*/ 58 w 97"/>
                      <a:gd name="T31" fmla="*/ 13 h 14"/>
                      <a:gd name="T32" fmla="*/ 53 w 97"/>
                      <a:gd name="T33" fmla="*/ 13 h 14"/>
                      <a:gd name="T34" fmla="*/ 48 w 97"/>
                      <a:gd name="T35" fmla="*/ 13 h 14"/>
                      <a:gd name="T36" fmla="*/ 43 w 97"/>
                      <a:gd name="T37" fmla="*/ 13 h 14"/>
                      <a:gd name="T38" fmla="*/ 38 w 97"/>
                      <a:gd name="T39" fmla="*/ 13 h 14"/>
                      <a:gd name="T40" fmla="*/ 34 w 97"/>
                      <a:gd name="T41" fmla="*/ 11 h 14"/>
                      <a:gd name="T42" fmla="*/ 28 w 97"/>
                      <a:gd name="T43" fmla="*/ 11 h 14"/>
                      <a:gd name="T44" fmla="*/ 25 w 97"/>
                      <a:gd name="T45" fmla="*/ 11 h 14"/>
                      <a:gd name="T46" fmla="*/ 20 w 97"/>
                      <a:gd name="T47" fmla="*/ 10 h 14"/>
                      <a:gd name="T48" fmla="*/ 18 w 97"/>
                      <a:gd name="T49" fmla="*/ 9 h 14"/>
                      <a:gd name="T50" fmla="*/ 14 w 97"/>
                      <a:gd name="T51" fmla="*/ 9 h 14"/>
                      <a:gd name="T52" fmla="*/ 11 w 97"/>
                      <a:gd name="T53" fmla="*/ 8 h 14"/>
                      <a:gd name="T54" fmla="*/ 9 w 97"/>
                      <a:gd name="T55" fmla="*/ 6 h 14"/>
                      <a:gd name="T56" fmla="*/ 5 w 97"/>
                      <a:gd name="T57" fmla="*/ 5 h 14"/>
                      <a:gd name="T58" fmla="*/ 3 w 97"/>
                      <a:gd name="T59" fmla="*/ 5 h 14"/>
                      <a:gd name="T60" fmla="*/ 2 w 97"/>
                      <a:gd name="T61" fmla="*/ 3 h 14"/>
                      <a:gd name="T62" fmla="*/ 0 w 97"/>
                      <a:gd name="T63" fmla="*/ 3 h 14"/>
                      <a:gd name="T64" fmla="*/ 0 w 97"/>
                      <a:gd name="T65" fmla="*/ 1 h 14"/>
                      <a:gd name="T66" fmla="*/ 0 w 97"/>
                      <a:gd name="T67" fmla="*/ 0 h 14"/>
                      <a:gd name="T68" fmla="*/ 48 w 97"/>
                      <a:gd name="T69" fmla="*/ 0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7" h="14">
                        <a:moveTo>
                          <a:pt x="48" y="0"/>
                        </a:moveTo>
                        <a:lnTo>
                          <a:pt x="96" y="0"/>
                        </a:lnTo>
                        <a:lnTo>
                          <a:pt x="96" y="1"/>
                        </a:lnTo>
                        <a:lnTo>
                          <a:pt x="94" y="3"/>
                        </a:lnTo>
                        <a:lnTo>
                          <a:pt x="92" y="5"/>
                        </a:lnTo>
                        <a:lnTo>
                          <a:pt x="91" y="5"/>
                        </a:lnTo>
                        <a:lnTo>
                          <a:pt x="88" y="6"/>
                        </a:lnTo>
                        <a:lnTo>
                          <a:pt x="85" y="8"/>
                        </a:lnTo>
                        <a:lnTo>
                          <a:pt x="83" y="9"/>
                        </a:lnTo>
                        <a:lnTo>
                          <a:pt x="78" y="9"/>
                        </a:lnTo>
                        <a:lnTo>
                          <a:pt x="75" y="10"/>
                        </a:lnTo>
                        <a:lnTo>
                          <a:pt x="71" y="11"/>
                        </a:lnTo>
                        <a:lnTo>
                          <a:pt x="66" y="11"/>
                        </a:lnTo>
                        <a:lnTo>
                          <a:pt x="62" y="11"/>
                        </a:lnTo>
                        <a:lnTo>
                          <a:pt x="58" y="13"/>
                        </a:lnTo>
                        <a:lnTo>
                          <a:pt x="53" y="13"/>
                        </a:lnTo>
                        <a:lnTo>
                          <a:pt x="48" y="13"/>
                        </a:lnTo>
                        <a:lnTo>
                          <a:pt x="43" y="13"/>
                        </a:lnTo>
                        <a:lnTo>
                          <a:pt x="38" y="13"/>
                        </a:lnTo>
                        <a:lnTo>
                          <a:pt x="34" y="11"/>
                        </a:lnTo>
                        <a:lnTo>
                          <a:pt x="28" y="11"/>
                        </a:lnTo>
                        <a:lnTo>
                          <a:pt x="25" y="11"/>
                        </a:lnTo>
                        <a:lnTo>
                          <a:pt x="20" y="10"/>
                        </a:lnTo>
                        <a:lnTo>
                          <a:pt x="18" y="9"/>
                        </a:lnTo>
                        <a:lnTo>
                          <a:pt x="14" y="9"/>
                        </a:lnTo>
                        <a:lnTo>
                          <a:pt x="11" y="8"/>
                        </a:lnTo>
                        <a:lnTo>
                          <a:pt x="9" y="6"/>
                        </a:lnTo>
                        <a:lnTo>
                          <a:pt x="5" y="5"/>
                        </a:lnTo>
                        <a:lnTo>
                          <a:pt x="3" y="5"/>
                        </a:lnTo>
                        <a:lnTo>
                          <a:pt x="2" y="3"/>
                        </a:lnTo>
                        <a:lnTo>
                          <a:pt x="0" y="3"/>
                        </a:lnTo>
                        <a:lnTo>
                          <a:pt x="0" y="1"/>
                        </a:lnTo>
                        <a:lnTo>
                          <a:pt x="0" y="0"/>
                        </a:lnTo>
                        <a:lnTo>
                          <a:pt x="48" y="0"/>
                        </a:lnTo>
                      </a:path>
                    </a:pathLst>
                  </a:custGeom>
                  <a:solidFill>
                    <a:srgbClr val="6C737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84" name="Freeform 870"/>
                  <p:cNvSpPr>
                    <a:spLocks noChangeAspect="1"/>
                  </p:cNvSpPr>
                  <p:nvPr/>
                </p:nvSpPr>
                <p:spPr bwMode="auto">
                  <a:xfrm>
                    <a:off x="5021" y="1318"/>
                    <a:ext cx="91" cy="14"/>
                  </a:xfrm>
                  <a:custGeom>
                    <a:avLst/>
                    <a:gdLst>
                      <a:gd name="T0" fmla="*/ 46 w 91"/>
                      <a:gd name="T1" fmla="*/ 0 h 14"/>
                      <a:gd name="T2" fmla="*/ 51 w 91"/>
                      <a:gd name="T3" fmla="*/ 0 h 14"/>
                      <a:gd name="T4" fmla="*/ 53 w 91"/>
                      <a:gd name="T5" fmla="*/ 0 h 14"/>
                      <a:gd name="T6" fmla="*/ 58 w 91"/>
                      <a:gd name="T7" fmla="*/ 0 h 14"/>
                      <a:gd name="T8" fmla="*/ 62 w 91"/>
                      <a:gd name="T9" fmla="*/ 0 h 14"/>
                      <a:gd name="T10" fmla="*/ 67 w 91"/>
                      <a:gd name="T11" fmla="*/ 0 h 14"/>
                      <a:gd name="T12" fmla="*/ 74 w 91"/>
                      <a:gd name="T13" fmla="*/ 0 h 14"/>
                      <a:gd name="T14" fmla="*/ 83 w 91"/>
                      <a:gd name="T15" fmla="*/ 0 h 14"/>
                      <a:gd name="T16" fmla="*/ 90 w 91"/>
                      <a:gd name="T17" fmla="*/ 1 h 14"/>
                      <a:gd name="T18" fmla="*/ 88 w 91"/>
                      <a:gd name="T19" fmla="*/ 3 h 14"/>
                      <a:gd name="T20" fmla="*/ 85 w 91"/>
                      <a:gd name="T21" fmla="*/ 6 h 14"/>
                      <a:gd name="T22" fmla="*/ 79 w 91"/>
                      <a:gd name="T23" fmla="*/ 8 h 14"/>
                      <a:gd name="T24" fmla="*/ 74 w 91"/>
                      <a:gd name="T25" fmla="*/ 9 h 14"/>
                      <a:gd name="T26" fmla="*/ 67 w 91"/>
                      <a:gd name="T27" fmla="*/ 10 h 14"/>
                      <a:gd name="T28" fmla="*/ 58 w 91"/>
                      <a:gd name="T29" fmla="*/ 11 h 14"/>
                      <a:gd name="T30" fmla="*/ 49 w 91"/>
                      <a:gd name="T31" fmla="*/ 13 h 14"/>
                      <a:gd name="T32" fmla="*/ 41 w 91"/>
                      <a:gd name="T33" fmla="*/ 13 h 14"/>
                      <a:gd name="T34" fmla="*/ 32 w 91"/>
                      <a:gd name="T35" fmla="*/ 11 h 14"/>
                      <a:gd name="T36" fmla="*/ 23 w 91"/>
                      <a:gd name="T37" fmla="*/ 11 h 14"/>
                      <a:gd name="T38" fmla="*/ 16 w 91"/>
                      <a:gd name="T39" fmla="*/ 9 h 14"/>
                      <a:gd name="T40" fmla="*/ 11 w 91"/>
                      <a:gd name="T41" fmla="*/ 8 h 14"/>
                      <a:gd name="T42" fmla="*/ 5 w 91"/>
                      <a:gd name="T43" fmla="*/ 6 h 14"/>
                      <a:gd name="T44" fmla="*/ 3 w 91"/>
                      <a:gd name="T45" fmla="*/ 3 h 14"/>
                      <a:gd name="T46" fmla="*/ 0 w 91"/>
                      <a:gd name="T47" fmla="*/ 1 h 14"/>
                      <a:gd name="T48" fmla="*/ 3 w 91"/>
                      <a:gd name="T49" fmla="*/ 0 h 14"/>
                      <a:gd name="T50" fmla="*/ 7 w 91"/>
                      <a:gd name="T51" fmla="*/ 0 h 14"/>
                      <a:gd name="T52" fmla="*/ 9 w 91"/>
                      <a:gd name="T53" fmla="*/ 0 h 14"/>
                      <a:gd name="T54" fmla="*/ 14 w 91"/>
                      <a:gd name="T55" fmla="*/ 0 h 14"/>
                      <a:gd name="T56" fmla="*/ 16 w 91"/>
                      <a:gd name="T57" fmla="*/ 0 h 14"/>
                      <a:gd name="T58" fmla="*/ 21 w 91"/>
                      <a:gd name="T59" fmla="*/ 0 h 14"/>
                      <a:gd name="T60" fmla="*/ 28 w 91"/>
                      <a:gd name="T61" fmla="*/ 0 h 14"/>
                      <a:gd name="T62" fmla="*/ 37 w 91"/>
                      <a:gd name="T63" fmla="*/ 0 h 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1" h="14">
                        <a:moveTo>
                          <a:pt x="44" y="0"/>
                        </a:moveTo>
                        <a:lnTo>
                          <a:pt x="46" y="0"/>
                        </a:lnTo>
                        <a:lnTo>
                          <a:pt x="48" y="0"/>
                        </a:lnTo>
                        <a:lnTo>
                          <a:pt x="51" y="0"/>
                        </a:lnTo>
                        <a:lnTo>
                          <a:pt x="52" y="0"/>
                        </a:lnTo>
                        <a:lnTo>
                          <a:pt x="53" y="0"/>
                        </a:lnTo>
                        <a:lnTo>
                          <a:pt x="55" y="0"/>
                        </a:lnTo>
                        <a:lnTo>
                          <a:pt x="58" y="0"/>
                        </a:lnTo>
                        <a:lnTo>
                          <a:pt x="62" y="0"/>
                        </a:lnTo>
                        <a:lnTo>
                          <a:pt x="63" y="0"/>
                        </a:lnTo>
                        <a:lnTo>
                          <a:pt x="67" y="0"/>
                        </a:lnTo>
                        <a:lnTo>
                          <a:pt x="70" y="0"/>
                        </a:lnTo>
                        <a:lnTo>
                          <a:pt x="74" y="0"/>
                        </a:lnTo>
                        <a:lnTo>
                          <a:pt x="78" y="0"/>
                        </a:lnTo>
                        <a:lnTo>
                          <a:pt x="83" y="0"/>
                        </a:lnTo>
                        <a:lnTo>
                          <a:pt x="90" y="0"/>
                        </a:lnTo>
                        <a:lnTo>
                          <a:pt x="90" y="1"/>
                        </a:lnTo>
                        <a:lnTo>
                          <a:pt x="88" y="3"/>
                        </a:lnTo>
                        <a:lnTo>
                          <a:pt x="86" y="5"/>
                        </a:lnTo>
                        <a:lnTo>
                          <a:pt x="85" y="6"/>
                        </a:lnTo>
                        <a:lnTo>
                          <a:pt x="82" y="6"/>
                        </a:lnTo>
                        <a:lnTo>
                          <a:pt x="79" y="8"/>
                        </a:lnTo>
                        <a:lnTo>
                          <a:pt x="76" y="9"/>
                        </a:lnTo>
                        <a:lnTo>
                          <a:pt x="74" y="9"/>
                        </a:lnTo>
                        <a:lnTo>
                          <a:pt x="70" y="10"/>
                        </a:lnTo>
                        <a:lnTo>
                          <a:pt x="67" y="10"/>
                        </a:lnTo>
                        <a:lnTo>
                          <a:pt x="63" y="11"/>
                        </a:lnTo>
                        <a:lnTo>
                          <a:pt x="58" y="11"/>
                        </a:lnTo>
                        <a:lnTo>
                          <a:pt x="55" y="13"/>
                        </a:lnTo>
                        <a:lnTo>
                          <a:pt x="49" y="13"/>
                        </a:lnTo>
                        <a:lnTo>
                          <a:pt x="45" y="13"/>
                        </a:lnTo>
                        <a:lnTo>
                          <a:pt x="41" y="13"/>
                        </a:lnTo>
                        <a:lnTo>
                          <a:pt x="35" y="13"/>
                        </a:lnTo>
                        <a:lnTo>
                          <a:pt x="32" y="11"/>
                        </a:lnTo>
                        <a:lnTo>
                          <a:pt x="27" y="11"/>
                        </a:lnTo>
                        <a:lnTo>
                          <a:pt x="23" y="11"/>
                        </a:lnTo>
                        <a:lnTo>
                          <a:pt x="21" y="10"/>
                        </a:lnTo>
                        <a:lnTo>
                          <a:pt x="16" y="9"/>
                        </a:lnTo>
                        <a:lnTo>
                          <a:pt x="14" y="9"/>
                        </a:lnTo>
                        <a:lnTo>
                          <a:pt x="11" y="8"/>
                        </a:lnTo>
                        <a:lnTo>
                          <a:pt x="9" y="8"/>
                        </a:lnTo>
                        <a:lnTo>
                          <a:pt x="5" y="6"/>
                        </a:lnTo>
                        <a:lnTo>
                          <a:pt x="4" y="5"/>
                        </a:lnTo>
                        <a:lnTo>
                          <a:pt x="3" y="3"/>
                        </a:lnTo>
                        <a:lnTo>
                          <a:pt x="2" y="3"/>
                        </a:lnTo>
                        <a:lnTo>
                          <a:pt x="0" y="1"/>
                        </a:lnTo>
                        <a:lnTo>
                          <a:pt x="0" y="0"/>
                        </a:lnTo>
                        <a:lnTo>
                          <a:pt x="3" y="0"/>
                        </a:lnTo>
                        <a:lnTo>
                          <a:pt x="5" y="0"/>
                        </a:lnTo>
                        <a:lnTo>
                          <a:pt x="7" y="0"/>
                        </a:lnTo>
                        <a:lnTo>
                          <a:pt x="9" y="0"/>
                        </a:lnTo>
                        <a:lnTo>
                          <a:pt x="11" y="0"/>
                        </a:lnTo>
                        <a:lnTo>
                          <a:pt x="14" y="0"/>
                        </a:lnTo>
                        <a:lnTo>
                          <a:pt x="15" y="0"/>
                        </a:lnTo>
                        <a:lnTo>
                          <a:pt x="16" y="0"/>
                        </a:lnTo>
                        <a:lnTo>
                          <a:pt x="19" y="0"/>
                        </a:lnTo>
                        <a:lnTo>
                          <a:pt x="21" y="0"/>
                        </a:lnTo>
                        <a:lnTo>
                          <a:pt x="25" y="0"/>
                        </a:lnTo>
                        <a:lnTo>
                          <a:pt x="28" y="0"/>
                        </a:lnTo>
                        <a:lnTo>
                          <a:pt x="33" y="0"/>
                        </a:lnTo>
                        <a:lnTo>
                          <a:pt x="37" y="0"/>
                        </a:lnTo>
                        <a:lnTo>
                          <a:pt x="44" y="0"/>
                        </a:lnTo>
                      </a:path>
                    </a:pathLst>
                  </a:custGeom>
                  <a:solidFill>
                    <a:srgbClr val="79808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85" name="Freeform 871"/>
                  <p:cNvSpPr>
                    <a:spLocks noChangeAspect="1"/>
                  </p:cNvSpPr>
                  <p:nvPr/>
                </p:nvSpPr>
                <p:spPr bwMode="auto">
                  <a:xfrm>
                    <a:off x="5028" y="1318"/>
                    <a:ext cx="83" cy="14"/>
                  </a:xfrm>
                  <a:custGeom>
                    <a:avLst/>
                    <a:gdLst>
                      <a:gd name="T0" fmla="*/ 39 w 83"/>
                      <a:gd name="T1" fmla="*/ 0 h 14"/>
                      <a:gd name="T2" fmla="*/ 44 w 83"/>
                      <a:gd name="T3" fmla="*/ 0 h 14"/>
                      <a:gd name="T4" fmla="*/ 46 w 83"/>
                      <a:gd name="T5" fmla="*/ 0 h 14"/>
                      <a:gd name="T6" fmla="*/ 50 w 83"/>
                      <a:gd name="T7" fmla="*/ 0 h 14"/>
                      <a:gd name="T8" fmla="*/ 55 w 83"/>
                      <a:gd name="T9" fmla="*/ 0 h 14"/>
                      <a:gd name="T10" fmla="*/ 59 w 83"/>
                      <a:gd name="T11" fmla="*/ 0 h 14"/>
                      <a:gd name="T12" fmla="*/ 66 w 83"/>
                      <a:gd name="T13" fmla="*/ 0 h 14"/>
                      <a:gd name="T14" fmla="*/ 77 w 83"/>
                      <a:gd name="T15" fmla="*/ 1 h 14"/>
                      <a:gd name="T16" fmla="*/ 82 w 83"/>
                      <a:gd name="T17" fmla="*/ 3 h 14"/>
                      <a:gd name="T18" fmla="*/ 80 w 83"/>
                      <a:gd name="T19" fmla="*/ 3 h 14"/>
                      <a:gd name="T20" fmla="*/ 77 w 83"/>
                      <a:gd name="T21" fmla="*/ 6 h 14"/>
                      <a:gd name="T22" fmla="*/ 73 w 83"/>
                      <a:gd name="T23" fmla="*/ 8 h 14"/>
                      <a:gd name="T24" fmla="*/ 67 w 83"/>
                      <a:gd name="T25" fmla="*/ 9 h 14"/>
                      <a:gd name="T26" fmla="*/ 60 w 83"/>
                      <a:gd name="T27" fmla="*/ 10 h 14"/>
                      <a:gd name="T28" fmla="*/ 53 w 83"/>
                      <a:gd name="T29" fmla="*/ 11 h 14"/>
                      <a:gd name="T30" fmla="*/ 45 w 83"/>
                      <a:gd name="T31" fmla="*/ 13 h 14"/>
                      <a:gd name="T32" fmla="*/ 37 w 83"/>
                      <a:gd name="T33" fmla="*/ 13 h 14"/>
                      <a:gd name="T34" fmla="*/ 29 w 83"/>
                      <a:gd name="T35" fmla="*/ 11 h 14"/>
                      <a:gd name="T36" fmla="*/ 22 w 83"/>
                      <a:gd name="T37" fmla="*/ 10 h 14"/>
                      <a:gd name="T38" fmla="*/ 15 w 83"/>
                      <a:gd name="T39" fmla="*/ 9 h 14"/>
                      <a:gd name="T40" fmla="*/ 9 w 83"/>
                      <a:gd name="T41" fmla="*/ 8 h 14"/>
                      <a:gd name="T42" fmla="*/ 5 w 83"/>
                      <a:gd name="T43" fmla="*/ 6 h 14"/>
                      <a:gd name="T44" fmla="*/ 2 w 83"/>
                      <a:gd name="T45" fmla="*/ 5 h 14"/>
                      <a:gd name="T46" fmla="*/ 0 w 83"/>
                      <a:gd name="T47" fmla="*/ 3 h 14"/>
                      <a:gd name="T48" fmla="*/ 3 w 83"/>
                      <a:gd name="T49" fmla="*/ 1 h 14"/>
                      <a:gd name="T50" fmla="*/ 5 w 83"/>
                      <a:gd name="T51" fmla="*/ 1 h 14"/>
                      <a:gd name="T52" fmla="*/ 9 w 83"/>
                      <a:gd name="T53" fmla="*/ 1 h 14"/>
                      <a:gd name="T54" fmla="*/ 11 w 83"/>
                      <a:gd name="T55" fmla="*/ 1 h 14"/>
                      <a:gd name="T56" fmla="*/ 14 w 83"/>
                      <a:gd name="T57" fmla="*/ 1 h 14"/>
                      <a:gd name="T58" fmla="*/ 18 w 83"/>
                      <a:gd name="T59" fmla="*/ 0 h 14"/>
                      <a:gd name="T60" fmla="*/ 23 w 83"/>
                      <a:gd name="T61" fmla="*/ 0 h 14"/>
                      <a:gd name="T62" fmla="*/ 32 w 83"/>
                      <a:gd name="T63" fmla="*/ 0 h 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3" h="14">
                        <a:moveTo>
                          <a:pt x="37" y="0"/>
                        </a:moveTo>
                        <a:lnTo>
                          <a:pt x="39" y="0"/>
                        </a:lnTo>
                        <a:lnTo>
                          <a:pt x="41" y="0"/>
                        </a:lnTo>
                        <a:lnTo>
                          <a:pt x="44" y="0"/>
                        </a:lnTo>
                        <a:lnTo>
                          <a:pt x="45" y="0"/>
                        </a:lnTo>
                        <a:lnTo>
                          <a:pt x="46" y="0"/>
                        </a:lnTo>
                        <a:lnTo>
                          <a:pt x="48" y="0"/>
                        </a:lnTo>
                        <a:lnTo>
                          <a:pt x="50" y="0"/>
                        </a:lnTo>
                        <a:lnTo>
                          <a:pt x="52" y="0"/>
                        </a:lnTo>
                        <a:lnTo>
                          <a:pt x="55" y="0"/>
                        </a:lnTo>
                        <a:lnTo>
                          <a:pt x="56" y="0"/>
                        </a:lnTo>
                        <a:lnTo>
                          <a:pt x="59" y="0"/>
                        </a:lnTo>
                        <a:lnTo>
                          <a:pt x="63" y="0"/>
                        </a:lnTo>
                        <a:lnTo>
                          <a:pt x="66" y="0"/>
                        </a:lnTo>
                        <a:lnTo>
                          <a:pt x="71" y="1"/>
                        </a:lnTo>
                        <a:lnTo>
                          <a:pt x="77" y="1"/>
                        </a:lnTo>
                        <a:lnTo>
                          <a:pt x="82" y="1"/>
                        </a:lnTo>
                        <a:lnTo>
                          <a:pt x="82" y="3"/>
                        </a:lnTo>
                        <a:lnTo>
                          <a:pt x="80" y="3"/>
                        </a:lnTo>
                        <a:lnTo>
                          <a:pt x="80" y="5"/>
                        </a:lnTo>
                        <a:lnTo>
                          <a:pt x="77" y="6"/>
                        </a:lnTo>
                        <a:lnTo>
                          <a:pt x="75" y="8"/>
                        </a:lnTo>
                        <a:lnTo>
                          <a:pt x="73" y="8"/>
                        </a:lnTo>
                        <a:lnTo>
                          <a:pt x="70" y="9"/>
                        </a:lnTo>
                        <a:lnTo>
                          <a:pt x="67" y="9"/>
                        </a:lnTo>
                        <a:lnTo>
                          <a:pt x="63" y="10"/>
                        </a:lnTo>
                        <a:lnTo>
                          <a:pt x="60" y="10"/>
                        </a:lnTo>
                        <a:lnTo>
                          <a:pt x="56" y="11"/>
                        </a:lnTo>
                        <a:lnTo>
                          <a:pt x="53" y="11"/>
                        </a:lnTo>
                        <a:lnTo>
                          <a:pt x="50" y="11"/>
                        </a:lnTo>
                        <a:lnTo>
                          <a:pt x="45" y="13"/>
                        </a:lnTo>
                        <a:lnTo>
                          <a:pt x="41" y="13"/>
                        </a:lnTo>
                        <a:lnTo>
                          <a:pt x="37" y="13"/>
                        </a:lnTo>
                        <a:lnTo>
                          <a:pt x="33" y="11"/>
                        </a:lnTo>
                        <a:lnTo>
                          <a:pt x="29" y="11"/>
                        </a:lnTo>
                        <a:lnTo>
                          <a:pt x="25" y="11"/>
                        </a:lnTo>
                        <a:lnTo>
                          <a:pt x="22" y="10"/>
                        </a:lnTo>
                        <a:lnTo>
                          <a:pt x="18" y="10"/>
                        </a:lnTo>
                        <a:lnTo>
                          <a:pt x="15" y="9"/>
                        </a:lnTo>
                        <a:lnTo>
                          <a:pt x="12" y="9"/>
                        </a:lnTo>
                        <a:lnTo>
                          <a:pt x="9" y="8"/>
                        </a:lnTo>
                        <a:lnTo>
                          <a:pt x="7" y="8"/>
                        </a:lnTo>
                        <a:lnTo>
                          <a:pt x="5" y="6"/>
                        </a:lnTo>
                        <a:lnTo>
                          <a:pt x="3" y="5"/>
                        </a:lnTo>
                        <a:lnTo>
                          <a:pt x="2" y="5"/>
                        </a:lnTo>
                        <a:lnTo>
                          <a:pt x="2" y="3"/>
                        </a:lnTo>
                        <a:lnTo>
                          <a:pt x="0" y="3"/>
                        </a:lnTo>
                        <a:lnTo>
                          <a:pt x="0" y="1"/>
                        </a:lnTo>
                        <a:lnTo>
                          <a:pt x="3" y="1"/>
                        </a:lnTo>
                        <a:lnTo>
                          <a:pt x="4" y="1"/>
                        </a:lnTo>
                        <a:lnTo>
                          <a:pt x="5" y="1"/>
                        </a:lnTo>
                        <a:lnTo>
                          <a:pt x="7" y="1"/>
                        </a:lnTo>
                        <a:lnTo>
                          <a:pt x="9" y="1"/>
                        </a:lnTo>
                        <a:lnTo>
                          <a:pt x="11" y="1"/>
                        </a:lnTo>
                        <a:lnTo>
                          <a:pt x="12" y="1"/>
                        </a:lnTo>
                        <a:lnTo>
                          <a:pt x="14" y="1"/>
                        </a:lnTo>
                        <a:lnTo>
                          <a:pt x="16" y="1"/>
                        </a:lnTo>
                        <a:lnTo>
                          <a:pt x="18" y="0"/>
                        </a:lnTo>
                        <a:lnTo>
                          <a:pt x="21" y="0"/>
                        </a:lnTo>
                        <a:lnTo>
                          <a:pt x="23" y="0"/>
                        </a:lnTo>
                        <a:lnTo>
                          <a:pt x="27" y="0"/>
                        </a:lnTo>
                        <a:lnTo>
                          <a:pt x="32" y="0"/>
                        </a:lnTo>
                        <a:lnTo>
                          <a:pt x="37" y="0"/>
                        </a:lnTo>
                      </a:path>
                    </a:pathLst>
                  </a:custGeom>
                  <a:solidFill>
                    <a:srgbClr val="838A8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86" name="Freeform 872"/>
                  <p:cNvSpPr>
                    <a:spLocks noChangeAspect="1"/>
                  </p:cNvSpPr>
                  <p:nvPr/>
                </p:nvSpPr>
                <p:spPr bwMode="auto">
                  <a:xfrm>
                    <a:off x="5035" y="1318"/>
                    <a:ext cx="74" cy="12"/>
                  </a:xfrm>
                  <a:custGeom>
                    <a:avLst/>
                    <a:gdLst>
                      <a:gd name="T0" fmla="*/ 30 w 74"/>
                      <a:gd name="T1" fmla="*/ 0 h 12"/>
                      <a:gd name="T2" fmla="*/ 32 w 74"/>
                      <a:gd name="T3" fmla="*/ 0 h 12"/>
                      <a:gd name="T4" fmla="*/ 35 w 74"/>
                      <a:gd name="T5" fmla="*/ 0 h 12"/>
                      <a:gd name="T6" fmla="*/ 37 w 74"/>
                      <a:gd name="T7" fmla="*/ 0 h 12"/>
                      <a:gd name="T8" fmla="*/ 38 w 74"/>
                      <a:gd name="T9" fmla="*/ 0 h 12"/>
                      <a:gd name="T10" fmla="*/ 39 w 74"/>
                      <a:gd name="T11" fmla="*/ 0 h 12"/>
                      <a:gd name="T12" fmla="*/ 41 w 74"/>
                      <a:gd name="T13" fmla="*/ 0 h 12"/>
                      <a:gd name="T14" fmla="*/ 43 w 74"/>
                      <a:gd name="T15" fmla="*/ 0 h 12"/>
                      <a:gd name="T16" fmla="*/ 45 w 74"/>
                      <a:gd name="T17" fmla="*/ 0 h 12"/>
                      <a:gd name="T18" fmla="*/ 46 w 74"/>
                      <a:gd name="T19" fmla="*/ 1 h 12"/>
                      <a:gd name="T20" fmla="*/ 48 w 74"/>
                      <a:gd name="T21" fmla="*/ 1 h 12"/>
                      <a:gd name="T22" fmla="*/ 52 w 74"/>
                      <a:gd name="T23" fmla="*/ 1 h 12"/>
                      <a:gd name="T24" fmla="*/ 54 w 74"/>
                      <a:gd name="T25" fmla="*/ 1 h 12"/>
                      <a:gd name="T26" fmla="*/ 58 w 74"/>
                      <a:gd name="T27" fmla="*/ 1 h 12"/>
                      <a:gd name="T28" fmla="*/ 62 w 74"/>
                      <a:gd name="T29" fmla="*/ 1 h 12"/>
                      <a:gd name="T30" fmla="*/ 68 w 74"/>
                      <a:gd name="T31" fmla="*/ 1 h 12"/>
                      <a:gd name="T32" fmla="*/ 73 w 74"/>
                      <a:gd name="T33" fmla="*/ 1 h 12"/>
                      <a:gd name="T34" fmla="*/ 73 w 74"/>
                      <a:gd name="T35" fmla="*/ 3 h 12"/>
                      <a:gd name="T36" fmla="*/ 73 w 74"/>
                      <a:gd name="T37" fmla="*/ 3 h 12"/>
                      <a:gd name="T38" fmla="*/ 71 w 74"/>
                      <a:gd name="T39" fmla="*/ 5 h 12"/>
                      <a:gd name="T40" fmla="*/ 71 w 74"/>
                      <a:gd name="T41" fmla="*/ 5 h 12"/>
                      <a:gd name="T42" fmla="*/ 69 w 74"/>
                      <a:gd name="T43" fmla="*/ 6 h 12"/>
                      <a:gd name="T44" fmla="*/ 66 w 74"/>
                      <a:gd name="T45" fmla="*/ 8 h 12"/>
                      <a:gd name="T46" fmla="*/ 65 w 74"/>
                      <a:gd name="T47" fmla="*/ 8 h 12"/>
                      <a:gd name="T48" fmla="*/ 62 w 74"/>
                      <a:gd name="T49" fmla="*/ 9 h 12"/>
                      <a:gd name="T50" fmla="*/ 60 w 74"/>
                      <a:gd name="T51" fmla="*/ 9 h 12"/>
                      <a:gd name="T52" fmla="*/ 57 w 74"/>
                      <a:gd name="T53" fmla="*/ 10 h 12"/>
                      <a:gd name="T54" fmla="*/ 53 w 74"/>
                      <a:gd name="T55" fmla="*/ 10 h 12"/>
                      <a:gd name="T56" fmla="*/ 50 w 74"/>
                      <a:gd name="T57" fmla="*/ 11 h 12"/>
                      <a:gd name="T58" fmla="*/ 46 w 74"/>
                      <a:gd name="T59" fmla="*/ 11 h 12"/>
                      <a:gd name="T60" fmla="*/ 43 w 74"/>
                      <a:gd name="T61" fmla="*/ 11 h 12"/>
                      <a:gd name="T62" fmla="*/ 39 w 74"/>
                      <a:gd name="T63" fmla="*/ 11 h 12"/>
                      <a:gd name="T64" fmla="*/ 35 w 74"/>
                      <a:gd name="T65" fmla="*/ 11 h 12"/>
                      <a:gd name="T66" fmla="*/ 31 w 74"/>
                      <a:gd name="T67" fmla="*/ 11 h 12"/>
                      <a:gd name="T68" fmla="*/ 28 w 74"/>
                      <a:gd name="T69" fmla="*/ 11 h 12"/>
                      <a:gd name="T70" fmla="*/ 25 w 74"/>
                      <a:gd name="T71" fmla="*/ 11 h 12"/>
                      <a:gd name="T72" fmla="*/ 21 w 74"/>
                      <a:gd name="T73" fmla="*/ 11 h 12"/>
                      <a:gd name="T74" fmla="*/ 19 w 74"/>
                      <a:gd name="T75" fmla="*/ 10 h 12"/>
                      <a:gd name="T76" fmla="*/ 16 w 74"/>
                      <a:gd name="T77" fmla="*/ 10 h 12"/>
                      <a:gd name="T78" fmla="*/ 14 w 74"/>
                      <a:gd name="T79" fmla="*/ 10 h 12"/>
                      <a:gd name="T80" fmla="*/ 11 w 74"/>
                      <a:gd name="T81" fmla="*/ 9 h 12"/>
                      <a:gd name="T82" fmla="*/ 9 w 74"/>
                      <a:gd name="T83" fmla="*/ 9 h 12"/>
                      <a:gd name="T84" fmla="*/ 7 w 74"/>
                      <a:gd name="T85" fmla="*/ 8 h 12"/>
                      <a:gd name="T86" fmla="*/ 4 w 74"/>
                      <a:gd name="T87" fmla="*/ 6 h 12"/>
                      <a:gd name="T88" fmla="*/ 3 w 74"/>
                      <a:gd name="T89" fmla="*/ 6 h 12"/>
                      <a:gd name="T90" fmla="*/ 2 w 74"/>
                      <a:gd name="T91" fmla="*/ 5 h 12"/>
                      <a:gd name="T92" fmla="*/ 0 w 74"/>
                      <a:gd name="T93" fmla="*/ 3 h 12"/>
                      <a:gd name="T94" fmla="*/ 0 w 74"/>
                      <a:gd name="T95" fmla="*/ 3 h 12"/>
                      <a:gd name="T96" fmla="*/ 2 w 74"/>
                      <a:gd name="T97" fmla="*/ 3 h 12"/>
                      <a:gd name="T98" fmla="*/ 3 w 74"/>
                      <a:gd name="T99" fmla="*/ 3 h 12"/>
                      <a:gd name="T100" fmla="*/ 4 w 74"/>
                      <a:gd name="T101" fmla="*/ 1 h 12"/>
                      <a:gd name="T102" fmla="*/ 5 w 74"/>
                      <a:gd name="T103" fmla="*/ 1 h 12"/>
                      <a:gd name="T104" fmla="*/ 7 w 74"/>
                      <a:gd name="T105" fmla="*/ 1 h 12"/>
                      <a:gd name="T106" fmla="*/ 9 w 74"/>
                      <a:gd name="T107" fmla="*/ 1 h 12"/>
                      <a:gd name="T108" fmla="*/ 9 w 74"/>
                      <a:gd name="T109" fmla="*/ 1 h 12"/>
                      <a:gd name="T110" fmla="*/ 11 w 74"/>
                      <a:gd name="T111" fmla="*/ 1 h 12"/>
                      <a:gd name="T112" fmla="*/ 12 w 74"/>
                      <a:gd name="T113" fmla="*/ 1 h 12"/>
                      <a:gd name="T114" fmla="*/ 15 w 74"/>
                      <a:gd name="T115" fmla="*/ 1 h 12"/>
                      <a:gd name="T116" fmla="*/ 16 w 74"/>
                      <a:gd name="T117" fmla="*/ 1 h 12"/>
                      <a:gd name="T118" fmla="*/ 19 w 74"/>
                      <a:gd name="T119" fmla="*/ 1 h 12"/>
                      <a:gd name="T120" fmla="*/ 23 w 74"/>
                      <a:gd name="T121" fmla="*/ 1 h 12"/>
                      <a:gd name="T122" fmla="*/ 26 w 74"/>
                      <a:gd name="T123" fmla="*/ 0 h 12"/>
                      <a:gd name="T124" fmla="*/ 30 w 74"/>
                      <a:gd name="T125" fmla="*/ 0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4" h="12">
                        <a:moveTo>
                          <a:pt x="30" y="0"/>
                        </a:moveTo>
                        <a:lnTo>
                          <a:pt x="32" y="0"/>
                        </a:lnTo>
                        <a:lnTo>
                          <a:pt x="35" y="0"/>
                        </a:lnTo>
                        <a:lnTo>
                          <a:pt x="37" y="0"/>
                        </a:lnTo>
                        <a:lnTo>
                          <a:pt x="38" y="0"/>
                        </a:lnTo>
                        <a:lnTo>
                          <a:pt x="39" y="0"/>
                        </a:lnTo>
                        <a:lnTo>
                          <a:pt x="41" y="0"/>
                        </a:lnTo>
                        <a:lnTo>
                          <a:pt x="43" y="0"/>
                        </a:lnTo>
                        <a:lnTo>
                          <a:pt x="45" y="0"/>
                        </a:lnTo>
                        <a:lnTo>
                          <a:pt x="46" y="1"/>
                        </a:lnTo>
                        <a:lnTo>
                          <a:pt x="48" y="1"/>
                        </a:lnTo>
                        <a:lnTo>
                          <a:pt x="52" y="1"/>
                        </a:lnTo>
                        <a:lnTo>
                          <a:pt x="54" y="1"/>
                        </a:lnTo>
                        <a:lnTo>
                          <a:pt x="58" y="1"/>
                        </a:lnTo>
                        <a:lnTo>
                          <a:pt x="62" y="1"/>
                        </a:lnTo>
                        <a:lnTo>
                          <a:pt x="68" y="1"/>
                        </a:lnTo>
                        <a:lnTo>
                          <a:pt x="73" y="1"/>
                        </a:lnTo>
                        <a:lnTo>
                          <a:pt x="73" y="3"/>
                        </a:lnTo>
                        <a:lnTo>
                          <a:pt x="71" y="5"/>
                        </a:lnTo>
                        <a:lnTo>
                          <a:pt x="69" y="6"/>
                        </a:lnTo>
                        <a:lnTo>
                          <a:pt x="66" y="8"/>
                        </a:lnTo>
                        <a:lnTo>
                          <a:pt x="65" y="8"/>
                        </a:lnTo>
                        <a:lnTo>
                          <a:pt x="62" y="9"/>
                        </a:lnTo>
                        <a:lnTo>
                          <a:pt x="60" y="9"/>
                        </a:lnTo>
                        <a:lnTo>
                          <a:pt x="57" y="10"/>
                        </a:lnTo>
                        <a:lnTo>
                          <a:pt x="53" y="10"/>
                        </a:lnTo>
                        <a:lnTo>
                          <a:pt x="50" y="11"/>
                        </a:lnTo>
                        <a:lnTo>
                          <a:pt x="46" y="11"/>
                        </a:lnTo>
                        <a:lnTo>
                          <a:pt x="43" y="11"/>
                        </a:lnTo>
                        <a:lnTo>
                          <a:pt x="39" y="11"/>
                        </a:lnTo>
                        <a:lnTo>
                          <a:pt x="35" y="11"/>
                        </a:lnTo>
                        <a:lnTo>
                          <a:pt x="31" y="11"/>
                        </a:lnTo>
                        <a:lnTo>
                          <a:pt x="28" y="11"/>
                        </a:lnTo>
                        <a:lnTo>
                          <a:pt x="25" y="11"/>
                        </a:lnTo>
                        <a:lnTo>
                          <a:pt x="21" y="11"/>
                        </a:lnTo>
                        <a:lnTo>
                          <a:pt x="19" y="10"/>
                        </a:lnTo>
                        <a:lnTo>
                          <a:pt x="16" y="10"/>
                        </a:lnTo>
                        <a:lnTo>
                          <a:pt x="14" y="10"/>
                        </a:lnTo>
                        <a:lnTo>
                          <a:pt x="11" y="9"/>
                        </a:lnTo>
                        <a:lnTo>
                          <a:pt x="9" y="9"/>
                        </a:lnTo>
                        <a:lnTo>
                          <a:pt x="7" y="8"/>
                        </a:lnTo>
                        <a:lnTo>
                          <a:pt x="4" y="6"/>
                        </a:lnTo>
                        <a:lnTo>
                          <a:pt x="3" y="6"/>
                        </a:lnTo>
                        <a:lnTo>
                          <a:pt x="2" y="5"/>
                        </a:lnTo>
                        <a:lnTo>
                          <a:pt x="0" y="3"/>
                        </a:lnTo>
                        <a:lnTo>
                          <a:pt x="2" y="3"/>
                        </a:lnTo>
                        <a:lnTo>
                          <a:pt x="3" y="3"/>
                        </a:lnTo>
                        <a:lnTo>
                          <a:pt x="4" y="1"/>
                        </a:lnTo>
                        <a:lnTo>
                          <a:pt x="5" y="1"/>
                        </a:lnTo>
                        <a:lnTo>
                          <a:pt x="7" y="1"/>
                        </a:lnTo>
                        <a:lnTo>
                          <a:pt x="9" y="1"/>
                        </a:lnTo>
                        <a:lnTo>
                          <a:pt x="11" y="1"/>
                        </a:lnTo>
                        <a:lnTo>
                          <a:pt x="12" y="1"/>
                        </a:lnTo>
                        <a:lnTo>
                          <a:pt x="15" y="1"/>
                        </a:lnTo>
                        <a:lnTo>
                          <a:pt x="16" y="1"/>
                        </a:lnTo>
                        <a:lnTo>
                          <a:pt x="19" y="1"/>
                        </a:lnTo>
                        <a:lnTo>
                          <a:pt x="23" y="1"/>
                        </a:lnTo>
                        <a:lnTo>
                          <a:pt x="26" y="0"/>
                        </a:lnTo>
                        <a:lnTo>
                          <a:pt x="30" y="0"/>
                        </a:lnTo>
                      </a:path>
                    </a:pathLst>
                  </a:custGeom>
                  <a:solidFill>
                    <a:srgbClr val="90979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87" name="Freeform 873"/>
                  <p:cNvSpPr>
                    <a:spLocks noChangeAspect="1"/>
                  </p:cNvSpPr>
                  <p:nvPr/>
                </p:nvSpPr>
                <p:spPr bwMode="auto">
                  <a:xfrm>
                    <a:off x="5042" y="1318"/>
                    <a:ext cx="66" cy="12"/>
                  </a:xfrm>
                  <a:custGeom>
                    <a:avLst/>
                    <a:gdLst>
                      <a:gd name="T0" fmla="*/ 23 w 66"/>
                      <a:gd name="T1" fmla="*/ 0 h 12"/>
                      <a:gd name="T2" fmla="*/ 25 w 66"/>
                      <a:gd name="T3" fmla="*/ 0 h 12"/>
                      <a:gd name="T4" fmla="*/ 29 w 66"/>
                      <a:gd name="T5" fmla="*/ 1 h 12"/>
                      <a:gd name="T6" fmla="*/ 30 w 66"/>
                      <a:gd name="T7" fmla="*/ 1 h 12"/>
                      <a:gd name="T8" fmla="*/ 31 w 66"/>
                      <a:gd name="T9" fmla="*/ 1 h 12"/>
                      <a:gd name="T10" fmla="*/ 32 w 66"/>
                      <a:gd name="T11" fmla="*/ 1 h 12"/>
                      <a:gd name="T12" fmla="*/ 34 w 66"/>
                      <a:gd name="T13" fmla="*/ 1 h 12"/>
                      <a:gd name="T14" fmla="*/ 36 w 66"/>
                      <a:gd name="T15" fmla="*/ 1 h 12"/>
                      <a:gd name="T16" fmla="*/ 38 w 66"/>
                      <a:gd name="T17" fmla="*/ 1 h 12"/>
                      <a:gd name="T18" fmla="*/ 40 w 66"/>
                      <a:gd name="T19" fmla="*/ 1 h 12"/>
                      <a:gd name="T20" fmla="*/ 42 w 66"/>
                      <a:gd name="T21" fmla="*/ 1 h 12"/>
                      <a:gd name="T22" fmla="*/ 45 w 66"/>
                      <a:gd name="T23" fmla="*/ 1 h 12"/>
                      <a:gd name="T24" fmla="*/ 47 w 66"/>
                      <a:gd name="T25" fmla="*/ 1 h 12"/>
                      <a:gd name="T26" fmla="*/ 50 w 66"/>
                      <a:gd name="T27" fmla="*/ 1 h 12"/>
                      <a:gd name="T28" fmla="*/ 56 w 66"/>
                      <a:gd name="T29" fmla="*/ 1 h 12"/>
                      <a:gd name="T30" fmla="*/ 60 w 66"/>
                      <a:gd name="T31" fmla="*/ 3 h 12"/>
                      <a:gd name="T32" fmla="*/ 65 w 66"/>
                      <a:gd name="T33" fmla="*/ 3 h 12"/>
                      <a:gd name="T34" fmla="*/ 65 w 66"/>
                      <a:gd name="T35" fmla="*/ 3 h 12"/>
                      <a:gd name="T36" fmla="*/ 63 w 66"/>
                      <a:gd name="T37" fmla="*/ 5 h 12"/>
                      <a:gd name="T38" fmla="*/ 63 w 66"/>
                      <a:gd name="T39" fmla="*/ 6 h 12"/>
                      <a:gd name="T40" fmla="*/ 61 w 66"/>
                      <a:gd name="T41" fmla="*/ 6 h 12"/>
                      <a:gd name="T42" fmla="*/ 60 w 66"/>
                      <a:gd name="T43" fmla="*/ 8 h 12"/>
                      <a:gd name="T44" fmla="*/ 57 w 66"/>
                      <a:gd name="T45" fmla="*/ 8 h 12"/>
                      <a:gd name="T46" fmla="*/ 56 w 66"/>
                      <a:gd name="T47" fmla="*/ 9 h 12"/>
                      <a:gd name="T48" fmla="*/ 53 w 66"/>
                      <a:gd name="T49" fmla="*/ 9 h 12"/>
                      <a:gd name="T50" fmla="*/ 50 w 66"/>
                      <a:gd name="T51" fmla="*/ 10 h 12"/>
                      <a:gd name="T52" fmla="*/ 47 w 66"/>
                      <a:gd name="T53" fmla="*/ 10 h 12"/>
                      <a:gd name="T54" fmla="*/ 43 w 66"/>
                      <a:gd name="T55" fmla="*/ 11 h 12"/>
                      <a:gd name="T56" fmla="*/ 41 w 66"/>
                      <a:gd name="T57" fmla="*/ 11 h 12"/>
                      <a:gd name="T58" fmla="*/ 38 w 66"/>
                      <a:gd name="T59" fmla="*/ 11 h 12"/>
                      <a:gd name="T60" fmla="*/ 34 w 66"/>
                      <a:gd name="T61" fmla="*/ 11 h 12"/>
                      <a:gd name="T62" fmla="*/ 31 w 66"/>
                      <a:gd name="T63" fmla="*/ 11 h 12"/>
                      <a:gd name="T64" fmla="*/ 27 w 66"/>
                      <a:gd name="T65" fmla="*/ 11 h 12"/>
                      <a:gd name="T66" fmla="*/ 25 w 66"/>
                      <a:gd name="T67" fmla="*/ 11 h 12"/>
                      <a:gd name="T68" fmla="*/ 22 w 66"/>
                      <a:gd name="T69" fmla="*/ 11 h 12"/>
                      <a:gd name="T70" fmla="*/ 19 w 66"/>
                      <a:gd name="T71" fmla="*/ 11 h 12"/>
                      <a:gd name="T72" fmla="*/ 16 w 66"/>
                      <a:gd name="T73" fmla="*/ 10 h 12"/>
                      <a:gd name="T74" fmla="*/ 14 w 66"/>
                      <a:gd name="T75" fmla="*/ 10 h 12"/>
                      <a:gd name="T76" fmla="*/ 11 w 66"/>
                      <a:gd name="T77" fmla="*/ 10 h 12"/>
                      <a:gd name="T78" fmla="*/ 9 w 66"/>
                      <a:gd name="T79" fmla="*/ 9 h 12"/>
                      <a:gd name="T80" fmla="*/ 7 w 66"/>
                      <a:gd name="T81" fmla="*/ 9 h 12"/>
                      <a:gd name="T82" fmla="*/ 5 w 66"/>
                      <a:gd name="T83" fmla="*/ 8 h 12"/>
                      <a:gd name="T84" fmla="*/ 4 w 66"/>
                      <a:gd name="T85" fmla="*/ 8 h 12"/>
                      <a:gd name="T86" fmla="*/ 3 w 66"/>
                      <a:gd name="T87" fmla="*/ 6 h 12"/>
                      <a:gd name="T88" fmla="*/ 2 w 66"/>
                      <a:gd name="T89" fmla="*/ 6 h 12"/>
                      <a:gd name="T90" fmla="*/ 0 w 66"/>
                      <a:gd name="T91" fmla="*/ 5 h 12"/>
                      <a:gd name="T92" fmla="*/ 0 w 66"/>
                      <a:gd name="T93" fmla="*/ 3 h 12"/>
                      <a:gd name="T94" fmla="*/ 2 w 66"/>
                      <a:gd name="T95" fmla="*/ 3 h 12"/>
                      <a:gd name="T96" fmla="*/ 3 w 66"/>
                      <a:gd name="T97" fmla="*/ 3 h 12"/>
                      <a:gd name="T98" fmla="*/ 4 w 66"/>
                      <a:gd name="T99" fmla="*/ 3 h 12"/>
                      <a:gd name="T100" fmla="*/ 5 w 66"/>
                      <a:gd name="T101" fmla="*/ 3 h 12"/>
                      <a:gd name="T102" fmla="*/ 7 w 66"/>
                      <a:gd name="T103" fmla="*/ 3 h 12"/>
                      <a:gd name="T104" fmla="*/ 8 w 66"/>
                      <a:gd name="T105" fmla="*/ 3 h 12"/>
                      <a:gd name="T106" fmla="*/ 9 w 66"/>
                      <a:gd name="T107" fmla="*/ 1 h 12"/>
                      <a:gd name="T108" fmla="*/ 11 w 66"/>
                      <a:gd name="T109" fmla="*/ 1 h 12"/>
                      <a:gd name="T110" fmla="*/ 14 w 66"/>
                      <a:gd name="T111" fmla="*/ 1 h 12"/>
                      <a:gd name="T112" fmla="*/ 15 w 66"/>
                      <a:gd name="T113" fmla="*/ 1 h 12"/>
                      <a:gd name="T114" fmla="*/ 18 w 66"/>
                      <a:gd name="T115" fmla="*/ 1 h 12"/>
                      <a:gd name="T116" fmla="*/ 20 w 66"/>
                      <a:gd name="T117" fmla="*/ 1 h 12"/>
                      <a:gd name="T118" fmla="*/ 23 w 66"/>
                      <a:gd name="T119" fmla="*/ 0 h 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6" h="12">
                        <a:moveTo>
                          <a:pt x="23" y="0"/>
                        </a:moveTo>
                        <a:lnTo>
                          <a:pt x="25" y="0"/>
                        </a:lnTo>
                        <a:lnTo>
                          <a:pt x="29" y="1"/>
                        </a:lnTo>
                        <a:lnTo>
                          <a:pt x="30" y="1"/>
                        </a:lnTo>
                        <a:lnTo>
                          <a:pt x="31" y="1"/>
                        </a:lnTo>
                        <a:lnTo>
                          <a:pt x="32" y="1"/>
                        </a:lnTo>
                        <a:lnTo>
                          <a:pt x="34" y="1"/>
                        </a:lnTo>
                        <a:lnTo>
                          <a:pt x="36" y="1"/>
                        </a:lnTo>
                        <a:lnTo>
                          <a:pt x="38" y="1"/>
                        </a:lnTo>
                        <a:lnTo>
                          <a:pt x="40" y="1"/>
                        </a:lnTo>
                        <a:lnTo>
                          <a:pt x="42" y="1"/>
                        </a:lnTo>
                        <a:lnTo>
                          <a:pt x="45" y="1"/>
                        </a:lnTo>
                        <a:lnTo>
                          <a:pt x="47" y="1"/>
                        </a:lnTo>
                        <a:lnTo>
                          <a:pt x="50" y="1"/>
                        </a:lnTo>
                        <a:lnTo>
                          <a:pt x="56" y="1"/>
                        </a:lnTo>
                        <a:lnTo>
                          <a:pt x="60" y="3"/>
                        </a:lnTo>
                        <a:lnTo>
                          <a:pt x="65" y="3"/>
                        </a:lnTo>
                        <a:lnTo>
                          <a:pt x="63" y="5"/>
                        </a:lnTo>
                        <a:lnTo>
                          <a:pt x="63" y="6"/>
                        </a:lnTo>
                        <a:lnTo>
                          <a:pt x="61" y="6"/>
                        </a:lnTo>
                        <a:lnTo>
                          <a:pt x="60" y="8"/>
                        </a:lnTo>
                        <a:lnTo>
                          <a:pt x="57" y="8"/>
                        </a:lnTo>
                        <a:lnTo>
                          <a:pt x="56" y="9"/>
                        </a:lnTo>
                        <a:lnTo>
                          <a:pt x="53" y="9"/>
                        </a:lnTo>
                        <a:lnTo>
                          <a:pt x="50" y="10"/>
                        </a:lnTo>
                        <a:lnTo>
                          <a:pt x="47" y="10"/>
                        </a:lnTo>
                        <a:lnTo>
                          <a:pt x="43" y="11"/>
                        </a:lnTo>
                        <a:lnTo>
                          <a:pt x="41" y="11"/>
                        </a:lnTo>
                        <a:lnTo>
                          <a:pt x="38" y="11"/>
                        </a:lnTo>
                        <a:lnTo>
                          <a:pt x="34" y="11"/>
                        </a:lnTo>
                        <a:lnTo>
                          <a:pt x="31" y="11"/>
                        </a:lnTo>
                        <a:lnTo>
                          <a:pt x="27" y="11"/>
                        </a:lnTo>
                        <a:lnTo>
                          <a:pt x="25" y="11"/>
                        </a:lnTo>
                        <a:lnTo>
                          <a:pt x="22" y="11"/>
                        </a:lnTo>
                        <a:lnTo>
                          <a:pt x="19" y="11"/>
                        </a:lnTo>
                        <a:lnTo>
                          <a:pt x="16" y="10"/>
                        </a:lnTo>
                        <a:lnTo>
                          <a:pt x="14" y="10"/>
                        </a:lnTo>
                        <a:lnTo>
                          <a:pt x="11" y="10"/>
                        </a:lnTo>
                        <a:lnTo>
                          <a:pt x="9" y="9"/>
                        </a:lnTo>
                        <a:lnTo>
                          <a:pt x="7" y="9"/>
                        </a:lnTo>
                        <a:lnTo>
                          <a:pt x="5" y="8"/>
                        </a:lnTo>
                        <a:lnTo>
                          <a:pt x="4" y="8"/>
                        </a:lnTo>
                        <a:lnTo>
                          <a:pt x="3" y="6"/>
                        </a:lnTo>
                        <a:lnTo>
                          <a:pt x="2" y="6"/>
                        </a:lnTo>
                        <a:lnTo>
                          <a:pt x="0" y="5"/>
                        </a:lnTo>
                        <a:lnTo>
                          <a:pt x="0" y="3"/>
                        </a:lnTo>
                        <a:lnTo>
                          <a:pt x="2" y="3"/>
                        </a:lnTo>
                        <a:lnTo>
                          <a:pt x="3" y="3"/>
                        </a:lnTo>
                        <a:lnTo>
                          <a:pt x="4" y="3"/>
                        </a:lnTo>
                        <a:lnTo>
                          <a:pt x="5" y="3"/>
                        </a:lnTo>
                        <a:lnTo>
                          <a:pt x="7" y="3"/>
                        </a:lnTo>
                        <a:lnTo>
                          <a:pt x="8" y="3"/>
                        </a:lnTo>
                        <a:lnTo>
                          <a:pt x="9" y="1"/>
                        </a:lnTo>
                        <a:lnTo>
                          <a:pt x="11" y="1"/>
                        </a:lnTo>
                        <a:lnTo>
                          <a:pt x="14" y="1"/>
                        </a:lnTo>
                        <a:lnTo>
                          <a:pt x="15" y="1"/>
                        </a:lnTo>
                        <a:lnTo>
                          <a:pt x="18" y="1"/>
                        </a:lnTo>
                        <a:lnTo>
                          <a:pt x="20" y="1"/>
                        </a:lnTo>
                        <a:lnTo>
                          <a:pt x="23" y="0"/>
                        </a:lnTo>
                      </a:path>
                    </a:pathLst>
                  </a:custGeom>
                  <a:solidFill>
                    <a:srgbClr val="9AA1A1"/>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88" name="Freeform 874"/>
                  <p:cNvSpPr>
                    <a:spLocks noChangeAspect="1"/>
                  </p:cNvSpPr>
                  <p:nvPr/>
                </p:nvSpPr>
                <p:spPr bwMode="auto">
                  <a:xfrm>
                    <a:off x="5047" y="1319"/>
                    <a:ext cx="60" cy="11"/>
                  </a:xfrm>
                  <a:custGeom>
                    <a:avLst/>
                    <a:gdLst>
                      <a:gd name="T0" fmla="*/ 19 w 60"/>
                      <a:gd name="T1" fmla="*/ 0 h 11"/>
                      <a:gd name="T2" fmla="*/ 21 w 60"/>
                      <a:gd name="T3" fmla="*/ 0 h 11"/>
                      <a:gd name="T4" fmla="*/ 23 w 60"/>
                      <a:gd name="T5" fmla="*/ 0 h 11"/>
                      <a:gd name="T6" fmla="*/ 25 w 60"/>
                      <a:gd name="T7" fmla="*/ 0 h 11"/>
                      <a:gd name="T8" fmla="*/ 26 w 60"/>
                      <a:gd name="T9" fmla="*/ 0 h 11"/>
                      <a:gd name="T10" fmla="*/ 27 w 60"/>
                      <a:gd name="T11" fmla="*/ 0 h 11"/>
                      <a:gd name="T12" fmla="*/ 29 w 60"/>
                      <a:gd name="T13" fmla="*/ 0 h 11"/>
                      <a:gd name="T14" fmla="*/ 30 w 60"/>
                      <a:gd name="T15" fmla="*/ 0 h 11"/>
                      <a:gd name="T16" fmla="*/ 33 w 60"/>
                      <a:gd name="T17" fmla="*/ 0 h 11"/>
                      <a:gd name="T18" fmla="*/ 34 w 60"/>
                      <a:gd name="T19" fmla="*/ 0 h 11"/>
                      <a:gd name="T20" fmla="*/ 36 w 60"/>
                      <a:gd name="T21" fmla="*/ 0 h 11"/>
                      <a:gd name="T22" fmla="*/ 39 w 60"/>
                      <a:gd name="T23" fmla="*/ 0 h 11"/>
                      <a:gd name="T24" fmla="*/ 41 w 60"/>
                      <a:gd name="T25" fmla="*/ 1 h 11"/>
                      <a:gd name="T26" fmla="*/ 45 w 60"/>
                      <a:gd name="T27" fmla="*/ 1 h 11"/>
                      <a:gd name="T28" fmla="*/ 50 w 60"/>
                      <a:gd name="T29" fmla="*/ 1 h 11"/>
                      <a:gd name="T30" fmla="*/ 54 w 60"/>
                      <a:gd name="T31" fmla="*/ 1 h 11"/>
                      <a:gd name="T32" fmla="*/ 59 w 60"/>
                      <a:gd name="T33" fmla="*/ 3 h 11"/>
                      <a:gd name="T34" fmla="*/ 59 w 60"/>
                      <a:gd name="T35" fmla="*/ 3 h 11"/>
                      <a:gd name="T36" fmla="*/ 57 w 60"/>
                      <a:gd name="T37" fmla="*/ 3 h 11"/>
                      <a:gd name="T38" fmla="*/ 57 w 60"/>
                      <a:gd name="T39" fmla="*/ 5 h 11"/>
                      <a:gd name="T40" fmla="*/ 55 w 60"/>
                      <a:gd name="T41" fmla="*/ 6 h 11"/>
                      <a:gd name="T42" fmla="*/ 54 w 60"/>
                      <a:gd name="T43" fmla="*/ 6 h 11"/>
                      <a:gd name="T44" fmla="*/ 52 w 60"/>
                      <a:gd name="T45" fmla="*/ 8 h 11"/>
                      <a:gd name="T46" fmla="*/ 50 w 60"/>
                      <a:gd name="T47" fmla="*/ 8 h 11"/>
                      <a:gd name="T48" fmla="*/ 48 w 60"/>
                      <a:gd name="T49" fmla="*/ 8 h 11"/>
                      <a:gd name="T50" fmla="*/ 45 w 60"/>
                      <a:gd name="T51" fmla="*/ 8 h 11"/>
                      <a:gd name="T52" fmla="*/ 43 w 60"/>
                      <a:gd name="T53" fmla="*/ 8 h 11"/>
                      <a:gd name="T54" fmla="*/ 40 w 60"/>
                      <a:gd name="T55" fmla="*/ 8 h 11"/>
                      <a:gd name="T56" fmla="*/ 37 w 60"/>
                      <a:gd name="T57" fmla="*/ 10 h 11"/>
                      <a:gd name="T58" fmla="*/ 34 w 60"/>
                      <a:gd name="T59" fmla="*/ 10 h 11"/>
                      <a:gd name="T60" fmla="*/ 32 w 60"/>
                      <a:gd name="T61" fmla="*/ 10 h 11"/>
                      <a:gd name="T62" fmla="*/ 27 w 60"/>
                      <a:gd name="T63" fmla="*/ 10 h 11"/>
                      <a:gd name="T64" fmla="*/ 25 w 60"/>
                      <a:gd name="T65" fmla="*/ 10 h 11"/>
                      <a:gd name="T66" fmla="*/ 22 w 60"/>
                      <a:gd name="T67" fmla="*/ 10 h 11"/>
                      <a:gd name="T68" fmla="*/ 21 w 60"/>
                      <a:gd name="T69" fmla="*/ 10 h 11"/>
                      <a:gd name="T70" fmla="*/ 18 w 60"/>
                      <a:gd name="T71" fmla="*/ 10 h 11"/>
                      <a:gd name="T72" fmla="*/ 15 w 60"/>
                      <a:gd name="T73" fmla="*/ 8 h 11"/>
                      <a:gd name="T74" fmla="*/ 12 w 60"/>
                      <a:gd name="T75" fmla="*/ 8 h 11"/>
                      <a:gd name="T76" fmla="*/ 11 w 60"/>
                      <a:gd name="T77" fmla="*/ 8 h 11"/>
                      <a:gd name="T78" fmla="*/ 9 w 60"/>
                      <a:gd name="T79" fmla="*/ 8 h 11"/>
                      <a:gd name="T80" fmla="*/ 7 w 60"/>
                      <a:gd name="T81" fmla="*/ 8 h 11"/>
                      <a:gd name="T82" fmla="*/ 5 w 60"/>
                      <a:gd name="T83" fmla="*/ 6 h 11"/>
                      <a:gd name="T84" fmla="*/ 4 w 60"/>
                      <a:gd name="T85" fmla="*/ 6 h 11"/>
                      <a:gd name="T86" fmla="*/ 3 w 60"/>
                      <a:gd name="T87" fmla="*/ 6 h 11"/>
                      <a:gd name="T88" fmla="*/ 2 w 60"/>
                      <a:gd name="T89" fmla="*/ 5 h 11"/>
                      <a:gd name="T90" fmla="*/ 2 w 60"/>
                      <a:gd name="T91" fmla="*/ 3 h 11"/>
                      <a:gd name="T92" fmla="*/ 0 w 60"/>
                      <a:gd name="T93" fmla="*/ 3 h 11"/>
                      <a:gd name="T94" fmla="*/ 3 w 60"/>
                      <a:gd name="T95" fmla="*/ 3 h 11"/>
                      <a:gd name="T96" fmla="*/ 4 w 60"/>
                      <a:gd name="T97" fmla="*/ 3 h 11"/>
                      <a:gd name="T98" fmla="*/ 5 w 60"/>
                      <a:gd name="T99" fmla="*/ 1 h 11"/>
                      <a:gd name="T100" fmla="*/ 7 w 60"/>
                      <a:gd name="T101" fmla="*/ 1 h 11"/>
                      <a:gd name="T102" fmla="*/ 9 w 60"/>
                      <a:gd name="T103" fmla="*/ 1 h 11"/>
                      <a:gd name="T104" fmla="*/ 11 w 60"/>
                      <a:gd name="T105" fmla="*/ 1 h 11"/>
                      <a:gd name="T106" fmla="*/ 14 w 60"/>
                      <a:gd name="T107" fmla="*/ 0 h 11"/>
                      <a:gd name="T108" fmla="*/ 19 w 60"/>
                      <a:gd name="T109" fmla="*/ 0 h 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 h="11">
                        <a:moveTo>
                          <a:pt x="19" y="0"/>
                        </a:moveTo>
                        <a:lnTo>
                          <a:pt x="21" y="0"/>
                        </a:lnTo>
                        <a:lnTo>
                          <a:pt x="23" y="0"/>
                        </a:lnTo>
                        <a:lnTo>
                          <a:pt x="25" y="0"/>
                        </a:lnTo>
                        <a:lnTo>
                          <a:pt x="26" y="0"/>
                        </a:lnTo>
                        <a:lnTo>
                          <a:pt x="27" y="0"/>
                        </a:lnTo>
                        <a:lnTo>
                          <a:pt x="29" y="0"/>
                        </a:lnTo>
                        <a:lnTo>
                          <a:pt x="30" y="0"/>
                        </a:lnTo>
                        <a:lnTo>
                          <a:pt x="33" y="0"/>
                        </a:lnTo>
                        <a:lnTo>
                          <a:pt x="34" y="0"/>
                        </a:lnTo>
                        <a:lnTo>
                          <a:pt x="36" y="0"/>
                        </a:lnTo>
                        <a:lnTo>
                          <a:pt x="39" y="0"/>
                        </a:lnTo>
                        <a:lnTo>
                          <a:pt x="41" y="1"/>
                        </a:lnTo>
                        <a:lnTo>
                          <a:pt x="45" y="1"/>
                        </a:lnTo>
                        <a:lnTo>
                          <a:pt x="50" y="1"/>
                        </a:lnTo>
                        <a:lnTo>
                          <a:pt x="54" y="1"/>
                        </a:lnTo>
                        <a:lnTo>
                          <a:pt x="59" y="3"/>
                        </a:lnTo>
                        <a:lnTo>
                          <a:pt x="57" y="3"/>
                        </a:lnTo>
                        <a:lnTo>
                          <a:pt x="57" y="5"/>
                        </a:lnTo>
                        <a:lnTo>
                          <a:pt x="55" y="6"/>
                        </a:lnTo>
                        <a:lnTo>
                          <a:pt x="54" y="6"/>
                        </a:lnTo>
                        <a:lnTo>
                          <a:pt x="52" y="8"/>
                        </a:lnTo>
                        <a:lnTo>
                          <a:pt x="50" y="8"/>
                        </a:lnTo>
                        <a:lnTo>
                          <a:pt x="48" y="8"/>
                        </a:lnTo>
                        <a:lnTo>
                          <a:pt x="45" y="8"/>
                        </a:lnTo>
                        <a:lnTo>
                          <a:pt x="43" y="8"/>
                        </a:lnTo>
                        <a:lnTo>
                          <a:pt x="40" y="8"/>
                        </a:lnTo>
                        <a:lnTo>
                          <a:pt x="37" y="10"/>
                        </a:lnTo>
                        <a:lnTo>
                          <a:pt x="34" y="10"/>
                        </a:lnTo>
                        <a:lnTo>
                          <a:pt x="32" y="10"/>
                        </a:lnTo>
                        <a:lnTo>
                          <a:pt x="27" y="10"/>
                        </a:lnTo>
                        <a:lnTo>
                          <a:pt x="25" y="10"/>
                        </a:lnTo>
                        <a:lnTo>
                          <a:pt x="22" y="10"/>
                        </a:lnTo>
                        <a:lnTo>
                          <a:pt x="21" y="10"/>
                        </a:lnTo>
                        <a:lnTo>
                          <a:pt x="18" y="10"/>
                        </a:lnTo>
                        <a:lnTo>
                          <a:pt x="15" y="8"/>
                        </a:lnTo>
                        <a:lnTo>
                          <a:pt x="12" y="8"/>
                        </a:lnTo>
                        <a:lnTo>
                          <a:pt x="11" y="8"/>
                        </a:lnTo>
                        <a:lnTo>
                          <a:pt x="9" y="8"/>
                        </a:lnTo>
                        <a:lnTo>
                          <a:pt x="7" y="8"/>
                        </a:lnTo>
                        <a:lnTo>
                          <a:pt x="5" y="6"/>
                        </a:lnTo>
                        <a:lnTo>
                          <a:pt x="4" y="6"/>
                        </a:lnTo>
                        <a:lnTo>
                          <a:pt x="3" y="6"/>
                        </a:lnTo>
                        <a:lnTo>
                          <a:pt x="2" y="5"/>
                        </a:lnTo>
                        <a:lnTo>
                          <a:pt x="2" y="3"/>
                        </a:lnTo>
                        <a:lnTo>
                          <a:pt x="0" y="3"/>
                        </a:lnTo>
                        <a:lnTo>
                          <a:pt x="3" y="3"/>
                        </a:lnTo>
                        <a:lnTo>
                          <a:pt x="4" y="3"/>
                        </a:lnTo>
                        <a:lnTo>
                          <a:pt x="5" y="1"/>
                        </a:lnTo>
                        <a:lnTo>
                          <a:pt x="7" y="1"/>
                        </a:lnTo>
                        <a:lnTo>
                          <a:pt x="9" y="1"/>
                        </a:lnTo>
                        <a:lnTo>
                          <a:pt x="11" y="1"/>
                        </a:lnTo>
                        <a:lnTo>
                          <a:pt x="14" y="0"/>
                        </a:lnTo>
                        <a:lnTo>
                          <a:pt x="19" y="0"/>
                        </a:lnTo>
                      </a:path>
                    </a:pathLst>
                  </a:custGeom>
                  <a:solidFill>
                    <a:srgbClr val="A7AEA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89" name="Freeform 875"/>
                  <p:cNvSpPr>
                    <a:spLocks noChangeAspect="1"/>
                  </p:cNvSpPr>
                  <p:nvPr/>
                </p:nvSpPr>
                <p:spPr bwMode="auto">
                  <a:xfrm>
                    <a:off x="5054" y="1319"/>
                    <a:ext cx="51" cy="11"/>
                  </a:xfrm>
                  <a:custGeom>
                    <a:avLst/>
                    <a:gdLst>
                      <a:gd name="T0" fmla="*/ 12 w 51"/>
                      <a:gd name="T1" fmla="*/ 0 h 11"/>
                      <a:gd name="T2" fmla="*/ 15 w 51"/>
                      <a:gd name="T3" fmla="*/ 0 h 11"/>
                      <a:gd name="T4" fmla="*/ 16 w 51"/>
                      <a:gd name="T5" fmla="*/ 0 h 11"/>
                      <a:gd name="T6" fmla="*/ 18 w 51"/>
                      <a:gd name="T7" fmla="*/ 0 h 11"/>
                      <a:gd name="T8" fmla="*/ 19 w 51"/>
                      <a:gd name="T9" fmla="*/ 0 h 11"/>
                      <a:gd name="T10" fmla="*/ 20 w 51"/>
                      <a:gd name="T11" fmla="*/ 0 h 11"/>
                      <a:gd name="T12" fmla="*/ 22 w 51"/>
                      <a:gd name="T13" fmla="*/ 0 h 11"/>
                      <a:gd name="T14" fmla="*/ 23 w 51"/>
                      <a:gd name="T15" fmla="*/ 0 h 11"/>
                      <a:gd name="T16" fmla="*/ 25 w 51"/>
                      <a:gd name="T17" fmla="*/ 0 h 11"/>
                      <a:gd name="T18" fmla="*/ 27 w 51"/>
                      <a:gd name="T19" fmla="*/ 0 h 11"/>
                      <a:gd name="T20" fmla="*/ 28 w 51"/>
                      <a:gd name="T21" fmla="*/ 1 h 11"/>
                      <a:gd name="T22" fmla="*/ 31 w 51"/>
                      <a:gd name="T23" fmla="*/ 1 h 11"/>
                      <a:gd name="T24" fmla="*/ 34 w 51"/>
                      <a:gd name="T25" fmla="*/ 1 h 11"/>
                      <a:gd name="T26" fmla="*/ 37 w 51"/>
                      <a:gd name="T27" fmla="*/ 1 h 11"/>
                      <a:gd name="T28" fmla="*/ 41 w 51"/>
                      <a:gd name="T29" fmla="*/ 3 h 11"/>
                      <a:gd name="T30" fmla="*/ 45 w 51"/>
                      <a:gd name="T31" fmla="*/ 3 h 11"/>
                      <a:gd name="T32" fmla="*/ 50 w 51"/>
                      <a:gd name="T33" fmla="*/ 3 h 11"/>
                      <a:gd name="T34" fmla="*/ 50 w 51"/>
                      <a:gd name="T35" fmla="*/ 3 h 11"/>
                      <a:gd name="T36" fmla="*/ 48 w 51"/>
                      <a:gd name="T37" fmla="*/ 5 h 11"/>
                      <a:gd name="T38" fmla="*/ 48 w 51"/>
                      <a:gd name="T39" fmla="*/ 6 h 11"/>
                      <a:gd name="T40" fmla="*/ 45 w 51"/>
                      <a:gd name="T41" fmla="*/ 6 h 11"/>
                      <a:gd name="T42" fmla="*/ 43 w 51"/>
                      <a:gd name="T43" fmla="*/ 8 h 11"/>
                      <a:gd name="T44" fmla="*/ 42 w 51"/>
                      <a:gd name="T45" fmla="*/ 8 h 11"/>
                      <a:gd name="T46" fmla="*/ 41 w 51"/>
                      <a:gd name="T47" fmla="*/ 8 h 11"/>
                      <a:gd name="T48" fmla="*/ 38 w 51"/>
                      <a:gd name="T49" fmla="*/ 8 h 11"/>
                      <a:gd name="T50" fmla="*/ 35 w 51"/>
                      <a:gd name="T51" fmla="*/ 8 h 11"/>
                      <a:gd name="T52" fmla="*/ 34 w 51"/>
                      <a:gd name="T53" fmla="*/ 8 h 11"/>
                      <a:gd name="T54" fmla="*/ 31 w 51"/>
                      <a:gd name="T55" fmla="*/ 10 h 11"/>
                      <a:gd name="T56" fmla="*/ 28 w 51"/>
                      <a:gd name="T57" fmla="*/ 10 h 11"/>
                      <a:gd name="T58" fmla="*/ 25 w 51"/>
                      <a:gd name="T59" fmla="*/ 10 h 11"/>
                      <a:gd name="T60" fmla="*/ 23 w 51"/>
                      <a:gd name="T61" fmla="*/ 10 h 11"/>
                      <a:gd name="T62" fmla="*/ 20 w 51"/>
                      <a:gd name="T63" fmla="*/ 10 h 11"/>
                      <a:gd name="T64" fmla="*/ 19 w 51"/>
                      <a:gd name="T65" fmla="*/ 10 h 11"/>
                      <a:gd name="T66" fmla="*/ 16 w 51"/>
                      <a:gd name="T67" fmla="*/ 10 h 11"/>
                      <a:gd name="T68" fmla="*/ 15 w 51"/>
                      <a:gd name="T69" fmla="*/ 10 h 11"/>
                      <a:gd name="T70" fmla="*/ 12 w 51"/>
                      <a:gd name="T71" fmla="*/ 8 h 11"/>
                      <a:gd name="T72" fmla="*/ 11 w 51"/>
                      <a:gd name="T73" fmla="*/ 8 h 11"/>
                      <a:gd name="T74" fmla="*/ 9 w 51"/>
                      <a:gd name="T75" fmla="*/ 8 h 11"/>
                      <a:gd name="T76" fmla="*/ 7 w 51"/>
                      <a:gd name="T77" fmla="*/ 8 h 11"/>
                      <a:gd name="T78" fmla="*/ 5 w 51"/>
                      <a:gd name="T79" fmla="*/ 8 h 11"/>
                      <a:gd name="T80" fmla="*/ 4 w 51"/>
                      <a:gd name="T81" fmla="*/ 8 h 11"/>
                      <a:gd name="T82" fmla="*/ 4 w 51"/>
                      <a:gd name="T83" fmla="*/ 6 h 11"/>
                      <a:gd name="T84" fmla="*/ 3 w 51"/>
                      <a:gd name="T85" fmla="*/ 6 h 11"/>
                      <a:gd name="T86" fmla="*/ 2 w 51"/>
                      <a:gd name="T87" fmla="*/ 6 h 11"/>
                      <a:gd name="T88" fmla="*/ 2 w 51"/>
                      <a:gd name="T89" fmla="*/ 5 h 11"/>
                      <a:gd name="T90" fmla="*/ 0 w 51"/>
                      <a:gd name="T91" fmla="*/ 5 h 11"/>
                      <a:gd name="T92" fmla="*/ 0 w 51"/>
                      <a:gd name="T93" fmla="*/ 3 h 11"/>
                      <a:gd name="T94" fmla="*/ 2 w 51"/>
                      <a:gd name="T95" fmla="*/ 3 h 11"/>
                      <a:gd name="T96" fmla="*/ 3 w 51"/>
                      <a:gd name="T97" fmla="*/ 3 h 11"/>
                      <a:gd name="T98" fmla="*/ 4 w 51"/>
                      <a:gd name="T99" fmla="*/ 3 h 11"/>
                      <a:gd name="T100" fmla="*/ 5 w 51"/>
                      <a:gd name="T101" fmla="*/ 3 h 11"/>
                      <a:gd name="T102" fmla="*/ 7 w 51"/>
                      <a:gd name="T103" fmla="*/ 1 h 11"/>
                      <a:gd name="T104" fmla="*/ 9 w 51"/>
                      <a:gd name="T105" fmla="*/ 0 h 11"/>
                      <a:gd name="T106" fmla="*/ 12 w 51"/>
                      <a:gd name="T107" fmla="*/ 0 h 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1" h="11">
                        <a:moveTo>
                          <a:pt x="12" y="0"/>
                        </a:moveTo>
                        <a:lnTo>
                          <a:pt x="15" y="0"/>
                        </a:lnTo>
                        <a:lnTo>
                          <a:pt x="16" y="0"/>
                        </a:lnTo>
                        <a:lnTo>
                          <a:pt x="18" y="0"/>
                        </a:lnTo>
                        <a:lnTo>
                          <a:pt x="19" y="0"/>
                        </a:lnTo>
                        <a:lnTo>
                          <a:pt x="20" y="0"/>
                        </a:lnTo>
                        <a:lnTo>
                          <a:pt x="22" y="0"/>
                        </a:lnTo>
                        <a:lnTo>
                          <a:pt x="23" y="0"/>
                        </a:lnTo>
                        <a:lnTo>
                          <a:pt x="25" y="0"/>
                        </a:lnTo>
                        <a:lnTo>
                          <a:pt x="27" y="0"/>
                        </a:lnTo>
                        <a:lnTo>
                          <a:pt x="28" y="1"/>
                        </a:lnTo>
                        <a:lnTo>
                          <a:pt x="31" y="1"/>
                        </a:lnTo>
                        <a:lnTo>
                          <a:pt x="34" y="1"/>
                        </a:lnTo>
                        <a:lnTo>
                          <a:pt x="37" y="1"/>
                        </a:lnTo>
                        <a:lnTo>
                          <a:pt x="41" y="3"/>
                        </a:lnTo>
                        <a:lnTo>
                          <a:pt x="45" y="3"/>
                        </a:lnTo>
                        <a:lnTo>
                          <a:pt x="50" y="3"/>
                        </a:lnTo>
                        <a:lnTo>
                          <a:pt x="48" y="5"/>
                        </a:lnTo>
                        <a:lnTo>
                          <a:pt x="48" y="6"/>
                        </a:lnTo>
                        <a:lnTo>
                          <a:pt x="45" y="6"/>
                        </a:lnTo>
                        <a:lnTo>
                          <a:pt x="43" y="8"/>
                        </a:lnTo>
                        <a:lnTo>
                          <a:pt x="42" y="8"/>
                        </a:lnTo>
                        <a:lnTo>
                          <a:pt x="41" y="8"/>
                        </a:lnTo>
                        <a:lnTo>
                          <a:pt x="38" y="8"/>
                        </a:lnTo>
                        <a:lnTo>
                          <a:pt x="35" y="8"/>
                        </a:lnTo>
                        <a:lnTo>
                          <a:pt x="34" y="8"/>
                        </a:lnTo>
                        <a:lnTo>
                          <a:pt x="31" y="10"/>
                        </a:lnTo>
                        <a:lnTo>
                          <a:pt x="28" y="10"/>
                        </a:lnTo>
                        <a:lnTo>
                          <a:pt x="25" y="10"/>
                        </a:lnTo>
                        <a:lnTo>
                          <a:pt x="23" y="10"/>
                        </a:lnTo>
                        <a:lnTo>
                          <a:pt x="20" y="10"/>
                        </a:lnTo>
                        <a:lnTo>
                          <a:pt x="19" y="10"/>
                        </a:lnTo>
                        <a:lnTo>
                          <a:pt x="16" y="10"/>
                        </a:lnTo>
                        <a:lnTo>
                          <a:pt x="15" y="10"/>
                        </a:lnTo>
                        <a:lnTo>
                          <a:pt x="12" y="8"/>
                        </a:lnTo>
                        <a:lnTo>
                          <a:pt x="11" y="8"/>
                        </a:lnTo>
                        <a:lnTo>
                          <a:pt x="9" y="8"/>
                        </a:lnTo>
                        <a:lnTo>
                          <a:pt x="7" y="8"/>
                        </a:lnTo>
                        <a:lnTo>
                          <a:pt x="5" y="8"/>
                        </a:lnTo>
                        <a:lnTo>
                          <a:pt x="4" y="8"/>
                        </a:lnTo>
                        <a:lnTo>
                          <a:pt x="4" y="6"/>
                        </a:lnTo>
                        <a:lnTo>
                          <a:pt x="3" y="6"/>
                        </a:lnTo>
                        <a:lnTo>
                          <a:pt x="2" y="6"/>
                        </a:lnTo>
                        <a:lnTo>
                          <a:pt x="2" y="5"/>
                        </a:lnTo>
                        <a:lnTo>
                          <a:pt x="0" y="5"/>
                        </a:lnTo>
                        <a:lnTo>
                          <a:pt x="0" y="3"/>
                        </a:lnTo>
                        <a:lnTo>
                          <a:pt x="2" y="3"/>
                        </a:lnTo>
                        <a:lnTo>
                          <a:pt x="3" y="3"/>
                        </a:lnTo>
                        <a:lnTo>
                          <a:pt x="4" y="3"/>
                        </a:lnTo>
                        <a:lnTo>
                          <a:pt x="5" y="3"/>
                        </a:lnTo>
                        <a:lnTo>
                          <a:pt x="7" y="1"/>
                        </a:lnTo>
                        <a:lnTo>
                          <a:pt x="9" y="0"/>
                        </a:lnTo>
                        <a:lnTo>
                          <a:pt x="12" y="0"/>
                        </a:lnTo>
                      </a:path>
                    </a:pathLst>
                  </a:custGeom>
                  <a:solidFill>
                    <a:srgbClr val="B1B8B8"/>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90" name="Freeform 876"/>
                  <p:cNvSpPr>
                    <a:spLocks noChangeAspect="1"/>
                  </p:cNvSpPr>
                  <p:nvPr/>
                </p:nvSpPr>
                <p:spPr bwMode="auto">
                  <a:xfrm>
                    <a:off x="5060" y="1319"/>
                    <a:ext cx="44" cy="11"/>
                  </a:xfrm>
                  <a:custGeom>
                    <a:avLst/>
                    <a:gdLst>
                      <a:gd name="T0" fmla="*/ 5 w 44"/>
                      <a:gd name="T1" fmla="*/ 0 h 11"/>
                      <a:gd name="T2" fmla="*/ 9 w 44"/>
                      <a:gd name="T3" fmla="*/ 0 h 11"/>
                      <a:gd name="T4" fmla="*/ 9 w 44"/>
                      <a:gd name="T5" fmla="*/ 0 h 11"/>
                      <a:gd name="T6" fmla="*/ 11 w 44"/>
                      <a:gd name="T7" fmla="*/ 0 h 11"/>
                      <a:gd name="T8" fmla="*/ 13 w 44"/>
                      <a:gd name="T9" fmla="*/ 0 h 11"/>
                      <a:gd name="T10" fmla="*/ 14 w 44"/>
                      <a:gd name="T11" fmla="*/ 0 h 11"/>
                      <a:gd name="T12" fmla="*/ 16 w 44"/>
                      <a:gd name="T13" fmla="*/ 0 h 11"/>
                      <a:gd name="T14" fmla="*/ 16 w 44"/>
                      <a:gd name="T15" fmla="*/ 1 h 11"/>
                      <a:gd name="T16" fmla="*/ 18 w 44"/>
                      <a:gd name="T17" fmla="*/ 1 h 11"/>
                      <a:gd name="T18" fmla="*/ 21 w 44"/>
                      <a:gd name="T19" fmla="*/ 1 h 11"/>
                      <a:gd name="T20" fmla="*/ 22 w 44"/>
                      <a:gd name="T21" fmla="*/ 1 h 11"/>
                      <a:gd name="T22" fmla="*/ 25 w 44"/>
                      <a:gd name="T23" fmla="*/ 1 h 11"/>
                      <a:gd name="T24" fmla="*/ 28 w 44"/>
                      <a:gd name="T25" fmla="*/ 1 h 11"/>
                      <a:gd name="T26" fmla="*/ 30 w 44"/>
                      <a:gd name="T27" fmla="*/ 3 h 11"/>
                      <a:gd name="T28" fmla="*/ 35 w 44"/>
                      <a:gd name="T29" fmla="*/ 3 h 11"/>
                      <a:gd name="T30" fmla="*/ 39 w 44"/>
                      <a:gd name="T31" fmla="*/ 3 h 11"/>
                      <a:gd name="T32" fmla="*/ 43 w 44"/>
                      <a:gd name="T33" fmla="*/ 3 h 11"/>
                      <a:gd name="T34" fmla="*/ 43 w 44"/>
                      <a:gd name="T35" fmla="*/ 5 h 11"/>
                      <a:gd name="T36" fmla="*/ 41 w 44"/>
                      <a:gd name="T37" fmla="*/ 5 h 11"/>
                      <a:gd name="T38" fmla="*/ 41 w 44"/>
                      <a:gd name="T39" fmla="*/ 6 h 11"/>
                      <a:gd name="T40" fmla="*/ 41 w 44"/>
                      <a:gd name="T41" fmla="*/ 6 h 11"/>
                      <a:gd name="T42" fmla="*/ 39 w 44"/>
                      <a:gd name="T43" fmla="*/ 6 h 11"/>
                      <a:gd name="T44" fmla="*/ 38 w 44"/>
                      <a:gd name="T45" fmla="*/ 8 h 11"/>
                      <a:gd name="T46" fmla="*/ 36 w 44"/>
                      <a:gd name="T47" fmla="*/ 8 h 11"/>
                      <a:gd name="T48" fmla="*/ 34 w 44"/>
                      <a:gd name="T49" fmla="*/ 8 h 11"/>
                      <a:gd name="T50" fmla="*/ 32 w 44"/>
                      <a:gd name="T51" fmla="*/ 8 h 11"/>
                      <a:gd name="T52" fmla="*/ 30 w 44"/>
                      <a:gd name="T53" fmla="*/ 8 h 11"/>
                      <a:gd name="T54" fmla="*/ 28 w 44"/>
                      <a:gd name="T55" fmla="*/ 8 h 11"/>
                      <a:gd name="T56" fmla="*/ 27 w 44"/>
                      <a:gd name="T57" fmla="*/ 8 h 11"/>
                      <a:gd name="T58" fmla="*/ 23 w 44"/>
                      <a:gd name="T59" fmla="*/ 10 h 11"/>
                      <a:gd name="T60" fmla="*/ 21 w 44"/>
                      <a:gd name="T61" fmla="*/ 10 h 11"/>
                      <a:gd name="T62" fmla="*/ 20 w 44"/>
                      <a:gd name="T63" fmla="*/ 10 h 11"/>
                      <a:gd name="T64" fmla="*/ 16 w 44"/>
                      <a:gd name="T65" fmla="*/ 10 h 11"/>
                      <a:gd name="T66" fmla="*/ 13 w 44"/>
                      <a:gd name="T67" fmla="*/ 8 h 11"/>
                      <a:gd name="T68" fmla="*/ 9 w 44"/>
                      <a:gd name="T69" fmla="*/ 8 h 11"/>
                      <a:gd name="T70" fmla="*/ 5 w 44"/>
                      <a:gd name="T71" fmla="*/ 8 h 11"/>
                      <a:gd name="T72" fmla="*/ 4 w 44"/>
                      <a:gd name="T73" fmla="*/ 8 h 11"/>
                      <a:gd name="T74" fmla="*/ 2 w 44"/>
                      <a:gd name="T75" fmla="*/ 6 h 11"/>
                      <a:gd name="T76" fmla="*/ 0 w 44"/>
                      <a:gd name="T77" fmla="*/ 6 h 11"/>
                      <a:gd name="T78" fmla="*/ 0 w 44"/>
                      <a:gd name="T79" fmla="*/ 5 h 11"/>
                      <a:gd name="T80" fmla="*/ 0 w 44"/>
                      <a:gd name="T81" fmla="*/ 3 h 11"/>
                      <a:gd name="T82" fmla="*/ 2 w 44"/>
                      <a:gd name="T83" fmla="*/ 3 h 11"/>
                      <a:gd name="T84" fmla="*/ 2 w 44"/>
                      <a:gd name="T85" fmla="*/ 3 h 11"/>
                      <a:gd name="T86" fmla="*/ 3 w 44"/>
                      <a:gd name="T87" fmla="*/ 3 h 11"/>
                      <a:gd name="T88" fmla="*/ 4 w 44"/>
                      <a:gd name="T89" fmla="*/ 1 h 11"/>
                      <a:gd name="T90" fmla="*/ 5 w 44"/>
                      <a:gd name="T91" fmla="*/ 0 h 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 h="11">
                        <a:moveTo>
                          <a:pt x="5" y="0"/>
                        </a:moveTo>
                        <a:lnTo>
                          <a:pt x="9" y="0"/>
                        </a:lnTo>
                        <a:lnTo>
                          <a:pt x="11" y="0"/>
                        </a:lnTo>
                        <a:lnTo>
                          <a:pt x="13" y="0"/>
                        </a:lnTo>
                        <a:lnTo>
                          <a:pt x="14" y="0"/>
                        </a:lnTo>
                        <a:lnTo>
                          <a:pt x="16" y="0"/>
                        </a:lnTo>
                        <a:lnTo>
                          <a:pt x="16" y="1"/>
                        </a:lnTo>
                        <a:lnTo>
                          <a:pt x="18" y="1"/>
                        </a:lnTo>
                        <a:lnTo>
                          <a:pt x="21" y="1"/>
                        </a:lnTo>
                        <a:lnTo>
                          <a:pt x="22" y="1"/>
                        </a:lnTo>
                        <a:lnTo>
                          <a:pt x="25" y="1"/>
                        </a:lnTo>
                        <a:lnTo>
                          <a:pt x="28" y="1"/>
                        </a:lnTo>
                        <a:lnTo>
                          <a:pt x="30" y="3"/>
                        </a:lnTo>
                        <a:lnTo>
                          <a:pt x="35" y="3"/>
                        </a:lnTo>
                        <a:lnTo>
                          <a:pt x="39" y="3"/>
                        </a:lnTo>
                        <a:lnTo>
                          <a:pt x="43" y="3"/>
                        </a:lnTo>
                        <a:lnTo>
                          <a:pt x="43" y="5"/>
                        </a:lnTo>
                        <a:lnTo>
                          <a:pt x="41" y="5"/>
                        </a:lnTo>
                        <a:lnTo>
                          <a:pt x="41" y="6"/>
                        </a:lnTo>
                        <a:lnTo>
                          <a:pt x="39" y="6"/>
                        </a:lnTo>
                        <a:lnTo>
                          <a:pt x="38" y="8"/>
                        </a:lnTo>
                        <a:lnTo>
                          <a:pt x="36" y="8"/>
                        </a:lnTo>
                        <a:lnTo>
                          <a:pt x="34" y="8"/>
                        </a:lnTo>
                        <a:lnTo>
                          <a:pt x="32" y="8"/>
                        </a:lnTo>
                        <a:lnTo>
                          <a:pt x="30" y="8"/>
                        </a:lnTo>
                        <a:lnTo>
                          <a:pt x="28" y="8"/>
                        </a:lnTo>
                        <a:lnTo>
                          <a:pt x="27" y="8"/>
                        </a:lnTo>
                        <a:lnTo>
                          <a:pt x="23" y="10"/>
                        </a:lnTo>
                        <a:lnTo>
                          <a:pt x="21" y="10"/>
                        </a:lnTo>
                        <a:lnTo>
                          <a:pt x="20" y="10"/>
                        </a:lnTo>
                        <a:lnTo>
                          <a:pt x="16" y="10"/>
                        </a:lnTo>
                        <a:lnTo>
                          <a:pt x="13" y="8"/>
                        </a:lnTo>
                        <a:lnTo>
                          <a:pt x="9" y="8"/>
                        </a:lnTo>
                        <a:lnTo>
                          <a:pt x="5" y="8"/>
                        </a:lnTo>
                        <a:lnTo>
                          <a:pt x="4" y="8"/>
                        </a:lnTo>
                        <a:lnTo>
                          <a:pt x="2" y="6"/>
                        </a:lnTo>
                        <a:lnTo>
                          <a:pt x="0" y="6"/>
                        </a:lnTo>
                        <a:lnTo>
                          <a:pt x="0" y="5"/>
                        </a:lnTo>
                        <a:lnTo>
                          <a:pt x="0" y="3"/>
                        </a:lnTo>
                        <a:lnTo>
                          <a:pt x="2" y="3"/>
                        </a:lnTo>
                        <a:lnTo>
                          <a:pt x="3" y="3"/>
                        </a:lnTo>
                        <a:lnTo>
                          <a:pt x="4" y="1"/>
                        </a:lnTo>
                        <a:lnTo>
                          <a:pt x="5" y="0"/>
                        </a:lnTo>
                      </a:path>
                    </a:pathLst>
                  </a:custGeom>
                  <a:solidFill>
                    <a:srgbClr val="BEC5C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91" name="Freeform 877"/>
                  <p:cNvSpPr>
                    <a:spLocks noChangeAspect="1"/>
                  </p:cNvSpPr>
                  <p:nvPr/>
                </p:nvSpPr>
                <p:spPr bwMode="auto">
                  <a:xfrm>
                    <a:off x="5067" y="1319"/>
                    <a:ext cx="35" cy="11"/>
                  </a:xfrm>
                  <a:custGeom>
                    <a:avLst/>
                    <a:gdLst>
                      <a:gd name="T0" fmla="*/ 0 w 35"/>
                      <a:gd name="T1" fmla="*/ 0 h 11"/>
                      <a:gd name="T2" fmla="*/ 2 w 35"/>
                      <a:gd name="T3" fmla="*/ 0 h 11"/>
                      <a:gd name="T4" fmla="*/ 3 w 35"/>
                      <a:gd name="T5" fmla="*/ 0 h 11"/>
                      <a:gd name="T6" fmla="*/ 5 w 35"/>
                      <a:gd name="T7" fmla="*/ 0 h 11"/>
                      <a:gd name="T8" fmla="*/ 7 w 35"/>
                      <a:gd name="T9" fmla="*/ 1 h 11"/>
                      <a:gd name="T10" fmla="*/ 9 w 35"/>
                      <a:gd name="T11" fmla="*/ 1 h 11"/>
                      <a:gd name="T12" fmla="*/ 9 w 35"/>
                      <a:gd name="T13" fmla="*/ 1 h 11"/>
                      <a:gd name="T14" fmla="*/ 11 w 35"/>
                      <a:gd name="T15" fmla="*/ 1 h 11"/>
                      <a:gd name="T16" fmla="*/ 12 w 35"/>
                      <a:gd name="T17" fmla="*/ 1 h 11"/>
                      <a:gd name="T18" fmla="*/ 15 w 35"/>
                      <a:gd name="T19" fmla="*/ 1 h 11"/>
                      <a:gd name="T20" fmla="*/ 16 w 35"/>
                      <a:gd name="T21" fmla="*/ 3 h 11"/>
                      <a:gd name="T22" fmla="*/ 19 w 35"/>
                      <a:gd name="T23" fmla="*/ 3 h 11"/>
                      <a:gd name="T24" fmla="*/ 22 w 35"/>
                      <a:gd name="T25" fmla="*/ 3 h 11"/>
                      <a:gd name="T26" fmla="*/ 26 w 35"/>
                      <a:gd name="T27" fmla="*/ 3 h 11"/>
                      <a:gd name="T28" fmla="*/ 30 w 35"/>
                      <a:gd name="T29" fmla="*/ 3 h 11"/>
                      <a:gd name="T30" fmla="*/ 34 w 35"/>
                      <a:gd name="T31" fmla="*/ 5 h 11"/>
                      <a:gd name="T32" fmla="*/ 32 w 35"/>
                      <a:gd name="T33" fmla="*/ 6 h 11"/>
                      <a:gd name="T34" fmla="*/ 30 w 35"/>
                      <a:gd name="T35" fmla="*/ 8 h 11"/>
                      <a:gd name="T36" fmla="*/ 27 w 35"/>
                      <a:gd name="T37" fmla="*/ 8 h 11"/>
                      <a:gd name="T38" fmla="*/ 25 w 35"/>
                      <a:gd name="T39" fmla="*/ 8 h 11"/>
                      <a:gd name="T40" fmla="*/ 22 w 35"/>
                      <a:gd name="T41" fmla="*/ 8 h 11"/>
                      <a:gd name="T42" fmla="*/ 18 w 35"/>
                      <a:gd name="T43" fmla="*/ 10 h 11"/>
                      <a:gd name="T44" fmla="*/ 14 w 35"/>
                      <a:gd name="T45" fmla="*/ 10 h 11"/>
                      <a:gd name="T46" fmla="*/ 11 w 35"/>
                      <a:gd name="T47" fmla="*/ 10 h 11"/>
                      <a:gd name="T48" fmla="*/ 9 w 35"/>
                      <a:gd name="T49" fmla="*/ 8 h 11"/>
                      <a:gd name="T50" fmla="*/ 7 w 35"/>
                      <a:gd name="T51" fmla="*/ 8 h 11"/>
                      <a:gd name="T52" fmla="*/ 4 w 35"/>
                      <a:gd name="T53" fmla="*/ 8 h 11"/>
                      <a:gd name="T54" fmla="*/ 3 w 35"/>
                      <a:gd name="T55" fmla="*/ 8 h 11"/>
                      <a:gd name="T56" fmla="*/ 2 w 35"/>
                      <a:gd name="T57" fmla="*/ 8 h 11"/>
                      <a:gd name="T58" fmla="*/ 0 w 35"/>
                      <a:gd name="T59" fmla="*/ 6 h 11"/>
                      <a:gd name="T60" fmla="*/ 0 w 35"/>
                      <a:gd name="T61" fmla="*/ 5 h 11"/>
                      <a:gd name="T62" fmla="*/ 0 w 35"/>
                      <a:gd name="T63" fmla="*/ 3 h 11"/>
                      <a:gd name="T64" fmla="*/ 0 w 35"/>
                      <a:gd name="T65" fmla="*/ 3 h 11"/>
                      <a:gd name="T66" fmla="*/ 0 w 35"/>
                      <a:gd name="T67" fmla="*/ 0 h 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 h="11">
                        <a:moveTo>
                          <a:pt x="0" y="0"/>
                        </a:moveTo>
                        <a:lnTo>
                          <a:pt x="2" y="0"/>
                        </a:lnTo>
                        <a:lnTo>
                          <a:pt x="3" y="0"/>
                        </a:lnTo>
                        <a:lnTo>
                          <a:pt x="5" y="0"/>
                        </a:lnTo>
                        <a:lnTo>
                          <a:pt x="7" y="1"/>
                        </a:lnTo>
                        <a:lnTo>
                          <a:pt x="9" y="1"/>
                        </a:lnTo>
                        <a:lnTo>
                          <a:pt x="11" y="1"/>
                        </a:lnTo>
                        <a:lnTo>
                          <a:pt x="12" y="1"/>
                        </a:lnTo>
                        <a:lnTo>
                          <a:pt x="15" y="1"/>
                        </a:lnTo>
                        <a:lnTo>
                          <a:pt x="16" y="3"/>
                        </a:lnTo>
                        <a:lnTo>
                          <a:pt x="19" y="3"/>
                        </a:lnTo>
                        <a:lnTo>
                          <a:pt x="22" y="3"/>
                        </a:lnTo>
                        <a:lnTo>
                          <a:pt x="26" y="3"/>
                        </a:lnTo>
                        <a:lnTo>
                          <a:pt x="30" y="3"/>
                        </a:lnTo>
                        <a:lnTo>
                          <a:pt x="34" y="5"/>
                        </a:lnTo>
                        <a:lnTo>
                          <a:pt x="32" y="6"/>
                        </a:lnTo>
                        <a:lnTo>
                          <a:pt x="30" y="8"/>
                        </a:lnTo>
                        <a:lnTo>
                          <a:pt x="27" y="8"/>
                        </a:lnTo>
                        <a:lnTo>
                          <a:pt x="25" y="8"/>
                        </a:lnTo>
                        <a:lnTo>
                          <a:pt x="22" y="8"/>
                        </a:lnTo>
                        <a:lnTo>
                          <a:pt x="18" y="10"/>
                        </a:lnTo>
                        <a:lnTo>
                          <a:pt x="14" y="10"/>
                        </a:lnTo>
                        <a:lnTo>
                          <a:pt x="11" y="10"/>
                        </a:lnTo>
                        <a:lnTo>
                          <a:pt x="9" y="8"/>
                        </a:lnTo>
                        <a:lnTo>
                          <a:pt x="7" y="8"/>
                        </a:lnTo>
                        <a:lnTo>
                          <a:pt x="4" y="8"/>
                        </a:lnTo>
                        <a:lnTo>
                          <a:pt x="3" y="8"/>
                        </a:lnTo>
                        <a:lnTo>
                          <a:pt x="2" y="8"/>
                        </a:lnTo>
                        <a:lnTo>
                          <a:pt x="0" y="6"/>
                        </a:lnTo>
                        <a:lnTo>
                          <a:pt x="0" y="5"/>
                        </a:lnTo>
                        <a:lnTo>
                          <a:pt x="0" y="3"/>
                        </a:lnTo>
                        <a:lnTo>
                          <a:pt x="0" y="0"/>
                        </a:lnTo>
                      </a:path>
                    </a:pathLst>
                  </a:custGeom>
                  <a:solidFill>
                    <a:srgbClr val="C8CFC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92" name="Freeform 878"/>
                  <p:cNvSpPr>
                    <a:spLocks noChangeAspect="1"/>
                  </p:cNvSpPr>
                  <p:nvPr/>
                </p:nvSpPr>
                <p:spPr bwMode="auto">
                  <a:xfrm>
                    <a:off x="5067" y="1319"/>
                    <a:ext cx="34" cy="11"/>
                  </a:xfrm>
                  <a:custGeom>
                    <a:avLst/>
                    <a:gdLst>
                      <a:gd name="T0" fmla="*/ 0 w 34"/>
                      <a:gd name="T1" fmla="*/ 0 h 11"/>
                      <a:gd name="T2" fmla="*/ 2 w 34"/>
                      <a:gd name="T3" fmla="*/ 0 h 11"/>
                      <a:gd name="T4" fmla="*/ 4 w 34"/>
                      <a:gd name="T5" fmla="*/ 1 h 11"/>
                      <a:gd name="T6" fmla="*/ 5 w 34"/>
                      <a:gd name="T7" fmla="*/ 1 h 11"/>
                      <a:gd name="T8" fmla="*/ 7 w 34"/>
                      <a:gd name="T9" fmla="*/ 1 h 11"/>
                      <a:gd name="T10" fmla="*/ 8 w 34"/>
                      <a:gd name="T11" fmla="*/ 1 h 11"/>
                      <a:gd name="T12" fmla="*/ 9 w 34"/>
                      <a:gd name="T13" fmla="*/ 1 h 11"/>
                      <a:gd name="T14" fmla="*/ 11 w 34"/>
                      <a:gd name="T15" fmla="*/ 1 h 11"/>
                      <a:gd name="T16" fmla="*/ 13 w 34"/>
                      <a:gd name="T17" fmla="*/ 3 h 11"/>
                      <a:gd name="T18" fmla="*/ 15 w 34"/>
                      <a:gd name="T19" fmla="*/ 3 h 11"/>
                      <a:gd name="T20" fmla="*/ 16 w 34"/>
                      <a:gd name="T21" fmla="*/ 3 h 11"/>
                      <a:gd name="T22" fmla="*/ 20 w 34"/>
                      <a:gd name="T23" fmla="*/ 3 h 11"/>
                      <a:gd name="T24" fmla="*/ 22 w 34"/>
                      <a:gd name="T25" fmla="*/ 3 h 11"/>
                      <a:gd name="T26" fmla="*/ 25 w 34"/>
                      <a:gd name="T27" fmla="*/ 3 h 11"/>
                      <a:gd name="T28" fmla="*/ 29 w 34"/>
                      <a:gd name="T29" fmla="*/ 5 h 11"/>
                      <a:gd name="T30" fmla="*/ 33 w 34"/>
                      <a:gd name="T31" fmla="*/ 5 h 11"/>
                      <a:gd name="T32" fmla="*/ 33 w 34"/>
                      <a:gd name="T33" fmla="*/ 6 h 11"/>
                      <a:gd name="T34" fmla="*/ 31 w 34"/>
                      <a:gd name="T35" fmla="*/ 6 h 11"/>
                      <a:gd name="T36" fmla="*/ 31 w 34"/>
                      <a:gd name="T37" fmla="*/ 8 h 11"/>
                      <a:gd name="T38" fmla="*/ 27 w 34"/>
                      <a:gd name="T39" fmla="*/ 8 h 11"/>
                      <a:gd name="T40" fmla="*/ 25 w 34"/>
                      <a:gd name="T41" fmla="*/ 8 h 11"/>
                      <a:gd name="T42" fmla="*/ 22 w 34"/>
                      <a:gd name="T43" fmla="*/ 8 h 11"/>
                      <a:gd name="T44" fmla="*/ 20 w 34"/>
                      <a:gd name="T45" fmla="*/ 8 h 11"/>
                      <a:gd name="T46" fmla="*/ 16 w 34"/>
                      <a:gd name="T47" fmla="*/ 10 h 11"/>
                      <a:gd name="T48" fmla="*/ 15 w 34"/>
                      <a:gd name="T49" fmla="*/ 10 h 11"/>
                      <a:gd name="T50" fmla="*/ 13 w 34"/>
                      <a:gd name="T51" fmla="*/ 8 h 11"/>
                      <a:gd name="T52" fmla="*/ 11 w 34"/>
                      <a:gd name="T53" fmla="*/ 8 h 11"/>
                      <a:gd name="T54" fmla="*/ 9 w 34"/>
                      <a:gd name="T55" fmla="*/ 8 h 11"/>
                      <a:gd name="T56" fmla="*/ 8 w 34"/>
                      <a:gd name="T57" fmla="*/ 8 h 11"/>
                      <a:gd name="T58" fmla="*/ 7 w 34"/>
                      <a:gd name="T59" fmla="*/ 8 h 11"/>
                      <a:gd name="T60" fmla="*/ 7 w 34"/>
                      <a:gd name="T61" fmla="*/ 6 h 11"/>
                      <a:gd name="T62" fmla="*/ 5 w 34"/>
                      <a:gd name="T63" fmla="*/ 6 h 11"/>
                      <a:gd name="T64" fmla="*/ 5 w 34"/>
                      <a:gd name="T65" fmla="*/ 5 h 11"/>
                      <a:gd name="T66" fmla="*/ 4 w 34"/>
                      <a:gd name="T67" fmla="*/ 5 h 11"/>
                      <a:gd name="T68" fmla="*/ 4 w 34"/>
                      <a:gd name="T69" fmla="*/ 3 h 11"/>
                      <a:gd name="T70" fmla="*/ 3 w 34"/>
                      <a:gd name="T71" fmla="*/ 3 h 11"/>
                      <a:gd name="T72" fmla="*/ 2 w 34"/>
                      <a:gd name="T73" fmla="*/ 1 h 11"/>
                      <a:gd name="T74" fmla="*/ 0 w 34"/>
                      <a:gd name="T75" fmla="*/ 0 h 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11">
                        <a:moveTo>
                          <a:pt x="0" y="0"/>
                        </a:moveTo>
                        <a:lnTo>
                          <a:pt x="2" y="0"/>
                        </a:lnTo>
                        <a:lnTo>
                          <a:pt x="4" y="1"/>
                        </a:lnTo>
                        <a:lnTo>
                          <a:pt x="5" y="1"/>
                        </a:lnTo>
                        <a:lnTo>
                          <a:pt x="7" y="1"/>
                        </a:lnTo>
                        <a:lnTo>
                          <a:pt x="8" y="1"/>
                        </a:lnTo>
                        <a:lnTo>
                          <a:pt x="9" y="1"/>
                        </a:lnTo>
                        <a:lnTo>
                          <a:pt x="11" y="1"/>
                        </a:lnTo>
                        <a:lnTo>
                          <a:pt x="13" y="3"/>
                        </a:lnTo>
                        <a:lnTo>
                          <a:pt x="15" y="3"/>
                        </a:lnTo>
                        <a:lnTo>
                          <a:pt x="16" y="3"/>
                        </a:lnTo>
                        <a:lnTo>
                          <a:pt x="20" y="3"/>
                        </a:lnTo>
                        <a:lnTo>
                          <a:pt x="22" y="3"/>
                        </a:lnTo>
                        <a:lnTo>
                          <a:pt x="25" y="3"/>
                        </a:lnTo>
                        <a:lnTo>
                          <a:pt x="29" y="5"/>
                        </a:lnTo>
                        <a:lnTo>
                          <a:pt x="33" y="5"/>
                        </a:lnTo>
                        <a:lnTo>
                          <a:pt x="33" y="6"/>
                        </a:lnTo>
                        <a:lnTo>
                          <a:pt x="31" y="6"/>
                        </a:lnTo>
                        <a:lnTo>
                          <a:pt x="31" y="8"/>
                        </a:lnTo>
                        <a:lnTo>
                          <a:pt x="27" y="8"/>
                        </a:lnTo>
                        <a:lnTo>
                          <a:pt x="25" y="8"/>
                        </a:lnTo>
                        <a:lnTo>
                          <a:pt x="22" y="8"/>
                        </a:lnTo>
                        <a:lnTo>
                          <a:pt x="20" y="8"/>
                        </a:lnTo>
                        <a:lnTo>
                          <a:pt x="16" y="10"/>
                        </a:lnTo>
                        <a:lnTo>
                          <a:pt x="15" y="10"/>
                        </a:lnTo>
                        <a:lnTo>
                          <a:pt x="13" y="8"/>
                        </a:lnTo>
                        <a:lnTo>
                          <a:pt x="11" y="8"/>
                        </a:lnTo>
                        <a:lnTo>
                          <a:pt x="9" y="8"/>
                        </a:lnTo>
                        <a:lnTo>
                          <a:pt x="8" y="8"/>
                        </a:lnTo>
                        <a:lnTo>
                          <a:pt x="7" y="8"/>
                        </a:lnTo>
                        <a:lnTo>
                          <a:pt x="7" y="6"/>
                        </a:lnTo>
                        <a:lnTo>
                          <a:pt x="5" y="6"/>
                        </a:lnTo>
                        <a:lnTo>
                          <a:pt x="5" y="5"/>
                        </a:lnTo>
                        <a:lnTo>
                          <a:pt x="4" y="5"/>
                        </a:lnTo>
                        <a:lnTo>
                          <a:pt x="4" y="3"/>
                        </a:lnTo>
                        <a:lnTo>
                          <a:pt x="3" y="3"/>
                        </a:lnTo>
                        <a:lnTo>
                          <a:pt x="2" y="1"/>
                        </a:lnTo>
                        <a:lnTo>
                          <a:pt x="0" y="0"/>
                        </a:lnTo>
                      </a:path>
                    </a:pathLst>
                  </a:custGeom>
                  <a:solidFill>
                    <a:srgbClr val="D5DCD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93" name="Freeform 879"/>
                  <p:cNvSpPr>
                    <a:spLocks noChangeAspect="1"/>
                  </p:cNvSpPr>
                  <p:nvPr/>
                </p:nvSpPr>
                <p:spPr bwMode="auto">
                  <a:xfrm>
                    <a:off x="5067" y="1319"/>
                    <a:ext cx="33" cy="10"/>
                  </a:xfrm>
                  <a:custGeom>
                    <a:avLst/>
                    <a:gdLst>
                      <a:gd name="T0" fmla="*/ 0 w 33"/>
                      <a:gd name="T1" fmla="*/ 0 h 10"/>
                      <a:gd name="T2" fmla="*/ 3 w 33"/>
                      <a:gd name="T3" fmla="*/ 2 h 10"/>
                      <a:gd name="T4" fmla="*/ 4 w 33"/>
                      <a:gd name="T5" fmla="*/ 2 h 10"/>
                      <a:gd name="T6" fmla="*/ 5 w 33"/>
                      <a:gd name="T7" fmla="*/ 2 h 10"/>
                      <a:gd name="T8" fmla="*/ 7 w 33"/>
                      <a:gd name="T9" fmla="*/ 2 h 10"/>
                      <a:gd name="T10" fmla="*/ 9 w 33"/>
                      <a:gd name="T11" fmla="*/ 2 h 10"/>
                      <a:gd name="T12" fmla="*/ 10 w 33"/>
                      <a:gd name="T13" fmla="*/ 2 h 10"/>
                      <a:gd name="T14" fmla="*/ 11 w 33"/>
                      <a:gd name="T15" fmla="*/ 2 h 10"/>
                      <a:gd name="T16" fmla="*/ 12 w 33"/>
                      <a:gd name="T17" fmla="*/ 2 h 10"/>
                      <a:gd name="T18" fmla="*/ 14 w 33"/>
                      <a:gd name="T19" fmla="*/ 2 h 10"/>
                      <a:gd name="T20" fmla="*/ 16 w 33"/>
                      <a:gd name="T21" fmla="*/ 2 h 10"/>
                      <a:gd name="T22" fmla="*/ 18 w 33"/>
                      <a:gd name="T23" fmla="*/ 4 h 10"/>
                      <a:gd name="T24" fmla="*/ 21 w 33"/>
                      <a:gd name="T25" fmla="*/ 4 h 10"/>
                      <a:gd name="T26" fmla="*/ 25 w 33"/>
                      <a:gd name="T27" fmla="*/ 5 h 10"/>
                      <a:gd name="T28" fmla="*/ 28 w 33"/>
                      <a:gd name="T29" fmla="*/ 5 h 10"/>
                      <a:gd name="T30" fmla="*/ 32 w 33"/>
                      <a:gd name="T31" fmla="*/ 7 h 10"/>
                      <a:gd name="T32" fmla="*/ 30 w 33"/>
                      <a:gd name="T33" fmla="*/ 7 h 10"/>
                      <a:gd name="T34" fmla="*/ 30 w 33"/>
                      <a:gd name="T35" fmla="*/ 7 h 10"/>
                      <a:gd name="T36" fmla="*/ 28 w 33"/>
                      <a:gd name="T37" fmla="*/ 7 h 10"/>
                      <a:gd name="T38" fmla="*/ 25 w 33"/>
                      <a:gd name="T39" fmla="*/ 9 h 10"/>
                      <a:gd name="T40" fmla="*/ 23 w 33"/>
                      <a:gd name="T41" fmla="*/ 9 h 10"/>
                      <a:gd name="T42" fmla="*/ 21 w 33"/>
                      <a:gd name="T43" fmla="*/ 9 h 10"/>
                      <a:gd name="T44" fmla="*/ 20 w 33"/>
                      <a:gd name="T45" fmla="*/ 9 h 10"/>
                      <a:gd name="T46" fmla="*/ 18 w 33"/>
                      <a:gd name="T47" fmla="*/ 9 h 10"/>
                      <a:gd name="T48" fmla="*/ 16 w 33"/>
                      <a:gd name="T49" fmla="*/ 9 h 10"/>
                      <a:gd name="T50" fmla="*/ 16 w 33"/>
                      <a:gd name="T51" fmla="*/ 9 h 10"/>
                      <a:gd name="T52" fmla="*/ 14 w 33"/>
                      <a:gd name="T53" fmla="*/ 7 h 10"/>
                      <a:gd name="T54" fmla="*/ 12 w 33"/>
                      <a:gd name="T55" fmla="*/ 7 h 10"/>
                      <a:gd name="T56" fmla="*/ 11 w 33"/>
                      <a:gd name="T57" fmla="*/ 7 h 10"/>
                      <a:gd name="T58" fmla="*/ 10 w 33"/>
                      <a:gd name="T59" fmla="*/ 7 h 10"/>
                      <a:gd name="T60" fmla="*/ 9 w 33"/>
                      <a:gd name="T61" fmla="*/ 5 h 10"/>
                      <a:gd name="T62" fmla="*/ 7 w 33"/>
                      <a:gd name="T63" fmla="*/ 5 h 10"/>
                      <a:gd name="T64" fmla="*/ 5 w 33"/>
                      <a:gd name="T65" fmla="*/ 4 h 10"/>
                      <a:gd name="T66" fmla="*/ 3 w 33"/>
                      <a:gd name="T67" fmla="*/ 2 h 10"/>
                      <a:gd name="T68" fmla="*/ 0 w 33"/>
                      <a:gd name="T69" fmla="*/ 0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 h="10">
                        <a:moveTo>
                          <a:pt x="0" y="0"/>
                        </a:moveTo>
                        <a:lnTo>
                          <a:pt x="3" y="2"/>
                        </a:lnTo>
                        <a:lnTo>
                          <a:pt x="4" y="2"/>
                        </a:lnTo>
                        <a:lnTo>
                          <a:pt x="5" y="2"/>
                        </a:lnTo>
                        <a:lnTo>
                          <a:pt x="7" y="2"/>
                        </a:lnTo>
                        <a:lnTo>
                          <a:pt x="9" y="2"/>
                        </a:lnTo>
                        <a:lnTo>
                          <a:pt x="10" y="2"/>
                        </a:lnTo>
                        <a:lnTo>
                          <a:pt x="11" y="2"/>
                        </a:lnTo>
                        <a:lnTo>
                          <a:pt x="12" y="2"/>
                        </a:lnTo>
                        <a:lnTo>
                          <a:pt x="14" y="2"/>
                        </a:lnTo>
                        <a:lnTo>
                          <a:pt x="16" y="2"/>
                        </a:lnTo>
                        <a:lnTo>
                          <a:pt x="18" y="4"/>
                        </a:lnTo>
                        <a:lnTo>
                          <a:pt x="21" y="4"/>
                        </a:lnTo>
                        <a:lnTo>
                          <a:pt x="25" y="5"/>
                        </a:lnTo>
                        <a:lnTo>
                          <a:pt x="28" y="5"/>
                        </a:lnTo>
                        <a:lnTo>
                          <a:pt x="32" y="7"/>
                        </a:lnTo>
                        <a:lnTo>
                          <a:pt x="30" y="7"/>
                        </a:lnTo>
                        <a:lnTo>
                          <a:pt x="28" y="7"/>
                        </a:lnTo>
                        <a:lnTo>
                          <a:pt x="25" y="9"/>
                        </a:lnTo>
                        <a:lnTo>
                          <a:pt x="23" y="9"/>
                        </a:lnTo>
                        <a:lnTo>
                          <a:pt x="21" y="9"/>
                        </a:lnTo>
                        <a:lnTo>
                          <a:pt x="20" y="9"/>
                        </a:lnTo>
                        <a:lnTo>
                          <a:pt x="18" y="9"/>
                        </a:lnTo>
                        <a:lnTo>
                          <a:pt x="16" y="9"/>
                        </a:lnTo>
                        <a:lnTo>
                          <a:pt x="14" y="7"/>
                        </a:lnTo>
                        <a:lnTo>
                          <a:pt x="12" y="7"/>
                        </a:lnTo>
                        <a:lnTo>
                          <a:pt x="11" y="7"/>
                        </a:lnTo>
                        <a:lnTo>
                          <a:pt x="10" y="7"/>
                        </a:lnTo>
                        <a:lnTo>
                          <a:pt x="9" y="5"/>
                        </a:lnTo>
                        <a:lnTo>
                          <a:pt x="7" y="5"/>
                        </a:lnTo>
                        <a:lnTo>
                          <a:pt x="5" y="4"/>
                        </a:lnTo>
                        <a:lnTo>
                          <a:pt x="3" y="2"/>
                        </a:lnTo>
                        <a:lnTo>
                          <a:pt x="0" y="0"/>
                        </a:lnTo>
                      </a:path>
                    </a:pathLst>
                  </a:custGeom>
                  <a:solidFill>
                    <a:srgbClr val="DFE6E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94" name="Freeform 880"/>
                  <p:cNvSpPr>
                    <a:spLocks noChangeAspect="1"/>
                  </p:cNvSpPr>
                  <p:nvPr/>
                </p:nvSpPr>
                <p:spPr bwMode="auto">
                  <a:xfrm>
                    <a:off x="5067" y="1321"/>
                    <a:ext cx="31" cy="8"/>
                  </a:xfrm>
                  <a:custGeom>
                    <a:avLst/>
                    <a:gdLst>
                      <a:gd name="T0" fmla="*/ 0 w 31"/>
                      <a:gd name="T1" fmla="*/ 0 h 8"/>
                      <a:gd name="T2" fmla="*/ 30 w 31"/>
                      <a:gd name="T3" fmla="*/ 5 h 8"/>
                      <a:gd name="T4" fmla="*/ 30 w 31"/>
                      <a:gd name="T5" fmla="*/ 6 h 8"/>
                      <a:gd name="T6" fmla="*/ 28 w 31"/>
                      <a:gd name="T7" fmla="*/ 6 h 8"/>
                      <a:gd name="T8" fmla="*/ 28 w 31"/>
                      <a:gd name="T9" fmla="*/ 6 h 8"/>
                      <a:gd name="T10" fmla="*/ 26 w 31"/>
                      <a:gd name="T11" fmla="*/ 7 h 8"/>
                      <a:gd name="T12" fmla="*/ 23 w 31"/>
                      <a:gd name="T13" fmla="*/ 7 h 8"/>
                      <a:gd name="T14" fmla="*/ 22 w 31"/>
                      <a:gd name="T15" fmla="*/ 7 h 8"/>
                      <a:gd name="T16" fmla="*/ 21 w 31"/>
                      <a:gd name="T17" fmla="*/ 7 h 8"/>
                      <a:gd name="T18" fmla="*/ 19 w 31"/>
                      <a:gd name="T19" fmla="*/ 7 h 8"/>
                      <a:gd name="T20" fmla="*/ 0 w 31"/>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8">
                        <a:moveTo>
                          <a:pt x="0" y="0"/>
                        </a:moveTo>
                        <a:lnTo>
                          <a:pt x="30" y="5"/>
                        </a:lnTo>
                        <a:lnTo>
                          <a:pt x="30" y="6"/>
                        </a:lnTo>
                        <a:lnTo>
                          <a:pt x="28" y="6"/>
                        </a:lnTo>
                        <a:lnTo>
                          <a:pt x="26" y="7"/>
                        </a:lnTo>
                        <a:lnTo>
                          <a:pt x="23" y="7"/>
                        </a:lnTo>
                        <a:lnTo>
                          <a:pt x="22" y="7"/>
                        </a:lnTo>
                        <a:lnTo>
                          <a:pt x="21" y="7"/>
                        </a:lnTo>
                        <a:lnTo>
                          <a:pt x="19"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95" name="Freeform 881"/>
                  <p:cNvSpPr>
                    <a:spLocks noChangeAspect="1"/>
                  </p:cNvSpPr>
                  <p:nvPr/>
                </p:nvSpPr>
                <p:spPr bwMode="auto">
                  <a:xfrm>
                    <a:off x="4944" y="1104"/>
                    <a:ext cx="282" cy="216"/>
                  </a:xfrm>
                  <a:custGeom>
                    <a:avLst/>
                    <a:gdLst>
                      <a:gd name="T0" fmla="*/ 14 w 282"/>
                      <a:gd name="T1" fmla="*/ 2 h 216"/>
                      <a:gd name="T2" fmla="*/ 30 w 282"/>
                      <a:gd name="T3" fmla="*/ 2 h 216"/>
                      <a:gd name="T4" fmla="*/ 46 w 282"/>
                      <a:gd name="T5" fmla="*/ 2 h 216"/>
                      <a:gd name="T6" fmla="*/ 64 w 282"/>
                      <a:gd name="T7" fmla="*/ 0 h 216"/>
                      <a:gd name="T8" fmla="*/ 81 w 282"/>
                      <a:gd name="T9" fmla="*/ 0 h 216"/>
                      <a:gd name="T10" fmla="*/ 97 w 282"/>
                      <a:gd name="T11" fmla="*/ 0 h 216"/>
                      <a:gd name="T12" fmla="*/ 115 w 282"/>
                      <a:gd name="T13" fmla="*/ 0 h 216"/>
                      <a:gd name="T14" fmla="*/ 131 w 282"/>
                      <a:gd name="T15" fmla="*/ 0 h 216"/>
                      <a:gd name="T16" fmla="*/ 149 w 282"/>
                      <a:gd name="T17" fmla="*/ 0 h 216"/>
                      <a:gd name="T18" fmla="*/ 165 w 282"/>
                      <a:gd name="T19" fmla="*/ 0 h 216"/>
                      <a:gd name="T20" fmla="*/ 181 w 282"/>
                      <a:gd name="T21" fmla="*/ 0 h 216"/>
                      <a:gd name="T22" fmla="*/ 199 w 282"/>
                      <a:gd name="T23" fmla="*/ 0 h 216"/>
                      <a:gd name="T24" fmla="*/ 216 w 282"/>
                      <a:gd name="T25" fmla="*/ 0 h 216"/>
                      <a:gd name="T26" fmla="*/ 233 w 282"/>
                      <a:gd name="T27" fmla="*/ 2 h 216"/>
                      <a:gd name="T28" fmla="*/ 250 w 282"/>
                      <a:gd name="T29" fmla="*/ 2 h 216"/>
                      <a:gd name="T30" fmla="*/ 268 w 282"/>
                      <a:gd name="T31" fmla="*/ 2 h 216"/>
                      <a:gd name="T32" fmla="*/ 277 w 282"/>
                      <a:gd name="T33" fmla="*/ 2 h 216"/>
                      <a:gd name="T34" fmla="*/ 279 w 282"/>
                      <a:gd name="T35" fmla="*/ 4 h 216"/>
                      <a:gd name="T36" fmla="*/ 279 w 282"/>
                      <a:gd name="T37" fmla="*/ 56 h 216"/>
                      <a:gd name="T38" fmla="*/ 281 w 282"/>
                      <a:gd name="T39" fmla="*/ 159 h 216"/>
                      <a:gd name="T40" fmla="*/ 279 w 282"/>
                      <a:gd name="T41" fmla="*/ 210 h 216"/>
                      <a:gd name="T42" fmla="*/ 277 w 282"/>
                      <a:gd name="T43" fmla="*/ 211 h 216"/>
                      <a:gd name="T44" fmla="*/ 268 w 282"/>
                      <a:gd name="T45" fmla="*/ 213 h 216"/>
                      <a:gd name="T46" fmla="*/ 250 w 282"/>
                      <a:gd name="T47" fmla="*/ 213 h 216"/>
                      <a:gd name="T48" fmla="*/ 233 w 282"/>
                      <a:gd name="T49" fmla="*/ 213 h 216"/>
                      <a:gd name="T50" fmla="*/ 216 w 282"/>
                      <a:gd name="T51" fmla="*/ 213 h 216"/>
                      <a:gd name="T52" fmla="*/ 199 w 282"/>
                      <a:gd name="T53" fmla="*/ 213 h 216"/>
                      <a:gd name="T54" fmla="*/ 181 w 282"/>
                      <a:gd name="T55" fmla="*/ 215 h 216"/>
                      <a:gd name="T56" fmla="*/ 165 w 282"/>
                      <a:gd name="T57" fmla="*/ 215 h 216"/>
                      <a:gd name="T58" fmla="*/ 147 w 282"/>
                      <a:gd name="T59" fmla="*/ 215 h 216"/>
                      <a:gd name="T60" fmla="*/ 131 w 282"/>
                      <a:gd name="T61" fmla="*/ 215 h 216"/>
                      <a:gd name="T62" fmla="*/ 113 w 282"/>
                      <a:gd name="T63" fmla="*/ 215 h 216"/>
                      <a:gd name="T64" fmla="*/ 97 w 282"/>
                      <a:gd name="T65" fmla="*/ 215 h 216"/>
                      <a:gd name="T66" fmla="*/ 81 w 282"/>
                      <a:gd name="T67" fmla="*/ 213 h 216"/>
                      <a:gd name="T68" fmla="*/ 63 w 282"/>
                      <a:gd name="T69" fmla="*/ 213 h 216"/>
                      <a:gd name="T70" fmla="*/ 46 w 282"/>
                      <a:gd name="T71" fmla="*/ 213 h 216"/>
                      <a:gd name="T72" fmla="*/ 30 w 282"/>
                      <a:gd name="T73" fmla="*/ 213 h 216"/>
                      <a:gd name="T74" fmla="*/ 14 w 282"/>
                      <a:gd name="T75" fmla="*/ 213 h 216"/>
                      <a:gd name="T76" fmla="*/ 4 w 282"/>
                      <a:gd name="T77" fmla="*/ 211 h 216"/>
                      <a:gd name="T78" fmla="*/ 2 w 282"/>
                      <a:gd name="T79" fmla="*/ 210 h 216"/>
                      <a:gd name="T80" fmla="*/ 0 w 282"/>
                      <a:gd name="T81" fmla="*/ 157 h 216"/>
                      <a:gd name="T82" fmla="*/ 0 w 282"/>
                      <a:gd name="T83" fmla="*/ 56 h 216"/>
                      <a:gd name="T84" fmla="*/ 2 w 282"/>
                      <a:gd name="T85" fmla="*/ 4 h 216"/>
                      <a:gd name="T86" fmla="*/ 3 w 282"/>
                      <a:gd name="T87" fmla="*/ 2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2" h="216">
                        <a:moveTo>
                          <a:pt x="5" y="2"/>
                        </a:moveTo>
                        <a:lnTo>
                          <a:pt x="14" y="2"/>
                        </a:lnTo>
                        <a:lnTo>
                          <a:pt x="22" y="2"/>
                        </a:lnTo>
                        <a:lnTo>
                          <a:pt x="30" y="2"/>
                        </a:lnTo>
                        <a:lnTo>
                          <a:pt x="38" y="2"/>
                        </a:lnTo>
                        <a:lnTo>
                          <a:pt x="46" y="2"/>
                        </a:lnTo>
                        <a:lnTo>
                          <a:pt x="56" y="2"/>
                        </a:lnTo>
                        <a:lnTo>
                          <a:pt x="64" y="0"/>
                        </a:lnTo>
                        <a:lnTo>
                          <a:pt x="72" y="0"/>
                        </a:lnTo>
                        <a:lnTo>
                          <a:pt x="81" y="0"/>
                        </a:lnTo>
                        <a:lnTo>
                          <a:pt x="89" y="0"/>
                        </a:lnTo>
                        <a:lnTo>
                          <a:pt x="97" y="0"/>
                        </a:lnTo>
                        <a:lnTo>
                          <a:pt x="106" y="0"/>
                        </a:lnTo>
                        <a:lnTo>
                          <a:pt x="115" y="0"/>
                        </a:lnTo>
                        <a:lnTo>
                          <a:pt x="123" y="0"/>
                        </a:lnTo>
                        <a:lnTo>
                          <a:pt x="131" y="0"/>
                        </a:lnTo>
                        <a:lnTo>
                          <a:pt x="139" y="0"/>
                        </a:lnTo>
                        <a:lnTo>
                          <a:pt x="149" y="0"/>
                        </a:lnTo>
                        <a:lnTo>
                          <a:pt x="157" y="0"/>
                        </a:lnTo>
                        <a:lnTo>
                          <a:pt x="165" y="0"/>
                        </a:lnTo>
                        <a:lnTo>
                          <a:pt x="173" y="0"/>
                        </a:lnTo>
                        <a:lnTo>
                          <a:pt x="181" y="0"/>
                        </a:lnTo>
                        <a:lnTo>
                          <a:pt x="191" y="0"/>
                        </a:lnTo>
                        <a:lnTo>
                          <a:pt x="199" y="0"/>
                        </a:lnTo>
                        <a:lnTo>
                          <a:pt x="207" y="0"/>
                        </a:lnTo>
                        <a:lnTo>
                          <a:pt x="216" y="0"/>
                        </a:lnTo>
                        <a:lnTo>
                          <a:pt x="224" y="2"/>
                        </a:lnTo>
                        <a:lnTo>
                          <a:pt x="233" y="2"/>
                        </a:lnTo>
                        <a:lnTo>
                          <a:pt x="242" y="2"/>
                        </a:lnTo>
                        <a:lnTo>
                          <a:pt x="250" y="2"/>
                        </a:lnTo>
                        <a:lnTo>
                          <a:pt x="258" y="2"/>
                        </a:lnTo>
                        <a:lnTo>
                          <a:pt x="268" y="2"/>
                        </a:lnTo>
                        <a:lnTo>
                          <a:pt x="276" y="2"/>
                        </a:lnTo>
                        <a:lnTo>
                          <a:pt x="277" y="2"/>
                        </a:lnTo>
                        <a:lnTo>
                          <a:pt x="279" y="3"/>
                        </a:lnTo>
                        <a:lnTo>
                          <a:pt x="279" y="4"/>
                        </a:lnTo>
                        <a:lnTo>
                          <a:pt x="279" y="5"/>
                        </a:lnTo>
                        <a:lnTo>
                          <a:pt x="279" y="56"/>
                        </a:lnTo>
                        <a:lnTo>
                          <a:pt x="281" y="108"/>
                        </a:lnTo>
                        <a:lnTo>
                          <a:pt x="281" y="159"/>
                        </a:lnTo>
                        <a:lnTo>
                          <a:pt x="279" y="208"/>
                        </a:lnTo>
                        <a:lnTo>
                          <a:pt x="279" y="210"/>
                        </a:lnTo>
                        <a:lnTo>
                          <a:pt x="279" y="211"/>
                        </a:lnTo>
                        <a:lnTo>
                          <a:pt x="277" y="211"/>
                        </a:lnTo>
                        <a:lnTo>
                          <a:pt x="276" y="213"/>
                        </a:lnTo>
                        <a:lnTo>
                          <a:pt x="268" y="213"/>
                        </a:lnTo>
                        <a:lnTo>
                          <a:pt x="258" y="213"/>
                        </a:lnTo>
                        <a:lnTo>
                          <a:pt x="250" y="213"/>
                        </a:lnTo>
                        <a:lnTo>
                          <a:pt x="242" y="213"/>
                        </a:lnTo>
                        <a:lnTo>
                          <a:pt x="233" y="213"/>
                        </a:lnTo>
                        <a:lnTo>
                          <a:pt x="224" y="213"/>
                        </a:lnTo>
                        <a:lnTo>
                          <a:pt x="216" y="213"/>
                        </a:lnTo>
                        <a:lnTo>
                          <a:pt x="207" y="213"/>
                        </a:lnTo>
                        <a:lnTo>
                          <a:pt x="199" y="213"/>
                        </a:lnTo>
                        <a:lnTo>
                          <a:pt x="190" y="213"/>
                        </a:lnTo>
                        <a:lnTo>
                          <a:pt x="181" y="215"/>
                        </a:lnTo>
                        <a:lnTo>
                          <a:pt x="173" y="215"/>
                        </a:lnTo>
                        <a:lnTo>
                          <a:pt x="165" y="215"/>
                        </a:lnTo>
                        <a:lnTo>
                          <a:pt x="157" y="215"/>
                        </a:lnTo>
                        <a:lnTo>
                          <a:pt x="147" y="215"/>
                        </a:lnTo>
                        <a:lnTo>
                          <a:pt x="139" y="215"/>
                        </a:lnTo>
                        <a:lnTo>
                          <a:pt x="131" y="215"/>
                        </a:lnTo>
                        <a:lnTo>
                          <a:pt x="123" y="215"/>
                        </a:lnTo>
                        <a:lnTo>
                          <a:pt x="113" y="215"/>
                        </a:lnTo>
                        <a:lnTo>
                          <a:pt x="105" y="215"/>
                        </a:lnTo>
                        <a:lnTo>
                          <a:pt x="97" y="215"/>
                        </a:lnTo>
                        <a:lnTo>
                          <a:pt x="89" y="213"/>
                        </a:lnTo>
                        <a:lnTo>
                          <a:pt x="81" y="213"/>
                        </a:lnTo>
                        <a:lnTo>
                          <a:pt x="71" y="213"/>
                        </a:lnTo>
                        <a:lnTo>
                          <a:pt x="63" y="213"/>
                        </a:lnTo>
                        <a:lnTo>
                          <a:pt x="55" y="213"/>
                        </a:lnTo>
                        <a:lnTo>
                          <a:pt x="46" y="213"/>
                        </a:lnTo>
                        <a:lnTo>
                          <a:pt x="38" y="213"/>
                        </a:lnTo>
                        <a:lnTo>
                          <a:pt x="30" y="213"/>
                        </a:lnTo>
                        <a:lnTo>
                          <a:pt x="22" y="213"/>
                        </a:lnTo>
                        <a:lnTo>
                          <a:pt x="14" y="213"/>
                        </a:lnTo>
                        <a:lnTo>
                          <a:pt x="5" y="213"/>
                        </a:lnTo>
                        <a:lnTo>
                          <a:pt x="4" y="211"/>
                        </a:lnTo>
                        <a:lnTo>
                          <a:pt x="3" y="211"/>
                        </a:lnTo>
                        <a:lnTo>
                          <a:pt x="2" y="210"/>
                        </a:lnTo>
                        <a:lnTo>
                          <a:pt x="2" y="208"/>
                        </a:lnTo>
                        <a:lnTo>
                          <a:pt x="0" y="157"/>
                        </a:lnTo>
                        <a:lnTo>
                          <a:pt x="0" y="107"/>
                        </a:lnTo>
                        <a:lnTo>
                          <a:pt x="0" y="56"/>
                        </a:lnTo>
                        <a:lnTo>
                          <a:pt x="2" y="5"/>
                        </a:lnTo>
                        <a:lnTo>
                          <a:pt x="2" y="4"/>
                        </a:lnTo>
                        <a:lnTo>
                          <a:pt x="3" y="3"/>
                        </a:lnTo>
                        <a:lnTo>
                          <a:pt x="3" y="2"/>
                        </a:lnTo>
                        <a:lnTo>
                          <a:pt x="5" y="2"/>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96" name="Freeform 882"/>
                  <p:cNvSpPr>
                    <a:spLocks noChangeAspect="1"/>
                  </p:cNvSpPr>
                  <p:nvPr/>
                </p:nvSpPr>
                <p:spPr bwMode="auto">
                  <a:xfrm>
                    <a:off x="5177" y="1130"/>
                    <a:ext cx="6" cy="45"/>
                  </a:xfrm>
                  <a:custGeom>
                    <a:avLst/>
                    <a:gdLst>
                      <a:gd name="T0" fmla="*/ 0 w 6"/>
                      <a:gd name="T1" fmla="*/ 4 h 45"/>
                      <a:gd name="T2" fmla="*/ 3 w 6"/>
                      <a:gd name="T3" fmla="*/ 0 h 45"/>
                      <a:gd name="T4" fmla="*/ 5 w 6"/>
                      <a:gd name="T5" fmla="*/ 42 h 45"/>
                      <a:gd name="T6" fmla="*/ 0 w 6"/>
                      <a:gd name="T7" fmla="*/ 44 h 45"/>
                      <a:gd name="T8" fmla="*/ 0 w 6"/>
                      <a:gd name="T9" fmla="*/ 4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5">
                        <a:moveTo>
                          <a:pt x="0" y="4"/>
                        </a:moveTo>
                        <a:lnTo>
                          <a:pt x="3" y="0"/>
                        </a:lnTo>
                        <a:lnTo>
                          <a:pt x="5" y="42"/>
                        </a:lnTo>
                        <a:lnTo>
                          <a:pt x="0" y="44"/>
                        </a:lnTo>
                        <a:lnTo>
                          <a:pt x="0" y="4"/>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97" name="Freeform 883"/>
                  <p:cNvSpPr>
                    <a:spLocks noChangeAspect="1"/>
                  </p:cNvSpPr>
                  <p:nvPr/>
                </p:nvSpPr>
                <p:spPr bwMode="auto">
                  <a:xfrm>
                    <a:off x="5177" y="1171"/>
                    <a:ext cx="7" cy="42"/>
                  </a:xfrm>
                  <a:custGeom>
                    <a:avLst/>
                    <a:gdLst>
                      <a:gd name="T0" fmla="*/ 0 w 7"/>
                      <a:gd name="T1" fmla="*/ 3 h 42"/>
                      <a:gd name="T2" fmla="*/ 5 w 7"/>
                      <a:gd name="T3" fmla="*/ 0 h 42"/>
                      <a:gd name="T4" fmla="*/ 6 w 7"/>
                      <a:gd name="T5" fmla="*/ 41 h 42"/>
                      <a:gd name="T6" fmla="*/ 2 w 7"/>
                      <a:gd name="T7" fmla="*/ 41 h 42"/>
                      <a:gd name="T8" fmla="*/ 0 w 7"/>
                      <a:gd name="T9" fmla="*/ 3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2">
                        <a:moveTo>
                          <a:pt x="0" y="3"/>
                        </a:moveTo>
                        <a:lnTo>
                          <a:pt x="5" y="0"/>
                        </a:lnTo>
                        <a:lnTo>
                          <a:pt x="6" y="41"/>
                        </a:lnTo>
                        <a:lnTo>
                          <a:pt x="2" y="41"/>
                        </a:lnTo>
                        <a:lnTo>
                          <a:pt x="0" y="3"/>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98" name="Freeform 884"/>
                  <p:cNvSpPr>
                    <a:spLocks noChangeAspect="1"/>
                  </p:cNvSpPr>
                  <p:nvPr/>
                </p:nvSpPr>
                <p:spPr bwMode="auto">
                  <a:xfrm>
                    <a:off x="5178" y="1212"/>
                    <a:ext cx="6" cy="41"/>
                  </a:xfrm>
                  <a:custGeom>
                    <a:avLst/>
                    <a:gdLst>
                      <a:gd name="T0" fmla="*/ 0 w 6"/>
                      <a:gd name="T1" fmla="*/ 0 h 41"/>
                      <a:gd name="T2" fmla="*/ 5 w 6"/>
                      <a:gd name="T3" fmla="*/ 0 h 41"/>
                      <a:gd name="T4" fmla="*/ 3 w 6"/>
                      <a:gd name="T5" fmla="*/ 40 h 41"/>
                      <a:gd name="T6" fmla="*/ 0 w 6"/>
                      <a:gd name="T7" fmla="*/ 38 h 41"/>
                      <a:gd name="T8" fmla="*/ 0 w 6"/>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1">
                        <a:moveTo>
                          <a:pt x="0" y="0"/>
                        </a:moveTo>
                        <a:lnTo>
                          <a:pt x="5" y="0"/>
                        </a:lnTo>
                        <a:lnTo>
                          <a:pt x="3" y="40"/>
                        </a:lnTo>
                        <a:lnTo>
                          <a:pt x="0" y="38"/>
                        </a:lnTo>
                        <a:lnTo>
                          <a:pt x="0"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99" name="Freeform 885"/>
                  <p:cNvSpPr>
                    <a:spLocks noChangeAspect="1"/>
                  </p:cNvSpPr>
                  <p:nvPr/>
                </p:nvSpPr>
                <p:spPr bwMode="auto">
                  <a:xfrm>
                    <a:off x="5167" y="1289"/>
                    <a:ext cx="15" cy="8"/>
                  </a:xfrm>
                  <a:custGeom>
                    <a:avLst/>
                    <a:gdLst>
                      <a:gd name="T0" fmla="*/ 10 w 15"/>
                      <a:gd name="T1" fmla="*/ 0 h 8"/>
                      <a:gd name="T2" fmla="*/ 14 w 15"/>
                      <a:gd name="T3" fmla="*/ 3 h 8"/>
                      <a:gd name="T4" fmla="*/ 14 w 15"/>
                      <a:gd name="T5" fmla="*/ 4 h 8"/>
                      <a:gd name="T6" fmla="*/ 14 w 15"/>
                      <a:gd name="T7" fmla="*/ 5 h 8"/>
                      <a:gd name="T8" fmla="*/ 12 w 15"/>
                      <a:gd name="T9" fmla="*/ 5 h 8"/>
                      <a:gd name="T10" fmla="*/ 11 w 15"/>
                      <a:gd name="T11" fmla="*/ 7 h 8"/>
                      <a:gd name="T12" fmla="*/ 4 w 15"/>
                      <a:gd name="T13" fmla="*/ 7 h 8"/>
                      <a:gd name="T14" fmla="*/ 0 w 15"/>
                      <a:gd name="T15" fmla="*/ 3 h 8"/>
                      <a:gd name="T16" fmla="*/ 7 w 15"/>
                      <a:gd name="T17" fmla="*/ 3 h 8"/>
                      <a:gd name="T18" fmla="*/ 9 w 15"/>
                      <a:gd name="T19" fmla="*/ 2 h 8"/>
                      <a:gd name="T20" fmla="*/ 10 w 15"/>
                      <a:gd name="T21" fmla="*/ 2 h 8"/>
                      <a:gd name="T22" fmla="*/ 10 w 15"/>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8">
                        <a:moveTo>
                          <a:pt x="10" y="0"/>
                        </a:moveTo>
                        <a:lnTo>
                          <a:pt x="14" y="3"/>
                        </a:lnTo>
                        <a:lnTo>
                          <a:pt x="14" y="4"/>
                        </a:lnTo>
                        <a:lnTo>
                          <a:pt x="14" y="5"/>
                        </a:lnTo>
                        <a:lnTo>
                          <a:pt x="12" y="5"/>
                        </a:lnTo>
                        <a:lnTo>
                          <a:pt x="11" y="7"/>
                        </a:lnTo>
                        <a:lnTo>
                          <a:pt x="4" y="7"/>
                        </a:lnTo>
                        <a:lnTo>
                          <a:pt x="0" y="3"/>
                        </a:lnTo>
                        <a:lnTo>
                          <a:pt x="7" y="3"/>
                        </a:lnTo>
                        <a:lnTo>
                          <a:pt x="9" y="2"/>
                        </a:lnTo>
                        <a:lnTo>
                          <a:pt x="10" y="2"/>
                        </a:lnTo>
                        <a:lnTo>
                          <a:pt x="1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00" name="Freeform 886"/>
                  <p:cNvSpPr>
                    <a:spLocks noChangeAspect="1"/>
                  </p:cNvSpPr>
                  <p:nvPr/>
                </p:nvSpPr>
                <p:spPr bwMode="auto">
                  <a:xfrm>
                    <a:off x="5153" y="1292"/>
                    <a:ext cx="19" cy="5"/>
                  </a:xfrm>
                  <a:custGeom>
                    <a:avLst/>
                    <a:gdLst>
                      <a:gd name="T0" fmla="*/ 14 w 19"/>
                      <a:gd name="T1" fmla="*/ 0 h 5"/>
                      <a:gd name="T2" fmla="*/ 18 w 19"/>
                      <a:gd name="T3" fmla="*/ 4 h 5"/>
                      <a:gd name="T4" fmla="*/ 11 w 19"/>
                      <a:gd name="T5" fmla="*/ 4 h 5"/>
                      <a:gd name="T6" fmla="*/ 3 w 19"/>
                      <a:gd name="T7" fmla="*/ 4 h 5"/>
                      <a:gd name="T8" fmla="*/ 0 w 19"/>
                      <a:gd name="T9" fmla="*/ 0 h 5"/>
                      <a:gd name="T10" fmla="*/ 7 w 19"/>
                      <a:gd name="T11" fmla="*/ 0 h 5"/>
                      <a:gd name="T12" fmla="*/ 14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4" y="0"/>
                        </a:moveTo>
                        <a:lnTo>
                          <a:pt x="18" y="4"/>
                        </a:lnTo>
                        <a:lnTo>
                          <a:pt x="11" y="4"/>
                        </a:lnTo>
                        <a:lnTo>
                          <a:pt x="3"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01" name="Freeform 887"/>
                  <p:cNvSpPr>
                    <a:spLocks noChangeAspect="1"/>
                  </p:cNvSpPr>
                  <p:nvPr/>
                </p:nvSpPr>
                <p:spPr bwMode="auto">
                  <a:xfrm>
                    <a:off x="5140" y="1292"/>
                    <a:ext cx="17" cy="5"/>
                  </a:xfrm>
                  <a:custGeom>
                    <a:avLst/>
                    <a:gdLst>
                      <a:gd name="T0" fmla="*/ 14 w 17"/>
                      <a:gd name="T1" fmla="*/ 0 h 5"/>
                      <a:gd name="T2" fmla="*/ 16 w 17"/>
                      <a:gd name="T3" fmla="*/ 4 h 5"/>
                      <a:gd name="T4" fmla="*/ 9 w 17"/>
                      <a:gd name="T5" fmla="*/ 4 h 5"/>
                      <a:gd name="T6" fmla="*/ 3 w 17"/>
                      <a:gd name="T7" fmla="*/ 4 h 5"/>
                      <a:gd name="T8" fmla="*/ 0 w 17"/>
                      <a:gd name="T9" fmla="*/ 2 h 5"/>
                      <a:gd name="T10" fmla="*/ 7 w 17"/>
                      <a:gd name="T11" fmla="*/ 2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4"/>
                        </a:lnTo>
                        <a:lnTo>
                          <a:pt x="9" y="4"/>
                        </a:lnTo>
                        <a:lnTo>
                          <a:pt x="3" y="4"/>
                        </a:lnTo>
                        <a:lnTo>
                          <a:pt x="0" y="2"/>
                        </a:lnTo>
                        <a:lnTo>
                          <a:pt x="7" y="2"/>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02" name="Freeform 888"/>
                  <p:cNvSpPr>
                    <a:spLocks noChangeAspect="1"/>
                  </p:cNvSpPr>
                  <p:nvPr/>
                </p:nvSpPr>
                <p:spPr bwMode="auto">
                  <a:xfrm>
                    <a:off x="5126" y="1294"/>
                    <a:ext cx="17" cy="5"/>
                  </a:xfrm>
                  <a:custGeom>
                    <a:avLst/>
                    <a:gdLst>
                      <a:gd name="T0" fmla="*/ 14 w 17"/>
                      <a:gd name="T1" fmla="*/ 0 h 5"/>
                      <a:gd name="T2" fmla="*/ 16 w 17"/>
                      <a:gd name="T3" fmla="*/ 2 h 5"/>
                      <a:gd name="T4" fmla="*/ 9 w 17"/>
                      <a:gd name="T5" fmla="*/ 4 h 5"/>
                      <a:gd name="T6" fmla="*/ 3 w 17"/>
                      <a:gd name="T7" fmla="*/ 4 h 5"/>
                      <a:gd name="T8" fmla="*/ 0 w 17"/>
                      <a:gd name="T9" fmla="*/ 0 h 5"/>
                      <a:gd name="T10" fmla="*/ 7 w 17"/>
                      <a:gd name="T11" fmla="*/ 0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2"/>
                        </a:lnTo>
                        <a:lnTo>
                          <a:pt x="9" y="4"/>
                        </a:lnTo>
                        <a:lnTo>
                          <a:pt x="3"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03" name="Freeform 889"/>
                  <p:cNvSpPr>
                    <a:spLocks noChangeAspect="1"/>
                  </p:cNvSpPr>
                  <p:nvPr/>
                </p:nvSpPr>
                <p:spPr bwMode="auto">
                  <a:xfrm>
                    <a:off x="5113" y="1294"/>
                    <a:ext cx="17" cy="5"/>
                  </a:xfrm>
                  <a:custGeom>
                    <a:avLst/>
                    <a:gdLst>
                      <a:gd name="T0" fmla="*/ 14 w 17"/>
                      <a:gd name="T1" fmla="*/ 0 h 5"/>
                      <a:gd name="T2" fmla="*/ 16 w 17"/>
                      <a:gd name="T3" fmla="*/ 4 h 5"/>
                      <a:gd name="T4" fmla="*/ 8 w 17"/>
                      <a:gd name="T5" fmla="*/ 4 h 5"/>
                      <a:gd name="T6" fmla="*/ 2 w 17"/>
                      <a:gd name="T7" fmla="*/ 4 h 5"/>
                      <a:gd name="T8" fmla="*/ 0 w 17"/>
                      <a:gd name="T9" fmla="*/ 0 h 5"/>
                      <a:gd name="T10" fmla="*/ 7 w 17"/>
                      <a:gd name="T11" fmla="*/ 0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4"/>
                        </a:lnTo>
                        <a:lnTo>
                          <a:pt x="8" y="4"/>
                        </a:lnTo>
                        <a:lnTo>
                          <a:pt x="2"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04" name="Freeform 890"/>
                  <p:cNvSpPr>
                    <a:spLocks noChangeAspect="1"/>
                  </p:cNvSpPr>
                  <p:nvPr/>
                </p:nvSpPr>
                <p:spPr bwMode="auto">
                  <a:xfrm>
                    <a:off x="5097" y="1294"/>
                    <a:ext cx="18" cy="5"/>
                  </a:xfrm>
                  <a:custGeom>
                    <a:avLst/>
                    <a:gdLst>
                      <a:gd name="T0" fmla="*/ 15 w 18"/>
                      <a:gd name="T1" fmla="*/ 0 h 5"/>
                      <a:gd name="T2" fmla="*/ 17 w 18"/>
                      <a:gd name="T3" fmla="*/ 4 h 5"/>
                      <a:gd name="T4" fmla="*/ 10 w 18"/>
                      <a:gd name="T5" fmla="*/ 4 h 5"/>
                      <a:gd name="T6" fmla="*/ 2 w 18"/>
                      <a:gd name="T7" fmla="*/ 4 h 5"/>
                      <a:gd name="T8" fmla="*/ 0 w 18"/>
                      <a:gd name="T9" fmla="*/ 0 h 5"/>
                      <a:gd name="T10" fmla="*/ 7 w 18"/>
                      <a:gd name="T11" fmla="*/ 0 h 5"/>
                      <a:gd name="T12" fmla="*/ 15 w 18"/>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5">
                        <a:moveTo>
                          <a:pt x="15" y="0"/>
                        </a:moveTo>
                        <a:lnTo>
                          <a:pt x="17" y="4"/>
                        </a:lnTo>
                        <a:lnTo>
                          <a:pt x="10" y="4"/>
                        </a:lnTo>
                        <a:lnTo>
                          <a:pt x="2" y="4"/>
                        </a:lnTo>
                        <a:lnTo>
                          <a:pt x="0" y="0"/>
                        </a:lnTo>
                        <a:lnTo>
                          <a:pt x="7" y="0"/>
                        </a:lnTo>
                        <a:lnTo>
                          <a:pt x="15"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05" name="Freeform 891"/>
                  <p:cNvSpPr>
                    <a:spLocks noChangeAspect="1"/>
                  </p:cNvSpPr>
                  <p:nvPr/>
                </p:nvSpPr>
                <p:spPr bwMode="auto">
                  <a:xfrm>
                    <a:off x="5084" y="1294"/>
                    <a:ext cx="16" cy="5"/>
                  </a:xfrm>
                  <a:custGeom>
                    <a:avLst/>
                    <a:gdLst>
                      <a:gd name="T0" fmla="*/ 13 w 16"/>
                      <a:gd name="T1" fmla="*/ 0 h 5"/>
                      <a:gd name="T2" fmla="*/ 15 w 16"/>
                      <a:gd name="T3" fmla="*/ 4 h 5"/>
                      <a:gd name="T4" fmla="*/ 8 w 16"/>
                      <a:gd name="T5" fmla="*/ 4 h 5"/>
                      <a:gd name="T6" fmla="*/ 2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8" y="4"/>
                        </a:lnTo>
                        <a:lnTo>
                          <a:pt x="2"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06" name="Freeform 892"/>
                  <p:cNvSpPr>
                    <a:spLocks noChangeAspect="1"/>
                  </p:cNvSpPr>
                  <p:nvPr/>
                </p:nvSpPr>
                <p:spPr bwMode="auto">
                  <a:xfrm>
                    <a:off x="5070" y="1294"/>
                    <a:ext cx="16" cy="5"/>
                  </a:xfrm>
                  <a:custGeom>
                    <a:avLst/>
                    <a:gdLst>
                      <a:gd name="T0" fmla="*/ 13 w 16"/>
                      <a:gd name="T1" fmla="*/ 0 h 5"/>
                      <a:gd name="T2" fmla="*/ 15 w 16"/>
                      <a:gd name="T3" fmla="*/ 4 h 5"/>
                      <a:gd name="T4" fmla="*/ 8 w 16"/>
                      <a:gd name="T5" fmla="*/ 4 h 5"/>
                      <a:gd name="T6" fmla="*/ 2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8" y="4"/>
                        </a:lnTo>
                        <a:lnTo>
                          <a:pt x="2"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07" name="Freeform 893"/>
                  <p:cNvSpPr>
                    <a:spLocks noChangeAspect="1"/>
                  </p:cNvSpPr>
                  <p:nvPr/>
                </p:nvSpPr>
                <p:spPr bwMode="auto">
                  <a:xfrm>
                    <a:off x="5056" y="1294"/>
                    <a:ext cx="16" cy="5"/>
                  </a:xfrm>
                  <a:custGeom>
                    <a:avLst/>
                    <a:gdLst>
                      <a:gd name="T0" fmla="*/ 13 w 16"/>
                      <a:gd name="T1" fmla="*/ 0 h 5"/>
                      <a:gd name="T2" fmla="*/ 15 w 16"/>
                      <a:gd name="T3" fmla="*/ 4 h 5"/>
                      <a:gd name="T4" fmla="*/ 7 w 16"/>
                      <a:gd name="T5" fmla="*/ 4 h 5"/>
                      <a:gd name="T6" fmla="*/ 0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7" y="4"/>
                        </a:lnTo>
                        <a:lnTo>
                          <a:pt x="0"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08" name="Freeform 894"/>
                  <p:cNvSpPr>
                    <a:spLocks noChangeAspect="1"/>
                  </p:cNvSpPr>
                  <p:nvPr/>
                </p:nvSpPr>
                <p:spPr bwMode="auto">
                  <a:xfrm>
                    <a:off x="5043" y="1294"/>
                    <a:ext cx="14" cy="5"/>
                  </a:xfrm>
                  <a:custGeom>
                    <a:avLst/>
                    <a:gdLst>
                      <a:gd name="T0" fmla="*/ 13 w 14"/>
                      <a:gd name="T1" fmla="*/ 0 h 5"/>
                      <a:gd name="T2" fmla="*/ 13 w 14"/>
                      <a:gd name="T3" fmla="*/ 4 h 5"/>
                      <a:gd name="T4" fmla="*/ 7 w 14"/>
                      <a:gd name="T5" fmla="*/ 4 h 5"/>
                      <a:gd name="T6" fmla="*/ 0 w 14"/>
                      <a:gd name="T7" fmla="*/ 4 h 5"/>
                      <a:gd name="T8" fmla="*/ 0 w 14"/>
                      <a:gd name="T9" fmla="*/ 0 h 5"/>
                      <a:gd name="T10" fmla="*/ 7 w 14"/>
                      <a:gd name="T11" fmla="*/ 0 h 5"/>
                      <a:gd name="T12" fmla="*/ 13 w 14"/>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5">
                        <a:moveTo>
                          <a:pt x="13" y="0"/>
                        </a:moveTo>
                        <a:lnTo>
                          <a:pt x="13" y="4"/>
                        </a:lnTo>
                        <a:lnTo>
                          <a:pt x="7" y="4"/>
                        </a:lnTo>
                        <a:lnTo>
                          <a:pt x="0"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09" name="Freeform 895"/>
                  <p:cNvSpPr>
                    <a:spLocks noChangeAspect="1"/>
                  </p:cNvSpPr>
                  <p:nvPr/>
                </p:nvSpPr>
                <p:spPr bwMode="auto">
                  <a:xfrm>
                    <a:off x="5028" y="1294"/>
                    <a:ext cx="15" cy="5"/>
                  </a:xfrm>
                  <a:custGeom>
                    <a:avLst/>
                    <a:gdLst>
                      <a:gd name="T0" fmla="*/ 14 w 15"/>
                      <a:gd name="T1" fmla="*/ 0 h 5"/>
                      <a:gd name="T2" fmla="*/ 14 w 15"/>
                      <a:gd name="T3" fmla="*/ 4 h 5"/>
                      <a:gd name="T4" fmla="*/ 7 w 15"/>
                      <a:gd name="T5" fmla="*/ 4 h 5"/>
                      <a:gd name="T6" fmla="*/ 0 w 15"/>
                      <a:gd name="T7" fmla="*/ 4 h 5"/>
                      <a:gd name="T8" fmla="*/ 2 w 15"/>
                      <a:gd name="T9" fmla="*/ 0 h 5"/>
                      <a:gd name="T10" fmla="*/ 7 w 15"/>
                      <a:gd name="T11" fmla="*/ 0 h 5"/>
                      <a:gd name="T12" fmla="*/ 14 w 15"/>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5">
                        <a:moveTo>
                          <a:pt x="14" y="0"/>
                        </a:moveTo>
                        <a:lnTo>
                          <a:pt x="14" y="4"/>
                        </a:lnTo>
                        <a:lnTo>
                          <a:pt x="7" y="4"/>
                        </a:lnTo>
                        <a:lnTo>
                          <a:pt x="0" y="4"/>
                        </a:lnTo>
                        <a:lnTo>
                          <a:pt x="2"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10" name="Freeform 896"/>
                  <p:cNvSpPr>
                    <a:spLocks noChangeAspect="1"/>
                  </p:cNvSpPr>
                  <p:nvPr/>
                </p:nvSpPr>
                <p:spPr bwMode="auto">
                  <a:xfrm>
                    <a:off x="5014" y="1294"/>
                    <a:ext cx="17" cy="5"/>
                  </a:xfrm>
                  <a:custGeom>
                    <a:avLst/>
                    <a:gdLst>
                      <a:gd name="T0" fmla="*/ 16 w 17"/>
                      <a:gd name="T1" fmla="*/ 0 h 5"/>
                      <a:gd name="T2" fmla="*/ 14 w 17"/>
                      <a:gd name="T3" fmla="*/ 4 h 5"/>
                      <a:gd name="T4" fmla="*/ 7 w 17"/>
                      <a:gd name="T5" fmla="*/ 4 h 5"/>
                      <a:gd name="T6" fmla="*/ 0 w 17"/>
                      <a:gd name="T7" fmla="*/ 4 h 5"/>
                      <a:gd name="T8" fmla="*/ 2 w 17"/>
                      <a:gd name="T9" fmla="*/ 0 h 5"/>
                      <a:gd name="T10" fmla="*/ 9 w 17"/>
                      <a:gd name="T11" fmla="*/ 0 h 5"/>
                      <a:gd name="T12" fmla="*/ 16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6" y="0"/>
                        </a:moveTo>
                        <a:lnTo>
                          <a:pt x="14" y="4"/>
                        </a:lnTo>
                        <a:lnTo>
                          <a:pt x="7" y="4"/>
                        </a:lnTo>
                        <a:lnTo>
                          <a:pt x="0" y="4"/>
                        </a:lnTo>
                        <a:lnTo>
                          <a:pt x="2" y="0"/>
                        </a:lnTo>
                        <a:lnTo>
                          <a:pt x="9" y="0"/>
                        </a:lnTo>
                        <a:lnTo>
                          <a:pt x="16"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11" name="Freeform 897"/>
                  <p:cNvSpPr>
                    <a:spLocks noChangeAspect="1"/>
                  </p:cNvSpPr>
                  <p:nvPr/>
                </p:nvSpPr>
                <p:spPr bwMode="auto">
                  <a:xfrm>
                    <a:off x="5001" y="1294"/>
                    <a:ext cx="16" cy="5"/>
                  </a:xfrm>
                  <a:custGeom>
                    <a:avLst/>
                    <a:gdLst>
                      <a:gd name="T0" fmla="*/ 15 w 16"/>
                      <a:gd name="T1" fmla="*/ 0 h 5"/>
                      <a:gd name="T2" fmla="*/ 13 w 16"/>
                      <a:gd name="T3" fmla="*/ 4 h 5"/>
                      <a:gd name="T4" fmla="*/ 7 w 16"/>
                      <a:gd name="T5" fmla="*/ 4 h 5"/>
                      <a:gd name="T6" fmla="*/ 0 w 16"/>
                      <a:gd name="T7" fmla="*/ 4 h 5"/>
                      <a:gd name="T8" fmla="*/ 3 w 16"/>
                      <a:gd name="T9" fmla="*/ 0 h 5"/>
                      <a:gd name="T10" fmla="*/ 8 w 16"/>
                      <a:gd name="T11" fmla="*/ 0 h 5"/>
                      <a:gd name="T12" fmla="*/ 15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5" y="0"/>
                        </a:moveTo>
                        <a:lnTo>
                          <a:pt x="13" y="4"/>
                        </a:lnTo>
                        <a:lnTo>
                          <a:pt x="7" y="4"/>
                        </a:lnTo>
                        <a:lnTo>
                          <a:pt x="0" y="4"/>
                        </a:lnTo>
                        <a:lnTo>
                          <a:pt x="3" y="0"/>
                        </a:lnTo>
                        <a:lnTo>
                          <a:pt x="8" y="0"/>
                        </a:lnTo>
                        <a:lnTo>
                          <a:pt x="15"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12" name="Freeform 898"/>
                  <p:cNvSpPr>
                    <a:spLocks noChangeAspect="1"/>
                  </p:cNvSpPr>
                  <p:nvPr/>
                </p:nvSpPr>
                <p:spPr bwMode="auto">
                  <a:xfrm>
                    <a:off x="4985" y="1294"/>
                    <a:ext cx="19" cy="5"/>
                  </a:xfrm>
                  <a:custGeom>
                    <a:avLst/>
                    <a:gdLst>
                      <a:gd name="T0" fmla="*/ 18 w 19"/>
                      <a:gd name="T1" fmla="*/ 0 h 5"/>
                      <a:gd name="T2" fmla="*/ 16 w 19"/>
                      <a:gd name="T3" fmla="*/ 4 h 5"/>
                      <a:gd name="T4" fmla="*/ 7 w 19"/>
                      <a:gd name="T5" fmla="*/ 4 h 5"/>
                      <a:gd name="T6" fmla="*/ 0 w 19"/>
                      <a:gd name="T7" fmla="*/ 2 h 5"/>
                      <a:gd name="T8" fmla="*/ 3 w 19"/>
                      <a:gd name="T9" fmla="*/ 0 h 5"/>
                      <a:gd name="T10" fmla="*/ 9 w 19"/>
                      <a:gd name="T11" fmla="*/ 0 h 5"/>
                      <a:gd name="T12" fmla="*/ 18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8" y="0"/>
                        </a:moveTo>
                        <a:lnTo>
                          <a:pt x="16" y="4"/>
                        </a:lnTo>
                        <a:lnTo>
                          <a:pt x="7" y="4"/>
                        </a:lnTo>
                        <a:lnTo>
                          <a:pt x="0" y="2"/>
                        </a:lnTo>
                        <a:lnTo>
                          <a:pt x="3" y="0"/>
                        </a:lnTo>
                        <a:lnTo>
                          <a:pt x="9" y="0"/>
                        </a:lnTo>
                        <a:lnTo>
                          <a:pt x="18"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13" name="Freeform 899"/>
                  <p:cNvSpPr>
                    <a:spLocks noChangeAspect="1"/>
                  </p:cNvSpPr>
                  <p:nvPr/>
                </p:nvSpPr>
                <p:spPr bwMode="auto">
                  <a:xfrm>
                    <a:off x="4972" y="1292"/>
                    <a:ext cx="18" cy="5"/>
                  </a:xfrm>
                  <a:custGeom>
                    <a:avLst/>
                    <a:gdLst>
                      <a:gd name="T0" fmla="*/ 17 w 18"/>
                      <a:gd name="T1" fmla="*/ 2 h 5"/>
                      <a:gd name="T2" fmla="*/ 15 w 18"/>
                      <a:gd name="T3" fmla="*/ 4 h 5"/>
                      <a:gd name="T4" fmla="*/ 7 w 18"/>
                      <a:gd name="T5" fmla="*/ 4 h 5"/>
                      <a:gd name="T6" fmla="*/ 0 w 18"/>
                      <a:gd name="T7" fmla="*/ 4 h 5"/>
                      <a:gd name="T8" fmla="*/ 4 w 18"/>
                      <a:gd name="T9" fmla="*/ 0 h 5"/>
                      <a:gd name="T10" fmla="*/ 11 w 18"/>
                      <a:gd name="T11" fmla="*/ 2 h 5"/>
                      <a:gd name="T12" fmla="*/ 17 w 18"/>
                      <a:gd name="T13" fmla="*/ 2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5">
                        <a:moveTo>
                          <a:pt x="17" y="2"/>
                        </a:moveTo>
                        <a:lnTo>
                          <a:pt x="15" y="4"/>
                        </a:lnTo>
                        <a:lnTo>
                          <a:pt x="7" y="4"/>
                        </a:lnTo>
                        <a:lnTo>
                          <a:pt x="0" y="4"/>
                        </a:lnTo>
                        <a:lnTo>
                          <a:pt x="4" y="0"/>
                        </a:lnTo>
                        <a:lnTo>
                          <a:pt x="11" y="2"/>
                        </a:lnTo>
                        <a:lnTo>
                          <a:pt x="17" y="2"/>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14" name="Freeform 900"/>
                  <p:cNvSpPr>
                    <a:spLocks noChangeAspect="1"/>
                  </p:cNvSpPr>
                  <p:nvPr/>
                </p:nvSpPr>
                <p:spPr bwMode="auto">
                  <a:xfrm>
                    <a:off x="4958" y="1292"/>
                    <a:ext cx="19" cy="5"/>
                  </a:xfrm>
                  <a:custGeom>
                    <a:avLst/>
                    <a:gdLst>
                      <a:gd name="T0" fmla="*/ 18 w 19"/>
                      <a:gd name="T1" fmla="*/ 0 h 5"/>
                      <a:gd name="T2" fmla="*/ 14 w 19"/>
                      <a:gd name="T3" fmla="*/ 4 h 5"/>
                      <a:gd name="T4" fmla="*/ 7 w 19"/>
                      <a:gd name="T5" fmla="*/ 4 h 5"/>
                      <a:gd name="T6" fmla="*/ 0 w 19"/>
                      <a:gd name="T7" fmla="*/ 4 h 5"/>
                      <a:gd name="T8" fmla="*/ 4 w 19"/>
                      <a:gd name="T9" fmla="*/ 0 h 5"/>
                      <a:gd name="T10" fmla="*/ 11 w 19"/>
                      <a:gd name="T11" fmla="*/ 0 h 5"/>
                      <a:gd name="T12" fmla="*/ 18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8" y="0"/>
                        </a:moveTo>
                        <a:lnTo>
                          <a:pt x="14" y="4"/>
                        </a:lnTo>
                        <a:lnTo>
                          <a:pt x="7" y="4"/>
                        </a:lnTo>
                        <a:lnTo>
                          <a:pt x="0" y="4"/>
                        </a:lnTo>
                        <a:lnTo>
                          <a:pt x="4" y="0"/>
                        </a:lnTo>
                        <a:lnTo>
                          <a:pt x="11" y="0"/>
                        </a:lnTo>
                        <a:lnTo>
                          <a:pt x="18"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15" name="Freeform 901"/>
                  <p:cNvSpPr>
                    <a:spLocks noChangeAspect="1"/>
                  </p:cNvSpPr>
                  <p:nvPr/>
                </p:nvSpPr>
                <p:spPr bwMode="auto">
                  <a:xfrm>
                    <a:off x="4948" y="1289"/>
                    <a:ext cx="15" cy="8"/>
                  </a:xfrm>
                  <a:custGeom>
                    <a:avLst/>
                    <a:gdLst>
                      <a:gd name="T0" fmla="*/ 14 w 15"/>
                      <a:gd name="T1" fmla="*/ 3 h 8"/>
                      <a:gd name="T2" fmla="*/ 10 w 15"/>
                      <a:gd name="T3" fmla="*/ 7 h 8"/>
                      <a:gd name="T4" fmla="*/ 4 w 15"/>
                      <a:gd name="T5" fmla="*/ 7 h 8"/>
                      <a:gd name="T6" fmla="*/ 2 w 15"/>
                      <a:gd name="T7" fmla="*/ 5 h 8"/>
                      <a:gd name="T8" fmla="*/ 2 w 15"/>
                      <a:gd name="T9" fmla="*/ 5 h 8"/>
                      <a:gd name="T10" fmla="*/ 2 w 15"/>
                      <a:gd name="T11" fmla="*/ 4 h 8"/>
                      <a:gd name="T12" fmla="*/ 0 w 15"/>
                      <a:gd name="T13" fmla="*/ 3 h 8"/>
                      <a:gd name="T14" fmla="*/ 5 w 15"/>
                      <a:gd name="T15" fmla="*/ 0 h 8"/>
                      <a:gd name="T16" fmla="*/ 5 w 15"/>
                      <a:gd name="T17" fmla="*/ 2 h 8"/>
                      <a:gd name="T18" fmla="*/ 7 w 15"/>
                      <a:gd name="T19" fmla="*/ 3 h 8"/>
                      <a:gd name="T20" fmla="*/ 7 w 15"/>
                      <a:gd name="T21" fmla="*/ 3 h 8"/>
                      <a:gd name="T22" fmla="*/ 14 w 15"/>
                      <a:gd name="T23" fmla="*/ 3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8">
                        <a:moveTo>
                          <a:pt x="14" y="3"/>
                        </a:moveTo>
                        <a:lnTo>
                          <a:pt x="10" y="7"/>
                        </a:lnTo>
                        <a:lnTo>
                          <a:pt x="4" y="7"/>
                        </a:lnTo>
                        <a:lnTo>
                          <a:pt x="2" y="5"/>
                        </a:lnTo>
                        <a:lnTo>
                          <a:pt x="2" y="4"/>
                        </a:lnTo>
                        <a:lnTo>
                          <a:pt x="0" y="3"/>
                        </a:lnTo>
                        <a:lnTo>
                          <a:pt x="5" y="0"/>
                        </a:lnTo>
                        <a:lnTo>
                          <a:pt x="5" y="2"/>
                        </a:lnTo>
                        <a:lnTo>
                          <a:pt x="7" y="3"/>
                        </a:lnTo>
                        <a:lnTo>
                          <a:pt x="14" y="3"/>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16" name="Freeform 902"/>
                  <p:cNvSpPr>
                    <a:spLocks noChangeAspect="1"/>
                  </p:cNvSpPr>
                  <p:nvPr/>
                </p:nvSpPr>
                <p:spPr bwMode="auto">
                  <a:xfrm>
                    <a:off x="4946" y="1250"/>
                    <a:ext cx="8" cy="43"/>
                  </a:xfrm>
                  <a:custGeom>
                    <a:avLst/>
                    <a:gdLst>
                      <a:gd name="T0" fmla="*/ 7 w 8"/>
                      <a:gd name="T1" fmla="*/ 40 h 43"/>
                      <a:gd name="T2" fmla="*/ 2 w 8"/>
                      <a:gd name="T3" fmla="*/ 42 h 43"/>
                      <a:gd name="T4" fmla="*/ 0 w 8"/>
                      <a:gd name="T5" fmla="*/ 3 h 43"/>
                      <a:gd name="T6" fmla="*/ 5 w 8"/>
                      <a:gd name="T7" fmla="*/ 0 h 43"/>
                      <a:gd name="T8" fmla="*/ 7 w 8"/>
                      <a:gd name="T9" fmla="*/ 4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3">
                        <a:moveTo>
                          <a:pt x="7" y="40"/>
                        </a:moveTo>
                        <a:lnTo>
                          <a:pt x="2" y="42"/>
                        </a:lnTo>
                        <a:lnTo>
                          <a:pt x="0" y="3"/>
                        </a:lnTo>
                        <a:lnTo>
                          <a:pt x="5" y="0"/>
                        </a:lnTo>
                        <a:lnTo>
                          <a:pt x="7" y="4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17" name="Freeform 903"/>
                  <p:cNvSpPr>
                    <a:spLocks noChangeAspect="1"/>
                  </p:cNvSpPr>
                  <p:nvPr/>
                </p:nvSpPr>
                <p:spPr bwMode="auto">
                  <a:xfrm>
                    <a:off x="4946" y="1211"/>
                    <a:ext cx="6" cy="42"/>
                  </a:xfrm>
                  <a:custGeom>
                    <a:avLst/>
                    <a:gdLst>
                      <a:gd name="T0" fmla="*/ 5 w 6"/>
                      <a:gd name="T1" fmla="*/ 39 h 42"/>
                      <a:gd name="T2" fmla="*/ 0 w 6"/>
                      <a:gd name="T3" fmla="*/ 41 h 42"/>
                      <a:gd name="T4" fmla="*/ 0 w 6"/>
                      <a:gd name="T5" fmla="*/ 0 h 42"/>
                      <a:gd name="T6" fmla="*/ 5 w 6"/>
                      <a:gd name="T7" fmla="*/ 0 h 42"/>
                      <a:gd name="T8" fmla="*/ 5 w 6"/>
                      <a:gd name="T9" fmla="*/ 39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5" y="39"/>
                        </a:moveTo>
                        <a:lnTo>
                          <a:pt x="0" y="41"/>
                        </a:lnTo>
                        <a:lnTo>
                          <a:pt x="0" y="0"/>
                        </a:lnTo>
                        <a:lnTo>
                          <a:pt x="5" y="0"/>
                        </a:lnTo>
                        <a:lnTo>
                          <a:pt x="5" y="39"/>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18" name="Freeform 904"/>
                  <p:cNvSpPr>
                    <a:spLocks noChangeAspect="1"/>
                  </p:cNvSpPr>
                  <p:nvPr/>
                </p:nvSpPr>
                <p:spPr bwMode="auto">
                  <a:xfrm>
                    <a:off x="4946" y="1171"/>
                    <a:ext cx="6" cy="41"/>
                  </a:xfrm>
                  <a:custGeom>
                    <a:avLst/>
                    <a:gdLst>
                      <a:gd name="T0" fmla="*/ 5 w 6"/>
                      <a:gd name="T1" fmla="*/ 40 h 41"/>
                      <a:gd name="T2" fmla="*/ 0 w 6"/>
                      <a:gd name="T3" fmla="*/ 40 h 41"/>
                      <a:gd name="T4" fmla="*/ 1 w 6"/>
                      <a:gd name="T5" fmla="*/ 0 h 41"/>
                      <a:gd name="T6" fmla="*/ 5 w 6"/>
                      <a:gd name="T7" fmla="*/ 1 h 41"/>
                      <a:gd name="T8" fmla="*/ 5 w 6"/>
                      <a:gd name="T9" fmla="*/ 4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1">
                        <a:moveTo>
                          <a:pt x="5" y="40"/>
                        </a:moveTo>
                        <a:lnTo>
                          <a:pt x="0" y="40"/>
                        </a:lnTo>
                        <a:lnTo>
                          <a:pt x="1" y="0"/>
                        </a:lnTo>
                        <a:lnTo>
                          <a:pt x="5" y="1"/>
                        </a:lnTo>
                        <a:lnTo>
                          <a:pt x="5" y="4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19" name="Freeform 905"/>
                  <p:cNvSpPr>
                    <a:spLocks noChangeAspect="1"/>
                  </p:cNvSpPr>
                  <p:nvPr/>
                </p:nvSpPr>
                <p:spPr bwMode="auto">
                  <a:xfrm>
                    <a:off x="4948" y="1130"/>
                    <a:ext cx="6" cy="43"/>
                  </a:xfrm>
                  <a:custGeom>
                    <a:avLst/>
                    <a:gdLst>
                      <a:gd name="T0" fmla="*/ 3 w 6"/>
                      <a:gd name="T1" fmla="*/ 42 h 43"/>
                      <a:gd name="T2" fmla="*/ 0 w 6"/>
                      <a:gd name="T3" fmla="*/ 40 h 43"/>
                      <a:gd name="T4" fmla="*/ 0 w 6"/>
                      <a:gd name="T5" fmla="*/ 0 h 43"/>
                      <a:gd name="T6" fmla="*/ 5 w 6"/>
                      <a:gd name="T7" fmla="*/ 4 h 43"/>
                      <a:gd name="T8" fmla="*/ 3 w 6"/>
                      <a:gd name="T9" fmla="*/ 4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3">
                        <a:moveTo>
                          <a:pt x="3" y="42"/>
                        </a:moveTo>
                        <a:lnTo>
                          <a:pt x="0" y="40"/>
                        </a:lnTo>
                        <a:lnTo>
                          <a:pt x="0" y="0"/>
                        </a:lnTo>
                        <a:lnTo>
                          <a:pt x="5" y="4"/>
                        </a:lnTo>
                        <a:lnTo>
                          <a:pt x="3" y="42"/>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20" name="Freeform 906"/>
                  <p:cNvSpPr>
                    <a:spLocks noChangeAspect="1"/>
                  </p:cNvSpPr>
                  <p:nvPr/>
                </p:nvSpPr>
                <p:spPr bwMode="auto">
                  <a:xfrm>
                    <a:off x="5177" y="1251"/>
                    <a:ext cx="6" cy="42"/>
                  </a:xfrm>
                  <a:custGeom>
                    <a:avLst/>
                    <a:gdLst>
                      <a:gd name="T0" fmla="*/ 1 w 6"/>
                      <a:gd name="T1" fmla="*/ 0 h 42"/>
                      <a:gd name="T2" fmla="*/ 5 w 6"/>
                      <a:gd name="T3" fmla="*/ 1 h 42"/>
                      <a:gd name="T4" fmla="*/ 3 w 6"/>
                      <a:gd name="T5" fmla="*/ 41 h 42"/>
                      <a:gd name="T6" fmla="*/ 0 w 6"/>
                      <a:gd name="T7" fmla="*/ 39 h 42"/>
                      <a:gd name="T8" fmla="*/ 1 w 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1" y="0"/>
                        </a:moveTo>
                        <a:lnTo>
                          <a:pt x="5" y="1"/>
                        </a:lnTo>
                        <a:lnTo>
                          <a:pt x="3" y="41"/>
                        </a:lnTo>
                        <a:lnTo>
                          <a:pt x="0" y="39"/>
                        </a:lnTo>
                        <a:lnTo>
                          <a:pt x="1"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21" name="Freeform 907"/>
                  <p:cNvSpPr>
                    <a:spLocks noChangeAspect="1"/>
                  </p:cNvSpPr>
                  <p:nvPr/>
                </p:nvSpPr>
                <p:spPr bwMode="auto">
                  <a:xfrm>
                    <a:off x="5136" y="1304"/>
                    <a:ext cx="2" cy="8"/>
                  </a:xfrm>
                  <a:custGeom>
                    <a:avLst/>
                    <a:gdLst>
                      <a:gd name="T0" fmla="*/ 0 w 2"/>
                      <a:gd name="T1" fmla="*/ 0 h 8"/>
                      <a:gd name="T2" fmla="*/ 0 w 2"/>
                      <a:gd name="T3" fmla="*/ 0 h 8"/>
                      <a:gd name="T4" fmla="*/ 1 w 2"/>
                      <a:gd name="T5" fmla="*/ 0 h 8"/>
                      <a:gd name="T6" fmla="*/ 1 w 2"/>
                      <a:gd name="T7" fmla="*/ 1 h 8"/>
                      <a:gd name="T8" fmla="*/ 1 w 2"/>
                      <a:gd name="T9" fmla="*/ 2 h 8"/>
                      <a:gd name="T10" fmla="*/ 1 w 2"/>
                      <a:gd name="T11" fmla="*/ 5 h 8"/>
                      <a:gd name="T12" fmla="*/ 1 w 2"/>
                      <a:gd name="T13" fmla="*/ 7 h 8"/>
                      <a:gd name="T14" fmla="*/ 0 w 2"/>
                      <a:gd name="T15" fmla="*/ 7 h 8"/>
                      <a:gd name="T16" fmla="*/ 0 w 2"/>
                      <a:gd name="T17" fmla="*/ 6 h 8"/>
                      <a:gd name="T18" fmla="*/ 0 w 2"/>
                      <a:gd name="T19" fmla="*/ 5 h 8"/>
                      <a:gd name="T20" fmla="*/ 0 w 2"/>
                      <a:gd name="T21" fmla="*/ 3 h 8"/>
                      <a:gd name="T22" fmla="*/ 0 w 2"/>
                      <a:gd name="T23" fmla="*/ 1 h 8"/>
                      <a:gd name="T24" fmla="*/ 0 w 2"/>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8">
                        <a:moveTo>
                          <a:pt x="0" y="0"/>
                        </a:moveTo>
                        <a:lnTo>
                          <a:pt x="0" y="0"/>
                        </a:lnTo>
                        <a:lnTo>
                          <a:pt x="1" y="0"/>
                        </a:lnTo>
                        <a:lnTo>
                          <a:pt x="1" y="1"/>
                        </a:lnTo>
                        <a:lnTo>
                          <a:pt x="1" y="2"/>
                        </a:lnTo>
                        <a:lnTo>
                          <a:pt x="1" y="5"/>
                        </a:lnTo>
                        <a:lnTo>
                          <a:pt x="1" y="7"/>
                        </a:lnTo>
                        <a:lnTo>
                          <a:pt x="0" y="7"/>
                        </a:lnTo>
                        <a:lnTo>
                          <a:pt x="0" y="6"/>
                        </a:lnTo>
                        <a:lnTo>
                          <a:pt x="0" y="5"/>
                        </a:lnTo>
                        <a:lnTo>
                          <a:pt x="0" y="3"/>
                        </a:lnTo>
                        <a:lnTo>
                          <a:pt x="0" y="1"/>
                        </a:lnTo>
                        <a:lnTo>
                          <a:pt x="0" y="0"/>
                        </a:lnTo>
                      </a:path>
                    </a:pathLst>
                  </a:custGeom>
                  <a:solidFill>
                    <a:srgbClr val="20922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22" name="Freeform 908"/>
                  <p:cNvSpPr>
                    <a:spLocks noChangeAspect="1"/>
                  </p:cNvSpPr>
                  <p:nvPr/>
                </p:nvSpPr>
                <p:spPr bwMode="auto">
                  <a:xfrm>
                    <a:off x="5136" y="1306"/>
                    <a:ext cx="2" cy="6"/>
                  </a:xfrm>
                  <a:custGeom>
                    <a:avLst/>
                    <a:gdLst>
                      <a:gd name="T0" fmla="*/ 0 w 2"/>
                      <a:gd name="T1" fmla="*/ 0 h 6"/>
                      <a:gd name="T2" fmla="*/ 0 w 2"/>
                      <a:gd name="T3" fmla="*/ 0 h 6"/>
                      <a:gd name="T4" fmla="*/ 1 w 2"/>
                      <a:gd name="T5" fmla="*/ 0 h 6"/>
                      <a:gd name="T6" fmla="*/ 1 w 2"/>
                      <a:gd name="T7" fmla="*/ 1 h 6"/>
                      <a:gd name="T8" fmla="*/ 1 w 2"/>
                      <a:gd name="T9" fmla="*/ 3 h 6"/>
                      <a:gd name="T10" fmla="*/ 1 w 2"/>
                      <a:gd name="T11" fmla="*/ 5 h 6"/>
                      <a:gd name="T12" fmla="*/ 0 w 2"/>
                      <a:gd name="T13" fmla="*/ 5 h 6"/>
                      <a:gd name="T14" fmla="*/ 0 w 2"/>
                      <a:gd name="T15" fmla="*/ 4 h 6"/>
                      <a:gd name="T16" fmla="*/ 0 w 2"/>
                      <a:gd name="T17" fmla="*/ 3 h 6"/>
                      <a:gd name="T18" fmla="*/ 0 w 2"/>
                      <a:gd name="T19" fmla="*/ 2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0"/>
                        </a:lnTo>
                        <a:lnTo>
                          <a:pt x="1" y="0"/>
                        </a:lnTo>
                        <a:lnTo>
                          <a:pt x="1" y="1"/>
                        </a:lnTo>
                        <a:lnTo>
                          <a:pt x="1" y="3"/>
                        </a:lnTo>
                        <a:lnTo>
                          <a:pt x="1" y="5"/>
                        </a:lnTo>
                        <a:lnTo>
                          <a:pt x="0" y="5"/>
                        </a:lnTo>
                        <a:lnTo>
                          <a:pt x="0" y="4"/>
                        </a:lnTo>
                        <a:lnTo>
                          <a:pt x="0" y="3"/>
                        </a:lnTo>
                        <a:lnTo>
                          <a:pt x="0" y="2"/>
                        </a:lnTo>
                        <a:lnTo>
                          <a:pt x="0" y="0"/>
                        </a:lnTo>
                      </a:path>
                    </a:pathLst>
                  </a:custGeom>
                  <a:solidFill>
                    <a:srgbClr val="24AB2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23" name="Freeform 909"/>
                  <p:cNvSpPr>
                    <a:spLocks noChangeAspect="1"/>
                  </p:cNvSpPr>
                  <p:nvPr/>
                </p:nvSpPr>
                <p:spPr bwMode="auto">
                  <a:xfrm>
                    <a:off x="5136" y="1306"/>
                    <a:ext cx="2" cy="6"/>
                  </a:xfrm>
                  <a:custGeom>
                    <a:avLst/>
                    <a:gdLst>
                      <a:gd name="T0" fmla="*/ 0 w 2"/>
                      <a:gd name="T1" fmla="*/ 0 h 6"/>
                      <a:gd name="T2" fmla="*/ 0 w 2"/>
                      <a:gd name="T3" fmla="*/ 1 h 6"/>
                      <a:gd name="T4" fmla="*/ 1 w 2"/>
                      <a:gd name="T5" fmla="*/ 1 h 6"/>
                      <a:gd name="T6" fmla="*/ 1 w 2"/>
                      <a:gd name="T7" fmla="*/ 3 h 6"/>
                      <a:gd name="T8" fmla="*/ 1 w 2"/>
                      <a:gd name="T9" fmla="*/ 3 h 6"/>
                      <a:gd name="T10" fmla="*/ 1 w 2"/>
                      <a:gd name="T11" fmla="*/ 5 h 6"/>
                      <a:gd name="T12" fmla="*/ 0 w 2"/>
                      <a:gd name="T13" fmla="*/ 5 h 6"/>
                      <a:gd name="T14" fmla="*/ 0 w 2"/>
                      <a:gd name="T15" fmla="*/ 3 h 6"/>
                      <a:gd name="T16" fmla="*/ 0 w 2"/>
                      <a:gd name="T17" fmla="*/ 3 h 6"/>
                      <a:gd name="T18" fmla="*/ 0 w 2"/>
                      <a:gd name="T19" fmla="*/ 1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1"/>
                        </a:lnTo>
                        <a:lnTo>
                          <a:pt x="1" y="1"/>
                        </a:lnTo>
                        <a:lnTo>
                          <a:pt x="1" y="3"/>
                        </a:lnTo>
                        <a:lnTo>
                          <a:pt x="1" y="5"/>
                        </a:lnTo>
                        <a:lnTo>
                          <a:pt x="0" y="5"/>
                        </a:lnTo>
                        <a:lnTo>
                          <a:pt x="0" y="3"/>
                        </a:lnTo>
                        <a:lnTo>
                          <a:pt x="0" y="1"/>
                        </a:lnTo>
                        <a:lnTo>
                          <a:pt x="0" y="0"/>
                        </a:lnTo>
                      </a:path>
                    </a:pathLst>
                  </a:custGeom>
                  <a:solidFill>
                    <a:srgbClr val="29C22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24" name="Freeform 910"/>
                  <p:cNvSpPr>
                    <a:spLocks noChangeAspect="1"/>
                  </p:cNvSpPr>
                  <p:nvPr/>
                </p:nvSpPr>
                <p:spPr bwMode="auto">
                  <a:xfrm>
                    <a:off x="5136" y="1306"/>
                    <a:ext cx="2" cy="6"/>
                  </a:xfrm>
                  <a:custGeom>
                    <a:avLst/>
                    <a:gdLst>
                      <a:gd name="T0" fmla="*/ 0 w 2"/>
                      <a:gd name="T1" fmla="*/ 0 h 6"/>
                      <a:gd name="T2" fmla="*/ 0 w 2"/>
                      <a:gd name="T3" fmla="*/ 0 h 6"/>
                      <a:gd name="T4" fmla="*/ 1 w 2"/>
                      <a:gd name="T5" fmla="*/ 0 h 6"/>
                      <a:gd name="T6" fmla="*/ 1 w 2"/>
                      <a:gd name="T7" fmla="*/ 2 h 6"/>
                      <a:gd name="T8" fmla="*/ 1 w 2"/>
                      <a:gd name="T9" fmla="*/ 5 h 6"/>
                      <a:gd name="T10" fmla="*/ 1 w 2"/>
                      <a:gd name="T11" fmla="*/ 3 h 6"/>
                      <a:gd name="T12" fmla="*/ 0 w 2"/>
                      <a:gd name="T13" fmla="*/ 3 h 6"/>
                      <a:gd name="T14" fmla="*/ 0 w 2"/>
                      <a:gd name="T15" fmla="*/ 5 h 6"/>
                      <a:gd name="T16" fmla="*/ 0 w 2"/>
                      <a:gd name="T17" fmla="*/ 3 h 6"/>
                      <a:gd name="T18" fmla="*/ 0 w 2"/>
                      <a:gd name="T19" fmla="*/ 2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0"/>
                        </a:lnTo>
                        <a:lnTo>
                          <a:pt x="1" y="0"/>
                        </a:lnTo>
                        <a:lnTo>
                          <a:pt x="1" y="2"/>
                        </a:lnTo>
                        <a:lnTo>
                          <a:pt x="1" y="5"/>
                        </a:lnTo>
                        <a:lnTo>
                          <a:pt x="1" y="3"/>
                        </a:lnTo>
                        <a:lnTo>
                          <a:pt x="0" y="3"/>
                        </a:lnTo>
                        <a:lnTo>
                          <a:pt x="0" y="5"/>
                        </a:lnTo>
                        <a:lnTo>
                          <a:pt x="0" y="3"/>
                        </a:lnTo>
                        <a:lnTo>
                          <a:pt x="0" y="2"/>
                        </a:lnTo>
                        <a:lnTo>
                          <a:pt x="0" y="0"/>
                        </a:lnTo>
                      </a:path>
                    </a:pathLst>
                  </a:custGeom>
                  <a:solidFill>
                    <a:srgbClr val="2FDC34"/>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255" name="Group 911"/>
                <p:cNvGrpSpPr>
                  <a:grpSpLocks noChangeAspect="1"/>
                </p:cNvGrpSpPr>
                <p:nvPr/>
              </p:nvGrpSpPr>
              <p:grpSpPr bwMode="auto">
                <a:xfrm>
                  <a:off x="4970" y="1129"/>
                  <a:ext cx="230" cy="166"/>
                  <a:chOff x="4950" y="1129"/>
                  <a:chExt cx="230" cy="166"/>
                </a:xfrm>
              </p:grpSpPr>
              <p:sp>
                <p:nvSpPr>
                  <p:cNvPr id="1256" name="Freeform 912"/>
                  <p:cNvSpPr>
                    <a:spLocks noChangeAspect="1"/>
                  </p:cNvSpPr>
                  <p:nvPr/>
                </p:nvSpPr>
                <p:spPr bwMode="auto">
                  <a:xfrm>
                    <a:off x="4950" y="1129"/>
                    <a:ext cx="230" cy="80"/>
                  </a:xfrm>
                  <a:custGeom>
                    <a:avLst/>
                    <a:gdLst>
                      <a:gd name="T0" fmla="*/ 0 w 230"/>
                      <a:gd name="T1" fmla="*/ 79 h 80"/>
                      <a:gd name="T2" fmla="*/ 0 w 230"/>
                      <a:gd name="T3" fmla="*/ 43 h 80"/>
                      <a:gd name="T4" fmla="*/ 2 w 230"/>
                      <a:gd name="T5" fmla="*/ 3 h 80"/>
                      <a:gd name="T6" fmla="*/ 2 w 230"/>
                      <a:gd name="T7" fmla="*/ 3 h 80"/>
                      <a:gd name="T8" fmla="*/ 3 w 230"/>
                      <a:gd name="T9" fmla="*/ 1 h 80"/>
                      <a:gd name="T10" fmla="*/ 4 w 230"/>
                      <a:gd name="T11" fmla="*/ 1 h 80"/>
                      <a:gd name="T12" fmla="*/ 11 w 230"/>
                      <a:gd name="T13" fmla="*/ 1 h 80"/>
                      <a:gd name="T14" fmla="*/ 18 w 230"/>
                      <a:gd name="T15" fmla="*/ 1 h 80"/>
                      <a:gd name="T16" fmla="*/ 25 w 230"/>
                      <a:gd name="T17" fmla="*/ 1 h 80"/>
                      <a:gd name="T18" fmla="*/ 32 w 230"/>
                      <a:gd name="T19" fmla="*/ 1 h 80"/>
                      <a:gd name="T20" fmla="*/ 38 w 230"/>
                      <a:gd name="T21" fmla="*/ 1 h 80"/>
                      <a:gd name="T22" fmla="*/ 45 w 230"/>
                      <a:gd name="T23" fmla="*/ 0 h 80"/>
                      <a:gd name="T24" fmla="*/ 52 w 230"/>
                      <a:gd name="T25" fmla="*/ 0 h 80"/>
                      <a:gd name="T26" fmla="*/ 59 w 230"/>
                      <a:gd name="T27" fmla="*/ 0 h 80"/>
                      <a:gd name="T28" fmla="*/ 66 w 230"/>
                      <a:gd name="T29" fmla="*/ 0 h 80"/>
                      <a:gd name="T30" fmla="*/ 73 w 230"/>
                      <a:gd name="T31" fmla="*/ 0 h 80"/>
                      <a:gd name="T32" fmla="*/ 80 w 230"/>
                      <a:gd name="T33" fmla="*/ 0 h 80"/>
                      <a:gd name="T34" fmla="*/ 86 w 230"/>
                      <a:gd name="T35" fmla="*/ 0 h 80"/>
                      <a:gd name="T36" fmla="*/ 92 w 230"/>
                      <a:gd name="T37" fmla="*/ 0 h 80"/>
                      <a:gd name="T38" fmla="*/ 99 w 230"/>
                      <a:gd name="T39" fmla="*/ 0 h 80"/>
                      <a:gd name="T40" fmla="*/ 106 w 230"/>
                      <a:gd name="T41" fmla="*/ 0 h 80"/>
                      <a:gd name="T42" fmla="*/ 113 w 230"/>
                      <a:gd name="T43" fmla="*/ 0 h 80"/>
                      <a:gd name="T44" fmla="*/ 120 w 230"/>
                      <a:gd name="T45" fmla="*/ 0 h 80"/>
                      <a:gd name="T46" fmla="*/ 127 w 230"/>
                      <a:gd name="T47" fmla="*/ 0 h 80"/>
                      <a:gd name="T48" fmla="*/ 135 w 230"/>
                      <a:gd name="T49" fmla="*/ 0 h 80"/>
                      <a:gd name="T50" fmla="*/ 142 w 230"/>
                      <a:gd name="T51" fmla="*/ 0 h 80"/>
                      <a:gd name="T52" fmla="*/ 149 w 230"/>
                      <a:gd name="T53" fmla="*/ 0 h 80"/>
                      <a:gd name="T54" fmla="*/ 156 w 230"/>
                      <a:gd name="T55" fmla="*/ 0 h 80"/>
                      <a:gd name="T56" fmla="*/ 162 w 230"/>
                      <a:gd name="T57" fmla="*/ 0 h 80"/>
                      <a:gd name="T58" fmla="*/ 169 w 230"/>
                      <a:gd name="T59" fmla="*/ 0 h 80"/>
                      <a:gd name="T60" fmla="*/ 176 w 230"/>
                      <a:gd name="T61" fmla="*/ 0 h 80"/>
                      <a:gd name="T62" fmla="*/ 183 w 230"/>
                      <a:gd name="T63" fmla="*/ 0 h 80"/>
                      <a:gd name="T64" fmla="*/ 190 w 230"/>
                      <a:gd name="T65" fmla="*/ 1 h 80"/>
                      <a:gd name="T66" fmla="*/ 197 w 230"/>
                      <a:gd name="T67" fmla="*/ 1 h 80"/>
                      <a:gd name="T68" fmla="*/ 203 w 230"/>
                      <a:gd name="T69" fmla="*/ 1 h 80"/>
                      <a:gd name="T70" fmla="*/ 211 w 230"/>
                      <a:gd name="T71" fmla="*/ 1 h 80"/>
                      <a:gd name="T72" fmla="*/ 218 w 230"/>
                      <a:gd name="T73" fmla="*/ 1 h 80"/>
                      <a:gd name="T74" fmla="*/ 225 w 230"/>
                      <a:gd name="T75" fmla="*/ 1 h 80"/>
                      <a:gd name="T76" fmla="*/ 227 w 230"/>
                      <a:gd name="T77" fmla="*/ 3 h 80"/>
                      <a:gd name="T78" fmla="*/ 227 w 230"/>
                      <a:gd name="T79" fmla="*/ 3 h 80"/>
                      <a:gd name="T80" fmla="*/ 227 w 230"/>
                      <a:gd name="T81" fmla="*/ 43 h 80"/>
                      <a:gd name="T82" fmla="*/ 229 w 230"/>
                      <a:gd name="T83" fmla="*/ 79 h 80"/>
                      <a:gd name="T84" fmla="*/ 0 w 230"/>
                      <a:gd name="T85" fmla="*/ 79 h 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0" h="80">
                        <a:moveTo>
                          <a:pt x="0" y="79"/>
                        </a:moveTo>
                        <a:lnTo>
                          <a:pt x="0" y="43"/>
                        </a:lnTo>
                        <a:lnTo>
                          <a:pt x="2" y="3"/>
                        </a:lnTo>
                        <a:lnTo>
                          <a:pt x="3" y="1"/>
                        </a:lnTo>
                        <a:lnTo>
                          <a:pt x="4" y="1"/>
                        </a:lnTo>
                        <a:lnTo>
                          <a:pt x="11" y="1"/>
                        </a:lnTo>
                        <a:lnTo>
                          <a:pt x="18" y="1"/>
                        </a:lnTo>
                        <a:lnTo>
                          <a:pt x="25" y="1"/>
                        </a:lnTo>
                        <a:lnTo>
                          <a:pt x="32" y="1"/>
                        </a:lnTo>
                        <a:lnTo>
                          <a:pt x="38" y="1"/>
                        </a:lnTo>
                        <a:lnTo>
                          <a:pt x="45" y="0"/>
                        </a:lnTo>
                        <a:lnTo>
                          <a:pt x="52" y="0"/>
                        </a:lnTo>
                        <a:lnTo>
                          <a:pt x="59" y="0"/>
                        </a:lnTo>
                        <a:lnTo>
                          <a:pt x="66" y="0"/>
                        </a:lnTo>
                        <a:lnTo>
                          <a:pt x="73" y="0"/>
                        </a:lnTo>
                        <a:lnTo>
                          <a:pt x="80" y="0"/>
                        </a:lnTo>
                        <a:lnTo>
                          <a:pt x="86" y="0"/>
                        </a:lnTo>
                        <a:lnTo>
                          <a:pt x="92" y="0"/>
                        </a:lnTo>
                        <a:lnTo>
                          <a:pt x="99" y="0"/>
                        </a:lnTo>
                        <a:lnTo>
                          <a:pt x="106" y="0"/>
                        </a:lnTo>
                        <a:lnTo>
                          <a:pt x="113" y="0"/>
                        </a:lnTo>
                        <a:lnTo>
                          <a:pt x="120" y="0"/>
                        </a:lnTo>
                        <a:lnTo>
                          <a:pt x="127" y="0"/>
                        </a:lnTo>
                        <a:lnTo>
                          <a:pt x="135" y="0"/>
                        </a:lnTo>
                        <a:lnTo>
                          <a:pt x="142" y="0"/>
                        </a:lnTo>
                        <a:lnTo>
                          <a:pt x="149" y="0"/>
                        </a:lnTo>
                        <a:lnTo>
                          <a:pt x="156" y="0"/>
                        </a:lnTo>
                        <a:lnTo>
                          <a:pt x="162" y="0"/>
                        </a:lnTo>
                        <a:lnTo>
                          <a:pt x="169" y="0"/>
                        </a:lnTo>
                        <a:lnTo>
                          <a:pt x="176" y="0"/>
                        </a:lnTo>
                        <a:lnTo>
                          <a:pt x="183" y="0"/>
                        </a:lnTo>
                        <a:lnTo>
                          <a:pt x="190" y="1"/>
                        </a:lnTo>
                        <a:lnTo>
                          <a:pt x="197" y="1"/>
                        </a:lnTo>
                        <a:lnTo>
                          <a:pt x="203" y="1"/>
                        </a:lnTo>
                        <a:lnTo>
                          <a:pt x="211" y="1"/>
                        </a:lnTo>
                        <a:lnTo>
                          <a:pt x="218" y="1"/>
                        </a:lnTo>
                        <a:lnTo>
                          <a:pt x="225" y="1"/>
                        </a:lnTo>
                        <a:lnTo>
                          <a:pt x="227" y="3"/>
                        </a:lnTo>
                        <a:lnTo>
                          <a:pt x="227" y="43"/>
                        </a:lnTo>
                        <a:lnTo>
                          <a:pt x="229" y="79"/>
                        </a:lnTo>
                        <a:lnTo>
                          <a:pt x="0" y="79"/>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57" name="Freeform 913"/>
                  <p:cNvSpPr>
                    <a:spLocks noChangeAspect="1"/>
                  </p:cNvSpPr>
                  <p:nvPr/>
                </p:nvSpPr>
                <p:spPr bwMode="auto">
                  <a:xfrm>
                    <a:off x="4950" y="1208"/>
                    <a:ext cx="230" cy="87"/>
                  </a:xfrm>
                  <a:custGeom>
                    <a:avLst/>
                    <a:gdLst>
                      <a:gd name="T0" fmla="*/ 0 w 230"/>
                      <a:gd name="T1" fmla="*/ 0 h 87"/>
                      <a:gd name="T2" fmla="*/ 0 w 230"/>
                      <a:gd name="T3" fmla="*/ 3 h 87"/>
                      <a:gd name="T4" fmla="*/ 0 w 230"/>
                      <a:gd name="T5" fmla="*/ 43 h 87"/>
                      <a:gd name="T6" fmla="*/ 2 w 230"/>
                      <a:gd name="T7" fmla="*/ 81 h 87"/>
                      <a:gd name="T8" fmla="*/ 2 w 230"/>
                      <a:gd name="T9" fmla="*/ 82 h 87"/>
                      <a:gd name="T10" fmla="*/ 2 w 230"/>
                      <a:gd name="T11" fmla="*/ 84 h 87"/>
                      <a:gd name="T12" fmla="*/ 3 w 230"/>
                      <a:gd name="T13" fmla="*/ 84 h 87"/>
                      <a:gd name="T14" fmla="*/ 4 w 230"/>
                      <a:gd name="T15" fmla="*/ 84 h 87"/>
                      <a:gd name="T16" fmla="*/ 11 w 230"/>
                      <a:gd name="T17" fmla="*/ 84 h 87"/>
                      <a:gd name="T18" fmla="*/ 18 w 230"/>
                      <a:gd name="T19" fmla="*/ 84 h 87"/>
                      <a:gd name="T20" fmla="*/ 25 w 230"/>
                      <a:gd name="T21" fmla="*/ 84 h 87"/>
                      <a:gd name="T22" fmla="*/ 32 w 230"/>
                      <a:gd name="T23" fmla="*/ 84 h 87"/>
                      <a:gd name="T24" fmla="*/ 38 w 230"/>
                      <a:gd name="T25" fmla="*/ 84 h 87"/>
                      <a:gd name="T26" fmla="*/ 45 w 230"/>
                      <a:gd name="T27" fmla="*/ 86 h 87"/>
                      <a:gd name="T28" fmla="*/ 52 w 230"/>
                      <a:gd name="T29" fmla="*/ 86 h 87"/>
                      <a:gd name="T30" fmla="*/ 59 w 230"/>
                      <a:gd name="T31" fmla="*/ 86 h 87"/>
                      <a:gd name="T32" fmla="*/ 66 w 230"/>
                      <a:gd name="T33" fmla="*/ 86 h 87"/>
                      <a:gd name="T34" fmla="*/ 73 w 230"/>
                      <a:gd name="T35" fmla="*/ 86 h 87"/>
                      <a:gd name="T36" fmla="*/ 80 w 230"/>
                      <a:gd name="T37" fmla="*/ 86 h 87"/>
                      <a:gd name="T38" fmla="*/ 86 w 230"/>
                      <a:gd name="T39" fmla="*/ 86 h 87"/>
                      <a:gd name="T40" fmla="*/ 92 w 230"/>
                      <a:gd name="T41" fmla="*/ 86 h 87"/>
                      <a:gd name="T42" fmla="*/ 99 w 230"/>
                      <a:gd name="T43" fmla="*/ 86 h 87"/>
                      <a:gd name="T44" fmla="*/ 106 w 230"/>
                      <a:gd name="T45" fmla="*/ 86 h 87"/>
                      <a:gd name="T46" fmla="*/ 113 w 230"/>
                      <a:gd name="T47" fmla="*/ 86 h 87"/>
                      <a:gd name="T48" fmla="*/ 120 w 230"/>
                      <a:gd name="T49" fmla="*/ 86 h 87"/>
                      <a:gd name="T50" fmla="*/ 127 w 230"/>
                      <a:gd name="T51" fmla="*/ 86 h 87"/>
                      <a:gd name="T52" fmla="*/ 133 w 230"/>
                      <a:gd name="T53" fmla="*/ 86 h 87"/>
                      <a:gd name="T54" fmla="*/ 142 w 230"/>
                      <a:gd name="T55" fmla="*/ 86 h 87"/>
                      <a:gd name="T56" fmla="*/ 149 w 230"/>
                      <a:gd name="T57" fmla="*/ 86 h 87"/>
                      <a:gd name="T58" fmla="*/ 156 w 230"/>
                      <a:gd name="T59" fmla="*/ 86 h 87"/>
                      <a:gd name="T60" fmla="*/ 162 w 230"/>
                      <a:gd name="T61" fmla="*/ 86 h 87"/>
                      <a:gd name="T62" fmla="*/ 169 w 230"/>
                      <a:gd name="T63" fmla="*/ 86 h 87"/>
                      <a:gd name="T64" fmla="*/ 176 w 230"/>
                      <a:gd name="T65" fmla="*/ 86 h 87"/>
                      <a:gd name="T66" fmla="*/ 183 w 230"/>
                      <a:gd name="T67" fmla="*/ 86 h 87"/>
                      <a:gd name="T68" fmla="*/ 190 w 230"/>
                      <a:gd name="T69" fmla="*/ 84 h 87"/>
                      <a:gd name="T70" fmla="*/ 197 w 230"/>
                      <a:gd name="T71" fmla="*/ 84 h 87"/>
                      <a:gd name="T72" fmla="*/ 203 w 230"/>
                      <a:gd name="T73" fmla="*/ 84 h 87"/>
                      <a:gd name="T74" fmla="*/ 211 w 230"/>
                      <a:gd name="T75" fmla="*/ 84 h 87"/>
                      <a:gd name="T76" fmla="*/ 218 w 230"/>
                      <a:gd name="T77" fmla="*/ 84 h 87"/>
                      <a:gd name="T78" fmla="*/ 225 w 230"/>
                      <a:gd name="T79" fmla="*/ 84 h 87"/>
                      <a:gd name="T80" fmla="*/ 225 w 230"/>
                      <a:gd name="T81" fmla="*/ 84 h 87"/>
                      <a:gd name="T82" fmla="*/ 227 w 230"/>
                      <a:gd name="T83" fmla="*/ 84 h 87"/>
                      <a:gd name="T84" fmla="*/ 227 w 230"/>
                      <a:gd name="T85" fmla="*/ 82 h 87"/>
                      <a:gd name="T86" fmla="*/ 227 w 230"/>
                      <a:gd name="T87" fmla="*/ 81 h 87"/>
                      <a:gd name="T88" fmla="*/ 229 w 230"/>
                      <a:gd name="T89" fmla="*/ 43 h 87"/>
                      <a:gd name="T90" fmla="*/ 229 w 230"/>
                      <a:gd name="T91" fmla="*/ 4 h 87"/>
                      <a:gd name="T92" fmla="*/ 229 w 230"/>
                      <a:gd name="T93" fmla="*/ 0 h 87"/>
                      <a:gd name="T94" fmla="*/ 0 w 230"/>
                      <a:gd name="T95" fmla="*/ 0 h 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0" h="87">
                        <a:moveTo>
                          <a:pt x="0" y="0"/>
                        </a:moveTo>
                        <a:lnTo>
                          <a:pt x="0" y="3"/>
                        </a:lnTo>
                        <a:lnTo>
                          <a:pt x="0" y="43"/>
                        </a:lnTo>
                        <a:lnTo>
                          <a:pt x="2" y="81"/>
                        </a:lnTo>
                        <a:lnTo>
                          <a:pt x="2" y="82"/>
                        </a:lnTo>
                        <a:lnTo>
                          <a:pt x="2" y="84"/>
                        </a:lnTo>
                        <a:lnTo>
                          <a:pt x="3" y="84"/>
                        </a:lnTo>
                        <a:lnTo>
                          <a:pt x="4" y="84"/>
                        </a:lnTo>
                        <a:lnTo>
                          <a:pt x="11" y="84"/>
                        </a:lnTo>
                        <a:lnTo>
                          <a:pt x="18" y="84"/>
                        </a:lnTo>
                        <a:lnTo>
                          <a:pt x="25" y="84"/>
                        </a:lnTo>
                        <a:lnTo>
                          <a:pt x="32" y="84"/>
                        </a:lnTo>
                        <a:lnTo>
                          <a:pt x="38" y="84"/>
                        </a:lnTo>
                        <a:lnTo>
                          <a:pt x="45" y="86"/>
                        </a:lnTo>
                        <a:lnTo>
                          <a:pt x="52" y="86"/>
                        </a:lnTo>
                        <a:lnTo>
                          <a:pt x="59" y="86"/>
                        </a:lnTo>
                        <a:lnTo>
                          <a:pt x="66" y="86"/>
                        </a:lnTo>
                        <a:lnTo>
                          <a:pt x="73" y="86"/>
                        </a:lnTo>
                        <a:lnTo>
                          <a:pt x="80" y="86"/>
                        </a:lnTo>
                        <a:lnTo>
                          <a:pt x="86" y="86"/>
                        </a:lnTo>
                        <a:lnTo>
                          <a:pt x="92" y="86"/>
                        </a:lnTo>
                        <a:lnTo>
                          <a:pt x="99" y="86"/>
                        </a:lnTo>
                        <a:lnTo>
                          <a:pt x="106" y="86"/>
                        </a:lnTo>
                        <a:lnTo>
                          <a:pt x="113" y="86"/>
                        </a:lnTo>
                        <a:lnTo>
                          <a:pt x="120" y="86"/>
                        </a:lnTo>
                        <a:lnTo>
                          <a:pt x="127" y="86"/>
                        </a:lnTo>
                        <a:lnTo>
                          <a:pt x="133" y="86"/>
                        </a:lnTo>
                        <a:lnTo>
                          <a:pt x="142" y="86"/>
                        </a:lnTo>
                        <a:lnTo>
                          <a:pt x="149" y="86"/>
                        </a:lnTo>
                        <a:lnTo>
                          <a:pt x="156" y="86"/>
                        </a:lnTo>
                        <a:lnTo>
                          <a:pt x="162" y="86"/>
                        </a:lnTo>
                        <a:lnTo>
                          <a:pt x="169" y="86"/>
                        </a:lnTo>
                        <a:lnTo>
                          <a:pt x="176" y="86"/>
                        </a:lnTo>
                        <a:lnTo>
                          <a:pt x="183" y="86"/>
                        </a:lnTo>
                        <a:lnTo>
                          <a:pt x="190" y="84"/>
                        </a:lnTo>
                        <a:lnTo>
                          <a:pt x="197" y="84"/>
                        </a:lnTo>
                        <a:lnTo>
                          <a:pt x="203" y="84"/>
                        </a:lnTo>
                        <a:lnTo>
                          <a:pt x="211" y="84"/>
                        </a:lnTo>
                        <a:lnTo>
                          <a:pt x="218" y="84"/>
                        </a:lnTo>
                        <a:lnTo>
                          <a:pt x="225" y="84"/>
                        </a:lnTo>
                        <a:lnTo>
                          <a:pt x="227" y="84"/>
                        </a:lnTo>
                        <a:lnTo>
                          <a:pt x="227" y="82"/>
                        </a:lnTo>
                        <a:lnTo>
                          <a:pt x="227" y="81"/>
                        </a:lnTo>
                        <a:lnTo>
                          <a:pt x="229" y="43"/>
                        </a:lnTo>
                        <a:lnTo>
                          <a:pt x="229" y="4"/>
                        </a:lnTo>
                        <a:lnTo>
                          <a:pt x="229" y="0"/>
                        </a:lnTo>
                        <a:lnTo>
                          <a:pt x="0" y="0"/>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grpSp>
          <p:nvGrpSpPr>
            <p:cNvPr id="108" name="Group 915"/>
            <p:cNvGrpSpPr>
              <a:grpSpLocks noChangeAspect="1"/>
            </p:cNvGrpSpPr>
            <p:nvPr/>
          </p:nvGrpSpPr>
          <p:grpSpPr bwMode="auto">
            <a:xfrm>
              <a:off x="7968090" y="2349884"/>
              <a:ext cx="634100" cy="292772"/>
              <a:chOff x="4944" y="1104"/>
              <a:chExt cx="570" cy="308"/>
            </a:xfrm>
          </p:grpSpPr>
          <p:grpSp>
            <p:nvGrpSpPr>
              <p:cNvPr id="992" name="Group 916"/>
              <p:cNvGrpSpPr>
                <a:grpSpLocks noChangeAspect="1"/>
              </p:cNvGrpSpPr>
              <p:nvPr/>
            </p:nvGrpSpPr>
            <p:grpSpPr bwMode="auto">
              <a:xfrm>
                <a:off x="4944" y="1104"/>
                <a:ext cx="282" cy="254"/>
                <a:chOff x="4944" y="1104"/>
                <a:chExt cx="282" cy="254"/>
              </a:xfrm>
            </p:grpSpPr>
            <p:grpSp>
              <p:nvGrpSpPr>
                <p:cNvPr id="1179" name="Group 917"/>
                <p:cNvGrpSpPr>
                  <a:grpSpLocks noChangeAspect="1"/>
                </p:cNvGrpSpPr>
                <p:nvPr/>
              </p:nvGrpSpPr>
              <p:grpSpPr bwMode="auto">
                <a:xfrm>
                  <a:off x="4944" y="1104"/>
                  <a:ext cx="282" cy="254"/>
                  <a:chOff x="4944" y="1104"/>
                  <a:chExt cx="282" cy="254"/>
                </a:xfrm>
              </p:grpSpPr>
              <p:sp>
                <p:nvSpPr>
                  <p:cNvPr id="1183" name="Freeform 918"/>
                  <p:cNvSpPr>
                    <a:spLocks noChangeAspect="1"/>
                  </p:cNvSpPr>
                  <p:nvPr/>
                </p:nvSpPr>
                <p:spPr bwMode="auto">
                  <a:xfrm>
                    <a:off x="4980" y="1303"/>
                    <a:ext cx="166" cy="43"/>
                  </a:xfrm>
                  <a:custGeom>
                    <a:avLst/>
                    <a:gdLst>
                      <a:gd name="T0" fmla="*/ 0 w 166"/>
                      <a:gd name="T1" fmla="*/ 42 h 43"/>
                      <a:gd name="T2" fmla="*/ 165 w 166"/>
                      <a:gd name="T3" fmla="*/ 42 h 43"/>
                      <a:gd name="T4" fmla="*/ 153 w 166"/>
                      <a:gd name="T5" fmla="*/ 0 h 43"/>
                      <a:gd name="T6" fmla="*/ 14 w 166"/>
                      <a:gd name="T7" fmla="*/ 0 h 43"/>
                      <a:gd name="T8" fmla="*/ 0 w 166"/>
                      <a:gd name="T9" fmla="*/ 4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43">
                        <a:moveTo>
                          <a:pt x="0" y="42"/>
                        </a:moveTo>
                        <a:lnTo>
                          <a:pt x="165" y="42"/>
                        </a:lnTo>
                        <a:lnTo>
                          <a:pt x="153" y="0"/>
                        </a:lnTo>
                        <a:lnTo>
                          <a:pt x="14" y="0"/>
                        </a:lnTo>
                        <a:lnTo>
                          <a:pt x="0" y="42"/>
                        </a:lnTo>
                      </a:path>
                    </a:pathLst>
                  </a:custGeom>
                  <a:solidFill>
                    <a:srgbClr val="6C737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4" name="Freeform 919"/>
                  <p:cNvSpPr>
                    <a:spLocks noChangeAspect="1"/>
                  </p:cNvSpPr>
                  <p:nvPr/>
                </p:nvSpPr>
                <p:spPr bwMode="auto">
                  <a:xfrm>
                    <a:off x="4980" y="1329"/>
                    <a:ext cx="166" cy="17"/>
                  </a:xfrm>
                  <a:custGeom>
                    <a:avLst/>
                    <a:gdLst>
                      <a:gd name="T0" fmla="*/ 0 w 166"/>
                      <a:gd name="T1" fmla="*/ 16 h 17"/>
                      <a:gd name="T2" fmla="*/ 165 w 166"/>
                      <a:gd name="T3" fmla="*/ 16 h 17"/>
                      <a:gd name="T4" fmla="*/ 161 w 166"/>
                      <a:gd name="T5" fmla="*/ 0 h 17"/>
                      <a:gd name="T6" fmla="*/ 5 w 166"/>
                      <a:gd name="T7" fmla="*/ 0 h 17"/>
                      <a:gd name="T8" fmla="*/ 0 w 16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7">
                        <a:moveTo>
                          <a:pt x="0" y="16"/>
                        </a:moveTo>
                        <a:lnTo>
                          <a:pt x="165" y="16"/>
                        </a:lnTo>
                        <a:lnTo>
                          <a:pt x="161" y="0"/>
                        </a:lnTo>
                        <a:lnTo>
                          <a:pt x="5" y="0"/>
                        </a:lnTo>
                        <a:lnTo>
                          <a:pt x="0" y="16"/>
                        </a:lnTo>
                      </a:path>
                    </a:pathLst>
                  </a:custGeom>
                  <a:solidFill>
                    <a:srgbClr val="D2D9D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5" name="Rectangle 920"/>
                  <p:cNvSpPr>
                    <a:spLocks noChangeAspect="1" noChangeArrowheads="1"/>
                  </p:cNvSpPr>
                  <p:nvPr/>
                </p:nvSpPr>
                <p:spPr bwMode="auto">
                  <a:xfrm>
                    <a:off x="4980" y="1347"/>
                    <a:ext cx="165" cy="11"/>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186" name="Rectangle 921"/>
                  <p:cNvSpPr>
                    <a:spLocks noChangeAspect="1" noChangeArrowheads="1"/>
                  </p:cNvSpPr>
                  <p:nvPr/>
                </p:nvSpPr>
                <p:spPr bwMode="auto">
                  <a:xfrm>
                    <a:off x="4980" y="1345"/>
                    <a:ext cx="165" cy="10"/>
                  </a:xfrm>
                  <a:prstGeom prst="rect">
                    <a:avLst/>
                  </a:prstGeom>
                  <a:solidFill>
                    <a:srgbClr val="92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187" name="Freeform 922"/>
                  <p:cNvSpPr>
                    <a:spLocks noChangeAspect="1"/>
                  </p:cNvSpPr>
                  <p:nvPr/>
                </p:nvSpPr>
                <p:spPr bwMode="auto">
                  <a:xfrm>
                    <a:off x="5014" y="1319"/>
                    <a:ext cx="99" cy="21"/>
                  </a:xfrm>
                  <a:custGeom>
                    <a:avLst/>
                    <a:gdLst>
                      <a:gd name="T0" fmla="*/ 0 w 99"/>
                      <a:gd name="T1" fmla="*/ 0 h 21"/>
                      <a:gd name="T2" fmla="*/ 98 w 99"/>
                      <a:gd name="T3" fmla="*/ 0 h 21"/>
                      <a:gd name="T4" fmla="*/ 98 w 99"/>
                      <a:gd name="T5" fmla="*/ 5 h 21"/>
                      <a:gd name="T6" fmla="*/ 98 w 99"/>
                      <a:gd name="T7" fmla="*/ 7 h 21"/>
                      <a:gd name="T8" fmla="*/ 96 w 99"/>
                      <a:gd name="T9" fmla="*/ 8 h 21"/>
                      <a:gd name="T10" fmla="*/ 96 w 99"/>
                      <a:gd name="T11" fmla="*/ 10 h 21"/>
                      <a:gd name="T12" fmla="*/ 94 w 99"/>
                      <a:gd name="T13" fmla="*/ 10 h 21"/>
                      <a:gd name="T14" fmla="*/ 93 w 99"/>
                      <a:gd name="T15" fmla="*/ 12 h 21"/>
                      <a:gd name="T16" fmla="*/ 90 w 99"/>
                      <a:gd name="T17" fmla="*/ 13 h 21"/>
                      <a:gd name="T18" fmla="*/ 87 w 99"/>
                      <a:gd name="T19" fmla="*/ 15 h 21"/>
                      <a:gd name="T20" fmla="*/ 84 w 99"/>
                      <a:gd name="T21" fmla="*/ 16 h 21"/>
                      <a:gd name="T22" fmla="*/ 80 w 99"/>
                      <a:gd name="T23" fmla="*/ 16 h 21"/>
                      <a:gd name="T24" fmla="*/ 76 w 99"/>
                      <a:gd name="T25" fmla="*/ 17 h 21"/>
                      <a:gd name="T26" fmla="*/ 73 w 99"/>
                      <a:gd name="T27" fmla="*/ 17 h 21"/>
                      <a:gd name="T28" fmla="*/ 68 w 99"/>
                      <a:gd name="T29" fmla="*/ 18 h 21"/>
                      <a:gd name="T30" fmla="*/ 64 w 99"/>
                      <a:gd name="T31" fmla="*/ 18 h 21"/>
                      <a:gd name="T32" fmla="*/ 60 w 99"/>
                      <a:gd name="T33" fmla="*/ 18 h 21"/>
                      <a:gd name="T34" fmla="*/ 55 w 99"/>
                      <a:gd name="T35" fmla="*/ 18 h 21"/>
                      <a:gd name="T36" fmla="*/ 49 w 99"/>
                      <a:gd name="T37" fmla="*/ 20 h 21"/>
                      <a:gd name="T38" fmla="*/ 45 w 99"/>
                      <a:gd name="T39" fmla="*/ 18 h 21"/>
                      <a:gd name="T40" fmla="*/ 39 w 99"/>
                      <a:gd name="T41" fmla="*/ 18 h 21"/>
                      <a:gd name="T42" fmla="*/ 36 w 99"/>
                      <a:gd name="T43" fmla="*/ 18 h 21"/>
                      <a:gd name="T44" fmla="*/ 30 w 99"/>
                      <a:gd name="T45" fmla="*/ 18 h 21"/>
                      <a:gd name="T46" fmla="*/ 26 w 99"/>
                      <a:gd name="T47" fmla="*/ 17 h 21"/>
                      <a:gd name="T48" fmla="*/ 22 w 99"/>
                      <a:gd name="T49" fmla="*/ 17 h 21"/>
                      <a:gd name="T50" fmla="*/ 19 w 99"/>
                      <a:gd name="T51" fmla="*/ 16 h 21"/>
                      <a:gd name="T52" fmla="*/ 15 w 99"/>
                      <a:gd name="T53" fmla="*/ 16 h 21"/>
                      <a:gd name="T54" fmla="*/ 12 w 99"/>
                      <a:gd name="T55" fmla="*/ 15 h 21"/>
                      <a:gd name="T56" fmla="*/ 9 w 99"/>
                      <a:gd name="T57" fmla="*/ 13 h 21"/>
                      <a:gd name="T58" fmla="*/ 7 w 99"/>
                      <a:gd name="T59" fmla="*/ 12 h 21"/>
                      <a:gd name="T60" fmla="*/ 4 w 99"/>
                      <a:gd name="T61" fmla="*/ 10 h 21"/>
                      <a:gd name="T62" fmla="*/ 3 w 99"/>
                      <a:gd name="T63" fmla="*/ 10 h 21"/>
                      <a:gd name="T64" fmla="*/ 2 w 99"/>
                      <a:gd name="T65" fmla="*/ 8 h 21"/>
                      <a:gd name="T66" fmla="*/ 2 w 99"/>
                      <a:gd name="T67" fmla="*/ 7 h 21"/>
                      <a:gd name="T68" fmla="*/ 2 w 99"/>
                      <a:gd name="T69" fmla="*/ 5 h 21"/>
                      <a:gd name="T70" fmla="*/ 2 w 99"/>
                      <a:gd name="T71" fmla="*/ 0 h 21"/>
                      <a:gd name="T72" fmla="*/ 0 w 99"/>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21">
                        <a:moveTo>
                          <a:pt x="0" y="0"/>
                        </a:moveTo>
                        <a:lnTo>
                          <a:pt x="98" y="0"/>
                        </a:lnTo>
                        <a:lnTo>
                          <a:pt x="98" y="5"/>
                        </a:lnTo>
                        <a:lnTo>
                          <a:pt x="98" y="7"/>
                        </a:lnTo>
                        <a:lnTo>
                          <a:pt x="96" y="8"/>
                        </a:lnTo>
                        <a:lnTo>
                          <a:pt x="96" y="10"/>
                        </a:lnTo>
                        <a:lnTo>
                          <a:pt x="94" y="10"/>
                        </a:lnTo>
                        <a:lnTo>
                          <a:pt x="93" y="12"/>
                        </a:lnTo>
                        <a:lnTo>
                          <a:pt x="90" y="13"/>
                        </a:lnTo>
                        <a:lnTo>
                          <a:pt x="87" y="15"/>
                        </a:lnTo>
                        <a:lnTo>
                          <a:pt x="84" y="16"/>
                        </a:lnTo>
                        <a:lnTo>
                          <a:pt x="80" y="16"/>
                        </a:lnTo>
                        <a:lnTo>
                          <a:pt x="76" y="17"/>
                        </a:lnTo>
                        <a:lnTo>
                          <a:pt x="73" y="17"/>
                        </a:lnTo>
                        <a:lnTo>
                          <a:pt x="68" y="18"/>
                        </a:lnTo>
                        <a:lnTo>
                          <a:pt x="64" y="18"/>
                        </a:lnTo>
                        <a:lnTo>
                          <a:pt x="60" y="18"/>
                        </a:lnTo>
                        <a:lnTo>
                          <a:pt x="55" y="18"/>
                        </a:lnTo>
                        <a:lnTo>
                          <a:pt x="49" y="20"/>
                        </a:lnTo>
                        <a:lnTo>
                          <a:pt x="45" y="18"/>
                        </a:lnTo>
                        <a:lnTo>
                          <a:pt x="39" y="18"/>
                        </a:lnTo>
                        <a:lnTo>
                          <a:pt x="36" y="18"/>
                        </a:lnTo>
                        <a:lnTo>
                          <a:pt x="30" y="18"/>
                        </a:lnTo>
                        <a:lnTo>
                          <a:pt x="26" y="17"/>
                        </a:lnTo>
                        <a:lnTo>
                          <a:pt x="22" y="17"/>
                        </a:lnTo>
                        <a:lnTo>
                          <a:pt x="19" y="16"/>
                        </a:lnTo>
                        <a:lnTo>
                          <a:pt x="15" y="16"/>
                        </a:lnTo>
                        <a:lnTo>
                          <a:pt x="12" y="15"/>
                        </a:lnTo>
                        <a:lnTo>
                          <a:pt x="9" y="13"/>
                        </a:lnTo>
                        <a:lnTo>
                          <a:pt x="7" y="12"/>
                        </a:lnTo>
                        <a:lnTo>
                          <a:pt x="4" y="10"/>
                        </a:lnTo>
                        <a:lnTo>
                          <a:pt x="3" y="10"/>
                        </a:lnTo>
                        <a:lnTo>
                          <a:pt x="2" y="8"/>
                        </a:lnTo>
                        <a:lnTo>
                          <a:pt x="2" y="7"/>
                        </a:lnTo>
                        <a:lnTo>
                          <a:pt x="2" y="5"/>
                        </a:lnTo>
                        <a:lnTo>
                          <a:pt x="2" y="0"/>
                        </a:lnTo>
                        <a:lnTo>
                          <a:pt x="0" y="0"/>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8" name="Freeform 923"/>
                  <p:cNvSpPr>
                    <a:spLocks noChangeAspect="1"/>
                  </p:cNvSpPr>
                  <p:nvPr/>
                </p:nvSpPr>
                <p:spPr bwMode="auto">
                  <a:xfrm>
                    <a:off x="5016" y="1318"/>
                    <a:ext cx="18" cy="17"/>
                  </a:xfrm>
                  <a:custGeom>
                    <a:avLst/>
                    <a:gdLst>
                      <a:gd name="T0" fmla="*/ 17 w 18"/>
                      <a:gd name="T1" fmla="*/ 0 h 17"/>
                      <a:gd name="T2" fmla="*/ 0 w 18"/>
                      <a:gd name="T3" fmla="*/ 0 h 17"/>
                      <a:gd name="T4" fmla="*/ 0 w 18"/>
                      <a:gd name="T5" fmla="*/ 5 h 17"/>
                      <a:gd name="T6" fmla="*/ 0 w 18"/>
                      <a:gd name="T7" fmla="*/ 6 h 17"/>
                      <a:gd name="T8" fmla="*/ 0 w 18"/>
                      <a:gd name="T9" fmla="*/ 8 h 17"/>
                      <a:gd name="T10" fmla="*/ 3 w 18"/>
                      <a:gd name="T11" fmla="*/ 9 h 17"/>
                      <a:gd name="T12" fmla="*/ 4 w 18"/>
                      <a:gd name="T13" fmla="*/ 11 h 17"/>
                      <a:gd name="T14" fmla="*/ 7 w 18"/>
                      <a:gd name="T15" fmla="*/ 13 h 17"/>
                      <a:gd name="T16" fmla="*/ 9 w 18"/>
                      <a:gd name="T17" fmla="*/ 13 h 17"/>
                      <a:gd name="T18" fmla="*/ 13 w 18"/>
                      <a:gd name="T19" fmla="*/ 14 h 17"/>
                      <a:gd name="T20" fmla="*/ 17 w 18"/>
                      <a:gd name="T21" fmla="*/ 16 h 17"/>
                      <a:gd name="T22" fmla="*/ 17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17" y="0"/>
                        </a:moveTo>
                        <a:lnTo>
                          <a:pt x="0" y="0"/>
                        </a:lnTo>
                        <a:lnTo>
                          <a:pt x="0" y="5"/>
                        </a:lnTo>
                        <a:lnTo>
                          <a:pt x="0" y="6"/>
                        </a:lnTo>
                        <a:lnTo>
                          <a:pt x="0" y="8"/>
                        </a:lnTo>
                        <a:lnTo>
                          <a:pt x="3" y="9"/>
                        </a:lnTo>
                        <a:lnTo>
                          <a:pt x="4" y="11"/>
                        </a:lnTo>
                        <a:lnTo>
                          <a:pt x="7" y="13"/>
                        </a:lnTo>
                        <a:lnTo>
                          <a:pt x="9" y="13"/>
                        </a:lnTo>
                        <a:lnTo>
                          <a:pt x="13" y="14"/>
                        </a:lnTo>
                        <a:lnTo>
                          <a:pt x="17" y="16"/>
                        </a:lnTo>
                        <a:lnTo>
                          <a:pt x="17" y="0"/>
                        </a:lnTo>
                      </a:path>
                    </a:pathLst>
                  </a:custGeom>
                  <a:solidFill>
                    <a:srgbClr val="464D4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9" name="Freeform 924"/>
                  <p:cNvSpPr>
                    <a:spLocks noChangeAspect="1"/>
                  </p:cNvSpPr>
                  <p:nvPr/>
                </p:nvSpPr>
                <p:spPr bwMode="auto">
                  <a:xfrm>
                    <a:off x="5033" y="1318"/>
                    <a:ext cx="4" cy="17"/>
                  </a:xfrm>
                  <a:custGeom>
                    <a:avLst/>
                    <a:gdLst>
                      <a:gd name="T0" fmla="*/ 0 w 4"/>
                      <a:gd name="T1" fmla="*/ 0 h 17"/>
                      <a:gd name="T2" fmla="*/ 3 w 4"/>
                      <a:gd name="T3" fmla="*/ 0 h 17"/>
                      <a:gd name="T4" fmla="*/ 3 w 4"/>
                      <a:gd name="T5" fmla="*/ 16 h 17"/>
                      <a:gd name="T6" fmla="*/ 2 w 4"/>
                      <a:gd name="T7" fmla="*/ 16 h 17"/>
                      <a:gd name="T8" fmla="*/ 0 w 4"/>
                      <a:gd name="T9" fmla="*/ 16 h 17"/>
                      <a:gd name="T10" fmla="*/ 0 w 4"/>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7">
                        <a:moveTo>
                          <a:pt x="0" y="0"/>
                        </a:moveTo>
                        <a:lnTo>
                          <a:pt x="3" y="0"/>
                        </a:lnTo>
                        <a:lnTo>
                          <a:pt x="3" y="16"/>
                        </a:lnTo>
                        <a:lnTo>
                          <a:pt x="2" y="16"/>
                        </a:lnTo>
                        <a:lnTo>
                          <a:pt x="0" y="16"/>
                        </a:lnTo>
                        <a:lnTo>
                          <a:pt x="0" y="0"/>
                        </a:lnTo>
                      </a:path>
                    </a:pathLst>
                  </a:custGeom>
                  <a:solidFill>
                    <a:srgbClr val="4E555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90" name="Freeform 925"/>
                  <p:cNvSpPr>
                    <a:spLocks noChangeAspect="1"/>
                  </p:cNvSpPr>
                  <p:nvPr/>
                </p:nvSpPr>
                <p:spPr bwMode="auto">
                  <a:xfrm>
                    <a:off x="5037" y="1318"/>
                    <a:ext cx="4" cy="17"/>
                  </a:xfrm>
                  <a:custGeom>
                    <a:avLst/>
                    <a:gdLst>
                      <a:gd name="T0" fmla="*/ 0 w 4"/>
                      <a:gd name="T1" fmla="*/ 0 h 17"/>
                      <a:gd name="T2" fmla="*/ 3 w 4"/>
                      <a:gd name="T3" fmla="*/ 0 h 17"/>
                      <a:gd name="T4" fmla="*/ 3 w 4"/>
                      <a:gd name="T5" fmla="*/ 16 h 17"/>
                      <a:gd name="T6" fmla="*/ 2 w 4"/>
                      <a:gd name="T7" fmla="*/ 16 h 17"/>
                      <a:gd name="T8" fmla="*/ 1 w 4"/>
                      <a:gd name="T9" fmla="*/ 16 h 17"/>
                      <a:gd name="T10" fmla="*/ 0 w 4"/>
                      <a:gd name="T11" fmla="*/ 15 h 17"/>
                      <a:gd name="T12" fmla="*/ 0 w 4"/>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7">
                        <a:moveTo>
                          <a:pt x="0" y="0"/>
                        </a:moveTo>
                        <a:lnTo>
                          <a:pt x="3" y="0"/>
                        </a:lnTo>
                        <a:lnTo>
                          <a:pt x="3" y="16"/>
                        </a:lnTo>
                        <a:lnTo>
                          <a:pt x="2" y="16"/>
                        </a:lnTo>
                        <a:lnTo>
                          <a:pt x="1" y="16"/>
                        </a:lnTo>
                        <a:lnTo>
                          <a:pt x="0" y="15"/>
                        </a:lnTo>
                        <a:lnTo>
                          <a:pt x="0" y="0"/>
                        </a:lnTo>
                      </a:path>
                    </a:pathLst>
                  </a:custGeom>
                  <a:solidFill>
                    <a:srgbClr val="555F5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91" name="Freeform 926"/>
                  <p:cNvSpPr>
                    <a:spLocks noChangeAspect="1"/>
                  </p:cNvSpPr>
                  <p:nvPr/>
                </p:nvSpPr>
                <p:spPr bwMode="auto">
                  <a:xfrm>
                    <a:off x="5040" y="1318"/>
                    <a:ext cx="3" cy="17"/>
                  </a:xfrm>
                  <a:custGeom>
                    <a:avLst/>
                    <a:gdLst>
                      <a:gd name="T0" fmla="*/ 0 w 3"/>
                      <a:gd name="T1" fmla="*/ 0 h 17"/>
                      <a:gd name="T2" fmla="*/ 2 w 3"/>
                      <a:gd name="T3" fmla="*/ 0 h 17"/>
                      <a:gd name="T4" fmla="*/ 2 w 3"/>
                      <a:gd name="T5" fmla="*/ 16 h 17"/>
                      <a:gd name="T6" fmla="*/ 1 w 3"/>
                      <a:gd name="T7" fmla="*/ 16 h 17"/>
                      <a:gd name="T8" fmla="*/ 0 w 3"/>
                      <a:gd name="T9" fmla="*/ 16 h 17"/>
                      <a:gd name="T10" fmla="*/ 0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0" y="0"/>
                        </a:moveTo>
                        <a:lnTo>
                          <a:pt x="2" y="0"/>
                        </a:lnTo>
                        <a:lnTo>
                          <a:pt x="2" y="16"/>
                        </a:lnTo>
                        <a:lnTo>
                          <a:pt x="1" y="16"/>
                        </a:lnTo>
                        <a:lnTo>
                          <a:pt x="0" y="16"/>
                        </a:lnTo>
                        <a:lnTo>
                          <a:pt x="0" y="0"/>
                        </a:lnTo>
                      </a:path>
                    </a:pathLst>
                  </a:custGeom>
                  <a:solidFill>
                    <a:srgbClr val="5F666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92" name="Freeform 927"/>
                  <p:cNvSpPr>
                    <a:spLocks noChangeAspect="1"/>
                  </p:cNvSpPr>
                  <p:nvPr/>
                </p:nvSpPr>
                <p:spPr bwMode="auto">
                  <a:xfrm>
                    <a:off x="5043" y="1318"/>
                    <a:ext cx="5" cy="19"/>
                  </a:xfrm>
                  <a:custGeom>
                    <a:avLst/>
                    <a:gdLst>
                      <a:gd name="T0" fmla="*/ 0 w 5"/>
                      <a:gd name="T1" fmla="*/ 0 h 19"/>
                      <a:gd name="T2" fmla="*/ 4 w 5"/>
                      <a:gd name="T3" fmla="*/ 0 h 19"/>
                      <a:gd name="T4" fmla="*/ 4 w 5"/>
                      <a:gd name="T5" fmla="*/ 18 h 19"/>
                      <a:gd name="T6" fmla="*/ 2 w 5"/>
                      <a:gd name="T7" fmla="*/ 18 h 19"/>
                      <a:gd name="T8" fmla="*/ 2 w 5"/>
                      <a:gd name="T9" fmla="*/ 16 h 19"/>
                      <a:gd name="T10" fmla="*/ 0 w 5"/>
                      <a:gd name="T11" fmla="*/ 16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2" y="16"/>
                        </a:lnTo>
                        <a:lnTo>
                          <a:pt x="0" y="16"/>
                        </a:lnTo>
                        <a:lnTo>
                          <a:pt x="0" y="0"/>
                        </a:lnTo>
                      </a:path>
                    </a:pathLst>
                  </a:custGeom>
                  <a:solidFill>
                    <a:srgbClr val="676E6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93" name="Freeform 928"/>
                  <p:cNvSpPr>
                    <a:spLocks noChangeAspect="1"/>
                  </p:cNvSpPr>
                  <p:nvPr/>
                </p:nvSpPr>
                <p:spPr bwMode="auto">
                  <a:xfrm>
                    <a:off x="5047" y="1318"/>
                    <a:ext cx="3" cy="19"/>
                  </a:xfrm>
                  <a:custGeom>
                    <a:avLst/>
                    <a:gdLst>
                      <a:gd name="T0" fmla="*/ 0 w 3"/>
                      <a:gd name="T1" fmla="*/ 0 h 19"/>
                      <a:gd name="T2" fmla="*/ 2 w 3"/>
                      <a:gd name="T3" fmla="*/ 0 h 19"/>
                      <a:gd name="T4" fmla="*/ 2 w 3"/>
                      <a:gd name="T5" fmla="*/ 18 h 19"/>
                      <a:gd name="T6" fmla="*/ 1 w 3"/>
                      <a:gd name="T7" fmla="*/ 18 h 19"/>
                      <a:gd name="T8" fmla="*/ 0 w 3"/>
                      <a:gd name="T9" fmla="*/ 18 h 19"/>
                      <a:gd name="T10" fmla="*/ 0 w 3"/>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9">
                        <a:moveTo>
                          <a:pt x="0" y="0"/>
                        </a:moveTo>
                        <a:lnTo>
                          <a:pt x="2" y="0"/>
                        </a:lnTo>
                        <a:lnTo>
                          <a:pt x="2" y="18"/>
                        </a:lnTo>
                        <a:lnTo>
                          <a:pt x="1" y="18"/>
                        </a:lnTo>
                        <a:lnTo>
                          <a:pt x="0" y="18"/>
                        </a:lnTo>
                        <a:lnTo>
                          <a:pt x="0" y="0"/>
                        </a:lnTo>
                      </a:path>
                    </a:pathLst>
                  </a:custGeom>
                  <a:solidFill>
                    <a:srgbClr val="6F767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94" name="Freeform 929"/>
                  <p:cNvSpPr>
                    <a:spLocks noChangeAspect="1"/>
                  </p:cNvSpPr>
                  <p:nvPr/>
                </p:nvSpPr>
                <p:spPr bwMode="auto">
                  <a:xfrm>
                    <a:off x="5049" y="1318"/>
                    <a:ext cx="6" cy="19"/>
                  </a:xfrm>
                  <a:custGeom>
                    <a:avLst/>
                    <a:gdLst>
                      <a:gd name="T0" fmla="*/ 0 w 6"/>
                      <a:gd name="T1" fmla="*/ 0 h 19"/>
                      <a:gd name="T2" fmla="*/ 5 w 6"/>
                      <a:gd name="T3" fmla="*/ 0 h 19"/>
                      <a:gd name="T4" fmla="*/ 5 w 6"/>
                      <a:gd name="T5" fmla="*/ 18 h 19"/>
                      <a:gd name="T6" fmla="*/ 3 w 6"/>
                      <a:gd name="T7" fmla="*/ 18 h 19"/>
                      <a:gd name="T8" fmla="*/ 2 w 6"/>
                      <a:gd name="T9" fmla="*/ 18 h 19"/>
                      <a:gd name="T10" fmla="*/ 0 w 6"/>
                      <a:gd name="T11" fmla="*/ 18 h 19"/>
                      <a:gd name="T12" fmla="*/ 0 w 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9">
                        <a:moveTo>
                          <a:pt x="0" y="0"/>
                        </a:moveTo>
                        <a:lnTo>
                          <a:pt x="5" y="0"/>
                        </a:lnTo>
                        <a:lnTo>
                          <a:pt x="5" y="18"/>
                        </a:lnTo>
                        <a:lnTo>
                          <a:pt x="3" y="18"/>
                        </a:lnTo>
                        <a:lnTo>
                          <a:pt x="2" y="18"/>
                        </a:lnTo>
                        <a:lnTo>
                          <a:pt x="0" y="18"/>
                        </a:lnTo>
                        <a:lnTo>
                          <a:pt x="0" y="0"/>
                        </a:lnTo>
                      </a:path>
                    </a:pathLst>
                  </a:custGeom>
                  <a:solidFill>
                    <a:srgbClr val="767D7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95" name="Freeform 930"/>
                  <p:cNvSpPr>
                    <a:spLocks noChangeAspect="1"/>
                  </p:cNvSpPr>
                  <p:nvPr/>
                </p:nvSpPr>
                <p:spPr bwMode="auto">
                  <a:xfrm>
                    <a:off x="5054" y="1318"/>
                    <a:ext cx="3" cy="19"/>
                  </a:xfrm>
                  <a:custGeom>
                    <a:avLst/>
                    <a:gdLst>
                      <a:gd name="T0" fmla="*/ 0 w 3"/>
                      <a:gd name="T1" fmla="*/ 0 h 19"/>
                      <a:gd name="T2" fmla="*/ 2 w 3"/>
                      <a:gd name="T3" fmla="*/ 0 h 19"/>
                      <a:gd name="T4" fmla="*/ 2 w 3"/>
                      <a:gd name="T5" fmla="*/ 18 h 19"/>
                      <a:gd name="T6" fmla="*/ 1 w 3"/>
                      <a:gd name="T7" fmla="*/ 18 h 19"/>
                      <a:gd name="T8" fmla="*/ 0 w 3"/>
                      <a:gd name="T9" fmla="*/ 18 h 19"/>
                      <a:gd name="T10" fmla="*/ 0 w 3"/>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9">
                        <a:moveTo>
                          <a:pt x="0" y="0"/>
                        </a:moveTo>
                        <a:lnTo>
                          <a:pt x="2" y="0"/>
                        </a:lnTo>
                        <a:lnTo>
                          <a:pt x="2" y="18"/>
                        </a:lnTo>
                        <a:lnTo>
                          <a:pt x="1" y="18"/>
                        </a:lnTo>
                        <a:lnTo>
                          <a:pt x="0" y="18"/>
                        </a:lnTo>
                        <a:lnTo>
                          <a:pt x="0" y="0"/>
                        </a:lnTo>
                      </a:path>
                    </a:pathLst>
                  </a:custGeom>
                  <a:solidFill>
                    <a:srgbClr val="7E858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96" name="Freeform 931"/>
                  <p:cNvSpPr>
                    <a:spLocks noChangeAspect="1"/>
                  </p:cNvSpPr>
                  <p:nvPr/>
                </p:nvSpPr>
                <p:spPr bwMode="auto">
                  <a:xfrm>
                    <a:off x="5056"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868D8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97" name="Freeform 932"/>
                  <p:cNvSpPr>
                    <a:spLocks noChangeAspect="1"/>
                  </p:cNvSpPr>
                  <p:nvPr/>
                </p:nvSpPr>
                <p:spPr bwMode="auto">
                  <a:xfrm>
                    <a:off x="5060"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8D979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98" name="Freeform 933"/>
                  <p:cNvSpPr>
                    <a:spLocks noChangeAspect="1"/>
                  </p:cNvSpPr>
                  <p:nvPr/>
                </p:nvSpPr>
                <p:spPr bwMode="auto">
                  <a:xfrm>
                    <a:off x="5063"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989F9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99" name="Freeform 934"/>
                  <p:cNvSpPr>
                    <a:spLocks noChangeAspect="1"/>
                  </p:cNvSpPr>
                  <p:nvPr/>
                </p:nvSpPr>
                <p:spPr bwMode="auto">
                  <a:xfrm>
                    <a:off x="5067"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9FA6A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00" name="Freeform 935"/>
                  <p:cNvSpPr>
                    <a:spLocks noChangeAspect="1"/>
                  </p:cNvSpPr>
                  <p:nvPr/>
                </p:nvSpPr>
                <p:spPr bwMode="auto">
                  <a:xfrm>
                    <a:off x="5070"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A7AEA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01" name="Freeform 936"/>
                  <p:cNvSpPr>
                    <a:spLocks noChangeAspect="1"/>
                  </p:cNvSpPr>
                  <p:nvPr/>
                </p:nvSpPr>
                <p:spPr bwMode="auto">
                  <a:xfrm>
                    <a:off x="5074"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AFB6B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02" name="Freeform 937"/>
                  <p:cNvSpPr>
                    <a:spLocks noChangeAspect="1"/>
                  </p:cNvSpPr>
                  <p:nvPr/>
                </p:nvSpPr>
                <p:spPr bwMode="auto">
                  <a:xfrm>
                    <a:off x="5077"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B6BDB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03" name="Freeform 938"/>
                  <p:cNvSpPr>
                    <a:spLocks noChangeAspect="1"/>
                  </p:cNvSpPr>
                  <p:nvPr/>
                </p:nvSpPr>
                <p:spPr bwMode="auto">
                  <a:xfrm>
                    <a:off x="5081" y="1318"/>
                    <a:ext cx="3" cy="19"/>
                  </a:xfrm>
                  <a:custGeom>
                    <a:avLst/>
                    <a:gdLst>
                      <a:gd name="T0" fmla="*/ 0 w 3"/>
                      <a:gd name="T1" fmla="*/ 0 h 19"/>
                      <a:gd name="T2" fmla="*/ 2 w 3"/>
                      <a:gd name="T3" fmla="*/ 0 h 19"/>
                      <a:gd name="T4" fmla="*/ 2 w 3"/>
                      <a:gd name="T5" fmla="*/ 16 h 19"/>
                      <a:gd name="T6" fmla="*/ 1 w 3"/>
                      <a:gd name="T7" fmla="*/ 16 h 19"/>
                      <a:gd name="T8" fmla="*/ 1 w 3"/>
                      <a:gd name="T9" fmla="*/ 18 h 19"/>
                      <a:gd name="T10" fmla="*/ 0 w 3"/>
                      <a:gd name="T11" fmla="*/ 18 h 19"/>
                      <a:gd name="T12" fmla="*/ 0 w 3"/>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9">
                        <a:moveTo>
                          <a:pt x="0" y="0"/>
                        </a:moveTo>
                        <a:lnTo>
                          <a:pt x="2" y="0"/>
                        </a:lnTo>
                        <a:lnTo>
                          <a:pt x="2" y="16"/>
                        </a:lnTo>
                        <a:lnTo>
                          <a:pt x="1" y="16"/>
                        </a:lnTo>
                        <a:lnTo>
                          <a:pt x="1" y="18"/>
                        </a:lnTo>
                        <a:lnTo>
                          <a:pt x="0" y="18"/>
                        </a:lnTo>
                        <a:lnTo>
                          <a:pt x="0" y="0"/>
                        </a:lnTo>
                      </a:path>
                    </a:pathLst>
                  </a:custGeom>
                  <a:solidFill>
                    <a:srgbClr val="BEC5C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04" name="Freeform 939"/>
                  <p:cNvSpPr>
                    <a:spLocks noChangeAspect="1"/>
                  </p:cNvSpPr>
                  <p:nvPr/>
                </p:nvSpPr>
                <p:spPr bwMode="auto">
                  <a:xfrm>
                    <a:off x="5084" y="1318"/>
                    <a:ext cx="5" cy="17"/>
                  </a:xfrm>
                  <a:custGeom>
                    <a:avLst/>
                    <a:gdLst>
                      <a:gd name="T0" fmla="*/ 0 w 5"/>
                      <a:gd name="T1" fmla="*/ 0 h 17"/>
                      <a:gd name="T2" fmla="*/ 4 w 5"/>
                      <a:gd name="T3" fmla="*/ 0 h 17"/>
                      <a:gd name="T4" fmla="*/ 4 w 5"/>
                      <a:gd name="T5" fmla="*/ 16 h 17"/>
                      <a:gd name="T6" fmla="*/ 2 w 5"/>
                      <a:gd name="T7" fmla="*/ 16 h 17"/>
                      <a:gd name="T8" fmla="*/ 2 w 5"/>
                      <a:gd name="T9" fmla="*/ 16 h 17"/>
                      <a:gd name="T10" fmla="*/ 0 w 5"/>
                      <a:gd name="T11" fmla="*/ 16 h 17"/>
                      <a:gd name="T12" fmla="*/ 0 w 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7">
                        <a:moveTo>
                          <a:pt x="0" y="0"/>
                        </a:moveTo>
                        <a:lnTo>
                          <a:pt x="4" y="0"/>
                        </a:lnTo>
                        <a:lnTo>
                          <a:pt x="4" y="16"/>
                        </a:lnTo>
                        <a:lnTo>
                          <a:pt x="2" y="16"/>
                        </a:lnTo>
                        <a:lnTo>
                          <a:pt x="0" y="16"/>
                        </a:lnTo>
                        <a:lnTo>
                          <a:pt x="0" y="0"/>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05" name="Freeform 940"/>
                  <p:cNvSpPr>
                    <a:spLocks noChangeAspect="1"/>
                  </p:cNvSpPr>
                  <p:nvPr/>
                </p:nvSpPr>
                <p:spPr bwMode="auto">
                  <a:xfrm>
                    <a:off x="5088" y="1318"/>
                    <a:ext cx="3" cy="17"/>
                  </a:xfrm>
                  <a:custGeom>
                    <a:avLst/>
                    <a:gdLst>
                      <a:gd name="T0" fmla="*/ 0 w 3"/>
                      <a:gd name="T1" fmla="*/ 0 h 17"/>
                      <a:gd name="T2" fmla="*/ 2 w 3"/>
                      <a:gd name="T3" fmla="*/ 0 h 17"/>
                      <a:gd name="T4" fmla="*/ 2 w 3"/>
                      <a:gd name="T5" fmla="*/ 16 h 17"/>
                      <a:gd name="T6" fmla="*/ 1 w 3"/>
                      <a:gd name="T7" fmla="*/ 16 h 17"/>
                      <a:gd name="T8" fmla="*/ 0 w 3"/>
                      <a:gd name="T9" fmla="*/ 16 h 17"/>
                      <a:gd name="T10" fmla="*/ 0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0" y="0"/>
                        </a:moveTo>
                        <a:lnTo>
                          <a:pt x="2" y="0"/>
                        </a:lnTo>
                        <a:lnTo>
                          <a:pt x="2" y="16"/>
                        </a:lnTo>
                        <a:lnTo>
                          <a:pt x="1" y="16"/>
                        </a:lnTo>
                        <a:lnTo>
                          <a:pt x="0" y="16"/>
                        </a:lnTo>
                        <a:lnTo>
                          <a:pt x="0" y="0"/>
                        </a:lnTo>
                      </a:path>
                    </a:pathLst>
                  </a:custGeom>
                  <a:solidFill>
                    <a:srgbClr val="CDD7D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06" name="Freeform 941"/>
                  <p:cNvSpPr>
                    <a:spLocks noChangeAspect="1"/>
                  </p:cNvSpPr>
                  <p:nvPr/>
                </p:nvSpPr>
                <p:spPr bwMode="auto">
                  <a:xfrm>
                    <a:off x="5090" y="1318"/>
                    <a:ext cx="5" cy="17"/>
                  </a:xfrm>
                  <a:custGeom>
                    <a:avLst/>
                    <a:gdLst>
                      <a:gd name="T0" fmla="*/ 0 w 5"/>
                      <a:gd name="T1" fmla="*/ 0 h 17"/>
                      <a:gd name="T2" fmla="*/ 4 w 5"/>
                      <a:gd name="T3" fmla="*/ 0 h 17"/>
                      <a:gd name="T4" fmla="*/ 4 w 5"/>
                      <a:gd name="T5" fmla="*/ 15 h 17"/>
                      <a:gd name="T6" fmla="*/ 2 w 5"/>
                      <a:gd name="T7" fmla="*/ 15 h 17"/>
                      <a:gd name="T8" fmla="*/ 2 w 5"/>
                      <a:gd name="T9" fmla="*/ 15 h 17"/>
                      <a:gd name="T10" fmla="*/ 0 w 5"/>
                      <a:gd name="T11" fmla="*/ 16 h 17"/>
                      <a:gd name="T12" fmla="*/ 0 w 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7">
                        <a:moveTo>
                          <a:pt x="0" y="0"/>
                        </a:moveTo>
                        <a:lnTo>
                          <a:pt x="4" y="0"/>
                        </a:lnTo>
                        <a:lnTo>
                          <a:pt x="4" y="15"/>
                        </a:lnTo>
                        <a:lnTo>
                          <a:pt x="2" y="15"/>
                        </a:lnTo>
                        <a:lnTo>
                          <a:pt x="0" y="16"/>
                        </a:lnTo>
                        <a:lnTo>
                          <a:pt x="0" y="0"/>
                        </a:lnTo>
                      </a:path>
                    </a:pathLst>
                  </a:custGeom>
                  <a:solidFill>
                    <a:srgbClr val="D7DED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07" name="Freeform 942"/>
                  <p:cNvSpPr>
                    <a:spLocks noChangeAspect="1"/>
                  </p:cNvSpPr>
                  <p:nvPr/>
                </p:nvSpPr>
                <p:spPr bwMode="auto">
                  <a:xfrm>
                    <a:off x="5095" y="1318"/>
                    <a:ext cx="18" cy="17"/>
                  </a:xfrm>
                  <a:custGeom>
                    <a:avLst/>
                    <a:gdLst>
                      <a:gd name="T0" fmla="*/ 0 w 18"/>
                      <a:gd name="T1" fmla="*/ 0 h 17"/>
                      <a:gd name="T2" fmla="*/ 17 w 18"/>
                      <a:gd name="T3" fmla="*/ 0 h 17"/>
                      <a:gd name="T4" fmla="*/ 17 w 18"/>
                      <a:gd name="T5" fmla="*/ 5 h 17"/>
                      <a:gd name="T6" fmla="*/ 17 w 18"/>
                      <a:gd name="T7" fmla="*/ 6 h 17"/>
                      <a:gd name="T8" fmla="*/ 16 w 18"/>
                      <a:gd name="T9" fmla="*/ 8 h 17"/>
                      <a:gd name="T10" fmla="*/ 15 w 18"/>
                      <a:gd name="T11" fmla="*/ 9 h 17"/>
                      <a:gd name="T12" fmla="*/ 13 w 18"/>
                      <a:gd name="T13" fmla="*/ 11 h 17"/>
                      <a:gd name="T14" fmla="*/ 11 w 18"/>
                      <a:gd name="T15" fmla="*/ 13 h 17"/>
                      <a:gd name="T16" fmla="*/ 8 w 18"/>
                      <a:gd name="T17" fmla="*/ 13 h 17"/>
                      <a:gd name="T18" fmla="*/ 4 w 18"/>
                      <a:gd name="T19" fmla="*/ 14 h 17"/>
                      <a:gd name="T20" fmla="*/ 0 w 18"/>
                      <a:gd name="T21" fmla="*/ 16 h 17"/>
                      <a:gd name="T22" fmla="*/ 0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0" y="0"/>
                        </a:moveTo>
                        <a:lnTo>
                          <a:pt x="17" y="0"/>
                        </a:lnTo>
                        <a:lnTo>
                          <a:pt x="17" y="5"/>
                        </a:lnTo>
                        <a:lnTo>
                          <a:pt x="17" y="6"/>
                        </a:lnTo>
                        <a:lnTo>
                          <a:pt x="16" y="8"/>
                        </a:lnTo>
                        <a:lnTo>
                          <a:pt x="15" y="9"/>
                        </a:lnTo>
                        <a:lnTo>
                          <a:pt x="13" y="11"/>
                        </a:lnTo>
                        <a:lnTo>
                          <a:pt x="11" y="13"/>
                        </a:lnTo>
                        <a:lnTo>
                          <a:pt x="8" y="13"/>
                        </a:lnTo>
                        <a:lnTo>
                          <a:pt x="4" y="14"/>
                        </a:lnTo>
                        <a:lnTo>
                          <a:pt x="0" y="16"/>
                        </a:lnTo>
                        <a:lnTo>
                          <a:pt x="0" y="0"/>
                        </a:lnTo>
                      </a:path>
                    </a:pathLst>
                  </a:custGeom>
                  <a:solidFill>
                    <a:srgbClr val="DFE6E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08" name="Freeform 943"/>
                  <p:cNvSpPr>
                    <a:spLocks noChangeAspect="1"/>
                  </p:cNvSpPr>
                  <p:nvPr/>
                </p:nvSpPr>
                <p:spPr bwMode="auto">
                  <a:xfrm>
                    <a:off x="5016" y="1318"/>
                    <a:ext cx="97" cy="14"/>
                  </a:xfrm>
                  <a:custGeom>
                    <a:avLst/>
                    <a:gdLst>
                      <a:gd name="T0" fmla="*/ 48 w 97"/>
                      <a:gd name="T1" fmla="*/ 0 h 14"/>
                      <a:gd name="T2" fmla="*/ 96 w 97"/>
                      <a:gd name="T3" fmla="*/ 0 h 14"/>
                      <a:gd name="T4" fmla="*/ 96 w 97"/>
                      <a:gd name="T5" fmla="*/ 1 h 14"/>
                      <a:gd name="T6" fmla="*/ 94 w 97"/>
                      <a:gd name="T7" fmla="*/ 3 h 14"/>
                      <a:gd name="T8" fmla="*/ 94 w 97"/>
                      <a:gd name="T9" fmla="*/ 3 h 14"/>
                      <a:gd name="T10" fmla="*/ 92 w 97"/>
                      <a:gd name="T11" fmla="*/ 5 h 14"/>
                      <a:gd name="T12" fmla="*/ 91 w 97"/>
                      <a:gd name="T13" fmla="*/ 5 h 14"/>
                      <a:gd name="T14" fmla="*/ 88 w 97"/>
                      <a:gd name="T15" fmla="*/ 6 h 14"/>
                      <a:gd name="T16" fmla="*/ 85 w 97"/>
                      <a:gd name="T17" fmla="*/ 8 h 14"/>
                      <a:gd name="T18" fmla="*/ 83 w 97"/>
                      <a:gd name="T19" fmla="*/ 9 h 14"/>
                      <a:gd name="T20" fmla="*/ 78 w 97"/>
                      <a:gd name="T21" fmla="*/ 9 h 14"/>
                      <a:gd name="T22" fmla="*/ 75 w 97"/>
                      <a:gd name="T23" fmla="*/ 10 h 14"/>
                      <a:gd name="T24" fmla="*/ 71 w 97"/>
                      <a:gd name="T25" fmla="*/ 11 h 14"/>
                      <a:gd name="T26" fmla="*/ 66 w 97"/>
                      <a:gd name="T27" fmla="*/ 11 h 14"/>
                      <a:gd name="T28" fmla="*/ 62 w 97"/>
                      <a:gd name="T29" fmla="*/ 11 h 14"/>
                      <a:gd name="T30" fmla="*/ 58 w 97"/>
                      <a:gd name="T31" fmla="*/ 13 h 14"/>
                      <a:gd name="T32" fmla="*/ 53 w 97"/>
                      <a:gd name="T33" fmla="*/ 13 h 14"/>
                      <a:gd name="T34" fmla="*/ 48 w 97"/>
                      <a:gd name="T35" fmla="*/ 13 h 14"/>
                      <a:gd name="T36" fmla="*/ 43 w 97"/>
                      <a:gd name="T37" fmla="*/ 13 h 14"/>
                      <a:gd name="T38" fmla="*/ 38 w 97"/>
                      <a:gd name="T39" fmla="*/ 13 h 14"/>
                      <a:gd name="T40" fmla="*/ 34 w 97"/>
                      <a:gd name="T41" fmla="*/ 11 h 14"/>
                      <a:gd name="T42" fmla="*/ 28 w 97"/>
                      <a:gd name="T43" fmla="*/ 11 h 14"/>
                      <a:gd name="T44" fmla="*/ 25 w 97"/>
                      <a:gd name="T45" fmla="*/ 11 h 14"/>
                      <a:gd name="T46" fmla="*/ 20 w 97"/>
                      <a:gd name="T47" fmla="*/ 10 h 14"/>
                      <a:gd name="T48" fmla="*/ 18 w 97"/>
                      <a:gd name="T49" fmla="*/ 9 h 14"/>
                      <a:gd name="T50" fmla="*/ 14 w 97"/>
                      <a:gd name="T51" fmla="*/ 9 h 14"/>
                      <a:gd name="T52" fmla="*/ 11 w 97"/>
                      <a:gd name="T53" fmla="*/ 8 h 14"/>
                      <a:gd name="T54" fmla="*/ 9 w 97"/>
                      <a:gd name="T55" fmla="*/ 6 h 14"/>
                      <a:gd name="T56" fmla="*/ 5 w 97"/>
                      <a:gd name="T57" fmla="*/ 5 h 14"/>
                      <a:gd name="T58" fmla="*/ 3 w 97"/>
                      <a:gd name="T59" fmla="*/ 5 h 14"/>
                      <a:gd name="T60" fmla="*/ 2 w 97"/>
                      <a:gd name="T61" fmla="*/ 3 h 14"/>
                      <a:gd name="T62" fmla="*/ 0 w 97"/>
                      <a:gd name="T63" fmla="*/ 3 h 14"/>
                      <a:gd name="T64" fmla="*/ 0 w 97"/>
                      <a:gd name="T65" fmla="*/ 1 h 14"/>
                      <a:gd name="T66" fmla="*/ 0 w 97"/>
                      <a:gd name="T67" fmla="*/ 0 h 14"/>
                      <a:gd name="T68" fmla="*/ 48 w 97"/>
                      <a:gd name="T69" fmla="*/ 0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7" h="14">
                        <a:moveTo>
                          <a:pt x="48" y="0"/>
                        </a:moveTo>
                        <a:lnTo>
                          <a:pt x="96" y="0"/>
                        </a:lnTo>
                        <a:lnTo>
                          <a:pt x="96" y="1"/>
                        </a:lnTo>
                        <a:lnTo>
                          <a:pt x="94" y="3"/>
                        </a:lnTo>
                        <a:lnTo>
                          <a:pt x="92" y="5"/>
                        </a:lnTo>
                        <a:lnTo>
                          <a:pt x="91" y="5"/>
                        </a:lnTo>
                        <a:lnTo>
                          <a:pt x="88" y="6"/>
                        </a:lnTo>
                        <a:lnTo>
                          <a:pt x="85" y="8"/>
                        </a:lnTo>
                        <a:lnTo>
                          <a:pt x="83" y="9"/>
                        </a:lnTo>
                        <a:lnTo>
                          <a:pt x="78" y="9"/>
                        </a:lnTo>
                        <a:lnTo>
                          <a:pt x="75" y="10"/>
                        </a:lnTo>
                        <a:lnTo>
                          <a:pt x="71" y="11"/>
                        </a:lnTo>
                        <a:lnTo>
                          <a:pt x="66" y="11"/>
                        </a:lnTo>
                        <a:lnTo>
                          <a:pt x="62" y="11"/>
                        </a:lnTo>
                        <a:lnTo>
                          <a:pt x="58" y="13"/>
                        </a:lnTo>
                        <a:lnTo>
                          <a:pt x="53" y="13"/>
                        </a:lnTo>
                        <a:lnTo>
                          <a:pt x="48" y="13"/>
                        </a:lnTo>
                        <a:lnTo>
                          <a:pt x="43" y="13"/>
                        </a:lnTo>
                        <a:lnTo>
                          <a:pt x="38" y="13"/>
                        </a:lnTo>
                        <a:lnTo>
                          <a:pt x="34" y="11"/>
                        </a:lnTo>
                        <a:lnTo>
                          <a:pt x="28" y="11"/>
                        </a:lnTo>
                        <a:lnTo>
                          <a:pt x="25" y="11"/>
                        </a:lnTo>
                        <a:lnTo>
                          <a:pt x="20" y="10"/>
                        </a:lnTo>
                        <a:lnTo>
                          <a:pt x="18" y="9"/>
                        </a:lnTo>
                        <a:lnTo>
                          <a:pt x="14" y="9"/>
                        </a:lnTo>
                        <a:lnTo>
                          <a:pt x="11" y="8"/>
                        </a:lnTo>
                        <a:lnTo>
                          <a:pt x="9" y="6"/>
                        </a:lnTo>
                        <a:lnTo>
                          <a:pt x="5" y="5"/>
                        </a:lnTo>
                        <a:lnTo>
                          <a:pt x="3" y="5"/>
                        </a:lnTo>
                        <a:lnTo>
                          <a:pt x="2" y="3"/>
                        </a:lnTo>
                        <a:lnTo>
                          <a:pt x="0" y="3"/>
                        </a:lnTo>
                        <a:lnTo>
                          <a:pt x="0" y="1"/>
                        </a:lnTo>
                        <a:lnTo>
                          <a:pt x="0" y="0"/>
                        </a:lnTo>
                        <a:lnTo>
                          <a:pt x="48" y="0"/>
                        </a:lnTo>
                      </a:path>
                    </a:pathLst>
                  </a:custGeom>
                  <a:solidFill>
                    <a:srgbClr val="6C737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09" name="Freeform 944"/>
                  <p:cNvSpPr>
                    <a:spLocks noChangeAspect="1"/>
                  </p:cNvSpPr>
                  <p:nvPr/>
                </p:nvSpPr>
                <p:spPr bwMode="auto">
                  <a:xfrm>
                    <a:off x="5021" y="1318"/>
                    <a:ext cx="91" cy="14"/>
                  </a:xfrm>
                  <a:custGeom>
                    <a:avLst/>
                    <a:gdLst>
                      <a:gd name="T0" fmla="*/ 46 w 91"/>
                      <a:gd name="T1" fmla="*/ 0 h 14"/>
                      <a:gd name="T2" fmla="*/ 51 w 91"/>
                      <a:gd name="T3" fmla="*/ 0 h 14"/>
                      <a:gd name="T4" fmla="*/ 53 w 91"/>
                      <a:gd name="T5" fmla="*/ 0 h 14"/>
                      <a:gd name="T6" fmla="*/ 58 w 91"/>
                      <a:gd name="T7" fmla="*/ 0 h 14"/>
                      <a:gd name="T8" fmla="*/ 62 w 91"/>
                      <a:gd name="T9" fmla="*/ 0 h 14"/>
                      <a:gd name="T10" fmla="*/ 67 w 91"/>
                      <a:gd name="T11" fmla="*/ 0 h 14"/>
                      <a:gd name="T12" fmla="*/ 74 w 91"/>
                      <a:gd name="T13" fmla="*/ 0 h 14"/>
                      <a:gd name="T14" fmla="*/ 83 w 91"/>
                      <a:gd name="T15" fmla="*/ 0 h 14"/>
                      <a:gd name="T16" fmla="*/ 90 w 91"/>
                      <a:gd name="T17" fmla="*/ 1 h 14"/>
                      <a:gd name="T18" fmla="*/ 88 w 91"/>
                      <a:gd name="T19" fmla="*/ 3 h 14"/>
                      <a:gd name="T20" fmla="*/ 85 w 91"/>
                      <a:gd name="T21" fmla="*/ 6 h 14"/>
                      <a:gd name="T22" fmla="*/ 79 w 91"/>
                      <a:gd name="T23" fmla="*/ 8 h 14"/>
                      <a:gd name="T24" fmla="*/ 74 w 91"/>
                      <a:gd name="T25" fmla="*/ 9 h 14"/>
                      <a:gd name="T26" fmla="*/ 67 w 91"/>
                      <a:gd name="T27" fmla="*/ 10 h 14"/>
                      <a:gd name="T28" fmla="*/ 58 w 91"/>
                      <a:gd name="T29" fmla="*/ 11 h 14"/>
                      <a:gd name="T30" fmla="*/ 49 w 91"/>
                      <a:gd name="T31" fmla="*/ 13 h 14"/>
                      <a:gd name="T32" fmla="*/ 41 w 91"/>
                      <a:gd name="T33" fmla="*/ 13 h 14"/>
                      <a:gd name="T34" fmla="*/ 32 w 91"/>
                      <a:gd name="T35" fmla="*/ 11 h 14"/>
                      <a:gd name="T36" fmla="*/ 23 w 91"/>
                      <a:gd name="T37" fmla="*/ 11 h 14"/>
                      <a:gd name="T38" fmla="*/ 16 w 91"/>
                      <a:gd name="T39" fmla="*/ 9 h 14"/>
                      <a:gd name="T40" fmla="*/ 11 w 91"/>
                      <a:gd name="T41" fmla="*/ 8 h 14"/>
                      <a:gd name="T42" fmla="*/ 5 w 91"/>
                      <a:gd name="T43" fmla="*/ 6 h 14"/>
                      <a:gd name="T44" fmla="*/ 3 w 91"/>
                      <a:gd name="T45" fmla="*/ 3 h 14"/>
                      <a:gd name="T46" fmla="*/ 0 w 91"/>
                      <a:gd name="T47" fmla="*/ 1 h 14"/>
                      <a:gd name="T48" fmla="*/ 3 w 91"/>
                      <a:gd name="T49" fmla="*/ 0 h 14"/>
                      <a:gd name="T50" fmla="*/ 7 w 91"/>
                      <a:gd name="T51" fmla="*/ 0 h 14"/>
                      <a:gd name="T52" fmla="*/ 9 w 91"/>
                      <a:gd name="T53" fmla="*/ 0 h 14"/>
                      <a:gd name="T54" fmla="*/ 14 w 91"/>
                      <a:gd name="T55" fmla="*/ 0 h 14"/>
                      <a:gd name="T56" fmla="*/ 16 w 91"/>
                      <a:gd name="T57" fmla="*/ 0 h 14"/>
                      <a:gd name="T58" fmla="*/ 21 w 91"/>
                      <a:gd name="T59" fmla="*/ 0 h 14"/>
                      <a:gd name="T60" fmla="*/ 28 w 91"/>
                      <a:gd name="T61" fmla="*/ 0 h 14"/>
                      <a:gd name="T62" fmla="*/ 37 w 91"/>
                      <a:gd name="T63" fmla="*/ 0 h 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1" h="14">
                        <a:moveTo>
                          <a:pt x="44" y="0"/>
                        </a:moveTo>
                        <a:lnTo>
                          <a:pt x="46" y="0"/>
                        </a:lnTo>
                        <a:lnTo>
                          <a:pt x="48" y="0"/>
                        </a:lnTo>
                        <a:lnTo>
                          <a:pt x="51" y="0"/>
                        </a:lnTo>
                        <a:lnTo>
                          <a:pt x="52" y="0"/>
                        </a:lnTo>
                        <a:lnTo>
                          <a:pt x="53" y="0"/>
                        </a:lnTo>
                        <a:lnTo>
                          <a:pt x="55" y="0"/>
                        </a:lnTo>
                        <a:lnTo>
                          <a:pt x="58" y="0"/>
                        </a:lnTo>
                        <a:lnTo>
                          <a:pt x="62" y="0"/>
                        </a:lnTo>
                        <a:lnTo>
                          <a:pt x="63" y="0"/>
                        </a:lnTo>
                        <a:lnTo>
                          <a:pt x="67" y="0"/>
                        </a:lnTo>
                        <a:lnTo>
                          <a:pt x="70" y="0"/>
                        </a:lnTo>
                        <a:lnTo>
                          <a:pt x="74" y="0"/>
                        </a:lnTo>
                        <a:lnTo>
                          <a:pt x="78" y="0"/>
                        </a:lnTo>
                        <a:lnTo>
                          <a:pt x="83" y="0"/>
                        </a:lnTo>
                        <a:lnTo>
                          <a:pt x="90" y="0"/>
                        </a:lnTo>
                        <a:lnTo>
                          <a:pt x="90" y="1"/>
                        </a:lnTo>
                        <a:lnTo>
                          <a:pt x="88" y="3"/>
                        </a:lnTo>
                        <a:lnTo>
                          <a:pt x="86" y="5"/>
                        </a:lnTo>
                        <a:lnTo>
                          <a:pt x="85" y="6"/>
                        </a:lnTo>
                        <a:lnTo>
                          <a:pt x="82" y="6"/>
                        </a:lnTo>
                        <a:lnTo>
                          <a:pt x="79" y="8"/>
                        </a:lnTo>
                        <a:lnTo>
                          <a:pt x="76" y="9"/>
                        </a:lnTo>
                        <a:lnTo>
                          <a:pt x="74" y="9"/>
                        </a:lnTo>
                        <a:lnTo>
                          <a:pt x="70" y="10"/>
                        </a:lnTo>
                        <a:lnTo>
                          <a:pt x="67" y="10"/>
                        </a:lnTo>
                        <a:lnTo>
                          <a:pt x="63" y="11"/>
                        </a:lnTo>
                        <a:lnTo>
                          <a:pt x="58" y="11"/>
                        </a:lnTo>
                        <a:lnTo>
                          <a:pt x="55" y="13"/>
                        </a:lnTo>
                        <a:lnTo>
                          <a:pt x="49" y="13"/>
                        </a:lnTo>
                        <a:lnTo>
                          <a:pt x="45" y="13"/>
                        </a:lnTo>
                        <a:lnTo>
                          <a:pt x="41" y="13"/>
                        </a:lnTo>
                        <a:lnTo>
                          <a:pt x="35" y="13"/>
                        </a:lnTo>
                        <a:lnTo>
                          <a:pt x="32" y="11"/>
                        </a:lnTo>
                        <a:lnTo>
                          <a:pt x="27" y="11"/>
                        </a:lnTo>
                        <a:lnTo>
                          <a:pt x="23" y="11"/>
                        </a:lnTo>
                        <a:lnTo>
                          <a:pt x="21" y="10"/>
                        </a:lnTo>
                        <a:lnTo>
                          <a:pt x="16" y="9"/>
                        </a:lnTo>
                        <a:lnTo>
                          <a:pt x="14" y="9"/>
                        </a:lnTo>
                        <a:lnTo>
                          <a:pt x="11" y="8"/>
                        </a:lnTo>
                        <a:lnTo>
                          <a:pt x="9" y="8"/>
                        </a:lnTo>
                        <a:lnTo>
                          <a:pt x="5" y="6"/>
                        </a:lnTo>
                        <a:lnTo>
                          <a:pt x="4" y="5"/>
                        </a:lnTo>
                        <a:lnTo>
                          <a:pt x="3" y="3"/>
                        </a:lnTo>
                        <a:lnTo>
                          <a:pt x="2" y="3"/>
                        </a:lnTo>
                        <a:lnTo>
                          <a:pt x="0" y="1"/>
                        </a:lnTo>
                        <a:lnTo>
                          <a:pt x="0" y="0"/>
                        </a:lnTo>
                        <a:lnTo>
                          <a:pt x="3" y="0"/>
                        </a:lnTo>
                        <a:lnTo>
                          <a:pt x="5" y="0"/>
                        </a:lnTo>
                        <a:lnTo>
                          <a:pt x="7" y="0"/>
                        </a:lnTo>
                        <a:lnTo>
                          <a:pt x="9" y="0"/>
                        </a:lnTo>
                        <a:lnTo>
                          <a:pt x="11" y="0"/>
                        </a:lnTo>
                        <a:lnTo>
                          <a:pt x="14" y="0"/>
                        </a:lnTo>
                        <a:lnTo>
                          <a:pt x="15" y="0"/>
                        </a:lnTo>
                        <a:lnTo>
                          <a:pt x="16" y="0"/>
                        </a:lnTo>
                        <a:lnTo>
                          <a:pt x="19" y="0"/>
                        </a:lnTo>
                        <a:lnTo>
                          <a:pt x="21" y="0"/>
                        </a:lnTo>
                        <a:lnTo>
                          <a:pt x="25" y="0"/>
                        </a:lnTo>
                        <a:lnTo>
                          <a:pt x="28" y="0"/>
                        </a:lnTo>
                        <a:lnTo>
                          <a:pt x="33" y="0"/>
                        </a:lnTo>
                        <a:lnTo>
                          <a:pt x="37" y="0"/>
                        </a:lnTo>
                        <a:lnTo>
                          <a:pt x="44" y="0"/>
                        </a:lnTo>
                      </a:path>
                    </a:pathLst>
                  </a:custGeom>
                  <a:solidFill>
                    <a:srgbClr val="79808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10" name="Freeform 945"/>
                  <p:cNvSpPr>
                    <a:spLocks noChangeAspect="1"/>
                  </p:cNvSpPr>
                  <p:nvPr/>
                </p:nvSpPr>
                <p:spPr bwMode="auto">
                  <a:xfrm>
                    <a:off x="5028" y="1318"/>
                    <a:ext cx="83" cy="14"/>
                  </a:xfrm>
                  <a:custGeom>
                    <a:avLst/>
                    <a:gdLst>
                      <a:gd name="T0" fmla="*/ 39 w 83"/>
                      <a:gd name="T1" fmla="*/ 0 h 14"/>
                      <a:gd name="T2" fmla="*/ 44 w 83"/>
                      <a:gd name="T3" fmla="*/ 0 h 14"/>
                      <a:gd name="T4" fmla="*/ 46 w 83"/>
                      <a:gd name="T5" fmla="*/ 0 h 14"/>
                      <a:gd name="T6" fmla="*/ 50 w 83"/>
                      <a:gd name="T7" fmla="*/ 0 h 14"/>
                      <a:gd name="T8" fmla="*/ 55 w 83"/>
                      <a:gd name="T9" fmla="*/ 0 h 14"/>
                      <a:gd name="T10" fmla="*/ 59 w 83"/>
                      <a:gd name="T11" fmla="*/ 0 h 14"/>
                      <a:gd name="T12" fmla="*/ 66 w 83"/>
                      <a:gd name="T13" fmla="*/ 0 h 14"/>
                      <a:gd name="T14" fmla="*/ 77 w 83"/>
                      <a:gd name="T15" fmla="*/ 1 h 14"/>
                      <a:gd name="T16" fmla="*/ 82 w 83"/>
                      <a:gd name="T17" fmla="*/ 3 h 14"/>
                      <a:gd name="T18" fmla="*/ 80 w 83"/>
                      <a:gd name="T19" fmla="*/ 3 h 14"/>
                      <a:gd name="T20" fmla="*/ 77 w 83"/>
                      <a:gd name="T21" fmla="*/ 6 h 14"/>
                      <a:gd name="T22" fmla="*/ 73 w 83"/>
                      <a:gd name="T23" fmla="*/ 8 h 14"/>
                      <a:gd name="T24" fmla="*/ 67 w 83"/>
                      <a:gd name="T25" fmla="*/ 9 h 14"/>
                      <a:gd name="T26" fmla="*/ 60 w 83"/>
                      <a:gd name="T27" fmla="*/ 10 h 14"/>
                      <a:gd name="T28" fmla="*/ 53 w 83"/>
                      <a:gd name="T29" fmla="*/ 11 h 14"/>
                      <a:gd name="T30" fmla="*/ 45 w 83"/>
                      <a:gd name="T31" fmla="*/ 13 h 14"/>
                      <a:gd name="T32" fmla="*/ 37 w 83"/>
                      <a:gd name="T33" fmla="*/ 13 h 14"/>
                      <a:gd name="T34" fmla="*/ 29 w 83"/>
                      <a:gd name="T35" fmla="*/ 11 h 14"/>
                      <a:gd name="T36" fmla="*/ 22 w 83"/>
                      <a:gd name="T37" fmla="*/ 10 h 14"/>
                      <a:gd name="T38" fmla="*/ 15 w 83"/>
                      <a:gd name="T39" fmla="*/ 9 h 14"/>
                      <a:gd name="T40" fmla="*/ 9 w 83"/>
                      <a:gd name="T41" fmla="*/ 8 h 14"/>
                      <a:gd name="T42" fmla="*/ 5 w 83"/>
                      <a:gd name="T43" fmla="*/ 6 h 14"/>
                      <a:gd name="T44" fmla="*/ 2 w 83"/>
                      <a:gd name="T45" fmla="*/ 5 h 14"/>
                      <a:gd name="T46" fmla="*/ 0 w 83"/>
                      <a:gd name="T47" fmla="*/ 3 h 14"/>
                      <a:gd name="T48" fmla="*/ 3 w 83"/>
                      <a:gd name="T49" fmla="*/ 1 h 14"/>
                      <a:gd name="T50" fmla="*/ 5 w 83"/>
                      <a:gd name="T51" fmla="*/ 1 h 14"/>
                      <a:gd name="T52" fmla="*/ 9 w 83"/>
                      <a:gd name="T53" fmla="*/ 1 h 14"/>
                      <a:gd name="T54" fmla="*/ 11 w 83"/>
                      <a:gd name="T55" fmla="*/ 1 h 14"/>
                      <a:gd name="T56" fmla="*/ 14 w 83"/>
                      <a:gd name="T57" fmla="*/ 1 h 14"/>
                      <a:gd name="T58" fmla="*/ 18 w 83"/>
                      <a:gd name="T59" fmla="*/ 0 h 14"/>
                      <a:gd name="T60" fmla="*/ 23 w 83"/>
                      <a:gd name="T61" fmla="*/ 0 h 14"/>
                      <a:gd name="T62" fmla="*/ 32 w 83"/>
                      <a:gd name="T63" fmla="*/ 0 h 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3" h="14">
                        <a:moveTo>
                          <a:pt x="37" y="0"/>
                        </a:moveTo>
                        <a:lnTo>
                          <a:pt x="39" y="0"/>
                        </a:lnTo>
                        <a:lnTo>
                          <a:pt x="41" y="0"/>
                        </a:lnTo>
                        <a:lnTo>
                          <a:pt x="44" y="0"/>
                        </a:lnTo>
                        <a:lnTo>
                          <a:pt x="45" y="0"/>
                        </a:lnTo>
                        <a:lnTo>
                          <a:pt x="46" y="0"/>
                        </a:lnTo>
                        <a:lnTo>
                          <a:pt x="48" y="0"/>
                        </a:lnTo>
                        <a:lnTo>
                          <a:pt x="50" y="0"/>
                        </a:lnTo>
                        <a:lnTo>
                          <a:pt x="52" y="0"/>
                        </a:lnTo>
                        <a:lnTo>
                          <a:pt x="55" y="0"/>
                        </a:lnTo>
                        <a:lnTo>
                          <a:pt x="56" y="0"/>
                        </a:lnTo>
                        <a:lnTo>
                          <a:pt x="59" y="0"/>
                        </a:lnTo>
                        <a:lnTo>
                          <a:pt x="63" y="0"/>
                        </a:lnTo>
                        <a:lnTo>
                          <a:pt x="66" y="0"/>
                        </a:lnTo>
                        <a:lnTo>
                          <a:pt x="71" y="1"/>
                        </a:lnTo>
                        <a:lnTo>
                          <a:pt x="77" y="1"/>
                        </a:lnTo>
                        <a:lnTo>
                          <a:pt x="82" y="1"/>
                        </a:lnTo>
                        <a:lnTo>
                          <a:pt x="82" y="3"/>
                        </a:lnTo>
                        <a:lnTo>
                          <a:pt x="80" y="3"/>
                        </a:lnTo>
                        <a:lnTo>
                          <a:pt x="80" y="5"/>
                        </a:lnTo>
                        <a:lnTo>
                          <a:pt x="77" y="6"/>
                        </a:lnTo>
                        <a:lnTo>
                          <a:pt x="75" y="8"/>
                        </a:lnTo>
                        <a:lnTo>
                          <a:pt x="73" y="8"/>
                        </a:lnTo>
                        <a:lnTo>
                          <a:pt x="70" y="9"/>
                        </a:lnTo>
                        <a:lnTo>
                          <a:pt x="67" y="9"/>
                        </a:lnTo>
                        <a:lnTo>
                          <a:pt x="63" y="10"/>
                        </a:lnTo>
                        <a:lnTo>
                          <a:pt x="60" y="10"/>
                        </a:lnTo>
                        <a:lnTo>
                          <a:pt x="56" y="11"/>
                        </a:lnTo>
                        <a:lnTo>
                          <a:pt x="53" y="11"/>
                        </a:lnTo>
                        <a:lnTo>
                          <a:pt x="50" y="11"/>
                        </a:lnTo>
                        <a:lnTo>
                          <a:pt x="45" y="13"/>
                        </a:lnTo>
                        <a:lnTo>
                          <a:pt x="41" y="13"/>
                        </a:lnTo>
                        <a:lnTo>
                          <a:pt x="37" y="13"/>
                        </a:lnTo>
                        <a:lnTo>
                          <a:pt x="33" y="11"/>
                        </a:lnTo>
                        <a:lnTo>
                          <a:pt x="29" y="11"/>
                        </a:lnTo>
                        <a:lnTo>
                          <a:pt x="25" y="11"/>
                        </a:lnTo>
                        <a:lnTo>
                          <a:pt x="22" y="10"/>
                        </a:lnTo>
                        <a:lnTo>
                          <a:pt x="18" y="10"/>
                        </a:lnTo>
                        <a:lnTo>
                          <a:pt x="15" y="9"/>
                        </a:lnTo>
                        <a:lnTo>
                          <a:pt x="12" y="9"/>
                        </a:lnTo>
                        <a:lnTo>
                          <a:pt x="9" y="8"/>
                        </a:lnTo>
                        <a:lnTo>
                          <a:pt x="7" y="8"/>
                        </a:lnTo>
                        <a:lnTo>
                          <a:pt x="5" y="6"/>
                        </a:lnTo>
                        <a:lnTo>
                          <a:pt x="3" y="5"/>
                        </a:lnTo>
                        <a:lnTo>
                          <a:pt x="2" y="5"/>
                        </a:lnTo>
                        <a:lnTo>
                          <a:pt x="2" y="3"/>
                        </a:lnTo>
                        <a:lnTo>
                          <a:pt x="0" y="3"/>
                        </a:lnTo>
                        <a:lnTo>
                          <a:pt x="0" y="1"/>
                        </a:lnTo>
                        <a:lnTo>
                          <a:pt x="3" y="1"/>
                        </a:lnTo>
                        <a:lnTo>
                          <a:pt x="4" y="1"/>
                        </a:lnTo>
                        <a:lnTo>
                          <a:pt x="5" y="1"/>
                        </a:lnTo>
                        <a:lnTo>
                          <a:pt x="7" y="1"/>
                        </a:lnTo>
                        <a:lnTo>
                          <a:pt x="9" y="1"/>
                        </a:lnTo>
                        <a:lnTo>
                          <a:pt x="11" y="1"/>
                        </a:lnTo>
                        <a:lnTo>
                          <a:pt x="12" y="1"/>
                        </a:lnTo>
                        <a:lnTo>
                          <a:pt x="14" y="1"/>
                        </a:lnTo>
                        <a:lnTo>
                          <a:pt x="16" y="1"/>
                        </a:lnTo>
                        <a:lnTo>
                          <a:pt x="18" y="0"/>
                        </a:lnTo>
                        <a:lnTo>
                          <a:pt x="21" y="0"/>
                        </a:lnTo>
                        <a:lnTo>
                          <a:pt x="23" y="0"/>
                        </a:lnTo>
                        <a:lnTo>
                          <a:pt x="27" y="0"/>
                        </a:lnTo>
                        <a:lnTo>
                          <a:pt x="32" y="0"/>
                        </a:lnTo>
                        <a:lnTo>
                          <a:pt x="37" y="0"/>
                        </a:lnTo>
                      </a:path>
                    </a:pathLst>
                  </a:custGeom>
                  <a:solidFill>
                    <a:srgbClr val="838A8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11" name="Freeform 946"/>
                  <p:cNvSpPr>
                    <a:spLocks noChangeAspect="1"/>
                  </p:cNvSpPr>
                  <p:nvPr/>
                </p:nvSpPr>
                <p:spPr bwMode="auto">
                  <a:xfrm>
                    <a:off x="5035" y="1318"/>
                    <a:ext cx="74" cy="12"/>
                  </a:xfrm>
                  <a:custGeom>
                    <a:avLst/>
                    <a:gdLst>
                      <a:gd name="T0" fmla="*/ 30 w 74"/>
                      <a:gd name="T1" fmla="*/ 0 h 12"/>
                      <a:gd name="T2" fmla="*/ 32 w 74"/>
                      <a:gd name="T3" fmla="*/ 0 h 12"/>
                      <a:gd name="T4" fmla="*/ 35 w 74"/>
                      <a:gd name="T5" fmla="*/ 0 h 12"/>
                      <a:gd name="T6" fmla="*/ 37 w 74"/>
                      <a:gd name="T7" fmla="*/ 0 h 12"/>
                      <a:gd name="T8" fmla="*/ 38 w 74"/>
                      <a:gd name="T9" fmla="*/ 0 h 12"/>
                      <a:gd name="T10" fmla="*/ 39 w 74"/>
                      <a:gd name="T11" fmla="*/ 0 h 12"/>
                      <a:gd name="T12" fmla="*/ 41 w 74"/>
                      <a:gd name="T13" fmla="*/ 0 h 12"/>
                      <a:gd name="T14" fmla="*/ 43 w 74"/>
                      <a:gd name="T15" fmla="*/ 0 h 12"/>
                      <a:gd name="T16" fmla="*/ 45 w 74"/>
                      <a:gd name="T17" fmla="*/ 0 h 12"/>
                      <a:gd name="T18" fmla="*/ 46 w 74"/>
                      <a:gd name="T19" fmla="*/ 1 h 12"/>
                      <a:gd name="T20" fmla="*/ 48 w 74"/>
                      <a:gd name="T21" fmla="*/ 1 h 12"/>
                      <a:gd name="T22" fmla="*/ 52 w 74"/>
                      <a:gd name="T23" fmla="*/ 1 h 12"/>
                      <a:gd name="T24" fmla="*/ 54 w 74"/>
                      <a:gd name="T25" fmla="*/ 1 h 12"/>
                      <a:gd name="T26" fmla="*/ 58 w 74"/>
                      <a:gd name="T27" fmla="*/ 1 h 12"/>
                      <a:gd name="T28" fmla="*/ 62 w 74"/>
                      <a:gd name="T29" fmla="*/ 1 h 12"/>
                      <a:gd name="T30" fmla="*/ 68 w 74"/>
                      <a:gd name="T31" fmla="*/ 1 h 12"/>
                      <a:gd name="T32" fmla="*/ 73 w 74"/>
                      <a:gd name="T33" fmla="*/ 1 h 12"/>
                      <a:gd name="T34" fmla="*/ 73 w 74"/>
                      <a:gd name="T35" fmla="*/ 3 h 12"/>
                      <a:gd name="T36" fmla="*/ 73 w 74"/>
                      <a:gd name="T37" fmla="*/ 3 h 12"/>
                      <a:gd name="T38" fmla="*/ 71 w 74"/>
                      <a:gd name="T39" fmla="*/ 5 h 12"/>
                      <a:gd name="T40" fmla="*/ 71 w 74"/>
                      <a:gd name="T41" fmla="*/ 5 h 12"/>
                      <a:gd name="T42" fmla="*/ 69 w 74"/>
                      <a:gd name="T43" fmla="*/ 6 h 12"/>
                      <a:gd name="T44" fmla="*/ 66 w 74"/>
                      <a:gd name="T45" fmla="*/ 8 h 12"/>
                      <a:gd name="T46" fmla="*/ 65 w 74"/>
                      <a:gd name="T47" fmla="*/ 8 h 12"/>
                      <a:gd name="T48" fmla="*/ 62 w 74"/>
                      <a:gd name="T49" fmla="*/ 9 h 12"/>
                      <a:gd name="T50" fmla="*/ 60 w 74"/>
                      <a:gd name="T51" fmla="*/ 9 h 12"/>
                      <a:gd name="T52" fmla="*/ 57 w 74"/>
                      <a:gd name="T53" fmla="*/ 10 h 12"/>
                      <a:gd name="T54" fmla="*/ 53 w 74"/>
                      <a:gd name="T55" fmla="*/ 10 h 12"/>
                      <a:gd name="T56" fmla="*/ 50 w 74"/>
                      <a:gd name="T57" fmla="*/ 11 h 12"/>
                      <a:gd name="T58" fmla="*/ 46 w 74"/>
                      <a:gd name="T59" fmla="*/ 11 h 12"/>
                      <a:gd name="T60" fmla="*/ 43 w 74"/>
                      <a:gd name="T61" fmla="*/ 11 h 12"/>
                      <a:gd name="T62" fmla="*/ 39 w 74"/>
                      <a:gd name="T63" fmla="*/ 11 h 12"/>
                      <a:gd name="T64" fmla="*/ 35 w 74"/>
                      <a:gd name="T65" fmla="*/ 11 h 12"/>
                      <a:gd name="T66" fmla="*/ 31 w 74"/>
                      <a:gd name="T67" fmla="*/ 11 h 12"/>
                      <a:gd name="T68" fmla="*/ 28 w 74"/>
                      <a:gd name="T69" fmla="*/ 11 h 12"/>
                      <a:gd name="T70" fmla="*/ 25 w 74"/>
                      <a:gd name="T71" fmla="*/ 11 h 12"/>
                      <a:gd name="T72" fmla="*/ 21 w 74"/>
                      <a:gd name="T73" fmla="*/ 11 h 12"/>
                      <a:gd name="T74" fmla="*/ 19 w 74"/>
                      <a:gd name="T75" fmla="*/ 10 h 12"/>
                      <a:gd name="T76" fmla="*/ 16 w 74"/>
                      <a:gd name="T77" fmla="*/ 10 h 12"/>
                      <a:gd name="T78" fmla="*/ 14 w 74"/>
                      <a:gd name="T79" fmla="*/ 10 h 12"/>
                      <a:gd name="T80" fmla="*/ 11 w 74"/>
                      <a:gd name="T81" fmla="*/ 9 h 12"/>
                      <a:gd name="T82" fmla="*/ 9 w 74"/>
                      <a:gd name="T83" fmla="*/ 9 h 12"/>
                      <a:gd name="T84" fmla="*/ 7 w 74"/>
                      <a:gd name="T85" fmla="*/ 8 h 12"/>
                      <a:gd name="T86" fmla="*/ 4 w 74"/>
                      <a:gd name="T87" fmla="*/ 6 h 12"/>
                      <a:gd name="T88" fmla="*/ 3 w 74"/>
                      <a:gd name="T89" fmla="*/ 6 h 12"/>
                      <a:gd name="T90" fmla="*/ 2 w 74"/>
                      <a:gd name="T91" fmla="*/ 5 h 12"/>
                      <a:gd name="T92" fmla="*/ 0 w 74"/>
                      <a:gd name="T93" fmla="*/ 3 h 12"/>
                      <a:gd name="T94" fmla="*/ 0 w 74"/>
                      <a:gd name="T95" fmla="*/ 3 h 12"/>
                      <a:gd name="T96" fmla="*/ 2 w 74"/>
                      <a:gd name="T97" fmla="*/ 3 h 12"/>
                      <a:gd name="T98" fmla="*/ 3 w 74"/>
                      <a:gd name="T99" fmla="*/ 3 h 12"/>
                      <a:gd name="T100" fmla="*/ 4 w 74"/>
                      <a:gd name="T101" fmla="*/ 1 h 12"/>
                      <a:gd name="T102" fmla="*/ 5 w 74"/>
                      <a:gd name="T103" fmla="*/ 1 h 12"/>
                      <a:gd name="T104" fmla="*/ 7 w 74"/>
                      <a:gd name="T105" fmla="*/ 1 h 12"/>
                      <a:gd name="T106" fmla="*/ 9 w 74"/>
                      <a:gd name="T107" fmla="*/ 1 h 12"/>
                      <a:gd name="T108" fmla="*/ 9 w 74"/>
                      <a:gd name="T109" fmla="*/ 1 h 12"/>
                      <a:gd name="T110" fmla="*/ 11 w 74"/>
                      <a:gd name="T111" fmla="*/ 1 h 12"/>
                      <a:gd name="T112" fmla="*/ 12 w 74"/>
                      <a:gd name="T113" fmla="*/ 1 h 12"/>
                      <a:gd name="T114" fmla="*/ 15 w 74"/>
                      <a:gd name="T115" fmla="*/ 1 h 12"/>
                      <a:gd name="T116" fmla="*/ 16 w 74"/>
                      <a:gd name="T117" fmla="*/ 1 h 12"/>
                      <a:gd name="T118" fmla="*/ 19 w 74"/>
                      <a:gd name="T119" fmla="*/ 1 h 12"/>
                      <a:gd name="T120" fmla="*/ 23 w 74"/>
                      <a:gd name="T121" fmla="*/ 1 h 12"/>
                      <a:gd name="T122" fmla="*/ 26 w 74"/>
                      <a:gd name="T123" fmla="*/ 0 h 12"/>
                      <a:gd name="T124" fmla="*/ 30 w 74"/>
                      <a:gd name="T125" fmla="*/ 0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4" h="12">
                        <a:moveTo>
                          <a:pt x="30" y="0"/>
                        </a:moveTo>
                        <a:lnTo>
                          <a:pt x="32" y="0"/>
                        </a:lnTo>
                        <a:lnTo>
                          <a:pt x="35" y="0"/>
                        </a:lnTo>
                        <a:lnTo>
                          <a:pt x="37" y="0"/>
                        </a:lnTo>
                        <a:lnTo>
                          <a:pt x="38" y="0"/>
                        </a:lnTo>
                        <a:lnTo>
                          <a:pt x="39" y="0"/>
                        </a:lnTo>
                        <a:lnTo>
                          <a:pt x="41" y="0"/>
                        </a:lnTo>
                        <a:lnTo>
                          <a:pt x="43" y="0"/>
                        </a:lnTo>
                        <a:lnTo>
                          <a:pt x="45" y="0"/>
                        </a:lnTo>
                        <a:lnTo>
                          <a:pt x="46" y="1"/>
                        </a:lnTo>
                        <a:lnTo>
                          <a:pt x="48" y="1"/>
                        </a:lnTo>
                        <a:lnTo>
                          <a:pt x="52" y="1"/>
                        </a:lnTo>
                        <a:lnTo>
                          <a:pt x="54" y="1"/>
                        </a:lnTo>
                        <a:lnTo>
                          <a:pt x="58" y="1"/>
                        </a:lnTo>
                        <a:lnTo>
                          <a:pt x="62" y="1"/>
                        </a:lnTo>
                        <a:lnTo>
                          <a:pt x="68" y="1"/>
                        </a:lnTo>
                        <a:lnTo>
                          <a:pt x="73" y="1"/>
                        </a:lnTo>
                        <a:lnTo>
                          <a:pt x="73" y="3"/>
                        </a:lnTo>
                        <a:lnTo>
                          <a:pt x="71" y="5"/>
                        </a:lnTo>
                        <a:lnTo>
                          <a:pt x="69" y="6"/>
                        </a:lnTo>
                        <a:lnTo>
                          <a:pt x="66" y="8"/>
                        </a:lnTo>
                        <a:lnTo>
                          <a:pt x="65" y="8"/>
                        </a:lnTo>
                        <a:lnTo>
                          <a:pt x="62" y="9"/>
                        </a:lnTo>
                        <a:lnTo>
                          <a:pt x="60" y="9"/>
                        </a:lnTo>
                        <a:lnTo>
                          <a:pt x="57" y="10"/>
                        </a:lnTo>
                        <a:lnTo>
                          <a:pt x="53" y="10"/>
                        </a:lnTo>
                        <a:lnTo>
                          <a:pt x="50" y="11"/>
                        </a:lnTo>
                        <a:lnTo>
                          <a:pt x="46" y="11"/>
                        </a:lnTo>
                        <a:lnTo>
                          <a:pt x="43" y="11"/>
                        </a:lnTo>
                        <a:lnTo>
                          <a:pt x="39" y="11"/>
                        </a:lnTo>
                        <a:lnTo>
                          <a:pt x="35" y="11"/>
                        </a:lnTo>
                        <a:lnTo>
                          <a:pt x="31" y="11"/>
                        </a:lnTo>
                        <a:lnTo>
                          <a:pt x="28" y="11"/>
                        </a:lnTo>
                        <a:lnTo>
                          <a:pt x="25" y="11"/>
                        </a:lnTo>
                        <a:lnTo>
                          <a:pt x="21" y="11"/>
                        </a:lnTo>
                        <a:lnTo>
                          <a:pt x="19" y="10"/>
                        </a:lnTo>
                        <a:lnTo>
                          <a:pt x="16" y="10"/>
                        </a:lnTo>
                        <a:lnTo>
                          <a:pt x="14" y="10"/>
                        </a:lnTo>
                        <a:lnTo>
                          <a:pt x="11" y="9"/>
                        </a:lnTo>
                        <a:lnTo>
                          <a:pt x="9" y="9"/>
                        </a:lnTo>
                        <a:lnTo>
                          <a:pt x="7" y="8"/>
                        </a:lnTo>
                        <a:lnTo>
                          <a:pt x="4" y="6"/>
                        </a:lnTo>
                        <a:lnTo>
                          <a:pt x="3" y="6"/>
                        </a:lnTo>
                        <a:lnTo>
                          <a:pt x="2" y="5"/>
                        </a:lnTo>
                        <a:lnTo>
                          <a:pt x="0" y="3"/>
                        </a:lnTo>
                        <a:lnTo>
                          <a:pt x="2" y="3"/>
                        </a:lnTo>
                        <a:lnTo>
                          <a:pt x="3" y="3"/>
                        </a:lnTo>
                        <a:lnTo>
                          <a:pt x="4" y="1"/>
                        </a:lnTo>
                        <a:lnTo>
                          <a:pt x="5" y="1"/>
                        </a:lnTo>
                        <a:lnTo>
                          <a:pt x="7" y="1"/>
                        </a:lnTo>
                        <a:lnTo>
                          <a:pt x="9" y="1"/>
                        </a:lnTo>
                        <a:lnTo>
                          <a:pt x="11" y="1"/>
                        </a:lnTo>
                        <a:lnTo>
                          <a:pt x="12" y="1"/>
                        </a:lnTo>
                        <a:lnTo>
                          <a:pt x="15" y="1"/>
                        </a:lnTo>
                        <a:lnTo>
                          <a:pt x="16" y="1"/>
                        </a:lnTo>
                        <a:lnTo>
                          <a:pt x="19" y="1"/>
                        </a:lnTo>
                        <a:lnTo>
                          <a:pt x="23" y="1"/>
                        </a:lnTo>
                        <a:lnTo>
                          <a:pt x="26" y="0"/>
                        </a:lnTo>
                        <a:lnTo>
                          <a:pt x="30" y="0"/>
                        </a:lnTo>
                      </a:path>
                    </a:pathLst>
                  </a:custGeom>
                  <a:solidFill>
                    <a:srgbClr val="90979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12" name="Freeform 947"/>
                  <p:cNvSpPr>
                    <a:spLocks noChangeAspect="1"/>
                  </p:cNvSpPr>
                  <p:nvPr/>
                </p:nvSpPr>
                <p:spPr bwMode="auto">
                  <a:xfrm>
                    <a:off x="5042" y="1318"/>
                    <a:ext cx="66" cy="12"/>
                  </a:xfrm>
                  <a:custGeom>
                    <a:avLst/>
                    <a:gdLst>
                      <a:gd name="T0" fmla="*/ 23 w 66"/>
                      <a:gd name="T1" fmla="*/ 0 h 12"/>
                      <a:gd name="T2" fmla="*/ 25 w 66"/>
                      <a:gd name="T3" fmla="*/ 0 h 12"/>
                      <a:gd name="T4" fmla="*/ 29 w 66"/>
                      <a:gd name="T5" fmla="*/ 1 h 12"/>
                      <a:gd name="T6" fmla="*/ 30 w 66"/>
                      <a:gd name="T7" fmla="*/ 1 h 12"/>
                      <a:gd name="T8" fmla="*/ 31 w 66"/>
                      <a:gd name="T9" fmla="*/ 1 h 12"/>
                      <a:gd name="T10" fmla="*/ 32 w 66"/>
                      <a:gd name="T11" fmla="*/ 1 h 12"/>
                      <a:gd name="T12" fmla="*/ 34 w 66"/>
                      <a:gd name="T13" fmla="*/ 1 h 12"/>
                      <a:gd name="T14" fmla="*/ 36 w 66"/>
                      <a:gd name="T15" fmla="*/ 1 h 12"/>
                      <a:gd name="T16" fmla="*/ 38 w 66"/>
                      <a:gd name="T17" fmla="*/ 1 h 12"/>
                      <a:gd name="T18" fmla="*/ 40 w 66"/>
                      <a:gd name="T19" fmla="*/ 1 h 12"/>
                      <a:gd name="T20" fmla="*/ 42 w 66"/>
                      <a:gd name="T21" fmla="*/ 1 h 12"/>
                      <a:gd name="T22" fmla="*/ 45 w 66"/>
                      <a:gd name="T23" fmla="*/ 1 h 12"/>
                      <a:gd name="T24" fmla="*/ 47 w 66"/>
                      <a:gd name="T25" fmla="*/ 1 h 12"/>
                      <a:gd name="T26" fmla="*/ 50 w 66"/>
                      <a:gd name="T27" fmla="*/ 1 h 12"/>
                      <a:gd name="T28" fmla="*/ 56 w 66"/>
                      <a:gd name="T29" fmla="*/ 1 h 12"/>
                      <a:gd name="T30" fmla="*/ 60 w 66"/>
                      <a:gd name="T31" fmla="*/ 3 h 12"/>
                      <a:gd name="T32" fmla="*/ 65 w 66"/>
                      <a:gd name="T33" fmla="*/ 3 h 12"/>
                      <a:gd name="T34" fmla="*/ 65 w 66"/>
                      <a:gd name="T35" fmla="*/ 3 h 12"/>
                      <a:gd name="T36" fmla="*/ 63 w 66"/>
                      <a:gd name="T37" fmla="*/ 5 h 12"/>
                      <a:gd name="T38" fmla="*/ 63 w 66"/>
                      <a:gd name="T39" fmla="*/ 6 h 12"/>
                      <a:gd name="T40" fmla="*/ 61 w 66"/>
                      <a:gd name="T41" fmla="*/ 6 h 12"/>
                      <a:gd name="T42" fmla="*/ 60 w 66"/>
                      <a:gd name="T43" fmla="*/ 8 h 12"/>
                      <a:gd name="T44" fmla="*/ 57 w 66"/>
                      <a:gd name="T45" fmla="*/ 8 h 12"/>
                      <a:gd name="T46" fmla="*/ 56 w 66"/>
                      <a:gd name="T47" fmla="*/ 9 h 12"/>
                      <a:gd name="T48" fmla="*/ 53 w 66"/>
                      <a:gd name="T49" fmla="*/ 9 h 12"/>
                      <a:gd name="T50" fmla="*/ 50 w 66"/>
                      <a:gd name="T51" fmla="*/ 10 h 12"/>
                      <a:gd name="T52" fmla="*/ 47 w 66"/>
                      <a:gd name="T53" fmla="*/ 10 h 12"/>
                      <a:gd name="T54" fmla="*/ 43 w 66"/>
                      <a:gd name="T55" fmla="*/ 11 h 12"/>
                      <a:gd name="T56" fmla="*/ 41 w 66"/>
                      <a:gd name="T57" fmla="*/ 11 h 12"/>
                      <a:gd name="T58" fmla="*/ 38 w 66"/>
                      <a:gd name="T59" fmla="*/ 11 h 12"/>
                      <a:gd name="T60" fmla="*/ 34 w 66"/>
                      <a:gd name="T61" fmla="*/ 11 h 12"/>
                      <a:gd name="T62" fmla="*/ 31 w 66"/>
                      <a:gd name="T63" fmla="*/ 11 h 12"/>
                      <a:gd name="T64" fmla="*/ 27 w 66"/>
                      <a:gd name="T65" fmla="*/ 11 h 12"/>
                      <a:gd name="T66" fmla="*/ 25 w 66"/>
                      <a:gd name="T67" fmla="*/ 11 h 12"/>
                      <a:gd name="T68" fmla="*/ 22 w 66"/>
                      <a:gd name="T69" fmla="*/ 11 h 12"/>
                      <a:gd name="T70" fmla="*/ 19 w 66"/>
                      <a:gd name="T71" fmla="*/ 11 h 12"/>
                      <a:gd name="T72" fmla="*/ 16 w 66"/>
                      <a:gd name="T73" fmla="*/ 10 h 12"/>
                      <a:gd name="T74" fmla="*/ 14 w 66"/>
                      <a:gd name="T75" fmla="*/ 10 h 12"/>
                      <a:gd name="T76" fmla="*/ 11 w 66"/>
                      <a:gd name="T77" fmla="*/ 10 h 12"/>
                      <a:gd name="T78" fmla="*/ 9 w 66"/>
                      <a:gd name="T79" fmla="*/ 9 h 12"/>
                      <a:gd name="T80" fmla="*/ 7 w 66"/>
                      <a:gd name="T81" fmla="*/ 9 h 12"/>
                      <a:gd name="T82" fmla="*/ 5 w 66"/>
                      <a:gd name="T83" fmla="*/ 8 h 12"/>
                      <a:gd name="T84" fmla="*/ 4 w 66"/>
                      <a:gd name="T85" fmla="*/ 8 h 12"/>
                      <a:gd name="T86" fmla="*/ 3 w 66"/>
                      <a:gd name="T87" fmla="*/ 6 h 12"/>
                      <a:gd name="T88" fmla="*/ 2 w 66"/>
                      <a:gd name="T89" fmla="*/ 6 h 12"/>
                      <a:gd name="T90" fmla="*/ 0 w 66"/>
                      <a:gd name="T91" fmla="*/ 5 h 12"/>
                      <a:gd name="T92" fmla="*/ 0 w 66"/>
                      <a:gd name="T93" fmla="*/ 3 h 12"/>
                      <a:gd name="T94" fmla="*/ 2 w 66"/>
                      <a:gd name="T95" fmla="*/ 3 h 12"/>
                      <a:gd name="T96" fmla="*/ 3 w 66"/>
                      <a:gd name="T97" fmla="*/ 3 h 12"/>
                      <a:gd name="T98" fmla="*/ 4 w 66"/>
                      <a:gd name="T99" fmla="*/ 3 h 12"/>
                      <a:gd name="T100" fmla="*/ 5 w 66"/>
                      <a:gd name="T101" fmla="*/ 3 h 12"/>
                      <a:gd name="T102" fmla="*/ 7 w 66"/>
                      <a:gd name="T103" fmla="*/ 3 h 12"/>
                      <a:gd name="T104" fmla="*/ 8 w 66"/>
                      <a:gd name="T105" fmla="*/ 3 h 12"/>
                      <a:gd name="T106" fmla="*/ 9 w 66"/>
                      <a:gd name="T107" fmla="*/ 1 h 12"/>
                      <a:gd name="T108" fmla="*/ 11 w 66"/>
                      <a:gd name="T109" fmla="*/ 1 h 12"/>
                      <a:gd name="T110" fmla="*/ 14 w 66"/>
                      <a:gd name="T111" fmla="*/ 1 h 12"/>
                      <a:gd name="T112" fmla="*/ 15 w 66"/>
                      <a:gd name="T113" fmla="*/ 1 h 12"/>
                      <a:gd name="T114" fmla="*/ 18 w 66"/>
                      <a:gd name="T115" fmla="*/ 1 h 12"/>
                      <a:gd name="T116" fmla="*/ 20 w 66"/>
                      <a:gd name="T117" fmla="*/ 1 h 12"/>
                      <a:gd name="T118" fmla="*/ 23 w 66"/>
                      <a:gd name="T119" fmla="*/ 0 h 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6" h="12">
                        <a:moveTo>
                          <a:pt x="23" y="0"/>
                        </a:moveTo>
                        <a:lnTo>
                          <a:pt x="25" y="0"/>
                        </a:lnTo>
                        <a:lnTo>
                          <a:pt x="29" y="1"/>
                        </a:lnTo>
                        <a:lnTo>
                          <a:pt x="30" y="1"/>
                        </a:lnTo>
                        <a:lnTo>
                          <a:pt x="31" y="1"/>
                        </a:lnTo>
                        <a:lnTo>
                          <a:pt x="32" y="1"/>
                        </a:lnTo>
                        <a:lnTo>
                          <a:pt x="34" y="1"/>
                        </a:lnTo>
                        <a:lnTo>
                          <a:pt x="36" y="1"/>
                        </a:lnTo>
                        <a:lnTo>
                          <a:pt x="38" y="1"/>
                        </a:lnTo>
                        <a:lnTo>
                          <a:pt x="40" y="1"/>
                        </a:lnTo>
                        <a:lnTo>
                          <a:pt x="42" y="1"/>
                        </a:lnTo>
                        <a:lnTo>
                          <a:pt x="45" y="1"/>
                        </a:lnTo>
                        <a:lnTo>
                          <a:pt x="47" y="1"/>
                        </a:lnTo>
                        <a:lnTo>
                          <a:pt x="50" y="1"/>
                        </a:lnTo>
                        <a:lnTo>
                          <a:pt x="56" y="1"/>
                        </a:lnTo>
                        <a:lnTo>
                          <a:pt x="60" y="3"/>
                        </a:lnTo>
                        <a:lnTo>
                          <a:pt x="65" y="3"/>
                        </a:lnTo>
                        <a:lnTo>
                          <a:pt x="63" y="5"/>
                        </a:lnTo>
                        <a:lnTo>
                          <a:pt x="63" y="6"/>
                        </a:lnTo>
                        <a:lnTo>
                          <a:pt x="61" y="6"/>
                        </a:lnTo>
                        <a:lnTo>
                          <a:pt x="60" y="8"/>
                        </a:lnTo>
                        <a:lnTo>
                          <a:pt x="57" y="8"/>
                        </a:lnTo>
                        <a:lnTo>
                          <a:pt x="56" y="9"/>
                        </a:lnTo>
                        <a:lnTo>
                          <a:pt x="53" y="9"/>
                        </a:lnTo>
                        <a:lnTo>
                          <a:pt x="50" y="10"/>
                        </a:lnTo>
                        <a:lnTo>
                          <a:pt x="47" y="10"/>
                        </a:lnTo>
                        <a:lnTo>
                          <a:pt x="43" y="11"/>
                        </a:lnTo>
                        <a:lnTo>
                          <a:pt x="41" y="11"/>
                        </a:lnTo>
                        <a:lnTo>
                          <a:pt x="38" y="11"/>
                        </a:lnTo>
                        <a:lnTo>
                          <a:pt x="34" y="11"/>
                        </a:lnTo>
                        <a:lnTo>
                          <a:pt x="31" y="11"/>
                        </a:lnTo>
                        <a:lnTo>
                          <a:pt x="27" y="11"/>
                        </a:lnTo>
                        <a:lnTo>
                          <a:pt x="25" y="11"/>
                        </a:lnTo>
                        <a:lnTo>
                          <a:pt x="22" y="11"/>
                        </a:lnTo>
                        <a:lnTo>
                          <a:pt x="19" y="11"/>
                        </a:lnTo>
                        <a:lnTo>
                          <a:pt x="16" y="10"/>
                        </a:lnTo>
                        <a:lnTo>
                          <a:pt x="14" y="10"/>
                        </a:lnTo>
                        <a:lnTo>
                          <a:pt x="11" y="10"/>
                        </a:lnTo>
                        <a:lnTo>
                          <a:pt x="9" y="9"/>
                        </a:lnTo>
                        <a:lnTo>
                          <a:pt x="7" y="9"/>
                        </a:lnTo>
                        <a:lnTo>
                          <a:pt x="5" y="8"/>
                        </a:lnTo>
                        <a:lnTo>
                          <a:pt x="4" y="8"/>
                        </a:lnTo>
                        <a:lnTo>
                          <a:pt x="3" y="6"/>
                        </a:lnTo>
                        <a:lnTo>
                          <a:pt x="2" y="6"/>
                        </a:lnTo>
                        <a:lnTo>
                          <a:pt x="0" y="5"/>
                        </a:lnTo>
                        <a:lnTo>
                          <a:pt x="0" y="3"/>
                        </a:lnTo>
                        <a:lnTo>
                          <a:pt x="2" y="3"/>
                        </a:lnTo>
                        <a:lnTo>
                          <a:pt x="3" y="3"/>
                        </a:lnTo>
                        <a:lnTo>
                          <a:pt x="4" y="3"/>
                        </a:lnTo>
                        <a:lnTo>
                          <a:pt x="5" y="3"/>
                        </a:lnTo>
                        <a:lnTo>
                          <a:pt x="7" y="3"/>
                        </a:lnTo>
                        <a:lnTo>
                          <a:pt x="8" y="3"/>
                        </a:lnTo>
                        <a:lnTo>
                          <a:pt x="9" y="1"/>
                        </a:lnTo>
                        <a:lnTo>
                          <a:pt x="11" y="1"/>
                        </a:lnTo>
                        <a:lnTo>
                          <a:pt x="14" y="1"/>
                        </a:lnTo>
                        <a:lnTo>
                          <a:pt x="15" y="1"/>
                        </a:lnTo>
                        <a:lnTo>
                          <a:pt x="18" y="1"/>
                        </a:lnTo>
                        <a:lnTo>
                          <a:pt x="20" y="1"/>
                        </a:lnTo>
                        <a:lnTo>
                          <a:pt x="23" y="0"/>
                        </a:lnTo>
                      </a:path>
                    </a:pathLst>
                  </a:custGeom>
                  <a:solidFill>
                    <a:srgbClr val="9AA1A1"/>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13" name="Freeform 948"/>
                  <p:cNvSpPr>
                    <a:spLocks noChangeAspect="1"/>
                  </p:cNvSpPr>
                  <p:nvPr/>
                </p:nvSpPr>
                <p:spPr bwMode="auto">
                  <a:xfrm>
                    <a:off x="5047" y="1319"/>
                    <a:ext cx="60" cy="11"/>
                  </a:xfrm>
                  <a:custGeom>
                    <a:avLst/>
                    <a:gdLst>
                      <a:gd name="T0" fmla="*/ 19 w 60"/>
                      <a:gd name="T1" fmla="*/ 0 h 11"/>
                      <a:gd name="T2" fmla="*/ 21 w 60"/>
                      <a:gd name="T3" fmla="*/ 0 h 11"/>
                      <a:gd name="T4" fmla="*/ 23 w 60"/>
                      <a:gd name="T5" fmla="*/ 0 h 11"/>
                      <a:gd name="T6" fmla="*/ 25 w 60"/>
                      <a:gd name="T7" fmla="*/ 0 h 11"/>
                      <a:gd name="T8" fmla="*/ 26 w 60"/>
                      <a:gd name="T9" fmla="*/ 0 h 11"/>
                      <a:gd name="T10" fmla="*/ 27 w 60"/>
                      <a:gd name="T11" fmla="*/ 0 h 11"/>
                      <a:gd name="T12" fmla="*/ 29 w 60"/>
                      <a:gd name="T13" fmla="*/ 0 h 11"/>
                      <a:gd name="T14" fmla="*/ 30 w 60"/>
                      <a:gd name="T15" fmla="*/ 0 h 11"/>
                      <a:gd name="T16" fmla="*/ 33 w 60"/>
                      <a:gd name="T17" fmla="*/ 0 h 11"/>
                      <a:gd name="T18" fmla="*/ 34 w 60"/>
                      <a:gd name="T19" fmla="*/ 0 h 11"/>
                      <a:gd name="T20" fmla="*/ 36 w 60"/>
                      <a:gd name="T21" fmla="*/ 0 h 11"/>
                      <a:gd name="T22" fmla="*/ 39 w 60"/>
                      <a:gd name="T23" fmla="*/ 0 h 11"/>
                      <a:gd name="T24" fmla="*/ 41 w 60"/>
                      <a:gd name="T25" fmla="*/ 1 h 11"/>
                      <a:gd name="T26" fmla="*/ 45 w 60"/>
                      <a:gd name="T27" fmla="*/ 1 h 11"/>
                      <a:gd name="T28" fmla="*/ 50 w 60"/>
                      <a:gd name="T29" fmla="*/ 1 h 11"/>
                      <a:gd name="T30" fmla="*/ 54 w 60"/>
                      <a:gd name="T31" fmla="*/ 1 h 11"/>
                      <a:gd name="T32" fmla="*/ 59 w 60"/>
                      <a:gd name="T33" fmla="*/ 3 h 11"/>
                      <a:gd name="T34" fmla="*/ 59 w 60"/>
                      <a:gd name="T35" fmla="*/ 3 h 11"/>
                      <a:gd name="T36" fmla="*/ 57 w 60"/>
                      <a:gd name="T37" fmla="*/ 3 h 11"/>
                      <a:gd name="T38" fmla="*/ 57 w 60"/>
                      <a:gd name="T39" fmla="*/ 5 h 11"/>
                      <a:gd name="T40" fmla="*/ 55 w 60"/>
                      <a:gd name="T41" fmla="*/ 6 h 11"/>
                      <a:gd name="T42" fmla="*/ 54 w 60"/>
                      <a:gd name="T43" fmla="*/ 6 h 11"/>
                      <a:gd name="T44" fmla="*/ 52 w 60"/>
                      <a:gd name="T45" fmla="*/ 8 h 11"/>
                      <a:gd name="T46" fmla="*/ 50 w 60"/>
                      <a:gd name="T47" fmla="*/ 8 h 11"/>
                      <a:gd name="T48" fmla="*/ 48 w 60"/>
                      <a:gd name="T49" fmla="*/ 8 h 11"/>
                      <a:gd name="T50" fmla="*/ 45 w 60"/>
                      <a:gd name="T51" fmla="*/ 8 h 11"/>
                      <a:gd name="T52" fmla="*/ 43 w 60"/>
                      <a:gd name="T53" fmla="*/ 8 h 11"/>
                      <a:gd name="T54" fmla="*/ 40 w 60"/>
                      <a:gd name="T55" fmla="*/ 8 h 11"/>
                      <a:gd name="T56" fmla="*/ 37 w 60"/>
                      <a:gd name="T57" fmla="*/ 10 h 11"/>
                      <a:gd name="T58" fmla="*/ 34 w 60"/>
                      <a:gd name="T59" fmla="*/ 10 h 11"/>
                      <a:gd name="T60" fmla="*/ 32 w 60"/>
                      <a:gd name="T61" fmla="*/ 10 h 11"/>
                      <a:gd name="T62" fmla="*/ 27 w 60"/>
                      <a:gd name="T63" fmla="*/ 10 h 11"/>
                      <a:gd name="T64" fmla="*/ 25 w 60"/>
                      <a:gd name="T65" fmla="*/ 10 h 11"/>
                      <a:gd name="T66" fmla="*/ 22 w 60"/>
                      <a:gd name="T67" fmla="*/ 10 h 11"/>
                      <a:gd name="T68" fmla="*/ 21 w 60"/>
                      <a:gd name="T69" fmla="*/ 10 h 11"/>
                      <a:gd name="T70" fmla="*/ 18 w 60"/>
                      <a:gd name="T71" fmla="*/ 10 h 11"/>
                      <a:gd name="T72" fmla="*/ 15 w 60"/>
                      <a:gd name="T73" fmla="*/ 8 h 11"/>
                      <a:gd name="T74" fmla="*/ 12 w 60"/>
                      <a:gd name="T75" fmla="*/ 8 h 11"/>
                      <a:gd name="T76" fmla="*/ 11 w 60"/>
                      <a:gd name="T77" fmla="*/ 8 h 11"/>
                      <a:gd name="T78" fmla="*/ 9 w 60"/>
                      <a:gd name="T79" fmla="*/ 8 h 11"/>
                      <a:gd name="T80" fmla="*/ 7 w 60"/>
                      <a:gd name="T81" fmla="*/ 8 h 11"/>
                      <a:gd name="T82" fmla="*/ 5 w 60"/>
                      <a:gd name="T83" fmla="*/ 6 h 11"/>
                      <a:gd name="T84" fmla="*/ 4 w 60"/>
                      <a:gd name="T85" fmla="*/ 6 h 11"/>
                      <a:gd name="T86" fmla="*/ 3 w 60"/>
                      <a:gd name="T87" fmla="*/ 6 h 11"/>
                      <a:gd name="T88" fmla="*/ 2 w 60"/>
                      <a:gd name="T89" fmla="*/ 5 h 11"/>
                      <a:gd name="T90" fmla="*/ 2 w 60"/>
                      <a:gd name="T91" fmla="*/ 3 h 11"/>
                      <a:gd name="T92" fmla="*/ 0 w 60"/>
                      <a:gd name="T93" fmla="*/ 3 h 11"/>
                      <a:gd name="T94" fmla="*/ 3 w 60"/>
                      <a:gd name="T95" fmla="*/ 3 h 11"/>
                      <a:gd name="T96" fmla="*/ 4 w 60"/>
                      <a:gd name="T97" fmla="*/ 3 h 11"/>
                      <a:gd name="T98" fmla="*/ 5 w 60"/>
                      <a:gd name="T99" fmla="*/ 1 h 11"/>
                      <a:gd name="T100" fmla="*/ 7 w 60"/>
                      <a:gd name="T101" fmla="*/ 1 h 11"/>
                      <a:gd name="T102" fmla="*/ 9 w 60"/>
                      <a:gd name="T103" fmla="*/ 1 h 11"/>
                      <a:gd name="T104" fmla="*/ 11 w 60"/>
                      <a:gd name="T105" fmla="*/ 1 h 11"/>
                      <a:gd name="T106" fmla="*/ 14 w 60"/>
                      <a:gd name="T107" fmla="*/ 0 h 11"/>
                      <a:gd name="T108" fmla="*/ 19 w 60"/>
                      <a:gd name="T109" fmla="*/ 0 h 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 h="11">
                        <a:moveTo>
                          <a:pt x="19" y="0"/>
                        </a:moveTo>
                        <a:lnTo>
                          <a:pt x="21" y="0"/>
                        </a:lnTo>
                        <a:lnTo>
                          <a:pt x="23" y="0"/>
                        </a:lnTo>
                        <a:lnTo>
                          <a:pt x="25" y="0"/>
                        </a:lnTo>
                        <a:lnTo>
                          <a:pt x="26" y="0"/>
                        </a:lnTo>
                        <a:lnTo>
                          <a:pt x="27" y="0"/>
                        </a:lnTo>
                        <a:lnTo>
                          <a:pt x="29" y="0"/>
                        </a:lnTo>
                        <a:lnTo>
                          <a:pt x="30" y="0"/>
                        </a:lnTo>
                        <a:lnTo>
                          <a:pt x="33" y="0"/>
                        </a:lnTo>
                        <a:lnTo>
                          <a:pt x="34" y="0"/>
                        </a:lnTo>
                        <a:lnTo>
                          <a:pt x="36" y="0"/>
                        </a:lnTo>
                        <a:lnTo>
                          <a:pt x="39" y="0"/>
                        </a:lnTo>
                        <a:lnTo>
                          <a:pt x="41" y="1"/>
                        </a:lnTo>
                        <a:lnTo>
                          <a:pt x="45" y="1"/>
                        </a:lnTo>
                        <a:lnTo>
                          <a:pt x="50" y="1"/>
                        </a:lnTo>
                        <a:lnTo>
                          <a:pt x="54" y="1"/>
                        </a:lnTo>
                        <a:lnTo>
                          <a:pt x="59" y="3"/>
                        </a:lnTo>
                        <a:lnTo>
                          <a:pt x="57" y="3"/>
                        </a:lnTo>
                        <a:lnTo>
                          <a:pt x="57" y="5"/>
                        </a:lnTo>
                        <a:lnTo>
                          <a:pt x="55" y="6"/>
                        </a:lnTo>
                        <a:lnTo>
                          <a:pt x="54" y="6"/>
                        </a:lnTo>
                        <a:lnTo>
                          <a:pt x="52" y="8"/>
                        </a:lnTo>
                        <a:lnTo>
                          <a:pt x="50" y="8"/>
                        </a:lnTo>
                        <a:lnTo>
                          <a:pt x="48" y="8"/>
                        </a:lnTo>
                        <a:lnTo>
                          <a:pt x="45" y="8"/>
                        </a:lnTo>
                        <a:lnTo>
                          <a:pt x="43" y="8"/>
                        </a:lnTo>
                        <a:lnTo>
                          <a:pt x="40" y="8"/>
                        </a:lnTo>
                        <a:lnTo>
                          <a:pt x="37" y="10"/>
                        </a:lnTo>
                        <a:lnTo>
                          <a:pt x="34" y="10"/>
                        </a:lnTo>
                        <a:lnTo>
                          <a:pt x="32" y="10"/>
                        </a:lnTo>
                        <a:lnTo>
                          <a:pt x="27" y="10"/>
                        </a:lnTo>
                        <a:lnTo>
                          <a:pt x="25" y="10"/>
                        </a:lnTo>
                        <a:lnTo>
                          <a:pt x="22" y="10"/>
                        </a:lnTo>
                        <a:lnTo>
                          <a:pt x="21" y="10"/>
                        </a:lnTo>
                        <a:lnTo>
                          <a:pt x="18" y="10"/>
                        </a:lnTo>
                        <a:lnTo>
                          <a:pt x="15" y="8"/>
                        </a:lnTo>
                        <a:lnTo>
                          <a:pt x="12" y="8"/>
                        </a:lnTo>
                        <a:lnTo>
                          <a:pt x="11" y="8"/>
                        </a:lnTo>
                        <a:lnTo>
                          <a:pt x="9" y="8"/>
                        </a:lnTo>
                        <a:lnTo>
                          <a:pt x="7" y="8"/>
                        </a:lnTo>
                        <a:lnTo>
                          <a:pt x="5" y="6"/>
                        </a:lnTo>
                        <a:lnTo>
                          <a:pt x="4" y="6"/>
                        </a:lnTo>
                        <a:lnTo>
                          <a:pt x="3" y="6"/>
                        </a:lnTo>
                        <a:lnTo>
                          <a:pt x="2" y="5"/>
                        </a:lnTo>
                        <a:lnTo>
                          <a:pt x="2" y="3"/>
                        </a:lnTo>
                        <a:lnTo>
                          <a:pt x="0" y="3"/>
                        </a:lnTo>
                        <a:lnTo>
                          <a:pt x="3" y="3"/>
                        </a:lnTo>
                        <a:lnTo>
                          <a:pt x="4" y="3"/>
                        </a:lnTo>
                        <a:lnTo>
                          <a:pt x="5" y="1"/>
                        </a:lnTo>
                        <a:lnTo>
                          <a:pt x="7" y="1"/>
                        </a:lnTo>
                        <a:lnTo>
                          <a:pt x="9" y="1"/>
                        </a:lnTo>
                        <a:lnTo>
                          <a:pt x="11" y="1"/>
                        </a:lnTo>
                        <a:lnTo>
                          <a:pt x="14" y="0"/>
                        </a:lnTo>
                        <a:lnTo>
                          <a:pt x="19" y="0"/>
                        </a:lnTo>
                      </a:path>
                    </a:pathLst>
                  </a:custGeom>
                  <a:solidFill>
                    <a:srgbClr val="A7AEA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14" name="Freeform 949"/>
                  <p:cNvSpPr>
                    <a:spLocks noChangeAspect="1"/>
                  </p:cNvSpPr>
                  <p:nvPr/>
                </p:nvSpPr>
                <p:spPr bwMode="auto">
                  <a:xfrm>
                    <a:off x="5054" y="1319"/>
                    <a:ext cx="51" cy="11"/>
                  </a:xfrm>
                  <a:custGeom>
                    <a:avLst/>
                    <a:gdLst>
                      <a:gd name="T0" fmla="*/ 12 w 51"/>
                      <a:gd name="T1" fmla="*/ 0 h 11"/>
                      <a:gd name="T2" fmla="*/ 15 w 51"/>
                      <a:gd name="T3" fmla="*/ 0 h 11"/>
                      <a:gd name="T4" fmla="*/ 16 w 51"/>
                      <a:gd name="T5" fmla="*/ 0 h 11"/>
                      <a:gd name="T6" fmla="*/ 18 w 51"/>
                      <a:gd name="T7" fmla="*/ 0 h 11"/>
                      <a:gd name="T8" fmla="*/ 19 w 51"/>
                      <a:gd name="T9" fmla="*/ 0 h 11"/>
                      <a:gd name="T10" fmla="*/ 20 w 51"/>
                      <a:gd name="T11" fmla="*/ 0 h 11"/>
                      <a:gd name="T12" fmla="*/ 22 w 51"/>
                      <a:gd name="T13" fmla="*/ 0 h 11"/>
                      <a:gd name="T14" fmla="*/ 23 w 51"/>
                      <a:gd name="T15" fmla="*/ 0 h 11"/>
                      <a:gd name="T16" fmla="*/ 25 w 51"/>
                      <a:gd name="T17" fmla="*/ 0 h 11"/>
                      <a:gd name="T18" fmla="*/ 27 w 51"/>
                      <a:gd name="T19" fmla="*/ 0 h 11"/>
                      <a:gd name="T20" fmla="*/ 28 w 51"/>
                      <a:gd name="T21" fmla="*/ 1 h 11"/>
                      <a:gd name="T22" fmla="*/ 31 w 51"/>
                      <a:gd name="T23" fmla="*/ 1 h 11"/>
                      <a:gd name="T24" fmla="*/ 34 w 51"/>
                      <a:gd name="T25" fmla="*/ 1 h 11"/>
                      <a:gd name="T26" fmla="*/ 37 w 51"/>
                      <a:gd name="T27" fmla="*/ 1 h 11"/>
                      <a:gd name="T28" fmla="*/ 41 w 51"/>
                      <a:gd name="T29" fmla="*/ 3 h 11"/>
                      <a:gd name="T30" fmla="*/ 45 w 51"/>
                      <a:gd name="T31" fmla="*/ 3 h 11"/>
                      <a:gd name="T32" fmla="*/ 50 w 51"/>
                      <a:gd name="T33" fmla="*/ 3 h 11"/>
                      <a:gd name="T34" fmla="*/ 50 w 51"/>
                      <a:gd name="T35" fmla="*/ 3 h 11"/>
                      <a:gd name="T36" fmla="*/ 48 w 51"/>
                      <a:gd name="T37" fmla="*/ 5 h 11"/>
                      <a:gd name="T38" fmla="*/ 48 w 51"/>
                      <a:gd name="T39" fmla="*/ 6 h 11"/>
                      <a:gd name="T40" fmla="*/ 45 w 51"/>
                      <a:gd name="T41" fmla="*/ 6 h 11"/>
                      <a:gd name="T42" fmla="*/ 43 w 51"/>
                      <a:gd name="T43" fmla="*/ 8 h 11"/>
                      <a:gd name="T44" fmla="*/ 42 w 51"/>
                      <a:gd name="T45" fmla="*/ 8 h 11"/>
                      <a:gd name="T46" fmla="*/ 41 w 51"/>
                      <a:gd name="T47" fmla="*/ 8 h 11"/>
                      <a:gd name="T48" fmla="*/ 38 w 51"/>
                      <a:gd name="T49" fmla="*/ 8 h 11"/>
                      <a:gd name="T50" fmla="*/ 35 w 51"/>
                      <a:gd name="T51" fmla="*/ 8 h 11"/>
                      <a:gd name="T52" fmla="*/ 34 w 51"/>
                      <a:gd name="T53" fmla="*/ 8 h 11"/>
                      <a:gd name="T54" fmla="*/ 31 w 51"/>
                      <a:gd name="T55" fmla="*/ 10 h 11"/>
                      <a:gd name="T56" fmla="*/ 28 w 51"/>
                      <a:gd name="T57" fmla="*/ 10 h 11"/>
                      <a:gd name="T58" fmla="*/ 25 w 51"/>
                      <a:gd name="T59" fmla="*/ 10 h 11"/>
                      <a:gd name="T60" fmla="*/ 23 w 51"/>
                      <a:gd name="T61" fmla="*/ 10 h 11"/>
                      <a:gd name="T62" fmla="*/ 20 w 51"/>
                      <a:gd name="T63" fmla="*/ 10 h 11"/>
                      <a:gd name="T64" fmla="*/ 19 w 51"/>
                      <a:gd name="T65" fmla="*/ 10 h 11"/>
                      <a:gd name="T66" fmla="*/ 16 w 51"/>
                      <a:gd name="T67" fmla="*/ 10 h 11"/>
                      <a:gd name="T68" fmla="*/ 15 w 51"/>
                      <a:gd name="T69" fmla="*/ 10 h 11"/>
                      <a:gd name="T70" fmla="*/ 12 w 51"/>
                      <a:gd name="T71" fmla="*/ 8 h 11"/>
                      <a:gd name="T72" fmla="*/ 11 w 51"/>
                      <a:gd name="T73" fmla="*/ 8 h 11"/>
                      <a:gd name="T74" fmla="*/ 9 w 51"/>
                      <a:gd name="T75" fmla="*/ 8 h 11"/>
                      <a:gd name="T76" fmla="*/ 7 w 51"/>
                      <a:gd name="T77" fmla="*/ 8 h 11"/>
                      <a:gd name="T78" fmla="*/ 5 w 51"/>
                      <a:gd name="T79" fmla="*/ 8 h 11"/>
                      <a:gd name="T80" fmla="*/ 4 w 51"/>
                      <a:gd name="T81" fmla="*/ 8 h 11"/>
                      <a:gd name="T82" fmla="*/ 4 w 51"/>
                      <a:gd name="T83" fmla="*/ 6 h 11"/>
                      <a:gd name="T84" fmla="*/ 3 w 51"/>
                      <a:gd name="T85" fmla="*/ 6 h 11"/>
                      <a:gd name="T86" fmla="*/ 2 w 51"/>
                      <a:gd name="T87" fmla="*/ 6 h 11"/>
                      <a:gd name="T88" fmla="*/ 2 w 51"/>
                      <a:gd name="T89" fmla="*/ 5 h 11"/>
                      <a:gd name="T90" fmla="*/ 0 w 51"/>
                      <a:gd name="T91" fmla="*/ 5 h 11"/>
                      <a:gd name="T92" fmla="*/ 0 w 51"/>
                      <a:gd name="T93" fmla="*/ 3 h 11"/>
                      <a:gd name="T94" fmla="*/ 2 w 51"/>
                      <a:gd name="T95" fmla="*/ 3 h 11"/>
                      <a:gd name="T96" fmla="*/ 3 w 51"/>
                      <a:gd name="T97" fmla="*/ 3 h 11"/>
                      <a:gd name="T98" fmla="*/ 4 w 51"/>
                      <a:gd name="T99" fmla="*/ 3 h 11"/>
                      <a:gd name="T100" fmla="*/ 5 w 51"/>
                      <a:gd name="T101" fmla="*/ 3 h 11"/>
                      <a:gd name="T102" fmla="*/ 7 w 51"/>
                      <a:gd name="T103" fmla="*/ 1 h 11"/>
                      <a:gd name="T104" fmla="*/ 9 w 51"/>
                      <a:gd name="T105" fmla="*/ 0 h 11"/>
                      <a:gd name="T106" fmla="*/ 12 w 51"/>
                      <a:gd name="T107" fmla="*/ 0 h 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1" h="11">
                        <a:moveTo>
                          <a:pt x="12" y="0"/>
                        </a:moveTo>
                        <a:lnTo>
                          <a:pt x="15" y="0"/>
                        </a:lnTo>
                        <a:lnTo>
                          <a:pt x="16" y="0"/>
                        </a:lnTo>
                        <a:lnTo>
                          <a:pt x="18" y="0"/>
                        </a:lnTo>
                        <a:lnTo>
                          <a:pt x="19" y="0"/>
                        </a:lnTo>
                        <a:lnTo>
                          <a:pt x="20" y="0"/>
                        </a:lnTo>
                        <a:lnTo>
                          <a:pt x="22" y="0"/>
                        </a:lnTo>
                        <a:lnTo>
                          <a:pt x="23" y="0"/>
                        </a:lnTo>
                        <a:lnTo>
                          <a:pt x="25" y="0"/>
                        </a:lnTo>
                        <a:lnTo>
                          <a:pt x="27" y="0"/>
                        </a:lnTo>
                        <a:lnTo>
                          <a:pt x="28" y="1"/>
                        </a:lnTo>
                        <a:lnTo>
                          <a:pt x="31" y="1"/>
                        </a:lnTo>
                        <a:lnTo>
                          <a:pt x="34" y="1"/>
                        </a:lnTo>
                        <a:lnTo>
                          <a:pt x="37" y="1"/>
                        </a:lnTo>
                        <a:lnTo>
                          <a:pt x="41" y="3"/>
                        </a:lnTo>
                        <a:lnTo>
                          <a:pt x="45" y="3"/>
                        </a:lnTo>
                        <a:lnTo>
                          <a:pt x="50" y="3"/>
                        </a:lnTo>
                        <a:lnTo>
                          <a:pt x="48" y="5"/>
                        </a:lnTo>
                        <a:lnTo>
                          <a:pt x="48" y="6"/>
                        </a:lnTo>
                        <a:lnTo>
                          <a:pt x="45" y="6"/>
                        </a:lnTo>
                        <a:lnTo>
                          <a:pt x="43" y="8"/>
                        </a:lnTo>
                        <a:lnTo>
                          <a:pt x="42" y="8"/>
                        </a:lnTo>
                        <a:lnTo>
                          <a:pt x="41" y="8"/>
                        </a:lnTo>
                        <a:lnTo>
                          <a:pt x="38" y="8"/>
                        </a:lnTo>
                        <a:lnTo>
                          <a:pt x="35" y="8"/>
                        </a:lnTo>
                        <a:lnTo>
                          <a:pt x="34" y="8"/>
                        </a:lnTo>
                        <a:lnTo>
                          <a:pt x="31" y="10"/>
                        </a:lnTo>
                        <a:lnTo>
                          <a:pt x="28" y="10"/>
                        </a:lnTo>
                        <a:lnTo>
                          <a:pt x="25" y="10"/>
                        </a:lnTo>
                        <a:lnTo>
                          <a:pt x="23" y="10"/>
                        </a:lnTo>
                        <a:lnTo>
                          <a:pt x="20" y="10"/>
                        </a:lnTo>
                        <a:lnTo>
                          <a:pt x="19" y="10"/>
                        </a:lnTo>
                        <a:lnTo>
                          <a:pt x="16" y="10"/>
                        </a:lnTo>
                        <a:lnTo>
                          <a:pt x="15" y="10"/>
                        </a:lnTo>
                        <a:lnTo>
                          <a:pt x="12" y="8"/>
                        </a:lnTo>
                        <a:lnTo>
                          <a:pt x="11" y="8"/>
                        </a:lnTo>
                        <a:lnTo>
                          <a:pt x="9" y="8"/>
                        </a:lnTo>
                        <a:lnTo>
                          <a:pt x="7" y="8"/>
                        </a:lnTo>
                        <a:lnTo>
                          <a:pt x="5" y="8"/>
                        </a:lnTo>
                        <a:lnTo>
                          <a:pt x="4" y="8"/>
                        </a:lnTo>
                        <a:lnTo>
                          <a:pt x="4" y="6"/>
                        </a:lnTo>
                        <a:lnTo>
                          <a:pt x="3" y="6"/>
                        </a:lnTo>
                        <a:lnTo>
                          <a:pt x="2" y="6"/>
                        </a:lnTo>
                        <a:lnTo>
                          <a:pt x="2" y="5"/>
                        </a:lnTo>
                        <a:lnTo>
                          <a:pt x="0" y="5"/>
                        </a:lnTo>
                        <a:lnTo>
                          <a:pt x="0" y="3"/>
                        </a:lnTo>
                        <a:lnTo>
                          <a:pt x="2" y="3"/>
                        </a:lnTo>
                        <a:lnTo>
                          <a:pt x="3" y="3"/>
                        </a:lnTo>
                        <a:lnTo>
                          <a:pt x="4" y="3"/>
                        </a:lnTo>
                        <a:lnTo>
                          <a:pt x="5" y="3"/>
                        </a:lnTo>
                        <a:lnTo>
                          <a:pt x="7" y="1"/>
                        </a:lnTo>
                        <a:lnTo>
                          <a:pt x="9" y="0"/>
                        </a:lnTo>
                        <a:lnTo>
                          <a:pt x="12" y="0"/>
                        </a:lnTo>
                      </a:path>
                    </a:pathLst>
                  </a:custGeom>
                  <a:solidFill>
                    <a:srgbClr val="B1B8B8"/>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15" name="Freeform 950"/>
                  <p:cNvSpPr>
                    <a:spLocks noChangeAspect="1"/>
                  </p:cNvSpPr>
                  <p:nvPr/>
                </p:nvSpPr>
                <p:spPr bwMode="auto">
                  <a:xfrm>
                    <a:off x="5060" y="1319"/>
                    <a:ext cx="44" cy="11"/>
                  </a:xfrm>
                  <a:custGeom>
                    <a:avLst/>
                    <a:gdLst>
                      <a:gd name="T0" fmla="*/ 5 w 44"/>
                      <a:gd name="T1" fmla="*/ 0 h 11"/>
                      <a:gd name="T2" fmla="*/ 9 w 44"/>
                      <a:gd name="T3" fmla="*/ 0 h 11"/>
                      <a:gd name="T4" fmla="*/ 9 w 44"/>
                      <a:gd name="T5" fmla="*/ 0 h 11"/>
                      <a:gd name="T6" fmla="*/ 11 w 44"/>
                      <a:gd name="T7" fmla="*/ 0 h 11"/>
                      <a:gd name="T8" fmla="*/ 13 w 44"/>
                      <a:gd name="T9" fmla="*/ 0 h 11"/>
                      <a:gd name="T10" fmla="*/ 14 w 44"/>
                      <a:gd name="T11" fmla="*/ 0 h 11"/>
                      <a:gd name="T12" fmla="*/ 16 w 44"/>
                      <a:gd name="T13" fmla="*/ 0 h 11"/>
                      <a:gd name="T14" fmla="*/ 16 w 44"/>
                      <a:gd name="T15" fmla="*/ 1 h 11"/>
                      <a:gd name="T16" fmla="*/ 18 w 44"/>
                      <a:gd name="T17" fmla="*/ 1 h 11"/>
                      <a:gd name="T18" fmla="*/ 21 w 44"/>
                      <a:gd name="T19" fmla="*/ 1 h 11"/>
                      <a:gd name="T20" fmla="*/ 22 w 44"/>
                      <a:gd name="T21" fmla="*/ 1 h 11"/>
                      <a:gd name="T22" fmla="*/ 25 w 44"/>
                      <a:gd name="T23" fmla="*/ 1 h 11"/>
                      <a:gd name="T24" fmla="*/ 28 w 44"/>
                      <a:gd name="T25" fmla="*/ 1 h 11"/>
                      <a:gd name="T26" fmla="*/ 30 w 44"/>
                      <a:gd name="T27" fmla="*/ 3 h 11"/>
                      <a:gd name="T28" fmla="*/ 35 w 44"/>
                      <a:gd name="T29" fmla="*/ 3 h 11"/>
                      <a:gd name="T30" fmla="*/ 39 w 44"/>
                      <a:gd name="T31" fmla="*/ 3 h 11"/>
                      <a:gd name="T32" fmla="*/ 43 w 44"/>
                      <a:gd name="T33" fmla="*/ 3 h 11"/>
                      <a:gd name="T34" fmla="*/ 43 w 44"/>
                      <a:gd name="T35" fmla="*/ 5 h 11"/>
                      <a:gd name="T36" fmla="*/ 41 w 44"/>
                      <a:gd name="T37" fmla="*/ 5 h 11"/>
                      <a:gd name="T38" fmla="*/ 41 w 44"/>
                      <a:gd name="T39" fmla="*/ 6 h 11"/>
                      <a:gd name="T40" fmla="*/ 41 w 44"/>
                      <a:gd name="T41" fmla="*/ 6 h 11"/>
                      <a:gd name="T42" fmla="*/ 39 w 44"/>
                      <a:gd name="T43" fmla="*/ 6 h 11"/>
                      <a:gd name="T44" fmla="*/ 38 w 44"/>
                      <a:gd name="T45" fmla="*/ 8 h 11"/>
                      <a:gd name="T46" fmla="*/ 36 w 44"/>
                      <a:gd name="T47" fmla="*/ 8 h 11"/>
                      <a:gd name="T48" fmla="*/ 34 w 44"/>
                      <a:gd name="T49" fmla="*/ 8 h 11"/>
                      <a:gd name="T50" fmla="*/ 32 w 44"/>
                      <a:gd name="T51" fmla="*/ 8 h 11"/>
                      <a:gd name="T52" fmla="*/ 30 w 44"/>
                      <a:gd name="T53" fmla="*/ 8 h 11"/>
                      <a:gd name="T54" fmla="*/ 28 w 44"/>
                      <a:gd name="T55" fmla="*/ 8 h 11"/>
                      <a:gd name="T56" fmla="*/ 27 w 44"/>
                      <a:gd name="T57" fmla="*/ 8 h 11"/>
                      <a:gd name="T58" fmla="*/ 23 w 44"/>
                      <a:gd name="T59" fmla="*/ 10 h 11"/>
                      <a:gd name="T60" fmla="*/ 21 w 44"/>
                      <a:gd name="T61" fmla="*/ 10 h 11"/>
                      <a:gd name="T62" fmla="*/ 20 w 44"/>
                      <a:gd name="T63" fmla="*/ 10 h 11"/>
                      <a:gd name="T64" fmla="*/ 16 w 44"/>
                      <a:gd name="T65" fmla="*/ 10 h 11"/>
                      <a:gd name="T66" fmla="*/ 13 w 44"/>
                      <a:gd name="T67" fmla="*/ 8 h 11"/>
                      <a:gd name="T68" fmla="*/ 9 w 44"/>
                      <a:gd name="T69" fmla="*/ 8 h 11"/>
                      <a:gd name="T70" fmla="*/ 5 w 44"/>
                      <a:gd name="T71" fmla="*/ 8 h 11"/>
                      <a:gd name="T72" fmla="*/ 4 w 44"/>
                      <a:gd name="T73" fmla="*/ 8 h 11"/>
                      <a:gd name="T74" fmla="*/ 2 w 44"/>
                      <a:gd name="T75" fmla="*/ 6 h 11"/>
                      <a:gd name="T76" fmla="*/ 0 w 44"/>
                      <a:gd name="T77" fmla="*/ 6 h 11"/>
                      <a:gd name="T78" fmla="*/ 0 w 44"/>
                      <a:gd name="T79" fmla="*/ 5 h 11"/>
                      <a:gd name="T80" fmla="*/ 0 w 44"/>
                      <a:gd name="T81" fmla="*/ 3 h 11"/>
                      <a:gd name="T82" fmla="*/ 2 w 44"/>
                      <a:gd name="T83" fmla="*/ 3 h 11"/>
                      <a:gd name="T84" fmla="*/ 2 w 44"/>
                      <a:gd name="T85" fmla="*/ 3 h 11"/>
                      <a:gd name="T86" fmla="*/ 3 w 44"/>
                      <a:gd name="T87" fmla="*/ 3 h 11"/>
                      <a:gd name="T88" fmla="*/ 4 w 44"/>
                      <a:gd name="T89" fmla="*/ 1 h 11"/>
                      <a:gd name="T90" fmla="*/ 5 w 44"/>
                      <a:gd name="T91" fmla="*/ 0 h 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 h="11">
                        <a:moveTo>
                          <a:pt x="5" y="0"/>
                        </a:moveTo>
                        <a:lnTo>
                          <a:pt x="9" y="0"/>
                        </a:lnTo>
                        <a:lnTo>
                          <a:pt x="11" y="0"/>
                        </a:lnTo>
                        <a:lnTo>
                          <a:pt x="13" y="0"/>
                        </a:lnTo>
                        <a:lnTo>
                          <a:pt x="14" y="0"/>
                        </a:lnTo>
                        <a:lnTo>
                          <a:pt x="16" y="0"/>
                        </a:lnTo>
                        <a:lnTo>
                          <a:pt x="16" y="1"/>
                        </a:lnTo>
                        <a:lnTo>
                          <a:pt x="18" y="1"/>
                        </a:lnTo>
                        <a:lnTo>
                          <a:pt x="21" y="1"/>
                        </a:lnTo>
                        <a:lnTo>
                          <a:pt x="22" y="1"/>
                        </a:lnTo>
                        <a:lnTo>
                          <a:pt x="25" y="1"/>
                        </a:lnTo>
                        <a:lnTo>
                          <a:pt x="28" y="1"/>
                        </a:lnTo>
                        <a:lnTo>
                          <a:pt x="30" y="3"/>
                        </a:lnTo>
                        <a:lnTo>
                          <a:pt x="35" y="3"/>
                        </a:lnTo>
                        <a:lnTo>
                          <a:pt x="39" y="3"/>
                        </a:lnTo>
                        <a:lnTo>
                          <a:pt x="43" y="3"/>
                        </a:lnTo>
                        <a:lnTo>
                          <a:pt x="43" y="5"/>
                        </a:lnTo>
                        <a:lnTo>
                          <a:pt x="41" y="5"/>
                        </a:lnTo>
                        <a:lnTo>
                          <a:pt x="41" y="6"/>
                        </a:lnTo>
                        <a:lnTo>
                          <a:pt x="39" y="6"/>
                        </a:lnTo>
                        <a:lnTo>
                          <a:pt x="38" y="8"/>
                        </a:lnTo>
                        <a:lnTo>
                          <a:pt x="36" y="8"/>
                        </a:lnTo>
                        <a:lnTo>
                          <a:pt x="34" y="8"/>
                        </a:lnTo>
                        <a:lnTo>
                          <a:pt x="32" y="8"/>
                        </a:lnTo>
                        <a:lnTo>
                          <a:pt x="30" y="8"/>
                        </a:lnTo>
                        <a:lnTo>
                          <a:pt x="28" y="8"/>
                        </a:lnTo>
                        <a:lnTo>
                          <a:pt x="27" y="8"/>
                        </a:lnTo>
                        <a:lnTo>
                          <a:pt x="23" y="10"/>
                        </a:lnTo>
                        <a:lnTo>
                          <a:pt x="21" y="10"/>
                        </a:lnTo>
                        <a:lnTo>
                          <a:pt x="20" y="10"/>
                        </a:lnTo>
                        <a:lnTo>
                          <a:pt x="16" y="10"/>
                        </a:lnTo>
                        <a:lnTo>
                          <a:pt x="13" y="8"/>
                        </a:lnTo>
                        <a:lnTo>
                          <a:pt x="9" y="8"/>
                        </a:lnTo>
                        <a:lnTo>
                          <a:pt x="5" y="8"/>
                        </a:lnTo>
                        <a:lnTo>
                          <a:pt x="4" y="8"/>
                        </a:lnTo>
                        <a:lnTo>
                          <a:pt x="2" y="6"/>
                        </a:lnTo>
                        <a:lnTo>
                          <a:pt x="0" y="6"/>
                        </a:lnTo>
                        <a:lnTo>
                          <a:pt x="0" y="5"/>
                        </a:lnTo>
                        <a:lnTo>
                          <a:pt x="0" y="3"/>
                        </a:lnTo>
                        <a:lnTo>
                          <a:pt x="2" y="3"/>
                        </a:lnTo>
                        <a:lnTo>
                          <a:pt x="3" y="3"/>
                        </a:lnTo>
                        <a:lnTo>
                          <a:pt x="4" y="1"/>
                        </a:lnTo>
                        <a:lnTo>
                          <a:pt x="5" y="0"/>
                        </a:lnTo>
                      </a:path>
                    </a:pathLst>
                  </a:custGeom>
                  <a:solidFill>
                    <a:srgbClr val="BEC5C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16" name="Freeform 951"/>
                  <p:cNvSpPr>
                    <a:spLocks noChangeAspect="1"/>
                  </p:cNvSpPr>
                  <p:nvPr/>
                </p:nvSpPr>
                <p:spPr bwMode="auto">
                  <a:xfrm>
                    <a:off x="5067" y="1319"/>
                    <a:ext cx="35" cy="11"/>
                  </a:xfrm>
                  <a:custGeom>
                    <a:avLst/>
                    <a:gdLst>
                      <a:gd name="T0" fmla="*/ 0 w 35"/>
                      <a:gd name="T1" fmla="*/ 0 h 11"/>
                      <a:gd name="T2" fmla="*/ 2 w 35"/>
                      <a:gd name="T3" fmla="*/ 0 h 11"/>
                      <a:gd name="T4" fmla="*/ 3 w 35"/>
                      <a:gd name="T5" fmla="*/ 0 h 11"/>
                      <a:gd name="T6" fmla="*/ 5 w 35"/>
                      <a:gd name="T7" fmla="*/ 0 h 11"/>
                      <a:gd name="T8" fmla="*/ 7 w 35"/>
                      <a:gd name="T9" fmla="*/ 1 h 11"/>
                      <a:gd name="T10" fmla="*/ 9 w 35"/>
                      <a:gd name="T11" fmla="*/ 1 h 11"/>
                      <a:gd name="T12" fmla="*/ 9 w 35"/>
                      <a:gd name="T13" fmla="*/ 1 h 11"/>
                      <a:gd name="T14" fmla="*/ 11 w 35"/>
                      <a:gd name="T15" fmla="*/ 1 h 11"/>
                      <a:gd name="T16" fmla="*/ 12 w 35"/>
                      <a:gd name="T17" fmla="*/ 1 h 11"/>
                      <a:gd name="T18" fmla="*/ 15 w 35"/>
                      <a:gd name="T19" fmla="*/ 1 h 11"/>
                      <a:gd name="T20" fmla="*/ 16 w 35"/>
                      <a:gd name="T21" fmla="*/ 3 h 11"/>
                      <a:gd name="T22" fmla="*/ 19 w 35"/>
                      <a:gd name="T23" fmla="*/ 3 h 11"/>
                      <a:gd name="T24" fmla="*/ 22 w 35"/>
                      <a:gd name="T25" fmla="*/ 3 h 11"/>
                      <a:gd name="T26" fmla="*/ 26 w 35"/>
                      <a:gd name="T27" fmla="*/ 3 h 11"/>
                      <a:gd name="T28" fmla="*/ 30 w 35"/>
                      <a:gd name="T29" fmla="*/ 3 h 11"/>
                      <a:gd name="T30" fmla="*/ 34 w 35"/>
                      <a:gd name="T31" fmla="*/ 5 h 11"/>
                      <a:gd name="T32" fmla="*/ 32 w 35"/>
                      <a:gd name="T33" fmla="*/ 6 h 11"/>
                      <a:gd name="T34" fmla="*/ 30 w 35"/>
                      <a:gd name="T35" fmla="*/ 8 h 11"/>
                      <a:gd name="T36" fmla="*/ 27 w 35"/>
                      <a:gd name="T37" fmla="*/ 8 h 11"/>
                      <a:gd name="T38" fmla="*/ 25 w 35"/>
                      <a:gd name="T39" fmla="*/ 8 h 11"/>
                      <a:gd name="T40" fmla="*/ 22 w 35"/>
                      <a:gd name="T41" fmla="*/ 8 h 11"/>
                      <a:gd name="T42" fmla="*/ 18 w 35"/>
                      <a:gd name="T43" fmla="*/ 10 h 11"/>
                      <a:gd name="T44" fmla="*/ 14 w 35"/>
                      <a:gd name="T45" fmla="*/ 10 h 11"/>
                      <a:gd name="T46" fmla="*/ 11 w 35"/>
                      <a:gd name="T47" fmla="*/ 10 h 11"/>
                      <a:gd name="T48" fmla="*/ 9 w 35"/>
                      <a:gd name="T49" fmla="*/ 8 h 11"/>
                      <a:gd name="T50" fmla="*/ 7 w 35"/>
                      <a:gd name="T51" fmla="*/ 8 h 11"/>
                      <a:gd name="T52" fmla="*/ 4 w 35"/>
                      <a:gd name="T53" fmla="*/ 8 h 11"/>
                      <a:gd name="T54" fmla="*/ 3 w 35"/>
                      <a:gd name="T55" fmla="*/ 8 h 11"/>
                      <a:gd name="T56" fmla="*/ 2 w 35"/>
                      <a:gd name="T57" fmla="*/ 8 h 11"/>
                      <a:gd name="T58" fmla="*/ 0 w 35"/>
                      <a:gd name="T59" fmla="*/ 6 h 11"/>
                      <a:gd name="T60" fmla="*/ 0 w 35"/>
                      <a:gd name="T61" fmla="*/ 5 h 11"/>
                      <a:gd name="T62" fmla="*/ 0 w 35"/>
                      <a:gd name="T63" fmla="*/ 3 h 11"/>
                      <a:gd name="T64" fmla="*/ 0 w 35"/>
                      <a:gd name="T65" fmla="*/ 3 h 11"/>
                      <a:gd name="T66" fmla="*/ 0 w 35"/>
                      <a:gd name="T67" fmla="*/ 0 h 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 h="11">
                        <a:moveTo>
                          <a:pt x="0" y="0"/>
                        </a:moveTo>
                        <a:lnTo>
                          <a:pt x="2" y="0"/>
                        </a:lnTo>
                        <a:lnTo>
                          <a:pt x="3" y="0"/>
                        </a:lnTo>
                        <a:lnTo>
                          <a:pt x="5" y="0"/>
                        </a:lnTo>
                        <a:lnTo>
                          <a:pt x="7" y="1"/>
                        </a:lnTo>
                        <a:lnTo>
                          <a:pt x="9" y="1"/>
                        </a:lnTo>
                        <a:lnTo>
                          <a:pt x="11" y="1"/>
                        </a:lnTo>
                        <a:lnTo>
                          <a:pt x="12" y="1"/>
                        </a:lnTo>
                        <a:lnTo>
                          <a:pt x="15" y="1"/>
                        </a:lnTo>
                        <a:lnTo>
                          <a:pt x="16" y="3"/>
                        </a:lnTo>
                        <a:lnTo>
                          <a:pt x="19" y="3"/>
                        </a:lnTo>
                        <a:lnTo>
                          <a:pt x="22" y="3"/>
                        </a:lnTo>
                        <a:lnTo>
                          <a:pt x="26" y="3"/>
                        </a:lnTo>
                        <a:lnTo>
                          <a:pt x="30" y="3"/>
                        </a:lnTo>
                        <a:lnTo>
                          <a:pt x="34" y="5"/>
                        </a:lnTo>
                        <a:lnTo>
                          <a:pt x="32" y="6"/>
                        </a:lnTo>
                        <a:lnTo>
                          <a:pt x="30" y="8"/>
                        </a:lnTo>
                        <a:lnTo>
                          <a:pt x="27" y="8"/>
                        </a:lnTo>
                        <a:lnTo>
                          <a:pt x="25" y="8"/>
                        </a:lnTo>
                        <a:lnTo>
                          <a:pt x="22" y="8"/>
                        </a:lnTo>
                        <a:lnTo>
                          <a:pt x="18" y="10"/>
                        </a:lnTo>
                        <a:lnTo>
                          <a:pt x="14" y="10"/>
                        </a:lnTo>
                        <a:lnTo>
                          <a:pt x="11" y="10"/>
                        </a:lnTo>
                        <a:lnTo>
                          <a:pt x="9" y="8"/>
                        </a:lnTo>
                        <a:lnTo>
                          <a:pt x="7" y="8"/>
                        </a:lnTo>
                        <a:lnTo>
                          <a:pt x="4" y="8"/>
                        </a:lnTo>
                        <a:lnTo>
                          <a:pt x="3" y="8"/>
                        </a:lnTo>
                        <a:lnTo>
                          <a:pt x="2" y="8"/>
                        </a:lnTo>
                        <a:lnTo>
                          <a:pt x="0" y="6"/>
                        </a:lnTo>
                        <a:lnTo>
                          <a:pt x="0" y="5"/>
                        </a:lnTo>
                        <a:lnTo>
                          <a:pt x="0" y="3"/>
                        </a:lnTo>
                        <a:lnTo>
                          <a:pt x="0" y="0"/>
                        </a:lnTo>
                      </a:path>
                    </a:pathLst>
                  </a:custGeom>
                  <a:solidFill>
                    <a:srgbClr val="C8CFC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17" name="Freeform 952"/>
                  <p:cNvSpPr>
                    <a:spLocks noChangeAspect="1"/>
                  </p:cNvSpPr>
                  <p:nvPr/>
                </p:nvSpPr>
                <p:spPr bwMode="auto">
                  <a:xfrm>
                    <a:off x="5067" y="1319"/>
                    <a:ext cx="34" cy="11"/>
                  </a:xfrm>
                  <a:custGeom>
                    <a:avLst/>
                    <a:gdLst>
                      <a:gd name="T0" fmla="*/ 0 w 34"/>
                      <a:gd name="T1" fmla="*/ 0 h 11"/>
                      <a:gd name="T2" fmla="*/ 2 w 34"/>
                      <a:gd name="T3" fmla="*/ 0 h 11"/>
                      <a:gd name="T4" fmla="*/ 4 w 34"/>
                      <a:gd name="T5" fmla="*/ 1 h 11"/>
                      <a:gd name="T6" fmla="*/ 5 w 34"/>
                      <a:gd name="T7" fmla="*/ 1 h 11"/>
                      <a:gd name="T8" fmla="*/ 7 w 34"/>
                      <a:gd name="T9" fmla="*/ 1 h 11"/>
                      <a:gd name="T10" fmla="*/ 8 w 34"/>
                      <a:gd name="T11" fmla="*/ 1 h 11"/>
                      <a:gd name="T12" fmla="*/ 9 w 34"/>
                      <a:gd name="T13" fmla="*/ 1 h 11"/>
                      <a:gd name="T14" fmla="*/ 11 w 34"/>
                      <a:gd name="T15" fmla="*/ 1 h 11"/>
                      <a:gd name="T16" fmla="*/ 13 w 34"/>
                      <a:gd name="T17" fmla="*/ 3 h 11"/>
                      <a:gd name="T18" fmla="*/ 15 w 34"/>
                      <a:gd name="T19" fmla="*/ 3 h 11"/>
                      <a:gd name="T20" fmla="*/ 16 w 34"/>
                      <a:gd name="T21" fmla="*/ 3 h 11"/>
                      <a:gd name="T22" fmla="*/ 20 w 34"/>
                      <a:gd name="T23" fmla="*/ 3 h 11"/>
                      <a:gd name="T24" fmla="*/ 22 w 34"/>
                      <a:gd name="T25" fmla="*/ 3 h 11"/>
                      <a:gd name="T26" fmla="*/ 25 w 34"/>
                      <a:gd name="T27" fmla="*/ 3 h 11"/>
                      <a:gd name="T28" fmla="*/ 29 w 34"/>
                      <a:gd name="T29" fmla="*/ 5 h 11"/>
                      <a:gd name="T30" fmla="*/ 33 w 34"/>
                      <a:gd name="T31" fmla="*/ 5 h 11"/>
                      <a:gd name="T32" fmla="*/ 33 w 34"/>
                      <a:gd name="T33" fmla="*/ 6 h 11"/>
                      <a:gd name="T34" fmla="*/ 31 w 34"/>
                      <a:gd name="T35" fmla="*/ 6 h 11"/>
                      <a:gd name="T36" fmla="*/ 31 w 34"/>
                      <a:gd name="T37" fmla="*/ 8 h 11"/>
                      <a:gd name="T38" fmla="*/ 27 w 34"/>
                      <a:gd name="T39" fmla="*/ 8 h 11"/>
                      <a:gd name="T40" fmla="*/ 25 w 34"/>
                      <a:gd name="T41" fmla="*/ 8 h 11"/>
                      <a:gd name="T42" fmla="*/ 22 w 34"/>
                      <a:gd name="T43" fmla="*/ 8 h 11"/>
                      <a:gd name="T44" fmla="*/ 20 w 34"/>
                      <a:gd name="T45" fmla="*/ 8 h 11"/>
                      <a:gd name="T46" fmla="*/ 16 w 34"/>
                      <a:gd name="T47" fmla="*/ 10 h 11"/>
                      <a:gd name="T48" fmla="*/ 15 w 34"/>
                      <a:gd name="T49" fmla="*/ 10 h 11"/>
                      <a:gd name="T50" fmla="*/ 13 w 34"/>
                      <a:gd name="T51" fmla="*/ 8 h 11"/>
                      <a:gd name="T52" fmla="*/ 11 w 34"/>
                      <a:gd name="T53" fmla="*/ 8 h 11"/>
                      <a:gd name="T54" fmla="*/ 9 w 34"/>
                      <a:gd name="T55" fmla="*/ 8 h 11"/>
                      <a:gd name="T56" fmla="*/ 8 w 34"/>
                      <a:gd name="T57" fmla="*/ 8 h 11"/>
                      <a:gd name="T58" fmla="*/ 7 w 34"/>
                      <a:gd name="T59" fmla="*/ 8 h 11"/>
                      <a:gd name="T60" fmla="*/ 7 w 34"/>
                      <a:gd name="T61" fmla="*/ 6 h 11"/>
                      <a:gd name="T62" fmla="*/ 5 w 34"/>
                      <a:gd name="T63" fmla="*/ 6 h 11"/>
                      <a:gd name="T64" fmla="*/ 5 w 34"/>
                      <a:gd name="T65" fmla="*/ 5 h 11"/>
                      <a:gd name="T66" fmla="*/ 4 w 34"/>
                      <a:gd name="T67" fmla="*/ 5 h 11"/>
                      <a:gd name="T68" fmla="*/ 4 w 34"/>
                      <a:gd name="T69" fmla="*/ 3 h 11"/>
                      <a:gd name="T70" fmla="*/ 3 w 34"/>
                      <a:gd name="T71" fmla="*/ 3 h 11"/>
                      <a:gd name="T72" fmla="*/ 2 w 34"/>
                      <a:gd name="T73" fmla="*/ 1 h 11"/>
                      <a:gd name="T74" fmla="*/ 0 w 34"/>
                      <a:gd name="T75" fmla="*/ 0 h 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11">
                        <a:moveTo>
                          <a:pt x="0" y="0"/>
                        </a:moveTo>
                        <a:lnTo>
                          <a:pt x="2" y="0"/>
                        </a:lnTo>
                        <a:lnTo>
                          <a:pt x="4" y="1"/>
                        </a:lnTo>
                        <a:lnTo>
                          <a:pt x="5" y="1"/>
                        </a:lnTo>
                        <a:lnTo>
                          <a:pt x="7" y="1"/>
                        </a:lnTo>
                        <a:lnTo>
                          <a:pt x="8" y="1"/>
                        </a:lnTo>
                        <a:lnTo>
                          <a:pt x="9" y="1"/>
                        </a:lnTo>
                        <a:lnTo>
                          <a:pt x="11" y="1"/>
                        </a:lnTo>
                        <a:lnTo>
                          <a:pt x="13" y="3"/>
                        </a:lnTo>
                        <a:lnTo>
                          <a:pt x="15" y="3"/>
                        </a:lnTo>
                        <a:lnTo>
                          <a:pt x="16" y="3"/>
                        </a:lnTo>
                        <a:lnTo>
                          <a:pt x="20" y="3"/>
                        </a:lnTo>
                        <a:lnTo>
                          <a:pt x="22" y="3"/>
                        </a:lnTo>
                        <a:lnTo>
                          <a:pt x="25" y="3"/>
                        </a:lnTo>
                        <a:lnTo>
                          <a:pt x="29" y="5"/>
                        </a:lnTo>
                        <a:lnTo>
                          <a:pt x="33" y="5"/>
                        </a:lnTo>
                        <a:lnTo>
                          <a:pt x="33" y="6"/>
                        </a:lnTo>
                        <a:lnTo>
                          <a:pt x="31" y="6"/>
                        </a:lnTo>
                        <a:lnTo>
                          <a:pt x="31" y="8"/>
                        </a:lnTo>
                        <a:lnTo>
                          <a:pt x="27" y="8"/>
                        </a:lnTo>
                        <a:lnTo>
                          <a:pt x="25" y="8"/>
                        </a:lnTo>
                        <a:lnTo>
                          <a:pt x="22" y="8"/>
                        </a:lnTo>
                        <a:lnTo>
                          <a:pt x="20" y="8"/>
                        </a:lnTo>
                        <a:lnTo>
                          <a:pt x="16" y="10"/>
                        </a:lnTo>
                        <a:lnTo>
                          <a:pt x="15" y="10"/>
                        </a:lnTo>
                        <a:lnTo>
                          <a:pt x="13" y="8"/>
                        </a:lnTo>
                        <a:lnTo>
                          <a:pt x="11" y="8"/>
                        </a:lnTo>
                        <a:lnTo>
                          <a:pt x="9" y="8"/>
                        </a:lnTo>
                        <a:lnTo>
                          <a:pt x="8" y="8"/>
                        </a:lnTo>
                        <a:lnTo>
                          <a:pt x="7" y="8"/>
                        </a:lnTo>
                        <a:lnTo>
                          <a:pt x="7" y="6"/>
                        </a:lnTo>
                        <a:lnTo>
                          <a:pt x="5" y="6"/>
                        </a:lnTo>
                        <a:lnTo>
                          <a:pt x="5" y="5"/>
                        </a:lnTo>
                        <a:lnTo>
                          <a:pt x="4" y="5"/>
                        </a:lnTo>
                        <a:lnTo>
                          <a:pt x="4" y="3"/>
                        </a:lnTo>
                        <a:lnTo>
                          <a:pt x="3" y="3"/>
                        </a:lnTo>
                        <a:lnTo>
                          <a:pt x="2" y="1"/>
                        </a:lnTo>
                        <a:lnTo>
                          <a:pt x="0" y="0"/>
                        </a:lnTo>
                      </a:path>
                    </a:pathLst>
                  </a:custGeom>
                  <a:solidFill>
                    <a:srgbClr val="D5DCD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18" name="Freeform 953"/>
                  <p:cNvSpPr>
                    <a:spLocks noChangeAspect="1"/>
                  </p:cNvSpPr>
                  <p:nvPr/>
                </p:nvSpPr>
                <p:spPr bwMode="auto">
                  <a:xfrm>
                    <a:off x="5067" y="1319"/>
                    <a:ext cx="33" cy="10"/>
                  </a:xfrm>
                  <a:custGeom>
                    <a:avLst/>
                    <a:gdLst>
                      <a:gd name="T0" fmla="*/ 0 w 33"/>
                      <a:gd name="T1" fmla="*/ 0 h 10"/>
                      <a:gd name="T2" fmla="*/ 3 w 33"/>
                      <a:gd name="T3" fmla="*/ 2 h 10"/>
                      <a:gd name="T4" fmla="*/ 4 w 33"/>
                      <a:gd name="T5" fmla="*/ 2 h 10"/>
                      <a:gd name="T6" fmla="*/ 5 w 33"/>
                      <a:gd name="T7" fmla="*/ 2 h 10"/>
                      <a:gd name="T8" fmla="*/ 7 w 33"/>
                      <a:gd name="T9" fmla="*/ 2 h 10"/>
                      <a:gd name="T10" fmla="*/ 9 w 33"/>
                      <a:gd name="T11" fmla="*/ 2 h 10"/>
                      <a:gd name="T12" fmla="*/ 10 w 33"/>
                      <a:gd name="T13" fmla="*/ 2 h 10"/>
                      <a:gd name="T14" fmla="*/ 11 w 33"/>
                      <a:gd name="T15" fmla="*/ 2 h 10"/>
                      <a:gd name="T16" fmla="*/ 12 w 33"/>
                      <a:gd name="T17" fmla="*/ 2 h 10"/>
                      <a:gd name="T18" fmla="*/ 14 w 33"/>
                      <a:gd name="T19" fmla="*/ 2 h 10"/>
                      <a:gd name="T20" fmla="*/ 16 w 33"/>
                      <a:gd name="T21" fmla="*/ 2 h 10"/>
                      <a:gd name="T22" fmla="*/ 18 w 33"/>
                      <a:gd name="T23" fmla="*/ 4 h 10"/>
                      <a:gd name="T24" fmla="*/ 21 w 33"/>
                      <a:gd name="T25" fmla="*/ 4 h 10"/>
                      <a:gd name="T26" fmla="*/ 25 w 33"/>
                      <a:gd name="T27" fmla="*/ 5 h 10"/>
                      <a:gd name="T28" fmla="*/ 28 w 33"/>
                      <a:gd name="T29" fmla="*/ 5 h 10"/>
                      <a:gd name="T30" fmla="*/ 32 w 33"/>
                      <a:gd name="T31" fmla="*/ 7 h 10"/>
                      <a:gd name="T32" fmla="*/ 30 w 33"/>
                      <a:gd name="T33" fmla="*/ 7 h 10"/>
                      <a:gd name="T34" fmla="*/ 30 w 33"/>
                      <a:gd name="T35" fmla="*/ 7 h 10"/>
                      <a:gd name="T36" fmla="*/ 28 w 33"/>
                      <a:gd name="T37" fmla="*/ 7 h 10"/>
                      <a:gd name="T38" fmla="*/ 25 w 33"/>
                      <a:gd name="T39" fmla="*/ 9 h 10"/>
                      <a:gd name="T40" fmla="*/ 23 w 33"/>
                      <a:gd name="T41" fmla="*/ 9 h 10"/>
                      <a:gd name="T42" fmla="*/ 21 w 33"/>
                      <a:gd name="T43" fmla="*/ 9 h 10"/>
                      <a:gd name="T44" fmla="*/ 20 w 33"/>
                      <a:gd name="T45" fmla="*/ 9 h 10"/>
                      <a:gd name="T46" fmla="*/ 18 w 33"/>
                      <a:gd name="T47" fmla="*/ 9 h 10"/>
                      <a:gd name="T48" fmla="*/ 16 w 33"/>
                      <a:gd name="T49" fmla="*/ 9 h 10"/>
                      <a:gd name="T50" fmla="*/ 16 w 33"/>
                      <a:gd name="T51" fmla="*/ 9 h 10"/>
                      <a:gd name="T52" fmla="*/ 14 w 33"/>
                      <a:gd name="T53" fmla="*/ 7 h 10"/>
                      <a:gd name="T54" fmla="*/ 12 w 33"/>
                      <a:gd name="T55" fmla="*/ 7 h 10"/>
                      <a:gd name="T56" fmla="*/ 11 w 33"/>
                      <a:gd name="T57" fmla="*/ 7 h 10"/>
                      <a:gd name="T58" fmla="*/ 10 w 33"/>
                      <a:gd name="T59" fmla="*/ 7 h 10"/>
                      <a:gd name="T60" fmla="*/ 9 w 33"/>
                      <a:gd name="T61" fmla="*/ 5 h 10"/>
                      <a:gd name="T62" fmla="*/ 7 w 33"/>
                      <a:gd name="T63" fmla="*/ 5 h 10"/>
                      <a:gd name="T64" fmla="*/ 5 w 33"/>
                      <a:gd name="T65" fmla="*/ 4 h 10"/>
                      <a:gd name="T66" fmla="*/ 3 w 33"/>
                      <a:gd name="T67" fmla="*/ 2 h 10"/>
                      <a:gd name="T68" fmla="*/ 0 w 33"/>
                      <a:gd name="T69" fmla="*/ 0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 h="10">
                        <a:moveTo>
                          <a:pt x="0" y="0"/>
                        </a:moveTo>
                        <a:lnTo>
                          <a:pt x="3" y="2"/>
                        </a:lnTo>
                        <a:lnTo>
                          <a:pt x="4" y="2"/>
                        </a:lnTo>
                        <a:lnTo>
                          <a:pt x="5" y="2"/>
                        </a:lnTo>
                        <a:lnTo>
                          <a:pt x="7" y="2"/>
                        </a:lnTo>
                        <a:lnTo>
                          <a:pt x="9" y="2"/>
                        </a:lnTo>
                        <a:lnTo>
                          <a:pt x="10" y="2"/>
                        </a:lnTo>
                        <a:lnTo>
                          <a:pt x="11" y="2"/>
                        </a:lnTo>
                        <a:lnTo>
                          <a:pt x="12" y="2"/>
                        </a:lnTo>
                        <a:lnTo>
                          <a:pt x="14" y="2"/>
                        </a:lnTo>
                        <a:lnTo>
                          <a:pt x="16" y="2"/>
                        </a:lnTo>
                        <a:lnTo>
                          <a:pt x="18" y="4"/>
                        </a:lnTo>
                        <a:lnTo>
                          <a:pt x="21" y="4"/>
                        </a:lnTo>
                        <a:lnTo>
                          <a:pt x="25" y="5"/>
                        </a:lnTo>
                        <a:lnTo>
                          <a:pt x="28" y="5"/>
                        </a:lnTo>
                        <a:lnTo>
                          <a:pt x="32" y="7"/>
                        </a:lnTo>
                        <a:lnTo>
                          <a:pt x="30" y="7"/>
                        </a:lnTo>
                        <a:lnTo>
                          <a:pt x="28" y="7"/>
                        </a:lnTo>
                        <a:lnTo>
                          <a:pt x="25" y="9"/>
                        </a:lnTo>
                        <a:lnTo>
                          <a:pt x="23" y="9"/>
                        </a:lnTo>
                        <a:lnTo>
                          <a:pt x="21" y="9"/>
                        </a:lnTo>
                        <a:lnTo>
                          <a:pt x="20" y="9"/>
                        </a:lnTo>
                        <a:lnTo>
                          <a:pt x="18" y="9"/>
                        </a:lnTo>
                        <a:lnTo>
                          <a:pt x="16" y="9"/>
                        </a:lnTo>
                        <a:lnTo>
                          <a:pt x="14" y="7"/>
                        </a:lnTo>
                        <a:lnTo>
                          <a:pt x="12" y="7"/>
                        </a:lnTo>
                        <a:lnTo>
                          <a:pt x="11" y="7"/>
                        </a:lnTo>
                        <a:lnTo>
                          <a:pt x="10" y="7"/>
                        </a:lnTo>
                        <a:lnTo>
                          <a:pt x="9" y="5"/>
                        </a:lnTo>
                        <a:lnTo>
                          <a:pt x="7" y="5"/>
                        </a:lnTo>
                        <a:lnTo>
                          <a:pt x="5" y="4"/>
                        </a:lnTo>
                        <a:lnTo>
                          <a:pt x="3" y="2"/>
                        </a:lnTo>
                        <a:lnTo>
                          <a:pt x="0" y="0"/>
                        </a:lnTo>
                      </a:path>
                    </a:pathLst>
                  </a:custGeom>
                  <a:solidFill>
                    <a:srgbClr val="DFE6E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19" name="Freeform 954"/>
                  <p:cNvSpPr>
                    <a:spLocks noChangeAspect="1"/>
                  </p:cNvSpPr>
                  <p:nvPr/>
                </p:nvSpPr>
                <p:spPr bwMode="auto">
                  <a:xfrm>
                    <a:off x="5067" y="1321"/>
                    <a:ext cx="31" cy="8"/>
                  </a:xfrm>
                  <a:custGeom>
                    <a:avLst/>
                    <a:gdLst>
                      <a:gd name="T0" fmla="*/ 0 w 31"/>
                      <a:gd name="T1" fmla="*/ 0 h 8"/>
                      <a:gd name="T2" fmla="*/ 30 w 31"/>
                      <a:gd name="T3" fmla="*/ 5 h 8"/>
                      <a:gd name="T4" fmla="*/ 30 w 31"/>
                      <a:gd name="T5" fmla="*/ 6 h 8"/>
                      <a:gd name="T6" fmla="*/ 28 w 31"/>
                      <a:gd name="T7" fmla="*/ 6 h 8"/>
                      <a:gd name="T8" fmla="*/ 28 w 31"/>
                      <a:gd name="T9" fmla="*/ 6 h 8"/>
                      <a:gd name="T10" fmla="*/ 26 w 31"/>
                      <a:gd name="T11" fmla="*/ 7 h 8"/>
                      <a:gd name="T12" fmla="*/ 23 w 31"/>
                      <a:gd name="T13" fmla="*/ 7 h 8"/>
                      <a:gd name="T14" fmla="*/ 22 w 31"/>
                      <a:gd name="T15" fmla="*/ 7 h 8"/>
                      <a:gd name="T16" fmla="*/ 21 w 31"/>
                      <a:gd name="T17" fmla="*/ 7 h 8"/>
                      <a:gd name="T18" fmla="*/ 19 w 31"/>
                      <a:gd name="T19" fmla="*/ 7 h 8"/>
                      <a:gd name="T20" fmla="*/ 0 w 31"/>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8">
                        <a:moveTo>
                          <a:pt x="0" y="0"/>
                        </a:moveTo>
                        <a:lnTo>
                          <a:pt x="30" y="5"/>
                        </a:lnTo>
                        <a:lnTo>
                          <a:pt x="30" y="6"/>
                        </a:lnTo>
                        <a:lnTo>
                          <a:pt x="28" y="6"/>
                        </a:lnTo>
                        <a:lnTo>
                          <a:pt x="26" y="7"/>
                        </a:lnTo>
                        <a:lnTo>
                          <a:pt x="23" y="7"/>
                        </a:lnTo>
                        <a:lnTo>
                          <a:pt x="22" y="7"/>
                        </a:lnTo>
                        <a:lnTo>
                          <a:pt x="21" y="7"/>
                        </a:lnTo>
                        <a:lnTo>
                          <a:pt x="19"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20" name="Freeform 955"/>
                  <p:cNvSpPr>
                    <a:spLocks noChangeAspect="1"/>
                  </p:cNvSpPr>
                  <p:nvPr/>
                </p:nvSpPr>
                <p:spPr bwMode="auto">
                  <a:xfrm>
                    <a:off x="4944" y="1104"/>
                    <a:ext cx="282" cy="216"/>
                  </a:xfrm>
                  <a:custGeom>
                    <a:avLst/>
                    <a:gdLst>
                      <a:gd name="T0" fmla="*/ 14 w 282"/>
                      <a:gd name="T1" fmla="*/ 2 h 216"/>
                      <a:gd name="T2" fmla="*/ 30 w 282"/>
                      <a:gd name="T3" fmla="*/ 2 h 216"/>
                      <a:gd name="T4" fmla="*/ 46 w 282"/>
                      <a:gd name="T5" fmla="*/ 2 h 216"/>
                      <a:gd name="T6" fmla="*/ 64 w 282"/>
                      <a:gd name="T7" fmla="*/ 0 h 216"/>
                      <a:gd name="T8" fmla="*/ 81 w 282"/>
                      <a:gd name="T9" fmla="*/ 0 h 216"/>
                      <a:gd name="T10" fmla="*/ 97 w 282"/>
                      <a:gd name="T11" fmla="*/ 0 h 216"/>
                      <a:gd name="T12" fmla="*/ 115 w 282"/>
                      <a:gd name="T13" fmla="*/ 0 h 216"/>
                      <a:gd name="T14" fmla="*/ 131 w 282"/>
                      <a:gd name="T15" fmla="*/ 0 h 216"/>
                      <a:gd name="T16" fmla="*/ 149 w 282"/>
                      <a:gd name="T17" fmla="*/ 0 h 216"/>
                      <a:gd name="T18" fmla="*/ 165 w 282"/>
                      <a:gd name="T19" fmla="*/ 0 h 216"/>
                      <a:gd name="T20" fmla="*/ 181 w 282"/>
                      <a:gd name="T21" fmla="*/ 0 h 216"/>
                      <a:gd name="T22" fmla="*/ 199 w 282"/>
                      <a:gd name="T23" fmla="*/ 0 h 216"/>
                      <a:gd name="T24" fmla="*/ 216 w 282"/>
                      <a:gd name="T25" fmla="*/ 0 h 216"/>
                      <a:gd name="T26" fmla="*/ 233 w 282"/>
                      <a:gd name="T27" fmla="*/ 2 h 216"/>
                      <a:gd name="T28" fmla="*/ 250 w 282"/>
                      <a:gd name="T29" fmla="*/ 2 h 216"/>
                      <a:gd name="T30" fmla="*/ 268 w 282"/>
                      <a:gd name="T31" fmla="*/ 2 h 216"/>
                      <a:gd name="T32" fmla="*/ 277 w 282"/>
                      <a:gd name="T33" fmla="*/ 2 h 216"/>
                      <a:gd name="T34" fmla="*/ 279 w 282"/>
                      <a:gd name="T35" fmla="*/ 4 h 216"/>
                      <a:gd name="T36" fmla="*/ 279 w 282"/>
                      <a:gd name="T37" fmla="*/ 56 h 216"/>
                      <a:gd name="T38" fmla="*/ 281 w 282"/>
                      <a:gd name="T39" fmla="*/ 159 h 216"/>
                      <a:gd name="T40" fmla="*/ 279 w 282"/>
                      <a:gd name="T41" fmla="*/ 210 h 216"/>
                      <a:gd name="T42" fmla="*/ 277 w 282"/>
                      <a:gd name="T43" fmla="*/ 211 h 216"/>
                      <a:gd name="T44" fmla="*/ 268 w 282"/>
                      <a:gd name="T45" fmla="*/ 213 h 216"/>
                      <a:gd name="T46" fmla="*/ 250 w 282"/>
                      <a:gd name="T47" fmla="*/ 213 h 216"/>
                      <a:gd name="T48" fmla="*/ 233 w 282"/>
                      <a:gd name="T49" fmla="*/ 213 h 216"/>
                      <a:gd name="T50" fmla="*/ 216 w 282"/>
                      <a:gd name="T51" fmla="*/ 213 h 216"/>
                      <a:gd name="T52" fmla="*/ 199 w 282"/>
                      <a:gd name="T53" fmla="*/ 213 h 216"/>
                      <a:gd name="T54" fmla="*/ 181 w 282"/>
                      <a:gd name="T55" fmla="*/ 215 h 216"/>
                      <a:gd name="T56" fmla="*/ 165 w 282"/>
                      <a:gd name="T57" fmla="*/ 215 h 216"/>
                      <a:gd name="T58" fmla="*/ 147 w 282"/>
                      <a:gd name="T59" fmla="*/ 215 h 216"/>
                      <a:gd name="T60" fmla="*/ 131 w 282"/>
                      <a:gd name="T61" fmla="*/ 215 h 216"/>
                      <a:gd name="T62" fmla="*/ 113 w 282"/>
                      <a:gd name="T63" fmla="*/ 215 h 216"/>
                      <a:gd name="T64" fmla="*/ 97 w 282"/>
                      <a:gd name="T65" fmla="*/ 215 h 216"/>
                      <a:gd name="T66" fmla="*/ 81 w 282"/>
                      <a:gd name="T67" fmla="*/ 213 h 216"/>
                      <a:gd name="T68" fmla="*/ 63 w 282"/>
                      <a:gd name="T69" fmla="*/ 213 h 216"/>
                      <a:gd name="T70" fmla="*/ 46 w 282"/>
                      <a:gd name="T71" fmla="*/ 213 h 216"/>
                      <a:gd name="T72" fmla="*/ 30 w 282"/>
                      <a:gd name="T73" fmla="*/ 213 h 216"/>
                      <a:gd name="T74" fmla="*/ 14 w 282"/>
                      <a:gd name="T75" fmla="*/ 213 h 216"/>
                      <a:gd name="T76" fmla="*/ 4 w 282"/>
                      <a:gd name="T77" fmla="*/ 211 h 216"/>
                      <a:gd name="T78" fmla="*/ 2 w 282"/>
                      <a:gd name="T79" fmla="*/ 210 h 216"/>
                      <a:gd name="T80" fmla="*/ 0 w 282"/>
                      <a:gd name="T81" fmla="*/ 157 h 216"/>
                      <a:gd name="T82" fmla="*/ 0 w 282"/>
                      <a:gd name="T83" fmla="*/ 56 h 216"/>
                      <a:gd name="T84" fmla="*/ 2 w 282"/>
                      <a:gd name="T85" fmla="*/ 4 h 216"/>
                      <a:gd name="T86" fmla="*/ 3 w 282"/>
                      <a:gd name="T87" fmla="*/ 2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2" h="216">
                        <a:moveTo>
                          <a:pt x="5" y="2"/>
                        </a:moveTo>
                        <a:lnTo>
                          <a:pt x="14" y="2"/>
                        </a:lnTo>
                        <a:lnTo>
                          <a:pt x="22" y="2"/>
                        </a:lnTo>
                        <a:lnTo>
                          <a:pt x="30" y="2"/>
                        </a:lnTo>
                        <a:lnTo>
                          <a:pt x="38" y="2"/>
                        </a:lnTo>
                        <a:lnTo>
                          <a:pt x="46" y="2"/>
                        </a:lnTo>
                        <a:lnTo>
                          <a:pt x="56" y="2"/>
                        </a:lnTo>
                        <a:lnTo>
                          <a:pt x="64" y="0"/>
                        </a:lnTo>
                        <a:lnTo>
                          <a:pt x="72" y="0"/>
                        </a:lnTo>
                        <a:lnTo>
                          <a:pt x="81" y="0"/>
                        </a:lnTo>
                        <a:lnTo>
                          <a:pt x="89" y="0"/>
                        </a:lnTo>
                        <a:lnTo>
                          <a:pt x="97" y="0"/>
                        </a:lnTo>
                        <a:lnTo>
                          <a:pt x="106" y="0"/>
                        </a:lnTo>
                        <a:lnTo>
                          <a:pt x="115" y="0"/>
                        </a:lnTo>
                        <a:lnTo>
                          <a:pt x="123" y="0"/>
                        </a:lnTo>
                        <a:lnTo>
                          <a:pt x="131" y="0"/>
                        </a:lnTo>
                        <a:lnTo>
                          <a:pt x="139" y="0"/>
                        </a:lnTo>
                        <a:lnTo>
                          <a:pt x="149" y="0"/>
                        </a:lnTo>
                        <a:lnTo>
                          <a:pt x="157" y="0"/>
                        </a:lnTo>
                        <a:lnTo>
                          <a:pt x="165" y="0"/>
                        </a:lnTo>
                        <a:lnTo>
                          <a:pt x="173" y="0"/>
                        </a:lnTo>
                        <a:lnTo>
                          <a:pt x="181" y="0"/>
                        </a:lnTo>
                        <a:lnTo>
                          <a:pt x="191" y="0"/>
                        </a:lnTo>
                        <a:lnTo>
                          <a:pt x="199" y="0"/>
                        </a:lnTo>
                        <a:lnTo>
                          <a:pt x="207" y="0"/>
                        </a:lnTo>
                        <a:lnTo>
                          <a:pt x="216" y="0"/>
                        </a:lnTo>
                        <a:lnTo>
                          <a:pt x="224" y="2"/>
                        </a:lnTo>
                        <a:lnTo>
                          <a:pt x="233" y="2"/>
                        </a:lnTo>
                        <a:lnTo>
                          <a:pt x="242" y="2"/>
                        </a:lnTo>
                        <a:lnTo>
                          <a:pt x="250" y="2"/>
                        </a:lnTo>
                        <a:lnTo>
                          <a:pt x="258" y="2"/>
                        </a:lnTo>
                        <a:lnTo>
                          <a:pt x="268" y="2"/>
                        </a:lnTo>
                        <a:lnTo>
                          <a:pt x="276" y="2"/>
                        </a:lnTo>
                        <a:lnTo>
                          <a:pt x="277" y="2"/>
                        </a:lnTo>
                        <a:lnTo>
                          <a:pt x="279" y="3"/>
                        </a:lnTo>
                        <a:lnTo>
                          <a:pt x="279" y="4"/>
                        </a:lnTo>
                        <a:lnTo>
                          <a:pt x="279" y="5"/>
                        </a:lnTo>
                        <a:lnTo>
                          <a:pt x="279" y="56"/>
                        </a:lnTo>
                        <a:lnTo>
                          <a:pt x="281" y="108"/>
                        </a:lnTo>
                        <a:lnTo>
                          <a:pt x="281" y="159"/>
                        </a:lnTo>
                        <a:lnTo>
                          <a:pt x="279" y="208"/>
                        </a:lnTo>
                        <a:lnTo>
                          <a:pt x="279" y="210"/>
                        </a:lnTo>
                        <a:lnTo>
                          <a:pt x="279" y="211"/>
                        </a:lnTo>
                        <a:lnTo>
                          <a:pt x="277" y="211"/>
                        </a:lnTo>
                        <a:lnTo>
                          <a:pt x="276" y="213"/>
                        </a:lnTo>
                        <a:lnTo>
                          <a:pt x="268" y="213"/>
                        </a:lnTo>
                        <a:lnTo>
                          <a:pt x="258" y="213"/>
                        </a:lnTo>
                        <a:lnTo>
                          <a:pt x="250" y="213"/>
                        </a:lnTo>
                        <a:lnTo>
                          <a:pt x="242" y="213"/>
                        </a:lnTo>
                        <a:lnTo>
                          <a:pt x="233" y="213"/>
                        </a:lnTo>
                        <a:lnTo>
                          <a:pt x="224" y="213"/>
                        </a:lnTo>
                        <a:lnTo>
                          <a:pt x="216" y="213"/>
                        </a:lnTo>
                        <a:lnTo>
                          <a:pt x="207" y="213"/>
                        </a:lnTo>
                        <a:lnTo>
                          <a:pt x="199" y="213"/>
                        </a:lnTo>
                        <a:lnTo>
                          <a:pt x="190" y="213"/>
                        </a:lnTo>
                        <a:lnTo>
                          <a:pt x="181" y="215"/>
                        </a:lnTo>
                        <a:lnTo>
                          <a:pt x="173" y="215"/>
                        </a:lnTo>
                        <a:lnTo>
                          <a:pt x="165" y="215"/>
                        </a:lnTo>
                        <a:lnTo>
                          <a:pt x="157" y="215"/>
                        </a:lnTo>
                        <a:lnTo>
                          <a:pt x="147" y="215"/>
                        </a:lnTo>
                        <a:lnTo>
                          <a:pt x="139" y="215"/>
                        </a:lnTo>
                        <a:lnTo>
                          <a:pt x="131" y="215"/>
                        </a:lnTo>
                        <a:lnTo>
                          <a:pt x="123" y="215"/>
                        </a:lnTo>
                        <a:lnTo>
                          <a:pt x="113" y="215"/>
                        </a:lnTo>
                        <a:lnTo>
                          <a:pt x="105" y="215"/>
                        </a:lnTo>
                        <a:lnTo>
                          <a:pt x="97" y="215"/>
                        </a:lnTo>
                        <a:lnTo>
                          <a:pt x="89" y="213"/>
                        </a:lnTo>
                        <a:lnTo>
                          <a:pt x="81" y="213"/>
                        </a:lnTo>
                        <a:lnTo>
                          <a:pt x="71" y="213"/>
                        </a:lnTo>
                        <a:lnTo>
                          <a:pt x="63" y="213"/>
                        </a:lnTo>
                        <a:lnTo>
                          <a:pt x="55" y="213"/>
                        </a:lnTo>
                        <a:lnTo>
                          <a:pt x="46" y="213"/>
                        </a:lnTo>
                        <a:lnTo>
                          <a:pt x="38" y="213"/>
                        </a:lnTo>
                        <a:lnTo>
                          <a:pt x="30" y="213"/>
                        </a:lnTo>
                        <a:lnTo>
                          <a:pt x="22" y="213"/>
                        </a:lnTo>
                        <a:lnTo>
                          <a:pt x="14" y="213"/>
                        </a:lnTo>
                        <a:lnTo>
                          <a:pt x="5" y="213"/>
                        </a:lnTo>
                        <a:lnTo>
                          <a:pt x="4" y="211"/>
                        </a:lnTo>
                        <a:lnTo>
                          <a:pt x="3" y="211"/>
                        </a:lnTo>
                        <a:lnTo>
                          <a:pt x="2" y="210"/>
                        </a:lnTo>
                        <a:lnTo>
                          <a:pt x="2" y="208"/>
                        </a:lnTo>
                        <a:lnTo>
                          <a:pt x="0" y="157"/>
                        </a:lnTo>
                        <a:lnTo>
                          <a:pt x="0" y="107"/>
                        </a:lnTo>
                        <a:lnTo>
                          <a:pt x="0" y="56"/>
                        </a:lnTo>
                        <a:lnTo>
                          <a:pt x="2" y="5"/>
                        </a:lnTo>
                        <a:lnTo>
                          <a:pt x="2" y="4"/>
                        </a:lnTo>
                        <a:lnTo>
                          <a:pt x="3" y="3"/>
                        </a:lnTo>
                        <a:lnTo>
                          <a:pt x="3" y="2"/>
                        </a:lnTo>
                        <a:lnTo>
                          <a:pt x="5" y="2"/>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21" name="Freeform 956"/>
                  <p:cNvSpPr>
                    <a:spLocks noChangeAspect="1"/>
                  </p:cNvSpPr>
                  <p:nvPr/>
                </p:nvSpPr>
                <p:spPr bwMode="auto">
                  <a:xfrm>
                    <a:off x="5177" y="1130"/>
                    <a:ext cx="6" cy="45"/>
                  </a:xfrm>
                  <a:custGeom>
                    <a:avLst/>
                    <a:gdLst>
                      <a:gd name="T0" fmla="*/ 0 w 6"/>
                      <a:gd name="T1" fmla="*/ 4 h 45"/>
                      <a:gd name="T2" fmla="*/ 3 w 6"/>
                      <a:gd name="T3" fmla="*/ 0 h 45"/>
                      <a:gd name="T4" fmla="*/ 5 w 6"/>
                      <a:gd name="T5" fmla="*/ 42 h 45"/>
                      <a:gd name="T6" fmla="*/ 0 w 6"/>
                      <a:gd name="T7" fmla="*/ 44 h 45"/>
                      <a:gd name="T8" fmla="*/ 0 w 6"/>
                      <a:gd name="T9" fmla="*/ 4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5">
                        <a:moveTo>
                          <a:pt x="0" y="4"/>
                        </a:moveTo>
                        <a:lnTo>
                          <a:pt x="3" y="0"/>
                        </a:lnTo>
                        <a:lnTo>
                          <a:pt x="5" y="42"/>
                        </a:lnTo>
                        <a:lnTo>
                          <a:pt x="0" y="44"/>
                        </a:lnTo>
                        <a:lnTo>
                          <a:pt x="0" y="4"/>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22" name="Freeform 957"/>
                  <p:cNvSpPr>
                    <a:spLocks noChangeAspect="1"/>
                  </p:cNvSpPr>
                  <p:nvPr/>
                </p:nvSpPr>
                <p:spPr bwMode="auto">
                  <a:xfrm>
                    <a:off x="5177" y="1171"/>
                    <a:ext cx="7" cy="42"/>
                  </a:xfrm>
                  <a:custGeom>
                    <a:avLst/>
                    <a:gdLst>
                      <a:gd name="T0" fmla="*/ 0 w 7"/>
                      <a:gd name="T1" fmla="*/ 3 h 42"/>
                      <a:gd name="T2" fmla="*/ 5 w 7"/>
                      <a:gd name="T3" fmla="*/ 0 h 42"/>
                      <a:gd name="T4" fmla="*/ 6 w 7"/>
                      <a:gd name="T5" fmla="*/ 41 h 42"/>
                      <a:gd name="T6" fmla="*/ 2 w 7"/>
                      <a:gd name="T7" fmla="*/ 41 h 42"/>
                      <a:gd name="T8" fmla="*/ 0 w 7"/>
                      <a:gd name="T9" fmla="*/ 3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2">
                        <a:moveTo>
                          <a:pt x="0" y="3"/>
                        </a:moveTo>
                        <a:lnTo>
                          <a:pt x="5" y="0"/>
                        </a:lnTo>
                        <a:lnTo>
                          <a:pt x="6" y="41"/>
                        </a:lnTo>
                        <a:lnTo>
                          <a:pt x="2" y="41"/>
                        </a:lnTo>
                        <a:lnTo>
                          <a:pt x="0" y="3"/>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23" name="Freeform 958"/>
                  <p:cNvSpPr>
                    <a:spLocks noChangeAspect="1"/>
                  </p:cNvSpPr>
                  <p:nvPr/>
                </p:nvSpPr>
                <p:spPr bwMode="auto">
                  <a:xfrm>
                    <a:off x="5178" y="1212"/>
                    <a:ext cx="6" cy="41"/>
                  </a:xfrm>
                  <a:custGeom>
                    <a:avLst/>
                    <a:gdLst>
                      <a:gd name="T0" fmla="*/ 0 w 6"/>
                      <a:gd name="T1" fmla="*/ 0 h 41"/>
                      <a:gd name="T2" fmla="*/ 5 w 6"/>
                      <a:gd name="T3" fmla="*/ 0 h 41"/>
                      <a:gd name="T4" fmla="*/ 3 w 6"/>
                      <a:gd name="T5" fmla="*/ 40 h 41"/>
                      <a:gd name="T6" fmla="*/ 0 w 6"/>
                      <a:gd name="T7" fmla="*/ 38 h 41"/>
                      <a:gd name="T8" fmla="*/ 0 w 6"/>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1">
                        <a:moveTo>
                          <a:pt x="0" y="0"/>
                        </a:moveTo>
                        <a:lnTo>
                          <a:pt x="5" y="0"/>
                        </a:lnTo>
                        <a:lnTo>
                          <a:pt x="3" y="40"/>
                        </a:lnTo>
                        <a:lnTo>
                          <a:pt x="0" y="38"/>
                        </a:lnTo>
                        <a:lnTo>
                          <a:pt x="0"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24" name="Freeform 959"/>
                  <p:cNvSpPr>
                    <a:spLocks noChangeAspect="1"/>
                  </p:cNvSpPr>
                  <p:nvPr/>
                </p:nvSpPr>
                <p:spPr bwMode="auto">
                  <a:xfrm>
                    <a:off x="5167" y="1289"/>
                    <a:ext cx="15" cy="8"/>
                  </a:xfrm>
                  <a:custGeom>
                    <a:avLst/>
                    <a:gdLst>
                      <a:gd name="T0" fmla="*/ 10 w 15"/>
                      <a:gd name="T1" fmla="*/ 0 h 8"/>
                      <a:gd name="T2" fmla="*/ 14 w 15"/>
                      <a:gd name="T3" fmla="*/ 3 h 8"/>
                      <a:gd name="T4" fmla="*/ 14 w 15"/>
                      <a:gd name="T5" fmla="*/ 4 h 8"/>
                      <a:gd name="T6" fmla="*/ 14 w 15"/>
                      <a:gd name="T7" fmla="*/ 5 h 8"/>
                      <a:gd name="T8" fmla="*/ 12 w 15"/>
                      <a:gd name="T9" fmla="*/ 5 h 8"/>
                      <a:gd name="T10" fmla="*/ 11 w 15"/>
                      <a:gd name="T11" fmla="*/ 7 h 8"/>
                      <a:gd name="T12" fmla="*/ 4 w 15"/>
                      <a:gd name="T13" fmla="*/ 7 h 8"/>
                      <a:gd name="T14" fmla="*/ 0 w 15"/>
                      <a:gd name="T15" fmla="*/ 3 h 8"/>
                      <a:gd name="T16" fmla="*/ 7 w 15"/>
                      <a:gd name="T17" fmla="*/ 3 h 8"/>
                      <a:gd name="T18" fmla="*/ 9 w 15"/>
                      <a:gd name="T19" fmla="*/ 2 h 8"/>
                      <a:gd name="T20" fmla="*/ 10 w 15"/>
                      <a:gd name="T21" fmla="*/ 2 h 8"/>
                      <a:gd name="T22" fmla="*/ 10 w 15"/>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8">
                        <a:moveTo>
                          <a:pt x="10" y="0"/>
                        </a:moveTo>
                        <a:lnTo>
                          <a:pt x="14" y="3"/>
                        </a:lnTo>
                        <a:lnTo>
                          <a:pt x="14" y="4"/>
                        </a:lnTo>
                        <a:lnTo>
                          <a:pt x="14" y="5"/>
                        </a:lnTo>
                        <a:lnTo>
                          <a:pt x="12" y="5"/>
                        </a:lnTo>
                        <a:lnTo>
                          <a:pt x="11" y="7"/>
                        </a:lnTo>
                        <a:lnTo>
                          <a:pt x="4" y="7"/>
                        </a:lnTo>
                        <a:lnTo>
                          <a:pt x="0" y="3"/>
                        </a:lnTo>
                        <a:lnTo>
                          <a:pt x="7" y="3"/>
                        </a:lnTo>
                        <a:lnTo>
                          <a:pt x="9" y="2"/>
                        </a:lnTo>
                        <a:lnTo>
                          <a:pt x="10" y="2"/>
                        </a:lnTo>
                        <a:lnTo>
                          <a:pt x="1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25" name="Freeform 960"/>
                  <p:cNvSpPr>
                    <a:spLocks noChangeAspect="1"/>
                  </p:cNvSpPr>
                  <p:nvPr/>
                </p:nvSpPr>
                <p:spPr bwMode="auto">
                  <a:xfrm>
                    <a:off x="5153" y="1292"/>
                    <a:ext cx="19" cy="5"/>
                  </a:xfrm>
                  <a:custGeom>
                    <a:avLst/>
                    <a:gdLst>
                      <a:gd name="T0" fmla="*/ 14 w 19"/>
                      <a:gd name="T1" fmla="*/ 0 h 5"/>
                      <a:gd name="T2" fmla="*/ 18 w 19"/>
                      <a:gd name="T3" fmla="*/ 4 h 5"/>
                      <a:gd name="T4" fmla="*/ 11 w 19"/>
                      <a:gd name="T5" fmla="*/ 4 h 5"/>
                      <a:gd name="T6" fmla="*/ 3 w 19"/>
                      <a:gd name="T7" fmla="*/ 4 h 5"/>
                      <a:gd name="T8" fmla="*/ 0 w 19"/>
                      <a:gd name="T9" fmla="*/ 0 h 5"/>
                      <a:gd name="T10" fmla="*/ 7 w 19"/>
                      <a:gd name="T11" fmla="*/ 0 h 5"/>
                      <a:gd name="T12" fmla="*/ 14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4" y="0"/>
                        </a:moveTo>
                        <a:lnTo>
                          <a:pt x="18" y="4"/>
                        </a:lnTo>
                        <a:lnTo>
                          <a:pt x="11" y="4"/>
                        </a:lnTo>
                        <a:lnTo>
                          <a:pt x="3"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26" name="Freeform 961"/>
                  <p:cNvSpPr>
                    <a:spLocks noChangeAspect="1"/>
                  </p:cNvSpPr>
                  <p:nvPr/>
                </p:nvSpPr>
                <p:spPr bwMode="auto">
                  <a:xfrm>
                    <a:off x="5140" y="1292"/>
                    <a:ext cx="17" cy="5"/>
                  </a:xfrm>
                  <a:custGeom>
                    <a:avLst/>
                    <a:gdLst>
                      <a:gd name="T0" fmla="*/ 14 w 17"/>
                      <a:gd name="T1" fmla="*/ 0 h 5"/>
                      <a:gd name="T2" fmla="*/ 16 w 17"/>
                      <a:gd name="T3" fmla="*/ 4 h 5"/>
                      <a:gd name="T4" fmla="*/ 9 w 17"/>
                      <a:gd name="T5" fmla="*/ 4 h 5"/>
                      <a:gd name="T6" fmla="*/ 3 w 17"/>
                      <a:gd name="T7" fmla="*/ 4 h 5"/>
                      <a:gd name="T8" fmla="*/ 0 w 17"/>
                      <a:gd name="T9" fmla="*/ 2 h 5"/>
                      <a:gd name="T10" fmla="*/ 7 w 17"/>
                      <a:gd name="T11" fmla="*/ 2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4"/>
                        </a:lnTo>
                        <a:lnTo>
                          <a:pt x="9" y="4"/>
                        </a:lnTo>
                        <a:lnTo>
                          <a:pt x="3" y="4"/>
                        </a:lnTo>
                        <a:lnTo>
                          <a:pt x="0" y="2"/>
                        </a:lnTo>
                        <a:lnTo>
                          <a:pt x="7" y="2"/>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27" name="Freeform 962"/>
                  <p:cNvSpPr>
                    <a:spLocks noChangeAspect="1"/>
                  </p:cNvSpPr>
                  <p:nvPr/>
                </p:nvSpPr>
                <p:spPr bwMode="auto">
                  <a:xfrm>
                    <a:off x="5126" y="1294"/>
                    <a:ext cx="17" cy="5"/>
                  </a:xfrm>
                  <a:custGeom>
                    <a:avLst/>
                    <a:gdLst>
                      <a:gd name="T0" fmla="*/ 14 w 17"/>
                      <a:gd name="T1" fmla="*/ 0 h 5"/>
                      <a:gd name="T2" fmla="*/ 16 w 17"/>
                      <a:gd name="T3" fmla="*/ 2 h 5"/>
                      <a:gd name="T4" fmla="*/ 9 w 17"/>
                      <a:gd name="T5" fmla="*/ 4 h 5"/>
                      <a:gd name="T6" fmla="*/ 3 w 17"/>
                      <a:gd name="T7" fmla="*/ 4 h 5"/>
                      <a:gd name="T8" fmla="*/ 0 w 17"/>
                      <a:gd name="T9" fmla="*/ 0 h 5"/>
                      <a:gd name="T10" fmla="*/ 7 w 17"/>
                      <a:gd name="T11" fmla="*/ 0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2"/>
                        </a:lnTo>
                        <a:lnTo>
                          <a:pt x="9" y="4"/>
                        </a:lnTo>
                        <a:lnTo>
                          <a:pt x="3"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28" name="Freeform 963"/>
                  <p:cNvSpPr>
                    <a:spLocks noChangeAspect="1"/>
                  </p:cNvSpPr>
                  <p:nvPr/>
                </p:nvSpPr>
                <p:spPr bwMode="auto">
                  <a:xfrm>
                    <a:off x="5113" y="1294"/>
                    <a:ext cx="17" cy="5"/>
                  </a:xfrm>
                  <a:custGeom>
                    <a:avLst/>
                    <a:gdLst>
                      <a:gd name="T0" fmla="*/ 14 w 17"/>
                      <a:gd name="T1" fmla="*/ 0 h 5"/>
                      <a:gd name="T2" fmla="*/ 16 w 17"/>
                      <a:gd name="T3" fmla="*/ 4 h 5"/>
                      <a:gd name="T4" fmla="*/ 8 w 17"/>
                      <a:gd name="T5" fmla="*/ 4 h 5"/>
                      <a:gd name="T6" fmla="*/ 2 w 17"/>
                      <a:gd name="T7" fmla="*/ 4 h 5"/>
                      <a:gd name="T8" fmla="*/ 0 w 17"/>
                      <a:gd name="T9" fmla="*/ 0 h 5"/>
                      <a:gd name="T10" fmla="*/ 7 w 17"/>
                      <a:gd name="T11" fmla="*/ 0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4"/>
                        </a:lnTo>
                        <a:lnTo>
                          <a:pt x="8" y="4"/>
                        </a:lnTo>
                        <a:lnTo>
                          <a:pt x="2"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29" name="Freeform 964"/>
                  <p:cNvSpPr>
                    <a:spLocks noChangeAspect="1"/>
                  </p:cNvSpPr>
                  <p:nvPr/>
                </p:nvSpPr>
                <p:spPr bwMode="auto">
                  <a:xfrm>
                    <a:off x="5097" y="1294"/>
                    <a:ext cx="18" cy="5"/>
                  </a:xfrm>
                  <a:custGeom>
                    <a:avLst/>
                    <a:gdLst>
                      <a:gd name="T0" fmla="*/ 15 w 18"/>
                      <a:gd name="T1" fmla="*/ 0 h 5"/>
                      <a:gd name="T2" fmla="*/ 17 w 18"/>
                      <a:gd name="T3" fmla="*/ 4 h 5"/>
                      <a:gd name="T4" fmla="*/ 10 w 18"/>
                      <a:gd name="T5" fmla="*/ 4 h 5"/>
                      <a:gd name="T6" fmla="*/ 2 w 18"/>
                      <a:gd name="T7" fmla="*/ 4 h 5"/>
                      <a:gd name="T8" fmla="*/ 0 w 18"/>
                      <a:gd name="T9" fmla="*/ 0 h 5"/>
                      <a:gd name="T10" fmla="*/ 7 w 18"/>
                      <a:gd name="T11" fmla="*/ 0 h 5"/>
                      <a:gd name="T12" fmla="*/ 15 w 18"/>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5">
                        <a:moveTo>
                          <a:pt x="15" y="0"/>
                        </a:moveTo>
                        <a:lnTo>
                          <a:pt x="17" y="4"/>
                        </a:lnTo>
                        <a:lnTo>
                          <a:pt x="10" y="4"/>
                        </a:lnTo>
                        <a:lnTo>
                          <a:pt x="2" y="4"/>
                        </a:lnTo>
                        <a:lnTo>
                          <a:pt x="0" y="0"/>
                        </a:lnTo>
                        <a:lnTo>
                          <a:pt x="7" y="0"/>
                        </a:lnTo>
                        <a:lnTo>
                          <a:pt x="15"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30" name="Freeform 965"/>
                  <p:cNvSpPr>
                    <a:spLocks noChangeAspect="1"/>
                  </p:cNvSpPr>
                  <p:nvPr/>
                </p:nvSpPr>
                <p:spPr bwMode="auto">
                  <a:xfrm>
                    <a:off x="5084" y="1294"/>
                    <a:ext cx="16" cy="5"/>
                  </a:xfrm>
                  <a:custGeom>
                    <a:avLst/>
                    <a:gdLst>
                      <a:gd name="T0" fmla="*/ 13 w 16"/>
                      <a:gd name="T1" fmla="*/ 0 h 5"/>
                      <a:gd name="T2" fmla="*/ 15 w 16"/>
                      <a:gd name="T3" fmla="*/ 4 h 5"/>
                      <a:gd name="T4" fmla="*/ 8 w 16"/>
                      <a:gd name="T5" fmla="*/ 4 h 5"/>
                      <a:gd name="T6" fmla="*/ 2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8" y="4"/>
                        </a:lnTo>
                        <a:lnTo>
                          <a:pt x="2"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31" name="Freeform 966"/>
                  <p:cNvSpPr>
                    <a:spLocks noChangeAspect="1"/>
                  </p:cNvSpPr>
                  <p:nvPr/>
                </p:nvSpPr>
                <p:spPr bwMode="auto">
                  <a:xfrm>
                    <a:off x="5070" y="1294"/>
                    <a:ext cx="16" cy="5"/>
                  </a:xfrm>
                  <a:custGeom>
                    <a:avLst/>
                    <a:gdLst>
                      <a:gd name="T0" fmla="*/ 13 w 16"/>
                      <a:gd name="T1" fmla="*/ 0 h 5"/>
                      <a:gd name="T2" fmla="*/ 15 w 16"/>
                      <a:gd name="T3" fmla="*/ 4 h 5"/>
                      <a:gd name="T4" fmla="*/ 8 w 16"/>
                      <a:gd name="T5" fmla="*/ 4 h 5"/>
                      <a:gd name="T6" fmla="*/ 2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8" y="4"/>
                        </a:lnTo>
                        <a:lnTo>
                          <a:pt x="2"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32" name="Freeform 967"/>
                  <p:cNvSpPr>
                    <a:spLocks noChangeAspect="1"/>
                  </p:cNvSpPr>
                  <p:nvPr/>
                </p:nvSpPr>
                <p:spPr bwMode="auto">
                  <a:xfrm>
                    <a:off x="5056" y="1294"/>
                    <a:ext cx="16" cy="5"/>
                  </a:xfrm>
                  <a:custGeom>
                    <a:avLst/>
                    <a:gdLst>
                      <a:gd name="T0" fmla="*/ 13 w 16"/>
                      <a:gd name="T1" fmla="*/ 0 h 5"/>
                      <a:gd name="T2" fmla="*/ 15 w 16"/>
                      <a:gd name="T3" fmla="*/ 4 h 5"/>
                      <a:gd name="T4" fmla="*/ 7 w 16"/>
                      <a:gd name="T5" fmla="*/ 4 h 5"/>
                      <a:gd name="T6" fmla="*/ 0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7" y="4"/>
                        </a:lnTo>
                        <a:lnTo>
                          <a:pt x="0"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33" name="Freeform 968"/>
                  <p:cNvSpPr>
                    <a:spLocks noChangeAspect="1"/>
                  </p:cNvSpPr>
                  <p:nvPr/>
                </p:nvSpPr>
                <p:spPr bwMode="auto">
                  <a:xfrm>
                    <a:off x="5043" y="1294"/>
                    <a:ext cx="14" cy="5"/>
                  </a:xfrm>
                  <a:custGeom>
                    <a:avLst/>
                    <a:gdLst>
                      <a:gd name="T0" fmla="*/ 13 w 14"/>
                      <a:gd name="T1" fmla="*/ 0 h 5"/>
                      <a:gd name="T2" fmla="*/ 13 w 14"/>
                      <a:gd name="T3" fmla="*/ 4 h 5"/>
                      <a:gd name="T4" fmla="*/ 7 w 14"/>
                      <a:gd name="T5" fmla="*/ 4 h 5"/>
                      <a:gd name="T6" fmla="*/ 0 w 14"/>
                      <a:gd name="T7" fmla="*/ 4 h 5"/>
                      <a:gd name="T8" fmla="*/ 0 w 14"/>
                      <a:gd name="T9" fmla="*/ 0 h 5"/>
                      <a:gd name="T10" fmla="*/ 7 w 14"/>
                      <a:gd name="T11" fmla="*/ 0 h 5"/>
                      <a:gd name="T12" fmla="*/ 13 w 14"/>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5">
                        <a:moveTo>
                          <a:pt x="13" y="0"/>
                        </a:moveTo>
                        <a:lnTo>
                          <a:pt x="13" y="4"/>
                        </a:lnTo>
                        <a:lnTo>
                          <a:pt x="7" y="4"/>
                        </a:lnTo>
                        <a:lnTo>
                          <a:pt x="0"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34" name="Freeform 969"/>
                  <p:cNvSpPr>
                    <a:spLocks noChangeAspect="1"/>
                  </p:cNvSpPr>
                  <p:nvPr/>
                </p:nvSpPr>
                <p:spPr bwMode="auto">
                  <a:xfrm>
                    <a:off x="5028" y="1294"/>
                    <a:ext cx="15" cy="5"/>
                  </a:xfrm>
                  <a:custGeom>
                    <a:avLst/>
                    <a:gdLst>
                      <a:gd name="T0" fmla="*/ 14 w 15"/>
                      <a:gd name="T1" fmla="*/ 0 h 5"/>
                      <a:gd name="T2" fmla="*/ 14 w 15"/>
                      <a:gd name="T3" fmla="*/ 4 h 5"/>
                      <a:gd name="T4" fmla="*/ 7 w 15"/>
                      <a:gd name="T5" fmla="*/ 4 h 5"/>
                      <a:gd name="T6" fmla="*/ 0 w 15"/>
                      <a:gd name="T7" fmla="*/ 4 h 5"/>
                      <a:gd name="T8" fmla="*/ 2 w 15"/>
                      <a:gd name="T9" fmla="*/ 0 h 5"/>
                      <a:gd name="T10" fmla="*/ 7 w 15"/>
                      <a:gd name="T11" fmla="*/ 0 h 5"/>
                      <a:gd name="T12" fmla="*/ 14 w 15"/>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5">
                        <a:moveTo>
                          <a:pt x="14" y="0"/>
                        </a:moveTo>
                        <a:lnTo>
                          <a:pt x="14" y="4"/>
                        </a:lnTo>
                        <a:lnTo>
                          <a:pt x="7" y="4"/>
                        </a:lnTo>
                        <a:lnTo>
                          <a:pt x="0" y="4"/>
                        </a:lnTo>
                        <a:lnTo>
                          <a:pt x="2"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35" name="Freeform 970"/>
                  <p:cNvSpPr>
                    <a:spLocks noChangeAspect="1"/>
                  </p:cNvSpPr>
                  <p:nvPr/>
                </p:nvSpPr>
                <p:spPr bwMode="auto">
                  <a:xfrm>
                    <a:off x="5014" y="1294"/>
                    <a:ext cx="17" cy="5"/>
                  </a:xfrm>
                  <a:custGeom>
                    <a:avLst/>
                    <a:gdLst>
                      <a:gd name="T0" fmla="*/ 16 w 17"/>
                      <a:gd name="T1" fmla="*/ 0 h 5"/>
                      <a:gd name="T2" fmla="*/ 14 w 17"/>
                      <a:gd name="T3" fmla="*/ 4 h 5"/>
                      <a:gd name="T4" fmla="*/ 7 w 17"/>
                      <a:gd name="T5" fmla="*/ 4 h 5"/>
                      <a:gd name="T6" fmla="*/ 0 w 17"/>
                      <a:gd name="T7" fmla="*/ 4 h 5"/>
                      <a:gd name="T8" fmla="*/ 2 w 17"/>
                      <a:gd name="T9" fmla="*/ 0 h 5"/>
                      <a:gd name="T10" fmla="*/ 9 w 17"/>
                      <a:gd name="T11" fmla="*/ 0 h 5"/>
                      <a:gd name="T12" fmla="*/ 16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6" y="0"/>
                        </a:moveTo>
                        <a:lnTo>
                          <a:pt x="14" y="4"/>
                        </a:lnTo>
                        <a:lnTo>
                          <a:pt x="7" y="4"/>
                        </a:lnTo>
                        <a:lnTo>
                          <a:pt x="0" y="4"/>
                        </a:lnTo>
                        <a:lnTo>
                          <a:pt x="2" y="0"/>
                        </a:lnTo>
                        <a:lnTo>
                          <a:pt x="9" y="0"/>
                        </a:lnTo>
                        <a:lnTo>
                          <a:pt x="16"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36" name="Freeform 971"/>
                  <p:cNvSpPr>
                    <a:spLocks noChangeAspect="1"/>
                  </p:cNvSpPr>
                  <p:nvPr/>
                </p:nvSpPr>
                <p:spPr bwMode="auto">
                  <a:xfrm>
                    <a:off x="5001" y="1294"/>
                    <a:ext cx="16" cy="5"/>
                  </a:xfrm>
                  <a:custGeom>
                    <a:avLst/>
                    <a:gdLst>
                      <a:gd name="T0" fmla="*/ 15 w 16"/>
                      <a:gd name="T1" fmla="*/ 0 h 5"/>
                      <a:gd name="T2" fmla="*/ 13 w 16"/>
                      <a:gd name="T3" fmla="*/ 4 h 5"/>
                      <a:gd name="T4" fmla="*/ 7 w 16"/>
                      <a:gd name="T5" fmla="*/ 4 h 5"/>
                      <a:gd name="T6" fmla="*/ 0 w 16"/>
                      <a:gd name="T7" fmla="*/ 4 h 5"/>
                      <a:gd name="T8" fmla="*/ 3 w 16"/>
                      <a:gd name="T9" fmla="*/ 0 h 5"/>
                      <a:gd name="T10" fmla="*/ 8 w 16"/>
                      <a:gd name="T11" fmla="*/ 0 h 5"/>
                      <a:gd name="T12" fmla="*/ 15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5" y="0"/>
                        </a:moveTo>
                        <a:lnTo>
                          <a:pt x="13" y="4"/>
                        </a:lnTo>
                        <a:lnTo>
                          <a:pt x="7" y="4"/>
                        </a:lnTo>
                        <a:lnTo>
                          <a:pt x="0" y="4"/>
                        </a:lnTo>
                        <a:lnTo>
                          <a:pt x="3" y="0"/>
                        </a:lnTo>
                        <a:lnTo>
                          <a:pt x="8" y="0"/>
                        </a:lnTo>
                        <a:lnTo>
                          <a:pt x="15"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37" name="Freeform 972"/>
                  <p:cNvSpPr>
                    <a:spLocks noChangeAspect="1"/>
                  </p:cNvSpPr>
                  <p:nvPr/>
                </p:nvSpPr>
                <p:spPr bwMode="auto">
                  <a:xfrm>
                    <a:off x="4985" y="1294"/>
                    <a:ext cx="19" cy="5"/>
                  </a:xfrm>
                  <a:custGeom>
                    <a:avLst/>
                    <a:gdLst>
                      <a:gd name="T0" fmla="*/ 18 w 19"/>
                      <a:gd name="T1" fmla="*/ 0 h 5"/>
                      <a:gd name="T2" fmla="*/ 16 w 19"/>
                      <a:gd name="T3" fmla="*/ 4 h 5"/>
                      <a:gd name="T4" fmla="*/ 7 w 19"/>
                      <a:gd name="T5" fmla="*/ 4 h 5"/>
                      <a:gd name="T6" fmla="*/ 0 w 19"/>
                      <a:gd name="T7" fmla="*/ 2 h 5"/>
                      <a:gd name="T8" fmla="*/ 3 w 19"/>
                      <a:gd name="T9" fmla="*/ 0 h 5"/>
                      <a:gd name="T10" fmla="*/ 9 w 19"/>
                      <a:gd name="T11" fmla="*/ 0 h 5"/>
                      <a:gd name="T12" fmla="*/ 18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8" y="0"/>
                        </a:moveTo>
                        <a:lnTo>
                          <a:pt x="16" y="4"/>
                        </a:lnTo>
                        <a:lnTo>
                          <a:pt x="7" y="4"/>
                        </a:lnTo>
                        <a:lnTo>
                          <a:pt x="0" y="2"/>
                        </a:lnTo>
                        <a:lnTo>
                          <a:pt x="3" y="0"/>
                        </a:lnTo>
                        <a:lnTo>
                          <a:pt x="9" y="0"/>
                        </a:lnTo>
                        <a:lnTo>
                          <a:pt x="18"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38" name="Freeform 973"/>
                  <p:cNvSpPr>
                    <a:spLocks noChangeAspect="1"/>
                  </p:cNvSpPr>
                  <p:nvPr/>
                </p:nvSpPr>
                <p:spPr bwMode="auto">
                  <a:xfrm>
                    <a:off x="4972" y="1292"/>
                    <a:ext cx="18" cy="5"/>
                  </a:xfrm>
                  <a:custGeom>
                    <a:avLst/>
                    <a:gdLst>
                      <a:gd name="T0" fmla="*/ 17 w 18"/>
                      <a:gd name="T1" fmla="*/ 2 h 5"/>
                      <a:gd name="T2" fmla="*/ 15 w 18"/>
                      <a:gd name="T3" fmla="*/ 4 h 5"/>
                      <a:gd name="T4" fmla="*/ 7 w 18"/>
                      <a:gd name="T5" fmla="*/ 4 h 5"/>
                      <a:gd name="T6" fmla="*/ 0 w 18"/>
                      <a:gd name="T7" fmla="*/ 4 h 5"/>
                      <a:gd name="T8" fmla="*/ 4 w 18"/>
                      <a:gd name="T9" fmla="*/ 0 h 5"/>
                      <a:gd name="T10" fmla="*/ 11 w 18"/>
                      <a:gd name="T11" fmla="*/ 2 h 5"/>
                      <a:gd name="T12" fmla="*/ 17 w 18"/>
                      <a:gd name="T13" fmla="*/ 2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5">
                        <a:moveTo>
                          <a:pt x="17" y="2"/>
                        </a:moveTo>
                        <a:lnTo>
                          <a:pt x="15" y="4"/>
                        </a:lnTo>
                        <a:lnTo>
                          <a:pt x="7" y="4"/>
                        </a:lnTo>
                        <a:lnTo>
                          <a:pt x="0" y="4"/>
                        </a:lnTo>
                        <a:lnTo>
                          <a:pt x="4" y="0"/>
                        </a:lnTo>
                        <a:lnTo>
                          <a:pt x="11" y="2"/>
                        </a:lnTo>
                        <a:lnTo>
                          <a:pt x="17" y="2"/>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39" name="Freeform 974"/>
                  <p:cNvSpPr>
                    <a:spLocks noChangeAspect="1"/>
                  </p:cNvSpPr>
                  <p:nvPr/>
                </p:nvSpPr>
                <p:spPr bwMode="auto">
                  <a:xfrm>
                    <a:off x="4958" y="1292"/>
                    <a:ext cx="19" cy="5"/>
                  </a:xfrm>
                  <a:custGeom>
                    <a:avLst/>
                    <a:gdLst>
                      <a:gd name="T0" fmla="*/ 18 w 19"/>
                      <a:gd name="T1" fmla="*/ 0 h 5"/>
                      <a:gd name="T2" fmla="*/ 14 w 19"/>
                      <a:gd name="T3" fmla="*/ 4 h 5"/>
                      <a:gd name="T4" fmla="*/ 7 w 19"/>
                      <a:gd name="T5" fmla="*/ 4 h 5"/>
                      <a:gd name="T6" fmla="*/ 0 w 19"/>
                      <a:gd name="T7" fmla="*/ 4 h 5"/>
                      <a:gd name="T8" fmla="*/ 4 w 19"/>
                      <a:gd name="T9" fmla="*/ 0 h 5"/>
                      <a:gd name="T10" fmla="*/ 11 w 19"/>
                      <a:gd name="T11" fmla="*/ 0 h 5"/>
                      <a:gd name="T12" fmla="*/ 18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8" y="0"/>
                        </a:moveTo>
                        <a:lnTo>
                          <a:pt x="14" y="4"/>
                        </a:lnTo>
                        <a:lnTo>
                          <a:pt x="7" y="4"/>
                        </a:lnTo>
                        <a:lnTo>
                          <a:pt x="0" y="4"/>
                        </a:lnTo>
                        <a:lnTo>
                          <a:pt x="4" y="0"/>
                        </a:lnTo>
                        <a:lnTo>
                          <a:pt x="11" y="0"/>
                        </a:lnTo>
                        <a:lnTo>
                          <a:pt x="18"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40" name="Freeform 975"/>
                  <p:cNvSpPr>
                    <a:spLocks noChangeAspect="1"/>
                  </p:cNvSpPr>
                  <p:nvPr/>
                </p:nvSpPr>
                <p:spPr bwMode="auto">
                  <a:xfrm>
                    <a:off x="4948" y="1289"/>
                    <a:ext cx="15" cy="8"/>
                  </a:xfrm>
                  <a:custGeom>
                    <a:avLst/>
                    <a:gdLst>
                      <a:gd name="T0" fmla="*/ 14 w 15"/>
                      <a:gd name="T1" fmla="*/ 3 h 8"/>
                      <a:gd name="T2" fmla="*/ 10 w 15"/>
                      <a:gd name="T3" fmla="*/ 7 h 8"/>
                      <a:gd name="T4" fmla="*/ 4 w 15"/>
                      <a:gd name="T5" fmla="*/ 7 h 8"/>
                      <a:gd name="T6" fmla="*/ 2 w 15"/>
                      <a:gd name="T7" fmla="*/ 5 h 8"/>
                      <a:gd name="T8" fmla="*/ 2 w 15"/>
                      <a:gd name="T9" fmla="*/ 5 h 8"/>
                      <a:gd name="T10" fmla="*/ 2 w 15"/>
                      <a:gd name="T11" fmla="*/ 4 h 8"/>
                      <a:gd name="T12" fmla="*/ 0 w 15"/>
                      <a:gd name="T13" fmla="*/ 3 h 8"/>
                      <a:gd name="T14" fmla="*/ 5 w 15"/>
                      <a:gd name="T15" fmla="*/ 0 h 8"/>
                      <a:gd name="T16" fmla="*/ 5 w 15"/>
                      <a:gd name="T17" fmla="*/ 2 h 8"/>
                      <a:gd name="T18" fmla="*/ 7 w 15"/>
                      <a:gd name="T19" fmla="*/ 3 h 8"/>
                      <a:gd name="T20" fmla="*/ 7 w 15"/>
                      <a:gd name="T21" fmla="*/ 3 h 8"/>
                      <a:gd name="T22" fmla="*/ 14 w 15"/>
                      <a:gd name="T23" fmla="*/ 3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8">
                        <a:moveTo>
                          <a:pt x="14" y="3"/>
                        </a:moveTo>
                        <a:lnTo>
                          <a:pt x="10" y="7"/>
                        </a:lnTo>
                        <a:lnTo>
                          <a:pt x="4" y="7"/>
                        </a:lnTo>
                        <a:lnTo>
                          <a:pt x="2" y="5"/>
                        </a:lnTo>
                        <a:lnTo>
                          <a:pt x="2" y="4"/>
                        </a:lnTo>
                        <a:lnTo>
                          <a:pt x="0" y="3"/>
                        </a:lnTo>
                        <a:lnTo>
                          <a:pt x="5" y="0"/>
                        </a:lnTo>
                        <a:lnTo>
                          <a:pt x="5" y="2"/>
                        </a:lnTo>
                        <a:lnTo>
                          <a:pt x="7" y="3"/>
                        </a:lnTo>
                        <a:lnTo>
                          <a:pt x="14" y="3"/>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41" name="Freeform 976"/>
                  <p:cNvSpPr>
                    <a:spLocks noChangeAspect="1"/>
                  </p:cNvSpPr>
                  <p:nvPr/>
                </p:nvSpPr>
                <p:spPr bwMode="auto">
                  <a:xfrm>
                    <a:off x="4946" y="1250"/>
                    <a:ext cx="8" cy="43"/>
                  </a:xfrm>
                  <a:custGeom>
                    <a:avLst/>
                    <a:gdLst>
                      <a:gd name="T0" fmla="*/ 7 w 8"/>
                      <a:gd name="T1" fmla="*/ 40 h 43"/>
                      <a:gd name="T2" fmla="*/ 2 w 8"/>
                      <a:gd name="T3" fmla="*/ 42 h 43"/>
                      <a:gd name="T4" fmla="*/ 0 w 8"/>
                      <a:gd name="T5" fmla="*/ 3 h 43"/>
                      <a:gd name="T6" fmla="*/ 5 w 8"/>
                      <a:gd name="T7" fmla="*/ 0 h 43"/>
                      <a:gd name="T8" fmla="*/ 7 w 8"/>
                      <a:gd name="T9" fmla="*/ 4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3">
                        <a:moveTo>
                          <a:pt x="7" y="40"/>
                        </a:moveTo>
                        <a:lnTo>
                          <a:pt x="2" y="42"/>
                        </a:lnTo>
                        <a:lnTo>
                          <a:pt x="0" y="3"/>
                        </a:lnTo>
                        <a:lnTo>
                          <a:pt x="5" y="0"/>
                        </a:lnTo>
                        <a:lnTo>
                          <a:pt x="7" y="4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42" name="Freeform 977"/>
                  <p:cNvSpPr>
                    <a:spLocks noChangeAspect="1"/>
                  </p:cNvSpPr>
                  <p:nvPr/>
                </p:nvSpPr>
                <p:spPr bwMode="auto">
                  <a:xfrm>
                    <a:off x="4946" y="1211"/>
                    <a:ext cx="6" cy="42"/>
                  </a:xfrm>
                  <a:custGeom>
                    <a:avLst/>
                    <a:gdLst>
                      <a:gd name="T0" fmla="*/ 5 w 6"/>
                      <a:gd name="T1" fmla="*/ 39 h 42"/>
                      <a:gd name="T2" fmla="*/ 0 w 6"/>
                      <a:gd name="T3" fmla="*/ 41 h 42"/>
                      <a:gd name="T4" fmla="*/ 0 w 6"/>
                      <a:gd name="T5" fmla="*/ 0 h 42"/>
                      <a:gd name="T6" fmla="*/ 5 w 6"/>
                      <a:gd name="T7" fmla="*/ 0 h 42"/>
                      <a:gd name="T8" fmla="*/ 5 w 6"/>
                      <a:gd name="T9" fmla="*/ 39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5" y="39"/>
                        </a:moveTo>
                        <a:lnTo>
                          <a:pt x="0" y="41"/>
                        </a:lnTo>
                        <a:lnTo>
                          <a:pt x="0" y="0"/>
                        </a:lnTo>
                        <a:lnTo>
                          <a:pt x="5" y="0"/>
                        </a:lnTo>
                        <a:lnTo>
                          <a:pt x="5" y="39"/>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43" name="Freeform 978"/>
                  <p:cNvSpPr>
                    <a:spLocks noChangeAspect="1"/>
                  </p:cNvSpPr>
                  <p:nvPr/>
                </p:nvSpPr>
                <p:spPr bwMode="auto">
                  <a:xfrm>
                    <a:off x="4946" y="1171"/>
                    <a:ext cx="6" cy="41"/>
                  </a:xfrm>
                  <a:custGeom>
                    <a:avLst/>
                    <a:gdLst>
                      <a:gd name="T0" fmla="*/ 5 w 6"/>
                      <a:gd name="T1" fmla="*/ 40 h 41"/>
                      <a:gd name="T2" fmla="*/ 0 w 6"/>
                      <a:gd name="T3" fmla="*/ 40 h 41"/>
                      <a:gd name="T4" fmla="*/ 1 w 6"/>
                      <a:gd name="T5" fmla="*/ 0 h 41"/>
                      <a:gd name="T6" fmla="*/ 5 w 6"/>
                      <a:gd name="T7" fmla="*/ 1 h 41"/>
                      <a:gd name="T8" fmla="*/ 5 w 6"/>
                      <a:gd name="T9" fmla="*/ 4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1">
                        <a:moveTo>
                          <a:pt x="5" y="40"/>
                        </a:moveTo>
                        <a:lnTo>
                          <a:pt x="0" y="40"/>
                        </a:lnTo>
                        <a:lnTo>
                          <a:pt x="1" y="0"/>
                        </a:lnTo>
                        <a:lnTo>
                          <a:pt x="5" y="1"/>
                        </a:lnTo>
                        <a:lnTo>
                          <a:pt x="5" y="4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44" name="Freeform 979"/>
                  <p:cNvSpPr>
                    <a:spLocks noChangeAspect="1"/>
                  </p:cNvSpPr>
                  <p:nvPr/>
                </p:nvSpPr>
                <p:spPr bwMode="auto">
                  <a:xfrm>
                    <a:off x="4948" y="1130"/>
                    <a:ext cx="6" cy="43"/>
                  </a:xfrm>
                  <a:custGeom>
                    <a:avLst/>
                    <a:gdLst>
                      <a:gd name="T0" fmla="*/ 3 w 6"/>
                      <a:gd name="T1" fmla="*/ 42 h 43"/>
                      <a:gd name="T2" fmla="*/ 0 w 6"/>
                      <a:gd name="T3" fmla="*/ 40 h 43"/>
                      <a:gd name="T4" fmla="*/ 0 w 6"/>
                      <a:gd name="T5" fmla="*/ 0 h 43"/>
                      <a:gd name="T6" fmla="*/ 5 w 6"/>
                      <a:gd name="T7" fmla="*/ 4 h 43"/>
                      <a:gd name="T8" fmla="*/ 3 w 6"/>
                      <a:gd name="T9" fmla="*/ 4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3">
                        <a:moveTo>
                          <a:pt x="3" y="42"/>
                        </a:moveTo>
                        <a:lnTo>
                          <a:pt x="0" y="40"/>
                        </a:lnTo>
                        <a:lnTo>
                          <a:pt x="0" y="0"/>
                        </a:lnTo>
                        <a:lnTo>
                          <a:pt x="5" y="4"/>
                        </a:lnTo>
                        <a:lnTo>
                          <a:pt x="3" y="42"/>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45" name="Freeform 980"/>
                  <p:cNvSpPr>
                    <a:spLocks noChangeAspect="1"/>
                  </p:cNvSpPr>
                  <p:nvPr/>
                </p:nvSpPr>
                <p:spPr bwMode="auto">
                  <a:xfrm>
                    <a:off x="5177" y="1251"/>
                    <a:ext cx="6" cy="42"/>
                  </a:xfrm>
                  <a:custGeom>
                    <a:avLst/>
                    <a:gdLst>
                      <a:gd name="T0" fmla="*/ 1 w 6"/>
                      <a:gd name="T1" fmla="*/ 0 h 42"/>
                      <a:gd name="T2" fmla="*/ 5 w 6"/>
                      <a:gd name="T3" fmla="*/ 1 h 42"/>
                      <a:gd name="T4" fmla="*/ 3 w 6"/>
                      <a:gd name="T5" fmla="*/ 41 h 42"/>
                      <a:gd name="T6" fmla="*/ 0 w 6"/>
                      <a:gd name="T7" fmla="*/ 39 h 42"/>
                      <a:gd name="T8" fmla="*/ 1 w 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1" y="0"/>
                        </a:moveTo>
                        <a:lnTo>
                          <a:pt x="5" y="1"/>
                        </a:lnTo>
                        <a:lnTo>
                          <a:pt x="3" y="41"/>
                        </a:lnTo>
                        <a:lnTo>
                          <a:pt x="0" y="39"/>
                        </a:lnTo>
                        <a:lnTo>
                          <a:pt x="1"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46" name="Freeform 981"/>
                  <p:cNvSpPr>
                    <a:spLocks noChangeAspect="1"/>
                  </p:cNvSpPr>
                  <p:nvPr/>
                </p:nvSpPr>
                <p:spPr bwMode="auto">
                  <a:xfrm>
                    <a:off x="5136" y="1304"/>
                    <a:ext cx="2" cy="8"/>
                  </a:xfrm>
                  <a:custGeom>
                    <a:avLst/>
                    <a:gdLst>
                      <a:gd name="T0" fmla="*/ 0 w 2"/>
                      <a:gd name="T1" fmla="*/ 0 h 8"/>
                      <a:gd name="T2" fmla="*/ 0 w 2"/>
                      <a:gd name="T3" fmla="*/ 0 h 8"/>
                      <a:gd name="T4" fmla="*/ 1 w 2"/>
                      <a:gd name="T5" fmla="*/ 0 h 8"/>
                      <a:gd name="T6" fmla="*/ 1 w 2"/>
                      <a:gd name="T7" fmla="*/ 1 h 8"/>
                      <a:gd name="T8" fmla="*/ 1 w 2"/>
                      <a:gd name="T9" fmla="*/ 2 h 8"/>
                      <a:gd name="T10" fmla="*/ 1 w 2"/>
                      <a:gd name="T11" fmla="*/ 5 h 8"/>
                      <a:gd name="T12" fmla="*/ 1 w 2"/>
                      <a:gd name="T13" fmla="*/ 7 h 8"/>
                      <a:gd name="T14" fmla="*/ 0 w 2"/>
                      <a:gd name="T15" fmla="*/ 7 h 8"/>
                      <a:gd name="T16" fmla="*/ 0 w 2"/>
                      <a:gd name="T17" fmla="*/ 6 h 8"/>
                      <a:gd name="T18" fmla="*/ 0 w 2"/>
                      <a:gd name="T19" fmla="*/ 5 h 8"/>
                      <a:gd name="T20" fmla="*/ 0 w 2"/>
                      <a:gd name="T21" fmla="*/ 3 h 8"/>
                      <a:gd name="T22" fmla="*/ 0 w 2"/>
                      <a:gd name="T23" fmla="*/ 1 h 8"/>
                      <a:gd name="T24" fmla="*/ 0 w 2"/>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8">
                        <a:moveTo>
                          <a:pt x="0" y="0"/>
                        </a:moveTo>
                        <a:lnTo>
                          <a:pt x="0" y="0"/>
                        </a:lnTo>
                        <a:lnTo>
                          <a:pt x="1" y="0"/>
                        </a:lnTo>
                        <a:lnTo>
                          <a:pt x="1" y="1"/>
                        </a:lnTo>
                        <a:lnTo>
                          <a:pt x="1" y="2"/>
                        </a:lnTo>
                        <a:lnTo>
                          <a:pt x="1" y="5"/>
                        </a:lnTo>
                        <a:lnTo>
                          <a:pt x="1" y="7"/>
                        </a:lnTo>
                        <a:lnTo>
                          <a:pt x="0" y="7"/>
                        </a:lnTo>
                        <a:lnTo>
                          <a:pt x="0" y="6"/>
                        </a:lnTo>
                        <a:lnTo>
                          <a:pt x="0" y="5"/>
                        </a:lnTo>
                        <a:lnTo>
                          <a:pt x="0" y="3"/>
                        </a:lnTo>
                        <a:lnTo>
                          <a:pt x="0" y="1"/>
                        </a:lnTo>
                        <a:lnTo>
                          <a:pt x="0" y="0"/>
                        </a:lnTo>
                      </a:path>
                    </a:pathLst>
                  </a:custGeom>
                  <a:solidFill>
                    <a:srgbClr val="20922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47" name="Freeform 982"/>
                  <p:cNvSpPr>
                    <a:spLocks noChangeAspect="1"/>
                  </p:cNvSpPr>
                  <p:nvPr/>
                </p:nvSpPr>
                <p:spPr bwMode="auto">
                  <a:xfrm>
                    <a:off x="5136" y="1306"/>
                    <a:ext cx="2" cy="6"/>
                  </a:xfrm>
                  <a:custGeom>
                    <a:avLst/>
                    <a:gdLst>
                      <a:gd name="T0" fmla="*/ 0 w 2"/>
                      <a:gd name="T1" fmla="*/ 0 h 6"/>
                      <a:gd name="T2" fmla="*/ 0 w 2"/>
                      <a:gd name="T3" fmla="*/ 0 h 6"/>
                      <a:gd name="T4" fmla="*/ 1 w 2"/>
                      <a:gd name="T5" fmla="*/ 0 h 6"/>
                      <a:gd name="T6" fmla="*/ 1 w 2"/>
                      <a:gd name="T7" fmla="*/ 1 h 6"/>
                      <a:gd name="T8" fmla="*/ 1 w 2"/>
                      <a:gd name="T9" fmla="*/ 3 h 6"/>
                      <a:gd name="T10" fmla="*/ 1 w 2"/>
                      <a:gd name="T11" fmla="*/ 5 h 6"/>
                      <a:gd name="T12" fmla="*/ 0 w 2"/>
                      <a:gd name="T13" fmla="*/ 5 h 6"/>
                      <a:gd name="T14" fmla="*/ 0 w 2"/>
                      <a:gd name="T15" fmla="*/ 4 h 6"/>
                      <a:gd name="T16" fmla="*/ 0 w 2"/>
                      <a:gd name="T17" fmla="*/ 3 h 6"/>
                      <a:gd name="T18" fmla="*/ 0 w 2"/>
                      <a:gd name="T19" fmla="*/ 2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0"/>
                        </a:lnTo>
                        <a:lnTo>
                          <a:pt x="1" y="0"/>
                        </a:lnTo>
                        <a:lnTo>
                          <a:pt x="1" y="1"/>
                        </a:lnTo>
                        <a:lnTo>
                          <a:pt x="1" y="3"/>
                        </a:lnTo>
                        <a:lnTo>
                          <a:pt x="1" y="5"/>
                        </a:lnTo>
                        <a:lnTo>
                          <a:pt x="0" y="5"/>
                        </a:lnTo>
                        <a:lnTo>
                          <a:pt x="0" y="4"/>
                        </a:lnTo>
                        <a:lnTo>
                          <a:pt x="0" y="3"/>
                        </a:lnTo>
                        <a:lnTo>
                          <a:pt x="0" y="2"/>
                        </a:lnTo>
                        <a:lnTo>
                          <a:pt x="0" y="0"/>
                        </a:lnTo>
                      </a:path>
                    </a:pathLst>
                  </a:custGeom>
                  <a:solidFill>
                    <a:srgbClr val="24AB2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48" name="Freeform 983"/>
                  <p:cNvSpPr>
                    <a:spLocks noChangeAspect="1"/>
                  </p:cNvSpPr>
                  <p:nvPr/>
                </p:nvSpPr>
                <p:spPr bwMode="auto">
                  <a:xfrm>
                    <a:off x="5136" y="1306"/>
                    <a:ext cx="2" cy="6"/>
                  </a:xfrm>
                  <a:custGeom>
                    <a:avLst/>
                    <a:gdLst>
                      <a:gd name="T0" fmla="*/ 0 w 2"/>
                      <a:gd name="T1" fmla="*/ 0 h 6"/>
                      <a:gd name="T2" fmla="*/ 0 w 2"/>
                      <a:gd name="T3" fmla="*/ 1 h 6"/>
                      <a:gd name="T4" fmla="*/ 1 w 2"/>
                      <a:gd name="T5" fmla="*/ 1 h 6"/>
                      <a:gd name="T6" fmla="*/ 1 w 2"/>
                      <a:gd name="T7" fmla="*/ 3 h 6"/>
                      <a:gd name="T8" fmla="*/ 1 w 2"/>
                      <a:gd name="T9" fmla="*/ 3 h 6"/>
                      <a:gd name="T10" fmla="*/ 1 w 2"/>
                      <a:gd name="T11" fmla="*/ 5 h 6"/>
                      <a:gd name="T12" fmla="*/ 0 w 2"/>
                      <a:gd name="T13" fmla="*/ 5 h 6"/>
                      <a:gd name="T14" fmla="*/ 0 w 2"/>
                      <a:gd name="T15" fmla="*/ 3 h 6"/>
                      <a:gd name="T16" fmla="*/ 0 w 2"/>
                      <a:gd name="T17" fmla="*/ 3 h 6"/>
                      <a:gd name="T18" fmla="*/ 0 w 2"/>
                      <a:gd name="T19" fmla="*/ 1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1"/>
                        </a:lnTo>
                        <a:lnTo>
                          <a:pt x="1" y="1"/>
                        </a:lnTo>
                        <a:lnTo>
                          <a:pt x="1" y="3"/>
                        </a:lnTo>
                        <a:lnTo>
                          <a:pt x="1" y="5"/>
                        </a:lnTo>
                        <a:lnTo>
                          <a:pt x="0" y="5"/>
                        </a:lnTo>
                        <a:lnTo>
                          <a:pt x="0" y="3"/>
                        </a:lnTo>
                        <a:lnTo>
                          <a:pt x="0" y="1"/>
                        </a:lnTo>
                        <a:lnTo>
                          <a:pt x="0" y="0"/>
                        </a:lnTo>
                      </a:path>
                    </a:pathLst>
                  </a:custGeom>
                  <a:solidFill>
                    <a:srgbClr val="29C22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49" name="Freeform 984"/>
                  <p:cNvSpPr>
                    <a:spLocks noChangeAspect="1"/>
                  </p:cNvSpPr>
                  <p:nvPr/>
                </p:nvSpPr>
                <p:spPr bwMode="auto">
                  <a:xfrm>
                    <a:off x="5136" y="1306"/>
                    <a:ext cx="2" cy="6"/>
                  </a:xfrm>
                  <a:custGeom>
                    <a:avLst/>
                    <a:gdLst>
                      <a:gd name="T0" fmla="*/ 0 w 2"/>
                      <a:gd name="T1" fmla="*/ 0 h 6"/>
                      <a:gd name="T2" fmla="*/ 0 w 2"/>
                      <a:gd name="T3" fmla="*/ 0 h 6"/>
                      <a:gd name="T4" fmla="*/ 1 w 2"/>
                      <a:gd name="T5" fmla="*/ 0 h 6"/>
                      <a:gd name="T6" fmla="*/ 1 w 2"/>
                      <a:gd name="T7" fmla="*/ 2 h 6"/>
                      <a:gd name="T8" fmla="*/ 1 w 2"/>
                      <a:gd name="T9" fmla="*/ 5 h 6"/>
                      <a:gd name="T10" fmla="*/ 1 w 2"/>
                      <a:gd name="T11" fmla="*/ 3 h 6"/>
                      <a:gd name="T12" fmla="*/ 0 w 2"/>
                      <a:gd name="T13" fmla="*/ 3 h 6"/>
                      <a:gd name="T14" fmla="*/ 0 w 2"/>
                      <a:gd name="T15" fmla="*/ 5 h 6"/>
                      <a:gd name="T16" fmla="*/ 0 w 2"/>
                      <a:gd name="T17" fmla="*/ 3 h 6"/>
                      <a:gd name="T18" fmla="*/ 0 w 2"/>
                      <a:gd name="T19" fmla="*/ 2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0"/>
                        </a:lnTo>
                        <a:lnTo>
                          <a:pt x="1" y="0"/>
                        </a:lnTo>
                        <a:lnTo>
                          <a:pt x="1" y="2"/>
                        </a:lnTo>
                        <a:lnTo>
                          <a:pt x="1" y="5"/>
                        </a:lnTo>
                        <a:lnTo>
                          <a:pt x="1" y="3"/>
                        </a:lnTo>
                        <a:lnTo>
                          <a:pt x="0" y="3"/>
                        </a:lnTo>
                        <a:lnTo>
                          <a:pt x="0" y="5"/>
                        </a:lnTo>
                        <a:lnTo>
                          <a:pt x="0" y="3"/>
                        </a:lnTo>
                        <a:lnTo>
                          <a:pt x="0" y="2"/>
                        </a:lnTo>
                        <a:lnTo>
                          <a:pt x="0" y="0"/>
                        </a:lnTo>
                      </a:path>
                    </a:pathLst>
                  </a:custGeom>
                  <a:solidFill>
                    <a:srgbClr val="2FDC34"/>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180" name="Group 985"/>
                <p:cNvGrpSpPr>
                  <a:grpSpLocks noChangeAspect="1"/>
                </p:cNvGrpSpPr>
                <p:nvPr/>
              </p:nvGrpSpPr>
              <p:grpSpPr bwMode="auto">
                <a:xfrm>
                  <a:off x="4970" y="1129"/>
                  <a:ext cx="230" cy="166"/>
                  <a:chOff x="4950" y="1129"/>
                  <a:chExt cx="230" cy="166"/>
                </a:xfrm>
              </p:grpSpPr>
              <p:sp>
                <p:nvSpPr>
                  <p:cNvPr id="1181" name="Freeform 986"/>
                  <p:cNvSpPr>
                    <a:spLocks noChangeAspect="1"/>
                  </p:cNvSpPr>
                  <p:nvPr/>
                </p:nvSpPr>
                <p:spPr bwMode="auto">
                  <a:xfrm>
                    <a:off x="4950" y="1129"/>
                    <a:ext cx="230" cy="80"/>
                  </a:xfrm>
                  <a:custGeom>
                    <a:avLst/>
                    <a:gdLst>
                      <a:gd name="T0" fmla="*/ 0 w 230"/>
                      <a:gd name="T1" fmla="*/ 79 h 80"/>
                      <a:gd name="T2" fmla="*/ 0 w 230"/>
                      <a:gd name="T3" fmla="*/ 43 h 80"/>
                      <a:gd name="T4" fmla="*/ 2 w 230"/>
                      <a:gd name="T5" fmla="*/ 3 h 80"/>
                      <a:gd name="T6" fmla="*/ 2 w 230"/>
                      <a:gd name="T7" fmla="*/ 3 h 80"/>
                      <a:gd name="T8" fmla="*/ 3 w 230"/>
                      <a:gd name="T9" fmla="*/ 1 h 80"/>
                      <a:gd name="T10" fmla="*/ 4 w 230"/>
                      <a:gd name="T11" fmla="*/ 1 h 80"/>
                      <a:gd name="T12" fmla="*/ 11 w 230"/>
                      <a:gd name="T13" fmla="*/ 1 h 80"/>
                      <a:gd name="T14" fmla="*/ 18 w 230"/>
                      <a:gd name="T15" fmla="*/ 1 h 80"/>
                      <a:gd name="T16" fmla="*/ 25 w 230"/>
                      <a:gd name="T17" fmla="*/ 1 h 80"/>
                      <a:gd name="T18" fmla="*/ 32 w 230"/>
                      <a:gd name="T19" fmla="*/ 1 h 80"/>
                      <a:gd name="T20" fmla="*/ 38 w 230"/>
                      <a:gd name="T21" fmla="*/ 1 h 80"/>
                      <a:gd name="T22" fmla="*/ 45 w 230"/>
                      <a:gd name="T23" fmla="*/ 0 h 80"/>
                      <a:gd name="T24" fmla="*/ 52 w 230"/>
                      <a:gd name="T25" fmla="*/ 0 h 80"/>
                      <a:gd name="T26" fmla="*/ 59 w 230"/>
                      <a:gd name="T27" fmla="*/ 0 h 80"/>
                      <a:gd name="T28" fmla="*/ 66 w 230"/>
                      <a:gd name="T29" fmla="*/ 0 h 80"/>
                      <a:gd name="T30" fmla="*/ 73 w 230"/>
                      <a:gd name="T31" fmla="*/ 0 h 80"/>
                      <a:gd name="T32" fmla="*/ 80 w 230"/>
                      <a:gd name="T33" fmla="*/ 0 h 80"/>
                      <a:gd name="T34" fmla="*/ 86 w 230"/>
                      <a:gd name="T35" fmla="*/ 0 h 80"/>
                      <a:gd name="T36" fmla="*/ 92 w 230"/>
                      <a:gd name="T37" fmla="*/ 0 h 80"/>
                      <a:gd name="T38" fmla="*/ 99 w 230"/>
                      <a:gd name="T39" fmla="*/ 0 h 80"/>
                      <a:gd name="T40" fmla="*/ 106 w 230"/>
                      <a:gd name="T41" fmla="*/ 0 h 80"/>
                      <a:gd name="T42" fmla="*/ 113 w 230"/>
                      <a:gd name="T43" fmla="*/ 0 h 80"/>
                      <a:gd name="T44" fmla="*/ 120 w 230"/>
                      <a:gd name="T45" fmla="*/ 0 h 80"/>
                      <a:gd name="T46" fmla="*/ 127 w 230"/>
                      <a:gd name="T47" fmla="*/ 0 h 80"/>
                      <a:gd name="T48" fmla="*/ 135 w 230"/>
                      <a:gd name="T49" fmla="*/ 0 h 80"/>
                      <a:gd name="T50" fmla="*/ 142 w 230"/>
                      <a:gd name="T51" fmla="*/ 0 h 80"/>
                      <a:gd name="T52" fmla="*/ 149 w 230"/>
                      <a:gd name="T53" fmla="*/ 0 h 80"/>
                      <a:gd name="T54" fmla="*/ 156 w 230"/>
                      <a:gd name="T55" fmla="*/ 0 h 80"/>
                      <a:gd name="T56" fmla="*/ 162 w 230"/>
                      <a:gd name="T57" fmla="*/ 0 h 80"/>
                      <a:gd name="T58" fmla="*/ 169 w 230"/>
                      <a:gd name="T59" fmla="*/ 0 h 80"/>
                      <a:gd name="T60" fmla="*/ 176 w 230"/>
                      <a:gd name="T61" fmla="*/ 0 h 80"/>
                      <a:gd name="T62" fmla="*/ 183 w 230"/>
                      <a:gd name="T63" fmla="*/ 0 h 80"/>
                      <a:gd name="T64" fmla="*/ 190 w 230"/>
                      <a:gd name="T65" fmla="*/ 1 h 80"/>
                      <a:gd name="T66" fmla="*/ 197 w 230"/>
                      <a:gd name="T67" fmla="*/ 1 h 80"/>
                      <a:gd name="T68" fmla="*/ 203 w 230"/>
                      <a:gd name="T69" fmla="*/ 1 h 80"/>
                      <a:gd name="T70" fmla="*/ 211 w 230"/>
                      <a:gd name="T71" fmla="*/ 1 h 80"/>
                      <a:gd name="T72" fmla="*/ 218 w 230"/>
                      <a:gd name="T73" fmla="*/ 1 h 80"/>
                      <a:gd name="T74" fmla="*/ 225 w 230"/>
                      <a:gd name="T75" fmla="*/ 1 h 80"/>
                      <a:gd name="T76" fmla="*/ 227 w 230"/>
                      <a:gd name="T77" fmla="*/ 3 h 80"/>
                      <a:gd name="T78" fmla="*/ 227 w 230"/>
                      <a:gd name="T79" fmla="*/ 3 h 80"/>
                      <a:gd name="T80" fmla="*/ 227 w 230"/>
                      <a:gd name="T81" fmla="*/ 43 h 80"/>
                      <a:gd name="T82" fmla="*/ 229 w 230"/>
                      <a:gd name="T83" fmla="*/ 79 h 80"/>
                      <a:gd name="T84" fmla="*/ 0 w 230"/>
                      <a:gd name="T85" fmla="*/ 79 h 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0" h="80">
                        <a:moveTo>
                          <a:pt x="0" y="79"/>
                        </a:moveTo>
                        <a:lnTo>
                          <a:pt x="0" y="43"/>
                        </a:lnTo>
                        <a:lnTo>
                          <a:pt x="2" y="3"/>
                        </a:lnTo>
                        <a:lnTo>
                          <a:pt x="3" y="1"/>
                        </a:lnTo>
                        <a:lnTo>
                          <a:pt x="4" y="1"/>
                        </a:lnTo>
                        <a:lnTo>
                          <a:pt x="11" y="1"/>
                        </a:lnTo>
                        <a:lnTo>
                          <a:pt x="18" y="1"/>
                        </a:lnTo>
                        <a:lnTo>
                          <a:pt x="25" y="1"/>
                        </a:lnTo>
                        <a:lnTo>
                          <a:pt x="32" y="1"/>
                        </a:lnTo>
                        <a:lnTo>
                          <a:pt x="38" y="1"/>
                        </a:lnTo>
                        <a:lnTo>
                          <a:pt x="45" y="0"/>
                        </a:lnTo>
                        <a:lnTo>
                          <a:pt x="52" y="0"/>
                        </a:lnTo>
                        <a:lnTo>
                          <a:pt x="59" y="0"/>
                        </a:lnTo>
                        <a:lnTo>
                          <a:pt x="66" y="0"/>
                        </a:lnTo>
                        <a:lnTo>
                          <a:pt x="73" y="0"/>
                        </a:lnTo>
                        <a:lnTo>
                          <a:pt x="80" y="0"/>
                        </a:lnTo>
                        <a:lnTo>
                          <a:pt x="86" y="0"/>
                        </a:lnTo>
                        <a:lnTo>
                          <a:pt x="92" y="0"/>
                        </a:lnTo>
                        <a:lnTo>
                          <a:pt x="99" y="0"/>
                        </a:lnTo>
                        <a:lnTo>
                          <a:pt x="106" y="0"/>
                        </a:lnTo>
                        <a:lnTo>
                          <a:pt x="113" y="0"/>
                        </a:lnTo>
                        <a:lnTo>
                          <a:pt x="120" y="0"/>
                        </a:lnTo>
                        <a:lnTo>
                          <a:pt x="127" y="0"/>
                        </a:lnTo>
                        <a:lnTo>
                          <a:pt x="135" y="0"/>
                        </a:lnTo>
                        <a:lnTo>
                          <a:pt x="142" y="0"/>
                        </a:lnTo>
                        <a:lnTo>
                          <a:pt x="149" y="0"/>
                        </a:lnTo>
                        <a:lnTo>
                          <a:pt x="156" y="0"/>
                        </a:lnTo>
                        <a:lnTo>
                          <a:pt x="162" y="0"/>
                        </a:lnTo>
                        <a:lnTo>
                          <a:pt x="169" y="0"/>
                        </a:lnTo>
                        <a:lnTo>
                          <a:pt x="176" y="0"/>
                        </a:lnTo>
                        <a:lnTo>
                          <a:pt x="183" y="0"/>
                        </a:lnTo>
                        <a:lnTo>
                          <a:pt x="190" y="1"/>
                        </a:lnTo>
                        <a:lnTo>
                          <a:pt x="197" y="1"/>
                        </a:lnTo>
                        <a:lnTo>
                          <a:pt x="203" y="1"/>
                        </a:lnTo>
                        <a:lnTo>
                          <a:pt x="211" y="1"/>
                        </a:lnTo>
                        <a:lnTo>
                          <a:pt x="218" y="1"/>
                        </a:lnTo>
                        <a:lnTo>
                          <a:pt x="225" y="1"/>
                        </a:lnTo>
                        <a:lnTo>
                          <a:pt x="227" y="3"/>
                        </a:lnTo>
                        <a:lnTo>
                          <a:pt x="227" y="43"/>
                        </a:lnTo>
                        <a:lnTo>
                          <a:pt x="229" y="79"/>
                        </a:lnTo>
                        <a:lnTo>
                          <a:pt x="0" y="79"/>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2" name="Freeform 987"/>
                  <p:cNvSpPr>
                    <a:spLocks noChangeAspect="1"/>
                  </p:cNvSpPr>
                  <p:nvPr/>
                </p:nvSpPr>
                <p:spPr bwMode="auto">
                  <a:xfrm>
                    <a:off x="4950" y="1208"/>
                    <a:ext cx="230" cy="87"/>
                  </a:xfrm>
                  <a:custGeom>
                    <a:avLst/>
                    <a:gdLst>
                      <a:gd name="T0" fmla="*/ 0 w 230"/>
                      <a:gd name="T1" fmla="*/ 0 h 87"/>
                      <a:gd name="T2" fmla="*/ 0 w 230"/>
                      <a:gd name="T3" fmla="*/ 3 h 87"/>
                      <a:gd name="T4" fmla="*/ 0 w 230"/>
                      <a:gd name="T5" fmla="*/ 43 h 87"/>
                      <a:gd name="T6" fmla="*/ 2 w 230"/>
                      <a:gd name="T7" fmla="*/ 81 h 87"/>
                      <a:gd name="T8" fmla="*/ 2 w 230"/>
                      <a:gd name="T9" fmla="*/ 82 h 87"/>
                      <a:gd name="T10" fmla="*/ 2 w 230"/>
                      <a:gd name="T11" fmla="*/ 84 h 87"/>
                      <a:gd name="T12" fmla="*/ 3 w 230"/>
                      <a:gd name="T13" fmla="*/ 84 h 87"/>
                      <a:gd name="T14" fmla="*/ 4 w 230"/>
                      <a:gd name="T15" fmla="*/ 84 h 87"/>
                      <a:gd name="T16" fmla="*/ 11 w 230"/>
                      <a:gd name="T17" fmla="*/ 84 h 87"/>
                      <a:gd name="T18" fmla="*/ 18 w 230"/>
                      <a:gd name="T19" fmla="*/ 84 h 87"/>
                      <a:gd name="T20" fmla="*/ 25 w 230"/>
                      <a:gd name="T21" fmla="*/ 84 h 87"/>
                      <a:gd name="T22" fmla="*/ 32 w 230"/>
                      <a:gd name="T23" fmla="*/ 84 h 87"/>
                      <a:gd name="T24" fmla="*/ 38 w 230"/>
                      <a:gd name="T25" fmla="*/ 84 h 87"/>
                      <a:gd name="T26" fmla="*/ 45 w 230"/>
                      <a:gd name="T27" fmla="*/ 86 h 87"/>
                      <a:gd name="T28" fmla="*/ 52 w 230"/>
                      <a:gd name="T29" fmla="*/ 86 h 87"/>
                      <a:gd name="T30" fmla="*/ 59 w 230"/>
                      <a:gd name="T31" fmla="*/ 86 h 87"/>
                      <a:gd name="T32" fmla="*/ 66 w 230"/>
                      <a:gd name="T33" fmla="*/ 86 h 87"/>
                      <a:gd name="T34" fmla="*/ 73 w 230"/>
                      <a:gd name="T35" fmla="*/ 86 h 87"/>
                      <a:gd name="T36" fmla="*/ 80 w 230"/>
                      <a:gd name="T37" fmla="*/ 86 h 87"/>
                      <a:gd name="T38" fmla="*/ 86 w 230"/>
                      <a:gd name="T39" fmla="*/ 86 h 87"/>
                      <a:gd name="T40" fmla="*/ 92 w 230"/>
                      <a:gd name="T41" fmla="*/ 86 h 87"/>
                      <a:gd name="T42" fmla="*/ 99 w 230"/>
                      <a:gd name="T43" fmla="*/ 86 h 87"/>
                      <a:gd name="T44" fmla="*/ 106 w 230"/>
                      <a:gd name="T45" fmla="*/ 86 h 87"/>
                      <a:gd name="T46" fmla="*/ 113 w 230"/>
                      <a:gd name="T47" fmla="*/ 86 h 87"/>
                      <a:gd name="T48" fmla="*/ 120 w 230"/>
                      <a:gd name="T49" fmla="*/ 86 h 87"/>
                      <a:gd name="T50" fmla="*/ 127 w 230"/>
                      <a:gd name="T51" fmla="*/ 86 h 87"/>
                      <a:gd name="T52" fmla="*/ 133 w 230"/>
                      <a:gd name="T53" fmla="*/ 86 h 87"/>
                      <a:gd name="T54" fmla="*/ 142 w 230"/>
                      <a:gd name="T55" fmla="*/ 86 h 87"/>
                      <a:gd name="T56" fmla="*/ 149 w 230"/>
                      <a:gd name="T57" fmla="*/ 86 h 87"/>
                      <a:gd name="T58" fmla="*/ 156 w 230"/>
                      <a:gd name="T59" fmla="*/ 86 h 87"/>
                      <a:gd name="T60" fmla="*/ 162 w 230"/>
                      <a:gd name="T61" fmla="*/ 86 h 87"/>
                      <a:gd name="T62" fmla="*/ 169 w 230"/>
                      <a:gd name="T63" fmla="*/ 86 h 87"/>
                      <a:gd name="T64" fmla="*/ 176 w 230"/>
                      <a:gd name="T65" fmla="*/ 86 h 87"/>
                      <a:gd name="T66" fmla="*/ 183 w 230"/>
                      <a:gd name="T67" fmla="*/ 86 h 87"/>
                      <a:gd name="T68" fmla="*/ 190 w 230"/>
                      <a:gd name="T69" fmla="*/ 84 h 87"/>
                      <a:gd name="T70" fmla="*/ 197 w 230"/>
                      <a:gd name="T71" fmla="*/ 84 h 87"/>
                      <a:gd name="T72" fmla="*/ 203 w 230"/>
                      <a:gd name="T73" fmla="*/ 84 h 87"/>
                      <a:gd name="T74" fmla="*/ 211 w 230"/>
                      <a:gd name="T75" fmla="*/ 84 h 87"/>
                      <a:gd name="T76" fmla="*/ 218 w 230"/>
                      <a:gd name="T77" fmla="*/ 84 h 87"/>
                      <a:gd name="T78" fmla="*/ 225 w 230"/>
                      <a:gd name="T79" fmla="*/ 84 h 87"/>
                      <a:gd name="T80" fmla="*/ 225 w 230"/>
                      <a:gd name="T81" fmla="*/ 84 h 87"/>
                      <a:gd name="T82" fmla="*/ 227 w 230"/>
                      <a:gd name="T83" fmla="*/ 84 h 87"/>
                      <a:gd name="T84" fmla="*/ 227 w 230"/>
                      <a:gd name="T85" fmla="*/ 82 h 87"/>
                      <a:gd name="T86" fmla="*/ 227 w 230"/>
                      <a:gd name="T87" fmla="*/ 81 h 87"/>
                      <a:gd name="T88" fmla="*/ 229 w 230"/>
                      <a:gd name="T89" fmla="*/ 43 h 87"/>
                      <a:gd name="T90" fmla="*/ 229 w 230"/>
                      <a:gd name="T91" fmla="*/ 4 h 87"/>
                      <a:gd name="T92" fmla="*/ 229 w 230"/>
                      <a:gd name="T93" fmla="*/ 0 h 87"/>
                      <a:gd name="T94" fmla="*/ 0 w 230"/>
                      <a:gd name="T95" fmla="*/ 0 h 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0" h="87">
                        <a:moveTo>
                          <a:pt x="0" y="0"/>
                        </a:moveTo>
                        <a:lnTo>
                          <a:pt x="0" y="3"/>
                        </a:lnTo>
                        <a:lnTo>
                          <a:pt x="0" y="43"/>
                        </a:lnTo>
                        <a:lnTo>
                          <a:pt x="2" y="81"/>
                        </a:lnTo>
                        <a:lnTo>
                          <a:pt x="2" y="82"/>
                        </a:lnTo>
                        <a:lnTo>
                          <a:pt x="2" y="84"/>
                        </a:lnTo>
                        <a:lnTo>
                          <a:pt x="3" y="84"/>
                        </a:lnTo>
                        <a:lnTo>
                          <a:pt x="4" y="84"/>
                        </a:lnTo>
                        <a:lnTo>
                          <a:pt x="11" y="84"/>
                        </a:lnTo>
                        <a:lnTo>
                          <a:pt x="18" y="84"/>
                        </a:lnTo>
                        <a:lnTo>
                          <a:pt x="25" y="84"/>
                        </a:lnTo>
                        <a:lnTo>
                          <a:pt x="32" y="84"/>
                        </a:lnTo>
                        <a:lnTo>
                          <a:pt x="38" y="84"/>
                        </a:lnTo>
                        <a:lnTo>
                          <a:pt x="45" y="86"/>
                        </a:lnTo>
                        <a:lnTo>
                          <a:pt x="52" y="86"/>
                        </a:lnTo>
                        <a:lnTo>
                          <a:pt x="59" y="86"/>
                        </a:lnTo>
                        <a:lnTo>
                          <a:pt x="66" y="86"/>
                        </a:lnTo>
                        <a:lnTo>
                          <a:pt x="73" y="86"/>
                        </a:lnTo>
                        <a:lnTo>
                          <a:pt x="80" y="86"/>
                        </a:lnTo>
                        <a:lnTo>
                          <a:pt x="86" y="86"/>
                        </a:lnTo>
                        <a:lnTo>
                          <a:pt x="92" y="86"/>
                        </a:lnTo>
                        <a:lnTo>
                          <a:pt x="99" y="86"/>
                        </a:lnTo>
                        <a:lnTo>
                          <a:pt x="106" y="86"/>
                        </a:lnTo>
                        <a:lnTo>
                          <a:pt x="113" y="86"/>
                        </a:lnTo>
                        <a:lnTo>
                          <a:pt x="120" y="86"/>
                        </a:lnTo>
                        <a:lnTo>
                          <a:pt x="127" y="86"/>
                        </a:lnTo>
                        <a:lnTo>
                          <a:pt x="133" y="86"/>
                        </a:lnTo>
                        <a:lnTo>
                          <a:pt x="142" y="86"/>
                        </a:lnTo>
                        <a:lnTo>
                          <a:pt x="149" y="86"/>
                        </a:lnTo>
                        <a:lnTo>
                          <a:pt x="156" y="86"/>
                        </a:lnTo>
                        <a:lnTo>
                          <a:pt x="162" y="86"/>
                        </a:lnTo>
                        <a:lnTo>
                          <a:pt x="169" y="86"/>
                        </a:lnTo>
                        <a:lnTo>
                          <a:pt x="176" y="86"/>
                        </a:lnTo>
                        <a:lnTo>
                          <a:pt x="183" y="86"/>
                        </a:lnTo>
                        <a:lnTo>
                          <a:pt x="190" y="84"/>
                        </a:lnTo>
                        <a:lnTo>
                          <a:pt x="197" y="84"/>
                        </a:lnTo>
                        <a:lnTo>
                          <a:pt x="203" y="84"/>
                        </a:lnTo>
                        <a:lnTo>
                          <a:pt x="211" y="84"/>
                        </a:lnTo>
                        <a:lnTo>
                          <a:pt x="218" y="84"/>
                        </a:lnTo>
                        <a:lnTo>
                          <a:pt x="225" y="84"/>
                        </a:lnTo>
                        <a:lnTo>
                          <a:pt x="227" y="84"/>
                        </a:lnTo>
                        <a:lnTo>
                          <a:pt x="227" y="82"/>
                        </a:lnTo>
                        <a:lnTo>
                          <a:pt x="227" y="81"/>
                        </a:lnTo>
                        <a:lnTo>
                          <a:pt x="229" y="43"/>
                        </a:lnTo>
                        <a:lnTo>
                          <a:pt x="229" y="4"/>
                        </a:lnTo>
                        <a:lnTo>
                          <a:pt x="229" y="0"/>
                        </a:lnTo>
                        <a:lnTo>
                          <a:pt x="0" y="0"/>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993" name="Group 988"/>
              <p:cNvGrpSpPr>
                <a:grpSpLocks noChangeAspect="1"/>
              </p:cNvGrpSpPr>
              <p:nvPr/>
            </p:nvGrpSpPr>
            <p:grpSpPr bwMode="auto">
              <a:xfrm>
                <a:off x="5232" y="1104"/>
                <a:ext cx="282" cy="254"/>
                <a:chOff x="4944" y="1104"/>
                <a:chExt cx="282" cy="254"/>
              </a:xfrm>
            </p:grpSpPr>
            <p:grpSp>
              <p:nvGrpSpPr>
                <p:cNvPr id="1108" name="Group 989"/>
                <p:cNvGrpSpPr>
                  <a:grpSpLocks noChangeAspect="1"/>
                </p:cNvGrpSpPr>
                <p:nvPr/>
              </p:nvGrpSpPr>
              <p:grpSpPr bwMode="auto">
                <a:xfrm>
                  <a:off x="4944" y="1104"/>
                  <a:ext cx="282" cy="254"/>
                  <a:chOff x="4944" y="1104"/>
                  <a:chExt cx="282" cy="254"/>
                </a:xfrm>
              </p:grpSpPr>
              <p:sp>
                <p:nvSpPr>
                  <p:cNvPr id="1112" name="Freeform 990"/>
                  <p:cNvSpPr>
                    <a:spLocks noChangeAspect="1"/>
                  </p:cNvSpPr>
                  <p:nvPr/>
                </p:nvSpPr>
                <p:spPr bwMode="auto">
                  <a:xfrm>
                    <a:off x="4980" y="1303"/>
                    <a:ext cx="166" cy="43"/>
                  </a:xfrm>
                  <a:custGeom>
                    <a:avLst/>
                    <a:gdLst>
                      <a:gd name="T0" fmla="*/ 0 w 166"/>
                      <a:gd name="T1" fmla="*/ 42 h 43"/>
                      <a:gd name="T2" fmla="*/ 165 w 166"/>
                      <a:gd name="T3" fmla="*/ 42 h 43"/>
                      <a:gd name="T4" fmla="*/ 153 w 166"/>
                      <a:gd name="T5" fmla="*/ 0 h 43"/>
                      <a:gd name="T6" fmla="*/ 14 w 166"/>
                      <a:gd name="T7" fmla="*/ 0 h 43"/>
                      <a:gd name="T8" fmla="*/ 0 w 166"/>
                      <a:gd name="T9" fmla="*/ 4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43">
                        <a:moveTo>
                          <a:pt x="0" y="42"/>
                        </a:moveTo>
                        <a:lnTo>
                          <a:pt x="165" y="42"/>
                        </a:lnTo>
                        <a:lnTo>
                          <a:pt x="153" y="0"/>
                        </a:lnTo>
                        <a:lnTo>
                          <a:pt x="14" y="0"/>
                        </a:lnTo>
                        <a:lnTo>
                          <a:pt x="0" y="42"/>
                        </a:lnTo>
                      </a:path>
                    </a:pathLst>
                  </a:custGeom>
                  <a:solidFill>
                    <a:srgbClr val="6C737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13" name="Freeform 991"/>
                  <p:cNvSpPr>
                    <a:spLocks noChangeAspect="1"/>
                  </p:cNvSpPr>
                  <p:nvPr/>
                </p:nvSpPr>
                <p:spPr bwMode="auto">
                  <a:xfrm>
                    <a:off x="4980" y="1329"/>
                    <a:ext cx="166" cy="17"/>
                  </a:xfrm>
                  <a:custGeom>
                    <a:avLst/>
                    <a:gdLst>
                      <a:gd name="T0" fmla="*/ 0 w 166"/>
                      <a:gd name="T1" fmla="*/ 16 h 17"/>
                      <a:gd name="T2" fmla="*/ 165 w 166"/>
                      <a:gd name="T3" fmla="*/ 16 h 17"/>
                      <a:gd name="T4" fmla="*/ 161 w 166"/>
                      <a:gd name="T5" fmla="*/ 0 h 17"/>
                      <a:gd name="T6" fmla="*/ 5 w 166"/>
                      <a:gd name="T7" fmla="*/ 0 h 17"/>
                      <a:gd name="T8" fmla="*/ 0 w 16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7">
                        <a:moveTo>
                          <a:pt x="0" y="16"/>
                        </a:moveTo>
                        <a:lnTo>
                          <a:pt x="165" y="16"/>
                        </a:lnTo>
                        <a:lnTo>
                          <a:pt x="161" y="0"/>
                        </a:lnTo>
                        <a:lnTo>
                          <a:pt x="5" y="0"/>
                        </a:lnTo>
                        <a:lnTo>
                          <a:pt x="0" y="16"/>
                        </a:lnTo>
                      </a:path>
                    </a:pathLst>
                  </a:custGeom>
                  <a:solidFill>
                    <a:srgbClr val="D2D9D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14" name="Rectangle 992"/>
                  <p:cNvSpPr>
                    <a:spLocks noChangeAspect="1" noChangeArrowheads="1"/>
                  </p:cNvSpPr>
                  <p:nvPr/>
                </p:nvSpPr>
                <p:spPr bwMode="auto">
                  <a:xfrm>
                    <a:off x="4980" y="1347"/>
                    <a:ext cx="165" cy="11"/>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115" name="Rectangle 993"/>
                  <p:cNvSpPr>
                    <a:spLocks noChangeAspect="1" noChangeArrowheads="1"/>
                  </p:cNvSpPr>
                  <p:nvPr/>
                </p:nvSpPr>
                <p:spPr bwMode="auto">
                  <a:xfrm>
                    <a:off x="4980" y="1345"/>
                    <a:ext cx="165" cy="10"/>
                  </a:xfrm>
                  <a:prstGeom prst="rect">
                    <a:avLst/>
                  </a:prstGeom>
                  <a:solidFill>
                    <a:srgbClr val="92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116" name="Freeform 994"/>
                  <p:cNvSpPr>
                    <a:spLocks noChangeAspect="1"/>
                  </p:cNvSpPr>
                  <p:nvPr/>
                </p:nvSpPr>
                <p:spPr bwMode="auto">
                  <a:xfrm>
                    <a:off x="5014" y="1319"/>
                    <a:ext cx="99" cy="21"/>
                  </a:xfrm>
                  <a:custGeom>
                    <a:avLst/>
                    <a:gdLst>
                      <a:gd name="T0" fmla="*/ 0 w 99"/>
                      <a:gd name="T1" fmla="*/ 0 h 21"/>
                      <a:gd name="T2" fmla="*/ 98 w 99"/>
                      <a:gd name="T3" fmla="*/ 0 h 21"/>
                      <a:gd name="T4" fmla="*/ 98 w 99"/>
                      <a:gd name="T5" fmla="*/ 5 h 21"/>
                      <a:gd name="T6" fmla="*/ 98 w 99"/>
                      <a:gd name="T7" fmla="*/ 7 h 21"/>
                      <a:gd name="T8" fmla="*/ 96 w 99"/>
                      <a:gd name="T9" fmla="*/ 8 h 21"/>
                      <a:gd name="T10" fmla="*/ 96 w 99"/>
                      <a:gd name="T11" fmla="*/ 10 h 21"/>
                      <a:gd name="T12" fmla="*/ 94 w 99"/>
                      <a:gd name="T13" fmla="*/ 10 h 21"/>
                      <a:gd name="T14" fmla="*/ 93 w 99"/>
                      <a:gd name="T15" fmla="*/ 12 h 21"/>
                      <a:gd name="T16" fmla="*/ 90 w 99"/>
                      <a:gd name="T17" fmla="*/ 13 h 21"/>
                      <a:gd name="T18" fmla="*/ 87 w 99"/>
                      <a:gd name="T19" fmla="*/ 15 h 21"/>
                      <a:gd name="T20" fmla="*/ 84 w 99"/>
                      <a:gd name="T21" fmla="*/ 16 h 21"/>
                      <a:gd name="T22" fmla="*/ 80 w 99"/>
                      <a:gd name="T23" fmla="*/ 16 h 21"/>
                      <a:gd name="T24" fmla="*/ 76 w 99"/>
                      <a:gd name="T25" fmla="*/ 17 h 21"/>
                      <a:gd name="T26" fmla="*/ 73 w 99"/>
                      <a:gd name="T27" fmla="*/ 17 h 21"/>
                      <a:gd name="T28" fmla="*/ 68 w 99"/>
                      <a:gd name="T29" fmla="*/ 18 h 21"/>
                      <a:gd name="T30" fmla="*/ 64 w 99"/>
                      <a:gd name="T31" fmla="*/ 18 h 21"/>
                      <a:gd name="T32" fmla="*/ 60 w 99"/>
                      <a:gd name="T33" fmla="*/ 18 h 21"/>
                      <a:gd name="T34" fmla="*/ 55 w 99"/>
                      <a:gd name="T35" fmla="*/ 18 h 21"/>
                      <a:gd name="T36" fmla="*/ 49 w 99"/>
                      <a:gd name="T37" fmla="*/ 20 h 21"/>
                      <a:gd name="T38" fmla="*/ 45 w 99"/>
                      <a:gd name="T39" fmla="*/ 18 h 21"/>
                      <a:gd name="T40" fmla="*/ 39 w 99"/>
                      <a:gd name="T41" fmla="*/ 18 h 21"/>
                      <a:gd name="T42" fmla="*/ 36 w 99"/>
                      <a:gd name="T43" fmla="*/ 18 h 21"/>
                      <a:gd name="T44" fmla="*/ 30 w 99"/>
                      <a:gd name="T45" fmla="*/ 18 h 21"/>
                      <a:gd name="T46" fmla="*/ 26 w 99"/>
                      <a:gd name="T47" fmla="*/ 17 h 21"/>
                      <a:gd name="T48" fmla="*/ 22 w 99"/>
                      <a:gd name="T49" fmla="*/ 17 h 21"/>
                      <a:gd name="T50" fmla="*/ 19 w 99"/>
                      <a:gd name="T51" fmla="*/ 16 h 21"/>
                      <a:gd name="T52" fmla="*/ 15 w 99"/>
                      <a:gd name="T53" fmla="*/ 16 h 21"/>
                      <a:gd name="T54" fmla="*/ 12 w 99"/>
                      <a:gd name="T55" fmla="*/ 15 h 21"/>
                      <a:gd name="T56" fmla="*/ 9 w 99"/>
                      <a:gd name="T57" fmla="*/ 13 h 21"/>
                      <a:gd name="T58" fmla="*/ 7 w 99"/>
                      <a:gd name="T59" fmla="*/ 12 h 21"/>
                      <a:gd name="T60" fmla="*/ 4 w 99"/>
                      <a:gd name="T61" fmla="*/ 10 h 21"/>
                      <a:gd name="T62" fmla="*/ 3 w 99"/>
                      <a:gd name="T63" fmla="*/ 10 h 21"/>
                      <a:gd name="T64" fmla="*/ 2 w 99"/>
                      <a:gd name="T65" fmla="*/ 8 h 21"/>
                      <a:gd name="T66" fmla="*/ 2 w 99"/>
                      <a:gd name="T67" fmla="*/ 7 h 21"/>
                      <a:gd name="T68" fmla="*/ 2 w 99"/>
                      <a:gd name="T69" fmla="*/ 5 h 21"/>
                      <a:gd name="T70" fmla="*/ 2 w 99"/>
                      <a:gd name="T71" fmla="*/ 0 h 21"/>
                      <a:gd name="T72" fmla="*/ 0 w 99"/>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21">
                        <a:moveTo>
                          <a:pt x="0" y="0"/>
                        </a:moveTo>
                        <a:lnTo>
                          <a:pt x="98" y="0"/>
                        </a:lnTo>
                        <a:lnTo>
                          <a:pt x="98" y="5"/>
                        </a:lnTo>
                        <a:lnTo>
                          <a:pt x="98" y="7"/>
                        </a:lnTo>
                        <a:lnTo>
                          <a:pt x="96" y="8"/>
                        </a:lnTo>
                        <a:lnTo>
                          <a:pt x="96" y="10"/>
                        </a:lnTo>
                        <a:lnTo>
                          <a:pt x="94" y="10"/>
                        </a:lnTo>
                        <a:lnTo>
                          <a:pt x="93" y="12"/>
                        </a:lnTo>
                        <a:lnTo>
                          <a:pt x="90" y="13"/>
                        </a:lnTo>
                        <a:lnTo>
                          <a:pt x="87" y="15"/>
                        </a:lnTo>
                        <a:lnTo>
                          <a:pt x="84" y="16"/>
                        </a:lnTo>
                        <a:lnTo>
                          <a:pt x="80" y="16"/>
                        </a:lnTo>
                        <a:lnTo>
                          <a:pt x="76" y="17"/>
                        </a:lnTo>
                        <a:lnTo>
                          <a:pt x="73" y="17"/>
                        </a:lnTo>
                        <a:lnTo>
                          <a:pt x="68" y="18"/>
                        </a:lnTo>
                        <a:lnTo>
                          <a:pt x="64" y="18"/>
                        </a:lnTo>
                        <a:lnTo>
                          <a:pt x="60" y="18"/>
                        </a:lnTo>
                        <a:lnTo>
                          <a:pt x="55" y="18"/>
                        </a:lnTo>
                        <a:lnTo>
                          <a:pt x="49" y="20"/>
                        </a:lnTo>
                        <a:lnTo>
                          <a:pt x="45" y="18"/>
                        </a:lnTo>
                        <a:lnTo>
                          <a:pt x="39" y="18"/>
                        </a:lnTo>
                        <a:lnTo>
                          <a:pt x="36" y="18"/>
                        </a:lnTo>
                        <a:lnTo>
                          <a:pt x="30" y="18"/>
                        </a:lnTo>
                        <a:lnTo>
                          <a:pt x="26" y="17"/>
                        </a:lnTo>
                        <a:lnTo>
                          <a:pt x="22" y="17"/>
                        </a:lnTo>
                        <a:lnTo>
                          <a:pt x="19" y="16"/>
                        </a:lnTo>
                        <a:lnTo>
                          <a:pt x="15" y="16"/>
                        </a:lnTo>
                        <a:lnTo>
                          <a:pt x="12" y="15"/>
                        </a:lnTo>
                        <a:lnTo>
                          <a:pt x="9" y="13"/>
                        </a:lnTo>
                        <a:lnTo>
                          <a:pt x="7" y="12"/>
                        </a:lnTo>
                        <a:lnTo>
                          <a:pt x="4" y="10"/>
                        </a:lnTo>
                        <a:lnTo>
                          <a:pt x="3" y="10"/>
                        </a:lnTo>
                        <a:lnTo>
                          <a:pt x="2" y="8"/>
                        </a:lnTo>
                        <a:lnTo>
                          <a:pt x="2" y="7"/>
                        </a:lnTo>
                        <a:lnTo>
                          <a:pt x="2" y="5"/>
                        </a:lnTo>
                        <a:lnTo>
                          <a:pt x="2" y="0"/>
                        </a:lnTo>
                        <a:lnTo>
                          <a:pt x="0" y="0"/>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17" name="Freeform 995"/>
                  <p:cNvSpPr>
                    <a:spLocks noChangeAspect="1"/>
                  </p:cNvSpPr>
                  <p:nvPr/>
                </p:nvSpPr>
                <p:spPr bwMode="auto">
                  <a:xfrm>
                    <a:off x="5016" y="1318"/>
                    <a:ext cx="18" cy="17"/>
                  </a:xfrm>
                  <a:custGeom>
                    <a:avLst/>
                    <a:gdLst>
                      <a:gd name="T0" fmla="*/ 17 w 18"/>
                      <a:gd name="T1" fmla="*/ 0 h 17"/>
                      <a:gd name="T2" fmla="*/ 0 w 18"/>
                      <a:gd name="T3" fmla="*/ 0 h 17"/>
                      <a:gd name="T4" fmla="*/ 0 w 18"/>
                      <a:gd name="T5" fmla="*/ 5 h 17"/>
                      <a:gd name="T6" fmla="*/ 0 w 18"/>
                      <a:gd name="T7" fmla="*/ 6 h 17"/>
                      <a:gd name="T8" fmla="*/ 0 w 18"/>
                      <a:gd name="T9" fmla="*/ 8 h 17"/>
                      <a:gd name="T10" fmla="*/ 3 w 18"/>
                      <a:gd name="T11" fmla="*/ 9 h 17"/>
                      <a:gd name="T12" fmla="*/ 4 w 18"/>
                      <a:gd name="T13" fmla="*/ 11 h 17"/>
                      <a:gd name="T14" fmla="*/ 7 w 18"/>
                      <a:gd name="T15" fmla="*/ 13 h 17"/>
                      <a:gd name="T16" fmla="*/ 9 w 18"/>
                      <a:gd name="T17" fmla="*/ 13 h 17"/>
                      <a:gd name="T18" fmla="*/ 13 w 18"/>
                      <a:gd name="T19" fmla="*/ 14 h 17"/>
                      <a:gd name="T20" fmla="*/ 17 w 18"/>
                      <a:gd name="T21" fmla="*/ 16 h 17"/>
                      <a:gd name="T22" fmla="*/ 17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17" y="0"/>
                        </a:moveTo>
                        <a:lnTo>
                          <a:pt x="0" y="0"/>
                        </a:lnTo>
                        <a:lnTo>
                          <a:pt x="0" y="5"/>
                        </a:lnTo>
                        <a:lnTo>
                          <a:pt x="0" y="6"/>
                        </a:lnTo>
                        <a:lnTo>
                          <a:pt x="0" y="8"/>
                        </a:lnTo>
                        <a:lnTo>
                          <a:pt x="3" y="9"/>
                        </a:lnTo>
                        <a:lnTo>
                          <a:pt x="4" y="11"/>
                        </a:lnTo>
                        <a:lnTo>
                          <a:pt x="7" y="13"/>
                        </a:lnTo>
                        <a:lnTo>
                          <a:pt x="9" y="13"/>
                        </a:lnTo>
                        <a:lnTo>
                          <a:pt x="13" y="14"/>
                        </a:lnTo>
                        <a:lnTo>
                          <a:pt x="17" y="16"/>
                        </a:lnTo>
                        <a:lnTo>
                          <a:pt x="17" y="0"/>
                        </a:lnTo>
                      </a:path>
                    </a:pathLst>
                  </a:custGeom>
                  <a:solidFill>
                    <a:srgbClr val="464D4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18" name="Freeform 996"/>
                  <p:cNvSpPr>
                    <a:spLocks noChangeAspect="1"/>
                  </p:cNvSpPr>
                  <p:nvPr/>
                </p:nvSpPr>
                <p:spPr bwMode="auto">
                  <a:xfrm>
                    <a:off x="5033" y="1318"/>
                    <a:ext cx="4" cy="17"/>
                  </a:xfrm>
                  <a:custGeom>
                    <a:avLst/>
                    <a:gdLst>
                      <a:gd name="T0" fmla="*/ 0 w 4"/>
                      <a:gd name="T1" fmla="*/ 0 h 17"/>
                      <a:gd name="T2" fmla="*/ 3 w 4"/>
                      <a:gd name="T3" fmla="*/ 0 h 17"/>
                      <a:gd name="T4" fmla="*/ 3 w 4"/>
                      <a:gd name="T5" fmla="*/ 16 h 17"/>
                      <a:gd name="T6" fmla="*/ 2 w 4"/>
                      <a:gd name="T7" fmla="*/ 16 h 17"/>
                      <a:gd name="T8" fmla="*/ 0 w 4"/>
                      <a:gd name="T9" fmla="*/ 16 h 17"/>
                      <a:gd name="T10" fmla="*/ 0 w 4"/>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7">
                        <a:moveTo>
                          <a:pt x="0" y="0"/>
                        </a:moveTo>
                        <a:lnTo>
                          <a:pt x="3" y="0"/>
                        </a:lnTo>
                        <a:lnTo>
                          <a:pt x="3" y="16"/>
                        </a:lnTo>
                        <a:lnTo>
                          <a:pt x="2" y="16"/>
                        </a:lnTo>
                        <a:lnTo>
                          <a:pt x="0" y="16"/>
                        </a:lnTo>
                        <a:lnTo>
                          <a:pt x="0" y="0"/>
                        </a:lnTo>
                      </a:path>
                    </a:pathLst>
                  </a:custGeom>
                  <a:solidFill>
                    <a:srgbClr val="4E555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19" name="Freeform 997"/>
                  <p:cNvSpPr>
                    <a:spLocks noChangeAspect="1"/>
                  </p:cNvSpPr>
                  <p:nvPr/>
                </p:nvSpPr>
                <p:spPr bwMode="auto">
                  <a:xfrm>
                    <a:off x="5037" y="1318"/>
                    <a:ext cx="4" cy="17"/>
                  </a:xfrm>
                  <a:custGeom>
                    <a:avLst/>
                    <a:gdLst>
                      <a:gd name="T0" fmla="*/ 0 w 4"/>
                      <a:gd name="T1" fmla="*/ 0 h 17"/>
                      <a:gd name="T2" fmla="*/ 3 w 4"/>
                      <a:gd name="T3" fmla="*/ 0 h 17"/>
                      <a:gd name="T4" fmla="*/ 3 w 4"/>
                      <a:gd name="T5" fmla="*/ 16 h 17"/>
                      <a:gd name="T6" fmla="*/ 2 w 4"/>
                      <a:gd name="T7" fmla="*/ 16 h 17"/>
                      <a:gd name="T8" fmla="*/ 1 w 4"/>
                      <a:gd name="T9" fmla="*/ 16 h 17"/>
                      <a:gd name="T10" fmla="*/ 0 w 4"/>
                      <a:gd name="T11" fmla="*/ 15 h 17"/>
                      <a:gd name="T12" fmla="*/ 0 w 4"/>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7">
                        <a:moveTo>
                          <a:pt x="0" y="0"/>
                        </a:moveTo>
                        <a:lnTo>
                          <a:pt x="3" y="0"/>
                        </a:lnTo>
                        <a:lnTo>
                          <a:pt x="3" y="16"/>
                        </a:lnTo>
                        <a:lnTo>
                          <a:pt x="2" y="16"/>
                        </a:lnTo>
                        <a:lnTo>
                          <a:pt x="1" y="16"/>
                        </a:lnTo>
                        <a:lnTo>
                          <a:pt x="0" y="15"/>
                        </a:lnTo>
                        <a:lnTo>
                          <a:pt x="0" y="0"/>
                        </a:lnTo>
                      </a:path>
                    </a:pathLst>
                  </a:custGeom>
                  <a:solidFill>
                    <a:srgbClr val="555F5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0" name="Freeform 998"/>
                  <p:cNvSpPr>
                    <a:spLocks noChangeAspect="1"/>
                  </p:cNvSpPr>
                  <p:nvPr/>
                </p:nvSpPr>
                <p:spPr bwMode="auto">
                  <a:xfrm>
                    <a:off x="5040" y="1318"/>
                    <a:ext cx="3" cy="17"/>
                  </a:xfrm>
                  <a:custGeom>
                    <a:avLst/>
                    <a:gdLst>
                      <a:gd name="T0" fmla="*/ 0 w 3"/>
                      <a:gd name="T1" fmla="*/ 0 h 17"/>
                      <a:gd name="T2" fmla="*/ 2 w 3"/>
                      <a:gd name="T3" fmla="*/ 0 h 17"/>
                      <a:gd name="T4" fmla="*/ 2 w 3"/>
                      <a:gd name="T5" fmla="*/ 16 h 17"/>
                      <a:gd name="T6" fmla="*/ 1 w 3"/>
                      <a:gd name="T7" fmla="*/ 16 h 17"/>
                      <a:gd name="T8" fmla="*/ 0 w 3"/>
                      <a:gd name="T9" fmla="*/ 16 h 17"/>
                      <a:gd name="T10" fmla="*/ 0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0" y="0"/>
                        </a:moveTo>
                        <a:lnTo>
                          <a:pt x="2" y="0"/>
                        </a:lnTo>
                        <a:lnTo>
                          <a:pt x="2" y="16"/>
                        </a:lnTo>
                        <a:lnTo>
                          <a:pt x="1" y="16"/>
                        </a:lnTo>
                        <a:lnTo>
                          <a:pt x="0" y="16"/>
                        </a:lnTo>
                        <a:lnTo>
                          <a:pt x="0" y="0"/>
                        </a:lnTo>
                      </a:path>
                    </a:pathLst>
                  </a:custGeom>
                  <a:solidFill>
                    <a:srgbClr val="5F666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1" name="Freeform 999"/>
                  <p:cNvSpPr>
                    <a:spLocks noChangeAspect="1"/>
                  </p:cNvSpPr>
                  <p:nvPr/>
                </p:nvSpPr>
                <p:spPr bwMode="auto">
                  <a:xfrm>
                    <a:off x="5043" y="1318"/>
                    <a:ext cx="5" cy="19"/>
                  </a:xfrm>
                  <a:custGeom>
                    <a:avLst/>
                    <a:gdLst>
                      <a:gd name="T0" fmla="*/ 0 w 5"/>
                      <a:gd name="T1" fmla="*/ 0 h 19"/>
                      <a:gd name="T2" fmla="*/ 4 w 5"/>
                      <a:gd name="T3" fmla="*/ 0 h 19"/>
                      <a:gd name="T4" fmla="*/ 4 w 5"/>
                      <a:gd name="T5" fmla="*/ 18 h 19"/>
                      <a:gd name="T6" fmla="*/ 2 w 5"/>
                      <a:gd name="T7" fmla="*/ 18 h 19"/>
                      <a:gd name="T8" fmla="*/ 2 w 5"/>
                      <a:gd name="T9" fmla="*/ 16 h 19"/>
                      <a:gd name="T10" fmla="*/ 0 w 5"/>
                      <a:gd name="T11" fmla="*/ 16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2" y="16"/>
                        </a:lnTo>
                        <a:lnTo>
                          <a:pt x="0" y="16"/>
                        </a:lnTo>
                        <a:lnTo>
                          <a:pt x="0" y="0"/>
                        </a:lnTo>
                      </a:path>
                    </a:pathLst>
                  </a:custGeom>
                  <a:solidFill>
                    <a:srgbClr val="676E6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2" name="Freeform 1000"/>
                  <p:cNvSpPr>
                    <a:spLocks noChangeAspect="1"/>
                  </p:cNvSpPr>
                  <p:nvPr/>
                </p:nvSpPr>
                <p:spPr bwMode="auto">
                  <a:xfrm>
                    <a:off x="5047" y="1318"/>
                    <a:ext cx="3" cy="19"/>
                  </a:xfrm>
                  <a:custGeom>
                    <a:avLst/>
                    <a:gdLst>
                      <a:gd name="T0" fmla="*/ 0 w 3"/>
                      <a:gd name="T1" fmla="*/ 0 h 19"/>
                      <a:gd name="T2" fmla="*/ 2 w 3"/>
                      <a:gd name="T3" fmla="*/ 0 h 19"/>
                      <a:gd name="T4" fmla="*/ 2 w 3"/>
                      <a:gd name="T5" fmla="*/ 18 h 19"/>
                      <a:gd name="T6" fmla="*/ 1 w 3"/>
                      <a:gd name="T7" fmla="*/ 18 h 19"/>
                      <a:gd name="T8" fmla="*/ 0 w 3"/>
                      <a:gd name="T9" fmla="*/ 18 h 19"/>
                      <a:gd name="T10" fmla="*/ 0 w 3"/>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9">
                        <a:moveTo>
                          <a:pt x="0" y="0"/>
                        </a:moveTo>
                        <a:lnTo>
                          <a:pt x="2" y="0"/>
                        </a:lnTo>
                        <a:lnTo>
                          <a:pt x="2" y="18"/>
                        </a:lnTo>
                        <a:lnTo>
                          <a:pt x="1" y="18"/>
                        </a:lnTo>
                        <a:lnTo>
                          <a:pt x="0" y="18"/>
                        </a:lnTo>
                        <a:lnTo>
                          <a:pt x="0" y="0"/>
                        </a:lnTo>
                      </a:path>
                    </a:pathLst>
                  </a:custGeom>
                  <a:solidFill>
                    <a:srgbClr val="6F767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3" name="Freeform 1001"/>
                  <p:cNvSpPr>
                    <a:spLocks noChangeAspect="1"/>
                  </p:cNvSpPr>
                  <p:nvPr/>
                </p:nvSpPr>
                <p:spPr bwMode="auto">
                  <a:xfrm>
                    <a:off x="5049" y="1318"/>
                    <a:ext cx="6" cy="19"/>
                  </a:xfrm>
                  <a:custGeom>
                    <a:avLst/>
                    <a:gdLst>
                      <a:gd name="T0" fmla="*/ 0 w 6"/>
                      <a:gd name="T1" fmla="*/ 0 h 19"/>
                      <a:gd name="T2" fmla="*/ 5 w 6"/>
                      <a:gd name="T3" fmla="*/ 0 h 19"/>
                      <a:gd name="T4" fmla="*/ 5 w 6"/>
                      <a:gd name="T5" fmla="*/ 18 h 19"/>
                      <a:gd name="T6" fmla="*/ 3 w 6"/>
                      <a:gd name="T7" fmla="*/ 18 h 19"/>
                      <a:gd name="T8" fmla="*/ 2 w 6"/>
                      <a:gd name="T9" fmla="*/ 18 h 19"/>
                      <a:gd name="T10" fmla="*/ 0 w 6"/>
                      <a:gd name="T11" fmla="*/ 18 h 19"/>
                      <a:gd name="T12" fmla="*/ 0 w 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9">
                        <a:moveTo>
                          <a:pt x="0" y="0"/>
                        </a:moveTo>
                        <a:lnTo>
                          <a:pt x="5" y="0"/>
                        </a:lnTo>
                        <a:lnTo>
                          <a:pt x="5" y="18"/>
                        </a:lnTo>
                        <a:lnTo>
                          <a:pt x="3" y="18"/>
                        </a:lnTo>
                        <a:lnTo>
                          <a:pt x="2" y="18"/>
                        </a:lnTo>
                        <a:lnTo>
                          <a:pt x="0" y="18"/>
                        </a:lnTo>
                        <a:lnTo>
                          <a:pt x="0" y="0"/>
                        </a:lnTo>
                      </a:path>
                    </a:pathLst>
                  </a:custGeom>
                  <a:solidFill>
                    <a:srgbClr val="767D7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4" name="Freeform 1002"/>
                  <p:cNvSpPr>
                    <a:spLocks noChangeAspect="1"/>
                  </p:cNvSpPr>
                  <p:nvPr/>
                </p:nvSpPr>
                <p:spPr bwMode="auto">
                  <a:xfrm>
                    <a:off x="5054" y="1318"/>
                    <a:ext cx="3" cy="19"/>
                  </a:xfrm>
                  <a:custGeom>
                    <a:avLst/>
                    <a:gdLst>
                      <a:gd name="T0" fmla="*/ 0 w 3"/>
                      <a:gd name="T1" fmla="*/ 0 h 19"/>
                      <a:gd name="T2" fmla="*/ 2 w 3"/>
                      <a:gd name="T3" fmla="*/ 0 h 19"/>
                      <a:gd name="T4" fmla="*/ 2 w 3"/>
                      <a:gd name="T5" fmla="*/ 18 h 19"/>
                      <a:gd name="T6" fmla="*/ 1 w 3"/>
                      <a:gd name="T7" fmla="*/ 18 h 19"/>
                      <a:gd name="T8" fmla="*/ 0 w 3"/>
                      <a:gd name="T9" fmla="*/ 18 h 19"/>
                      <a:gd name="T10" fmla="*/ 0 w 3"/>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9">
                        <a:moveTo>
                          <a:pt x="0" y="0"/>
                        </a:moveTo>
                        <a:lnTo>
                          <a:pt x="2" y="0"/>
                        </a:lnTo>
                        <a:lnTo>
                          <a:pt x="2" y="18"/>
                        </a:lnTo>
                        <a:lnTo>
                          <a:pt x="1" y="18"/>
                        </a:lnTo>
                        <a:lnTo>
                          <a:pt x="0" y="18"/>
                        </a:lnTo>
                        <a:lnTo>
                          <a:pt x="0" y="0"/>
                        </a:lnTo>
                      </a:path>
                    </a:pathLst>
                  </a:custGeom>
                  <a:solidFill>
                    <a:srgbClr val="7E858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5" name="Freeform 1003"/>
                  <p:cNvSpPr>
                    <a:spLocks noChangeAspect="1"/>
                  </p:cNvSpPr>
                  <p:nvPr/>
                </p:nvSpPr>
                <p:spPr bwMode="auto">
                  <a:xfrm>
                    <a:off x="5056"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868D8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 name="Freeform 1004"/>
                  <p:cNvSpPr>
                    <a:spLocks noChangeAspect="1"/>
                  </p:cNvSpPr>
                  <p:nvPr/>
                </p:nvSpPr>
                <p:spPr bwMode="auto">
                  <a:xfrm>
                    <a:off x="5060"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8D979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 name="Freeform 1005"/>
                  <p:cNvSpPr>
                    <a:spLocks noChangeAspect="1"/>
                  </p:cNvSpPr>
                  <p:nvPr/>
                </p:nvSpPr>
                <p:spPr bwMode="auto">
                  <a:xfrm>
                    <a:off x="5063"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989F9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 name="Freeform 1006"/>
                  <p:cNvSpPr>
                    <a:spLocks noChangeAspect="1"/>
                  </p:cNvSpPr>
                  <p:nvPr/>
                </p:nvSpPr>
                <p:spPr bwMode="auto">
                  <a:xfrm>
                    <a:off x="5067"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9FA6A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9" name="Freeform 1007"/>
                  <p:cNvSpPr>
                    <a:spLocks noChangeAspect="1"/>
                  </p:cNvSpPr>
                  <p:nvPr/>
                </p:nvSpPr>
                <p:spPr bwMode="auto">
                  <a:xfrm>
                    <a:off x="5070"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A7AEA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0" name="Freeform 1008"/>
                  <p:cNvSpPr>
                    <a:spLocks noChangeAspect="1"/>
                  </p:cNvSpPr>
                  <p:nvPr/>
                </p:nvSpPr>
                <p:spPr bwMode="auto">
                  <a:xfrm>
                    <a:off x="5074"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AFB6B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1" name="Freeform 1009"/>
                  <p:cNvSpPr>
                    <a:spLocks noChangeAspect="1"/>
                  </p:cNvSpPr>
                  <p:nvPr/>
                </p:nvSpPr>
                <p:spPr bwMode="auto">
                  <a:xfrm>
                    <a:off x="5077"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B6BDB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2" name="Freeform 1010"/>
                  <p:cNvSpPr>
                    <a:spLocks noChangeAspect="1"/>
                  </p:cNvSpPr>
                  <p:nvPr/>
                </p:nvSpPr>
                <p:spPr bwMode="auto">
                  <a:xfrm>
                    <a:off x="5081" y="1318"/>
                    <a:ext cx="3" cy="19"/>
                  </a:xfrm>
                  <a:custGeom>
                    <a:avLst/>
                    <a:gdLst>
                      <a:gd name="T0" fmla="*/ 0 w 3"/>
                      <a:gd name="T1" fmla="*/ 0 h 19"/>
                      <a:gd name="T2" fmla="*/ 2 w 3"/>
                      <a:gd name="T3" fmla="*/ 0 h 19"/>
                      <a:gd name="T4" fmla="*/ 2 w 3"/>
                      <a:gd name="T5" fmla="*/ 16 h 19"/>
                      <a:gd name="T6" fmla="*/ 1 w 3"/>
                      <a:gd name="T7" fmla="*/ 16 h 19"/>
                      <a:gd name="T8" fmla="*/ 1 w 3"/>
                      <a:gd name="T9" fmla="*/ 18 h 19"/>
                      <a:gd name="T10" fmla="*/ 0 w 3"/>
                      <a:gd name="T11" fmla="*/ 18 h 19"/>
                      <a:gd name="T12" fmla="*/ 0 w 3"/>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9">
                        <a:moveTo>
                          <a:pt x="0" y="0"/>
                        </a:moveTo>
                        <a:lnTo>
                          <a:pt x="2" y="0"/>
                        </a:lnTo>
                        <a:lnTo>
                          <a:pt x="2" y="16"/>
                        </a:lnTo>
                        <a:lnTo>
                          <a:pt x="1" y="16"/>
                        </a:lnTo>
                        <a:lnTo>
                          <a:pt x="1" y="18"/>
                        </a:lnTo>
                        <a:lnTo>
                          <a:pt x="0" y="18"/>
                        </a:lnTo>
                        <a:lnTo>
                          <a:pt x="0" y="0"/>
                        </a:lnTo>
                      </a:path>
                    </a:pathLst>
                  </a:custGeom>
                  <a:solidFill>
                    <a:srgbClr val="BEC5C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3" name="Freeform 1011"/>
                  <p:cNvSpPr>
                    <a:spLocks noChangeAspect="1"/>
                  </p:cNvSpPr>
                  <p:nvPr/>
                </p:nvSpPr>
                <p:spPr bwMode="auto">
                  <a:xfrm>
                    <a:off x="5084" y="1318"/>
                    <a:ext cx="5" cy="17"/>
                  </a:xfrm>
                  <a:custGeom>
                    <a:avLst/>
                    <a:gdLst>
                      <a:gd name="T0" fmla="*/ 0 w 5"/>
                      <a:gd name="T1" fmla="*/ 0 h 17"/>
                      <a:gd name="T2" fmla="*/ 4 w 5"/>
                      <a:gd name="T3" fmla="*/ 0 h 17"/>
                      <a:gd name="T4" fmla="*/ 4 w 5"/>
                      <a:gd name="T5" fmla="*/ 16 h 17"/>
                      <a:gd name="T6" fmla="*/ 2 w 5"/>
                      <a:gd name="T7" fmla="*/ 16 h 17"/>
                      <a:gd name="T8" fmla="*/ 2 w 5"/>
                      <a:gd name="T9" fmla="*/ 16 h 17"/>
                      <a:gd name="T10" fmla="*/ 0 w 5"/>
                      <a:gd name="T11" fmla="*/ 16 h 17"/>
                      <a:gd name="T12" fmla="*/ 0 w 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7">
                        <a:moveTo>
                          <a:pt x="0" y="0"/>
                        </a:moveTo>
                        <a:lnTo>
                          <a:pt x="4" y="0"/>
                        </a:lnTo>
                        <a:lnTo>
                          <a:pt x="4" y="16"/>
                        </a:lnTo>
                        <a:lnTo>
                          <a:pt x="2" y="16"/>
                        </a:lnTo>
                        <a:lnTo>
                          <a:pt x="0" y="16"/>
                        </a:lnTo>
                        <a:lnTo>
                          <a:pt x="0" y="0"/>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4" name="Freeform 1012"/>
                  <p:cNvSpPr>
                    <a:spLocks noChangeAspect="1"/>
                  </p:cNvSpPr>
                  <p:nvPr/>
                </p:nvSpPr>
                <p:spPr bwMode="auto">
                  <a:xfrm>
                    <a:off x="5088" y="1318"/>
                    <a:ext cx="3" cy="17"/>
                  </a:xfrm>
                  <a:custGeom>
                    <a:avLst/>
                    <a:gdLst>
                      <a:gd name="T0" fmla="*/ 0 w 3"/>
                      <a:gd name="T1" fmla="*/ 0 h 17"/>
                      <a:gd name="T2" fmla="*/ 2 w 3"/>
                      <a:gd name="T3" fmla="*/ 0 h 17"/>
                      <a:gd name="T4" fmla="*/ 2 w 3"/>
                      <a:gd name="T5" fmla="*/ 16 h 17"/>
                      <a:gd name="T6" fmla="*/ 1 w 3"/>
                      <a:gd name="T7" fmla="*/ 16 h 17"/>
                      <a:gd name="T8" fmla="*/ 0 w 3"/>
                      <a:gd name="T9" fmla="*/ 16 h 17"/>
                      <a:gd name="T10" fmla="*/ 0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0" y="0"/>
                        </a:moveTo>
                        <a:lnTo>
                          <a:pt x="2" y="0"/>
                        </a:lnTo>
                        <a:lnTo>
                          <a:pt x="2" y="16"/>
                        </a:lnTo>
                        <a:lnTo>
                          <a:pt x="1" y="16"/>
                        </a:lnTo>
                        <a:lnTo>
                          <a:pt x="0" y="16"/>
                        </a:lnTo>
                        <a:lnTo>
                          <a:pt x="0" y="0"/>
                        </a:lnTo>
                      </a:path>
                    </a:pathLst>
                  </a:custGeom>
                  <a:solidFill>
                    <a:srgbClr val="CDD7D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5" name="Freeform 1013"/>
                  <p:cNvSpPr>
                    <a:spLocks noChangeAspect="1"/>
                  </p:cNvSpPr>
                  <p:nvPr/>
                </p:nvSpPr>
                <p:spPr bwMode="auto">
                  <a:xfrm>
                    <a:off x="5090" y="1318"/>
                    <a:ext cx="5" cy="17"/>
                  </a:xfrm>
                  <a:custGeom>
                    <a:avLst/>
                    <a:gdLst>
                      <a:gd name="T0" fmla="*/ 0 w 5"/>
                      <a:gd name="T1" fmla="*/ 0 h 17"/>
                      <a:gd name="T2" fmla="*/ 4 w 5"/>
                      <a:gd name="T3" fmla="*/ 0 h 17"/>
                      <a:gd name="T4" fmla="*/ 4 w 5"/>
                      <a:gd name="T5" fmla="*/ 15 h 17"/>
                      <a:gd name="T6" fmla="*/ 2 w 5"/>
                      <a:gd name="T7" fmla="*/ 15 h 17"/>
                      <a:gd name="T8" fmla="*/ 2 w 5"/>
                      <a:gd name="T9" fmla="*/ 15 h 17"/>
                      <a:gd name="T10" fmla="*/ 0 w 5"/>
                      <a:gd name="T11" fmla="*/ 16 h 17"/>
                      <a:gd name="T12" fmla="*/ 0 w 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7">
                        <a:moveTo>
                          <a:pt x="0" y="0"/>
                        </a:moveTo>
                        <a:lnTo>
                          <a:pt x="4" y="0"/>
                        </a:lnTo>
                        <a:lnTo>
                          <a:pt x="4" y="15"/>
                        </a:lnTo>
                        <a:lnTo>
                          <a:pt x="2" y="15"/>
                        </a:lnTo>
                        <a:lnTo>
                          <a:pt x="0" y="16"/>
                        </a:lnTo>
                        <a:lnTo>
                          <a:pt x="0" y="0"/>
                        </a:lnTo>
                      </a:path>
                    </a:pathLst>
                  </a:custGeom>
                  <a:solidFill>
                    <a:srgbClr val="D7DED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6" name="Freeform 1014"/>
                  <p:cNvSpPr>
                    <a:spLocks noChangeAspect="1"/>
                  </p:cNvSpPr>
                  <p:nvPr/>
                </p:nvSpPr>
                <p:spPr bwMode="auto">
                  <a:xfrm>
                    <a:off x="5095" y="1318"/>
                    <a:ext cx="18" cy="17"/>
                  </a:xfrm>
                  <a:custGeom>
                    <a:avLst/>
                    <a:gdLst>
                      <a:gd name="T0" fmla="*/ 0 w 18"/>
                      <a:gd name="T1" fmla="*/ 0 h 17"/>
                      <a:gd name="T2" fmla="*/ 17 w 18"/>
                      <a:gd name="T3" fmla="*/ 0 h 17"/>
                      <a:gd name="T4" fmla="*/ 17 w 18"/>
                      <a:gd name="T5" fmla="*/ 5 h 17"/>
                      <a:gd name="T6" fmla="*/ 17 w 18"/>
                      <a:gd name="T7" fmla="*/ 6 h 17"/>
                      <a:gd name="T8" fmla="*/ 16 w 18"/>
                      <a:gd name="T9" fmla="*/ 8 h 17"/>
                      <a:gd name="T10" fmla="*/ 15 w 18"/>
                      <a:gd name="T11" fmla="*/ 9 h 17"/>
                      <a:gd name="T12" fmla="*/ 13 w 18"/>
                      <a:gd name="T13" fmla="*/ 11 h 17"/>
                      <a:gd name="T14" fmla="*/ 11 w 18"/>
                      <a:gd name="T15" fmla="*/ 13 h 17"/>
                      <a:gd name="T16" fmla="*/ 8 w 18"/>
                      <a:gd name="T17" fmla="*/ 13 h 17"/>
                      <a:gd name="T18" fmla="*/ 4 w 18"/>
                      <a:gd name="T19" fmla="*/ 14 h 17"/>
                      <a:gd name="T20" fmla="*/ 0 w 18"/>
                      <a:gd name="T21" fmla="*/ 16 h 17"/>
                      <a:gd name="T22" fmla="*/ 0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0" y="0"/>
                        </a:moveTo>
                        <a:lnTo>
                          <a:pt x="17" y="0"/>
                        </a:lnTo>
                        <a:lnTo>
                          <a:pt x="17" y="5"/>
                        </a:lnTo>
                        <a:lnTo>
                          <a:pt x="17" y="6"/>
                        </a:lnTo>
                        <a:lnTo>
                          <a:pt x="16" y="8"/>
                        </a:lnTo>
                        <a:lnTo>
                          <a:pt x="15" y="9"/>
                        </a:lnTo>
                        <a:lnTo>
                          <a:pt x="13" y="11"/>
                        </a:lnTo>
                        <a:lnTo>
                          <a:pt x="11" y="13"/>
                        </a:lnTo>
                        <a:lnTo>
                          <a:pt x="8" y="13"/>
                        </a:lnTo>
                        <a:lnTo>
                          <a:pt x="4" y="14"/>
                        </a:lnTo>
                        <a:lnTo>
                          <a:pt x="0" y="16"/>
                        </a:lnTo>
                        <a:lnTo>
                          <a:pt x="0" y="0"/>
                        </a:lnTo>
                      </a:path>
                    </a:pathLst>
                  </a:custGeom>
                  <a:solidFill>
                    <a:srgbClr val="DFE6E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7" name="Freeform 1015"/>
                  <p:cNvSpPr>
                    <a:spLocks noChangeAspect="1"/>
                  </p:cNvSpPr>
                  <p:nvPr/>
                </p:nvSpPr>
                <p:spPr bwMode="auto">
                  <a:xfrm>
                    <a:off x="5016" y="1318"/>
                    <a:ext cx="97" cy="14"/>
                  </a:xfrm>
                  <a:custGeom>
                    <a:avLst/>
                    <a:gdLst>
                      <a:gd name="T0" fmla="*/ 48 w 97"/>
                      <a:gd name="T1" fmla="*/ 0 h 14"/>
                      <a:gd name="T2" fmla="*/ 96 w 97"/>
                      <a:gd name="T3" fmla="*/ 0 h 14"/>
                      <a:gd name="T4" fmla="*/ 96 w 97"/>
                      <a:gd name="T5" fmla="*/ 1 h 14"/>
                      <a:gd name="T6" fmla="*/ 94 w 97"/>
                      <a:gd name="T7" fmla="*/ 3 h 14"/>
                      <a:gd name="T8" fmla="*/ 94 w 97"/>
                      <a:gd name="T9" fmla="*/ 3 h 14"/>
                      <a:gd name="T10" fmla="*/ 92 w 97"/>
                      <a:gd name="T11" fmla="*/ 5 h 14"/>
                      <a:gd name="T12" fmla="*/ 91 w 97"/>
                      <a:gd name="T13" fmla="*/ 5 h 14"/>
                      <a:gd name="T14" fmla="*/ 88 w 97"/>
                      <a:gd name="T15" fmla="*/ 6 h 14"/>
                      <a:gd name="T16" fmla="*/ 85 w 97"/>
                      <a:gd name="T17" fmla="*/ 8 h 14"/>
                      <a:gd name="T18" fmla="*/ 83 w 97"/>
                      <a:gd name="T19" fmla="*/ 9 h 14"/>
                      <a:gd name="T20" fmla="*/ 78 w 97"/>
                      <a:gd name="T21" fmla="*/ 9 h 14"/>
                      <a:gd name="T22" fmla="*/ 75 w 97"/>
                      <a:gd name="T23" fmla="*/ 10 h 14"/>
                      <a:gd name="T24" fmla="*/ 71 w 97"/>
                      <a:gd name="T25" fmla="*/ 11 h 14"/>
                      <a:gd name="T26" fmla="*/ 66 w 97"/>
                      <a:gd name="T27" fmla="*/ 11 h 14"/>
                      <a:gd name="T28" fmla="*/ 62 w 97"/>
                      <a:gd name="T29" fmla="*/ 11 h 14"/>
                      <a:gd name="T30" fmla="*/ 58 w 97"/>
                      <a:gd name="T31" fmla="*/ 13 h 14"/>
                      <a:gd name="T32" fmla="*/ 53 w 97"/>
                      <a:gd name="T33" fmla="*/ 13 h 14"/>
                      <a:gd name="T34" fmla="*/ 48 w 97"/>
                      <a:gd name="T35" fmla="*/ 13 h 14"/>
                      <a:gd name="T36" fmla="*/ 43 w 97"/>
                      <a:gd name="T37" fmla="*/ 13 h 14"/>
                      <a:gd name="T38" fmla="*/ 38 w 97"/>
                      <a:gd name="T39" fmla="*/ 13 h 14"/>
                      <a:gd name="T40" fmla="*/ 34 w 97"/>
                      <a:gd name="T41" fmla="*/ 11 h 14"/>
                      <a:gd name="T42" fmla="*/ 28 w 97"/>
                      <a:gd name="T43" fmla="*/ 11 h 14"/>
                      <a:gd name="T44" fmla="*/ 25 w 97"/>
                      <a:gd name="T45" fmla="*/ 11 h 14"/>
                      <a:gd name="T46" fmla="*/ 20 w 97"/>
                      <a:gd name="T47" fmla="*/ 10 h 14"/>
                      <a:gd name="T48" fmla="*/ 18 w 97"/>
                      <a:gd name="T49" fmla="*/ 9 h 14"/>
                      <a:gd name="T50" fmla="*/ 14 w 97"/>
                      <a:gd name="T51" fmla="*/ 9 h 14"/>
                      <a:gd name="T52" fmla="*/ 11 w 97"/>
                      <a:gd name="T53" fmla="*/ 8 h 14"/>
                      <a:gd name="T54" fmla="*/ 9 w 97"/>
                      <a:gd name="T55" fmla="*/ 6 h 14"/>
                      <a:gd name="T56" fmla="*/ 5 w 97"/>
                      <a:gd name="T57" fmla="*/ 5 h 14"/>
                      <a:gd name="T58" fmla="*/ 3 w 97"/>
                      <a:gd name="T59" fmla="*/ 5 h 14"/>
                      <a:gd name="T60" fmla="*/ 2 w 97"/>
                      <a:gd name="T61" fmla="*/ 3 h 14"/>
                      <a:gd name="T62" fmla="*/ 0 w 97"/>
                      <a:gd name="T63" fmla="*/ 3 h 14"/>
                      <a:gd name="T64" fmla="*/ 0 w 97"/>
                      <a:gd name="T65" fmla="*/ 1 h 14"/>
                      <a:gd name="T66" fmla="*/ 0 w 97"/>
                      <a:gd name="T67" fmla="*/ 0 h 14"/>
                      <a:gd name="T68" fmla="*/ 48 w 97"/>
                      <a:gd name="T69" fmla="*/ 0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7" h="14">
                        <a:moveTo>
                          <a:pt x="48" y="0"/>
                        </a:moveTo>
                        <a:lnTo>
                          <a:pt x="96" y="0"/>
                        </a:lnTo>
                        <a:lnTo>
                          <a:pt x="96" y="1"/>
                        </a:lnTo>
                        <a:lnTo>
                          <a:pt x="94" y="3"/>
                        </a:lnTo>
                        <a:lnTo>
                          <a:pt x="92" y="5"/>
                        </a:lnTo>
                        <a:lnTo>
                          <a:pt x="91" y="5"/>
                        </a:lnTo>
                        <a:lnTo>
                          <a:pt x="88" y="6"/>
                        </a:lnTo>
                        <a:lnTo>
                          <a:pt x="85" y="8"/>
                        </a:lnTo>
                        <a:lnTo>
                          <a:pt x="83" y="9"/>
                        </a:lnTo>
                        <a:lnTo>
                          <a:pt x="78" y="9"/>
                        </a:lnTo>
                        <a:lnTo>
                          <a:pt x="75" y="10"/>
                        </a:lnTo>
                        <a:lnTo>
                          <a:pt x="71" y="11"/>
                        </a:lnTo>
                        <a:lnTo>
                          <a:pt x="66" y="11"/>
                        </a:lnTo>
                        <a:lnTo>
                          <a:pt x="62" y="11"/>
                        </a:lnTo>
                        <a:lnTo>
                          <a:pt x="58" y="13"/>
                        </a:lnTo>
                        <a:lnTo>
                          <a:pt x="53" y="13"/>
                        </a:lnTo>
                        <a:lnTo>
                          <a:pt x="48" y="13"/>
                        </a:lnTo>
                        <a:lnTo>
                          <a:pt x="43" y="13"/>
                        </a:lnTo>
                        <a:lnTo>
                          <a:pt x="38" y="13"/>
                        </a:lnTo>
                        <a:lnTo>
                          <a:pt x="34" y="11"/>
                        </a:lnTo>
                        <a:lnTo>
                          <a:pt x="28" y="11"/>
                        </a:lnTo>
                        <a:lnTo>
                          <a:pt x="25" y="11"/>
                        </a:lnTo>
                        <a:lnTo>
                          <a:pt x="20" y="10"/>
                        </a:lnTo>
                        <a:lnTo>
                          <a:pt x="18" y="9"/>
                        </a:lnTo>
                        <a:lnTo>
                          <a:pt x="14" y="9"/>
                        </a:lnTo>
                        <a:lnTo>
                          <a:pt x="11" y="8"/>
                        </a:lnTo>
                        <a:lnTo>
                          <a:pt x="9" y="6"/>
                        </a:lnTo>
                        <a:lnTo>
                          <a:pt x="5" y="5"/>
                        </a:lnTo>
                        <a:lnTo>
                          <a:pt x="3" y="5"/>
                        </a:lnTo>
                        <a:lnTo>
                          <a:pt x="2" y="3"/>
                        </a:lnTo>
                        <a:lnTo>
                          <a:pt x="0" y="3"/>
                        </a:lnTo>
                        <a:lnTo>
                          <a:pt x="0" y="1"/>
                        </a:lnTo>
                        <a:lnTo>
                          <a:pt x="0" y="0"/>
                        </a:lnTo>
                        <a:lnTo>
                          <a:pt x="48" y="0"/>
                        </a:lnTo>
                      </a:path>
                    </a:pathLst>
                  </a:custGeom>
                  <a:solidFill>
                    <a:srgbClr val="6C737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8" name="Freeform 1016"/>
                  <p:cNvSpPr>
                    <a:spLocks noChangeAspect="1"/>
                  </p:cNvSpPr>
                  <p:nvPr/>
                </p:nvSpPr>
                <p:spPr bwMode="auto">
                  <a:xfrm>
                    <a:off x="5021" y="1318"/>
                    <a:ext cx="91" cy="14"/>
                  </a:xfrm>
                  <a:custGeom>
                    <a:avLst/>
                    <a:gdLst>
                      <a:gd name="T0" fmla="*/ 46 w 91"/>
                      <a:gd name="T1" fmla="*/ 0 h 14"/>
                      <a:gd name="T2" fmla="*/ 51 w 91"/>
                      <a:gd name="T3" fmla="*/ 0 h 14"/>
                      <a:gd name="T4" fmla="*/ 53 w 91"/>
                      <a:gd name="T5" fmla="*/ 0 h 14"/>
                      <a:gd name="T6" fmla="*/ 58 w 91"/>
                      <a:gd name="T7" fmla="*/ 0 h 14"/>
                      <a:gd name="T8" fmla="*/ 62 w 91"/>
                      <a:gd name="T9" fmla="*/ 0 h 14"/>
                      <a:gd name="T10" fmla="*/ 67 w 91"/>
                      <a:gd name="T11" fmla="*/ 0 h 14"/>
                      <a:gd name="T12" fmla="*/ 74 w 91"/>
                      <a:gd name="T13" fmla="*/ 0 h 14"/>
                      <a:gd name="T14" fmla="*/ 83 w 91"/>
                      <a:gd name="T15" fmla="*/ 0 h 14"/>
                      <a:gd name="T16" fmla="*/ 90 w 91"/>
                      <a:gd name="T17" fmla="*/ 1 h 14"/>
                      <a:gd name="T18" fmla="*/ 88 w 91"/>
                      <a:gd name="T19" fmla="*/ 3 h 14"/>
                      <a:gd name="T20" fmla="*/ 85 w 91"/>
                      <a:gd name="T21" fmla="*/ 6 h 14"/>
                      <a:gd name="T22" fmla="*/ 79 w 91"/>
                      <a:gd name="T23" fmla="*/ 8 h 14"/>
                      <a:gd name="T24" fmla="*/ 74 w 91"/>
                      <a:gd name="T25" fmla="*/ 9 h 14"/>
                      <a:gd name="T26" fmla="*/ 67 w 91"/>
                      <a:gd name="T27" fmla="*/ 10 h 14"/>
                      <a:gd name="T28" fmla="*/ 58 w 91"/>
                      <a:gd name="T29" fmla="*/ 11 h 14"/>
                      <a:gd name="T30" fmla="*/ 49 w 91"/>
                      <a:gd name="T31" fmla="*/ 13 h 14"/>
                      <a:gd name="T32" fmla="*/ 41 w 91"/>
                      <a:gd name="T33" fmla="*/ 13 h 14"/>
                      <a:gd name="T34" fmla="*/ 32 w 91"/>
                      <a:gd name="T35" fmla="*/ 11 h 14"/>
                      <a:gd name="T36" fmla="*/ 23 w 91"/>
                      <a:gd name="T37" fmla="*/ 11 h 14"/>
                      <a:gd name="T38" fmla="*/ 16 w 91"/>
                      <a:gd name="T39" fmla="*/ 9 h 14"/>
                      <a:gd name="T40" fmla="*/ 11 w 91"/>
                      <a:gd name="T41" fmla="*/ 8 h 14"/>
                      <a:gd name="T42" fmla="*/ 5 w 91"/>
                      <a:gd name="T43" fmla="*/ 6 h 14"/>
                      <a:gd name="T44" fmla="*/ 3 w 91"/>
                      <a:gd name="T45" fmla="*/ 3 h 14"/>
                      <a:gd name="T46" fmla="*/ 0 w 91"/>
                      <a:gd name="T47" fmla="*/ 1 h 14"/>
                      <a:gd name="T48" fmla="*/ 3 w 91"/>
                      <a:gd name="T49" fmla="*/ 0 h 14"/>
                      <a:gd name="T50" fmla="*/ 7 w 91"/>
                      <a:gd name="T51" fmla="*/ 0 h 14"/>
                      <a:gd name="T52" fmla="*/ 9 w 91"/>
                      <a:gd name="T53" fmla="*/ 0 h 14"/>
                      <a:gd name="T54" fmla="*/ 14 w 91"/>
                      <a:gd name="T55" fmla="*/ 0 h 14"/>
                      <a:gd name="T56" fmla="*/ 16 w 91"/>
                      <a:gd name="T57" fmla="*/ 0 h 14"/>
                      <a:gd name="T58" fmla="*/ 21 w 91"/>
                      <a:gd name="T59" fmla="*/ 0 h 14"/>
                      <a:gd name="T60" fmla="*/ 28 w 91"/>
                      <a:gd name="T61" fmla="*/ 0 h 14"/>
                      <a:gd name="T62" fmla="*/ 37 w 91"/>
                      <a:gd name="T63" fmla="*/ 0 h 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1" h="14">
                        <a:moveTo>
                          <a:pt x="44" y="0"/>
                        </a:moveTo>
                        <a:lnTo>
                          <a:pt x="46" y="0"/>
                        </a:lnTo>
                        <a:lnTo>
                          <a:pt x="48" y="0"/>
                        </a:lnTo>
                        <a:lnTo>
                          <a:pt x="51" y="0"/>
                        </a:lnTo>
                        <a:lnTo>
                          <a:pt x="52" y="0"/>
                        </a:lnTo>
                        <a:lnTo>
                          <a:pt x="53" y="0"/>
                        </a:lnTo>
                        <a:lnTo>
                          <a:pt x="55" y="0"/>
                        </a:lnTo>
                        <a:lnTo>
                          <a:pt x="58" y="0"/>
                        </a:lnTo>
                        <a:lnTo>
                          <a:pt x="62" y="0"/>
                        </a:lnTo>
                        <a:lnTo>
                          <a:pt x="63" y="0"/>
                        </a:lnTo>
                        <a:lnTo>
                          <a:pt x="67" y="0"/>
                        </a:lnTo>
                        <a:lnTo>
                          <a:pt x="70" y="0"/>
                        </a:lnTo>
                        <a:lnTo>
                          <a:pt x="74" y="0"/>
                        </a:lnTo>
                        <a:lnTo>
                          <a:pt x="78" y="0"/>
                        </a:lnTo>
                        <a:lnTo>
                          <a:pt x="83" y="0"/>
                        </a:lnTo>
                        <a:lnTo>
                          <a:pt x="90" y="0"/>
                        </a:lnTo>
                        <a:lnTo>
                          <a:pt x="90" y="1"/>
                        </a:lnTo>
                        <a:lnTo>
                          <a:pt x="88" y="3"/>
                        </a:lnTo>
                        <a:lnTo>
                          <a:pt x="86" y="5"/>
                        </a:lnTo>
                        <a:lnTo>
                          <a:pt x="85" y="6"/>
                        </a:lnTo>
                        <a:lnTo>
                          <a:pt x="82" y="6"/>
                        </a:lnTo>
                        <a:lnTo>
                          <a:pt x="79" y="8"/>
                        </a:lnTo>
                        <a:lnTo>
                          <a:pt x="76" y="9"/>
                        </a:lnTo>
                        <a:lnTo>
                          <a:pt x="74" y="9"/>
                        </a:lnTo>
                        <a:lnTo>
                          <a:pt x="70" y="10"/>
                        </a:lnTo>
                        <a:lnTo>
                          <a:pt x="67" y="10"/>
                        </a:lnTo>
                        <a:lnTo>
                          <a:pt x="63" y="11"/>
                        </a:lnTo>
                        <a:lnTo>
                          <a:pt x="58" y="11"/>
                        </a:lnTo>
                        <a:lnTo>
                          <a:pt x="55" y="13"/>
                        </a:lnTo>
                        <a:lnTo>
                          <a:pt x="49" y="13"/>
                        </a:lnTo>
                        <a:lnTo>
                          <a:pt x="45" y="13"/>
                        </a:lnTo>
                        <a:lnTo>
                          <a:pt x="41" y="13"/>
                        </a:lnTo>
                        <a:lnTo>
                          <a:pt x="35" y="13"/>
                        </a:lnTo>
                        <a:lnTo>
                          <a:pt x="32" y="11"/>
                        </a:lnTo>
                        <a:lnTo>
                          <a:pt x="27" y="11"/>
                        </a:lnTo>
                        <a:lnTo>
                          <a:pt x="23" y="11"/>
                        </a:lnTo>
                        <a:lnTo>
                          <a:pt x="21" y="10"/>
                        </a:lnTo>
                        <a:lnTo>
                          <a:pt x="16" y="9"/>
                        </a:lnTo>
                        <a:lnTo>
                          <a:pt x="14" y="9"/>
                        </a:lnTo>
                        <a:lnTo>
                          <a:pt x="11" y="8"/>
                        </a:lnTo>
                        <a:lnTo>
                          <a:pt x="9" y="8"/>
                        </a:lnTo>
                        <a:lnTo>
                          <a:pt x="5" y="6"/>
                        </a:lnTo>
                        <a:lnTo>
                          <a:pt x="4" y="5"/>
                        </a:lnTo>
                        <a:lnTo>
                          <a:pt x="3" y="3"/>
                        </a:lnTo>
                        <a:lnTo>
                          <a:pt x="2" y="3"/>
                        </a:lnTo>
                        <a:lnTo>
                          <a:pt x="0" y="1"/>
                        </a:lnTo>
                        <a:lnTo>
                          <a:pt x="0" y="0"/>
                        </a:lnTo>
                        <a:lnTo>
                          <a:pt x="3" y="0"/>
                        </a:lnTo>
                        <a:lnTo>
                          <a:pt x="5" y="0"/>
                        </a:lnTo>
                        <a:lnTo>
                          <a:pt x="7" y="0"/>
                        </a:lnTo>
                        <a:lnTo>
                          <a:pt x="9" y="0"/>
                        </a:lnTo>
                        <a:lnTo>
                          <a:pt x="11" y="0"/>
                        </a:lnTo>
                        <a:lnTo>
                          <a:pt x="14" y="0"/>
                        </a:lnTo>
                        <a:lnTo>
                          <a:pt x="15" y="0"/>
                        </a:lnTo>
                        <a:lnTo>
                          <a:pt x="16" y="0"/>
                        </a:lnTo>
                        <a:lnTo>
                          <a:pt x="19" y="0"/>
                        </a:lnTo>
                        <a:lnTo>
                          <a:pt x="21" y="0"/>
                        </a:lnTo>
                        <a:lnTo>
                          <a:pt x="25" y="0"/>
                        </a:lnTo>
                        <a:lnTo>
                          <a:pt x="28" y="0"/>
                        </a:lnTo>
                        <a:lnTo>
                          <a:pt x="33" y="0"/>
                        </a:lnTo>
                        <a:lnTo>
                          <a:pt x="37" y="0"/>
                        </a:lnTo>
                        <a:lnTo>
                          <a:pt x="44" y="0"/>
                        </a:lnTo>
                      </a:path>
                    </a:pathLst>
                  </a:custGeom>
                  <a:solidFill>
                    <a:srgbClr val="79808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9" name="Freeform 1017"/>
                  <p:cNvSpPr>
                    <a:spLocks noChangeAspect="1"/>
                  </p:cNvSpPr>
                  <p:nvPr/>
                </p:nvSpPr>
                <p:spPr bwMode="auto">
                  <a:xfrm>
                    <a:off x="5028" y="1318"/>
                    <a:ext cx="83" cy="14"/>
                  </a:xfrm>
                  <a:custGeom>
                    <a:avLst/>
                    <a:gdLst>
                      <a:gd name="T0" fmla="*/ 39 w 83"/>
                      <a:gd name="T1" fmla="*/ 0 h 14"/>
                      <a:gd name="T2" fmla="*/ 44 w 83"/>
                      <a:gd name="T3" fmla="*/ 0 h 14"/>
                      <a:gd name="T4" fmla="*/ 46 w 83"/>
                      <a:gd name="T5" fmla="*/ 0 h 14"/>
                      <a:gd name="T6" fmla="*/ 50 w 83"/>
                      <a:gd name="T7" fmla="*/ 0 h 14"/>
                      <a:gd name="T8" fmla="*/ 55 w 83"/>
                      <a:gd name="T9" fmla="*/ 0 h 14"/>
                      <a:gd name="T10" fmla="*/ 59 w 83"/>
                      <a:gd name="T11" fmla="*/ 0 h 14"/>
                      <a:gd name="T12" fmla="*/ 66 w 83"/>
                      <a:gd name="T13" fmla="*/ 0 h 14"/>
                      <a:gd name="T14" fmla="*/ 77 w 83"/>
                      <a:gd name="T15" fmla="*/ 1 h 14"/>
                      <a:gd name="T16" fmla="*/ 82 w 83"/>
                      <a:gd name="T17" fmla="*/ 3 h 14"/>
                      <a:gd name="T18" fmla="*/ 80 w 83"/>
                      <a:gd name="T19" fmla="*/ 3 h 14"/>
                      <a:gd name="T20" fmla="*/ 77 w 83"/>
                      <a:gd name="T21" fmla="*/ 6 h 14"/>
                      <a:gd name="T22" fmla="*/ 73 w 83"/>
                      <a:gd name="T23" fmla="*/ 8 h 14"/>
                      <a:gd name="T24" fmla="*/ 67 w 83"/>
                      <a:gd name="T25" fmla="*/ 9 h 14"/>
                      <a:gd name="T26" fmla="*/ 60 w 83"/>
                      <a:gd name="T27" fmla="*/ 10 h 14"/>
                      <a:gd name="T28" fmla="*/ 53 w 83"/>
                      <a:gd name="T29" fmla="*/ 11 h 14"/>
                      <a:gd name="T30" fmla="*/ 45 w 83"/>
                      <a:gd name="T31" fmla="*/ 13 h 14"/>
                      <a:gd name="T32" fmla="*/ 37 w 83"/>
                      <a:gd name="T33" fmla="*/ 13 h 14"/>
                      <a:gd name="T34" fmla="*/ 29 w 83"/>
                      <a:gd name="T35" fmla="*/ 11 h 14"/>
                      <a:gd name="T36" fmla="*/ 22 w 83"/>
                      <a:gd name="T37" fmla="*/ 10 h 14"/>
                      <a:gd name="T38" fmla="*/ 15 w 83"/>
                      <a:gd name="T39" fmla="*/ 9 h 14"/>
                      <a:gd name="T40" fmla="*/ 9 w 83"/>
                      <a:gd name="T41" fmla="*/ 8 h 14"/>
                      <a:gd name="T42" fmla="*/ 5 w 83"/>
                      <a:gd name="T43" fmla="*/ 6 h 14"/>
                      <a:gd name="T44" fmla="*/ 2 w 83"/>
                      <a:gd name="T45" fmla="*/ 5 h 14"/>
                      <a:gd name="T46" fmla="*/ 0 w 83"/>
                      <a:gd name="T47" fmla="*/ 3 h 14"/>
                      <a:gd name="T48" fmla="*/ 3 w 83"/>
                      <a:gd name="T49" fmla="*/ 1 h 14"/>
                      <a:gd name="T50" fmla="*/ 5 w 83"/>
                      <a:gd name="T51" fmla="*/ 1 h 14"/>
                      <a:gd name="T52" fmla="*/ 9 w 83"/>
                      <a:gd name="T53" fmla="*/ 1 h 14"/>
                      <a:gd name="T54" fmla="*/ 11 w 83"/>
                      <a:gd name="T55" fmla="*/ 1 h 14"/>
                      <a:gd name="T56" fmla="*/ 14 w 83"/>
                      <a:gd name="T57" fmla="*/ 1 h 14"/>
                      <a:gd name="T58" fmla="*/ 18 w 83"/>
                      <a:gd name="T59" fmla="*/ 0 h 14"/>
                      <a:gd name="T60" fmla="*/ 23 w 83"/>
                      <a:gd name="T61" fmla="*/ 0 h 14"/>
                      <a:gd name="T62" fmla="*/ 32 w 83"/>
                      <a:gd name="T63" fmla="*/ 0 h 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3" h="14">
                        <a:moveTo>
                          <a:pt x="37" y="0"/>
                        </a:moveTo>
                        <a:lnTo>
                          <a:pt x="39" y="0"/>
                        </a:lnTo>
                        <a:lnTo>
                          <a:pt x="41" y="0"/>
                        </a:lnTo>
                        <a:lnTo>
                          <a:pt x="44" y="0"/>
                        </a:lnTo>
                        <a:lnTo>
                          <a:pt x="45" y="0"/>
                        </a:lnTo>
                        <a:lnTo>
                          <a:pt x="46" y="0"/>
                        </a:lnTo>
                        <a:lnTo>
                          <a:pt x="48" y="0"/>
                        </a:lnTo>
                        <a:lnTo>
                          <a:pt x="50" y="0"/>
                        </a:lnTo>
                        <a:lnTo>
                          <a:pt x="52" y="0"/>
                        </a:lnTo>
                        <a:lnTo>
                          <a:pt x="55" y="0"/>
                        </a:lnTo>
                        <a:lnTo>
                          <a:pt x="56" y="0"/>
                        </a:lnTo>
                        <a:lnTo>
                          <a:pt x="59" y="0"/>
                        </a:lnTo>
                        <a:lnTo>
                          <a:pt x="63" y="0"/>
                        </a:lnTo>
                        <a:lnTo>
                          <a:pt x="66" y="0"/>
                        </a:lnTo>
                        <a:lnTo>
                          <a:pt x="71" y="1"/>
                        </a:lnTo>
                        <a:lnTo>
                          <a:pt x="77" y="1"/>
                        </a:lnTo>
                        <a:lnTo>
                          <a:pt x="82" y="1"/>
                        </a:lnTo>
                        <a:lnTo>
                          <a:pt x="82" y="3"/>
                        </a:lnTo>
                        <a:lnTo>
                          <a:pt x="80" y="3"/>
                        </a:lnTo>
                        <a:lnTo>
                          <a:pt x="80" y="5"/>
                        </a:lnTo>
                        <a:lnTo>
                          <a:pt x="77" y="6"/>
                        </a:lnTo>
                        <a:lnTo>
                          <a:pt x="75" y="8"/>
                        </a:lnTo>
                        <a:lnTo>
                          <a:pt x="73" y="8"/>
                        </a:lnTo>
                        <a:lnTo>
                          <a:pt x="70" y="9"/>
                        </a:lnTo>
                        <a:lnTo>
                          <a:pt x="67" y="9"/>
                        </a:lnTo>
                        <a:lnTo>
                          <a:pt x="63" y="10"/>
                        </a:lnTo>
                        <a:lnTo>
                          <a:pt x="60" y="10"/>
                        </a:lnTo>
                        <a:lnTo>
                          <a:pt x="56" y="11"/>
                        </a:lnTo>
                        <a:lnTo>
                          <a:pt x="53" y="11"/>
                        </a:lnTo>
                        <a:lnTo>
                          <a:pt x="50" y="11"/>
                        </a:lnTo>
                        <a:lnTo>
                          <a:pt x="45" y="13"/>
                        </a:lnTo>
                        <a:lnTo>
                          <a:pt x="41" y="13"/>
                        </a:lnTo>
                        <a:lnTo>
                          <a:pt x="37" y="13"/>
                        </a:lnTo>
                        <a:lnTo>
                          <a:pt x="33" y="11"/>
                        </a:lnTo>
                        <a:lnTo>
                          <a:pt x="29" y="11"/>
                        </a:lnTo>
                        <a:lnTo>
                          <a:pt x="25" y="11"/>
                        </a:lnTo>
                        <a:lnTo>
                          <a:pt x="22" y="10"/>
                        </a:lnTo>
                        <a:lnTo>
                          <a:pt x="18" y="10"/>
                        </a:lnTo>
                        <a:lnTo>
                          <a:pt x="15" y="9"/>
                        </a:lnTo>
                        <a:lnTo>
                          <a:pt x="12" y="9"/>
                        </a:lnTo>
                        <a:lnTo>
                          <a:pt x="9" y="8"/>
                        </a:lnTo>
                        <a:lnTo>
                          <a:pt x="7" y="8"/>
                        </a:lnTo>
                        <a:lnTo>
                          <a:pt x="5" y="6"/>
                        </a:lnTo>
                        <a:lnTo>
                          <a:pt x="3" y="5"/>
                        </a:lnTo>
                        <a:lnTo>
                          <a:pt x="2" y="5"/>
                        </a:lnTo>
                        <a:lnTo>
                          <a:pt x="2" y="3"/>
                        </a:lnTo>
                        <a:lnTo>
                          <a:pt x="0" y="3"/>
                        </a:lnTo>
                        <a:lnTo>
                          <a:pt x="0" y="1"/>
                        </a:lnTo>
                        <a:lnTo>
                          <a:pt x="3" y="1"/>
                        </a:lnTo>
                        <a:lnTo>
                          <a:pt x="4" y="1"/>
                        </a:lnTo>
                        <a:lnTo>
                          <a:pt x="5" y="1"/>
                        </a:lnTo>
                        <a:lnTo>
                          <a:pt x="7" y="1"/>
                        </a:lnTo>
                        <a:lnTo>
                          <a:pt x="9" y="1"/>
                        </a:lnTo>
                        <a:lnTo>
                          <a:pt x="11" y="1"/>
                        </a:lnTo>
                        <a:lnTo>
                          <a:pt x="12" y="1"/>
                        </a:lnTo>
                        <a:lnTo>
                          <a:pt x="14" y="1"/>
                        </a:lnTo>
                        <a:lnTo>
                          <a:pt x="16" y="1"/>
                        </a:lnTo>
                        <a:lnTo>
                          <a:pt x="18" y="0"/>
                        </a:lnTo>
                        <a:lnTo>
                          <a:pt x="21" y="0"/>
                        </a:lnTo>
                        <a:lnTo>
                          <a:pt x="23" y="0"/>
                        </a:lnTo>
                        <a:lnTo>
                          <a:pt x="27" y="0"/>
                        </a:lnTo>
                        <a:lnTo>
                          <a:pt x="32" y="0"/>
                        </a:lnTo>
                        <a:lnTo>
                          <a:pt x="37" y="0"/>
                        </a:lnTo>
                      </a:path>
                    </a:pathLst>
                  </a:custGeom>
                  <a:solidFill>
                    <a:srgbClr val="838A8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40" name="Freeform 1018"/>
                  <p:cNvSpPr>
                    <a:spLocks noChangeAspect="1"/>
                  </p:cNvSpPr>
                  <p:nvPr/>
                </p:nvSpPr>
                <p:spPr bwMode="auto">
                  <a:xfrm>
                    <a:off x="5035" y="1318"/>
                    <a:ext cx="74" cy="12"/>
                  </a:xfrm>
                  <a:custGeom>
                    <a:avLst/>
                    <a:gdLst>
                      <a:gd name="T0" fmla="*/ 30 w 74"/>
                      <a:gd name="T1" fmla="*/ 0 h 12"/>
                      <a:gd name="T2" fmla="*/ 32 w 74"/>
                      <a:gd name="T3" fmla="*/ 0 h 12"/>
                      <a:gd name="T4" fmla="*/ 35 w 74"/>
                      <a:gd name="T5" fmla="*/ 0 h 12"/>
                      <a:gd name="T6" fmla="*/ 37 w 74"/>
                      <a:gd name="T7" fmla="*/ 0 h 12"/>
                      <a:gd name="T8" fmla="*/ 38 w 74"/>
                      <a:gd name="T9" fmla="*/ 0 h 12"/>
                      <a:gd name="T10" fmla="*/ 39 w 74"/>
                      <a:gd name="T11" fmla="*/ 0 h 12"/>
                      <a:gd name="T12" fmla="*/ 41 w 74"/>
                      <a:gd name="T13" fmla="*/ 0 h 12"/>
                      <a:gd name="T14" fmla="*/ 43 w 74"/>
                      <a:gd name="T15" fmla="*/ 0 h 12"/>
                      <a:gd name="T16" fmla="*/ 45 w 74"/>
                      <a:gd name="T17" fmla="*/ 0 h 12"/>
                      <a:gd name="T18" fmla="*/ 46 w 74"/>
                      <a:gd name="T19" fmla="*/ 1 h 12"/>
                      <a:gd name="T20" fmla="*/ 48 w 74"/>
                      <a:gd name="T21" fmla="*/ 1 h 12"/>
                      <a:gd name="T22" fmla="*/ 52 w 74"/>
                      <a:gd name="T23" fmla="*/ 1 h 12"/>
                      <a:gd name="T24" fmla="*/ 54 w 74"/>
                      <a:gd name="T25" fmla="*/ 1 h 12"/>
                      <a:gd name="T26" fmla="*/ 58 w 74"/>
                      <a:gd name="T27" fmla="*/ 1 h 12"/>
                      <a:gd name="T28" fmla="*/ 62 w 74"/>
                      <a:gd name="T29" fmla="*/ 1 h 12"/>
                      <a:gd name="T30" fmla="*/ 68 w 74"/>
                      <a:gd name="T31" fmla="*/ 1 h 12"/>
                      <a:gd name="T32" fmla="*/ 73 w 74"/>
                      <a:gd name="T33" fmla="*/ 1 h 12"/>
                      <a:gd name="T34" fmla="*/ 73 w 74"/>
                      <a:gd name="T35" fmla="*/ 3 h 12"/>
                      <a:gd name="T36" fmla="*/ 73 w 74"/>
                      <a:gd name="T37" fmla="*/ 3 h 12"/>
                      <a:gd name="T38" fmla="*/ 71 w 74"/>
                      <a:gd name="T39" fmla="*/ 5 h 12"/>
                      <a:gd name="T40" fmla="*/ 71 w 74"/>
                      <a:gd name="T41" fmla="*/ 5 h 12"/>
                      <a:gd name="T42" fmla="*/ 69 w 74"/>
                      <a:gd name="T43" fmla="*/ 6 h 12"/>
                      <a:gd name="T44" fmla="*/ 66 w 74"/>
                      <a:gd name="T45" fmla="*/ 8 h 12"/>
                      <a:gd name="T46" fmla="*/ 65 w 74"/>
                      <a:gd name="T47" fmla="*/ 8 h 12"/>
                      <a:gd name="T48" fmla="*/ 62 w 74"/>
                      <a:gd name="T49" fmla="*/ 9 h 12"/>
                      <a:gd name="T50" fmla="*/ 60 w 74"/>
                      <a:gd name="T51" fmla="*/ 9 h 12"/>
                      <a:gd name="T52" fmla="*/ 57 w 74"/>
                      <a:gd name="T53" fmla="*/ 10 h 12"/>
                      <a:gd name="T54" fmla="*/ 53 w 74"/>
                      <a:gd name="T55" fmla="*/ 10 h 12"/>
                      <a:gd name="T56" fmla="*/ 50 w 74"/>
                      <a:gd name="T57" fmla="*/ 11 h 12"/>
                      <a:gd name="T58" fmla="*/ 46 w 74"/>
                      <a:gd name="T59" fmla="*/ 11 h 12"/>
                      <a:gd name="T60" fmla="*/ 43 w 74"/>
                      <a:gd name="T61" fmla="*/ 11 h 12"/>
                      <a:gd name="T62" fmla="*/ 39 w 74"/>
                      <a:gd name="T63" fmla="*/ 11 h 12"/>
                      <a:gd name="T64" fmla="*/ 35 w 74"/>
                      <a:gd name="T65" fmla="*/ 11 h 12"/>
                      <a:gd name="T66" fmla="*/ 31 w 74"/>
                      <a:gd name="T67" fmla="*/ 11 h 12"/>
                      <a:gd name="T68" fmla="*/ 28 w 74"/>
                      <a:gd name="T69" fmla="*/ 11 h 12"/>
                      <a:gd name="T70" fmla="*/ 25 w 74"/>
                      <a:gd name="T71" fmla="*/ 11 h 12"/>
                      <a:gd name="T72" fmla="*/ 21 w 74"/>
                      <a:gd name="T73" fmla="*/ 11 h 12"/>
                      <a:gd name="T74" fmla="*/ 19 w 74"/>
                      <a:gd name="T75" fmla="*/ 10 h 12"/>
                      <a:gd name="T76" fmla="*/ 16 w 74"/>
                      <a:gd name="T77" fmla="*/ 10 h 12"/>
                      <a:gd name="T78" fmla="*/ 14 w 74"/>
                      <a:gd name="T79" fmla="*/ 10 h 12"/>
                      <a:gd name="T80" fmla="*/ 11 w 74"/>
                      <a:gd name="T81" fmla="*/ 9 h 12"/>
                      <a:gd name="T82" fmla="*/ 9 w 74"/>
                      <a:gd name="T83" fmla="*/ 9 h 12"/>
                      <a:gd name="T84" fmla="*/ 7 w 74"/>
                      <a:gd name="T85" fmla="*/ 8 h 12"/>
                      <a:gd name="T86" fmla="*/ 4 w 74"/>
                      <a:gd name="T87" fmla="*/ 6 h 12"/>
                      <a:gd name="T88" fmla="*/ 3 w 74"/>
                      <a:gd name="T89" fmla="*/ 6 h 12"/>
                      <a:gd name="T90" fmla="*/ 2 w 74"/>
                      <a:gd name="T91" fmla="*/ 5 h 12"/>
                      <a:gd name="T92" fmla="*/ 0 w 74"/>
                      <a:gd name="T93" fmla="*/ 3 h 12"/>
                      <a:gd name="T94" fmla="*/ 0 w 74"/>
                      <a:gd name="T95" fmla="*/ 3 h 12"/>
                      <a:gd name="T96" fmla="*/ 2 w 74"/>
                      <a:gd name="T97" fmla="*/ 3 h 12"/>
                      <a:gd name="T98" fmla="*/ 3 w 74"/>
                      <a:gd name="T99" fmla="*/ 3 h 12"/>
                      <a:gd name="T100" fmla="*/ 4 w 74"/>
                      <a:gd name="T101" fmla="*/ 1 h 12"/>
                      <a:gd name="T102" fmla="*/ 5 w 74"/>
                      <a:gd name="T103" fmla="*/ 1 h 12"/>
                      <a:gd name="T104" fmla="*/ 7 w 74"/>
                      <a:gd name="T105" fmla="*/ 1 h 12"/>
                      <a:gd name="T106" fmla="*/ 9 w 74"/>
                      <a:gd name="T107" fmla="*/ 1 h 12"/>
                      <a:gd name="T108" fmla="*/ 9 w 74"/>
                      <a:gd name="T109" fmla="*/ 1 h 12"/>
                      <a:gd name="T110" fmla="*/ 11 w 74"/>
                      <a:gd name="T111" fmla="*/ 1 h 12"/>
                      <a:gd name="T112" fmla="*/ 12 w 74"/>
                      <a:gd name="T113" fmla="*/ 1 h 12"/>
                      <a:gd name="T114" fmla="*/ 15 w 74"/>
                      <a:gd name="T115" fmla="*/ 1 h 12"/>
                      <a:gd name="T116" fmla="*/ 16 w 74"/>
                      <a:gd name="T117" fmla="*/ 1 h 12"/>
                      <a:gd name="T118" fmla="*/ 19 w 74"/>
                      <a:gd name="T119" fmla="*/ 1 h 12"/>
                      <a:gd name="T120" fmla="*/ 23 w 74"/>
                      <a:gd name="T121" fmla="*/ 1 h 12"/>
                      <a:gd name="T122" fmla="*/ 26 w 74"/>
                      <a:gd name="T123" fmla="*/ 0 h 12"/>
                      <a:gd name="T124" fmla="*/ 30 w 74"/>
                      <a:gd name="T125" fmla="*/ 0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4" h="12">
                        <a:moveTo>
                          <a:pt x="30" y="0"/>
                        </a:moveTo>
                        <a:lnTo>
                          <a:pt x="32" y="0"/>
                        </a:lnTo>
                        <a:lnTo>
                          <a:pt x="35" y="0"/>
                        </a:lnTo>
                        <a:lnTo>
                          <a:pt x="37" y="0"/>
                        </a:lnTo>
                        <a:lnTo>
                          <a:pt x="38" y="0"/>
                        </a:lnTo>
                        <a:lnTo>
                          <a:pt x="39" y="0"/>
                        </a:lnTo>
                        <a:lnTo>
                          <a:pt x="41" y="0"/>
                        </a:lnTo>
                        <a:lnTo>
                          <a:pt x="43" y="0"/>
                        </a:lnTo>
                        <a:lnTo>
                          <a:pt x="45" y="0"/>
                        </a:lnTo>
                        <a:lnTo>
                          <a:pt x="46" y="1"/>
                        </a:lnTo>
                        <a:lnTo>
                          <a:pt x="48" y="1"/>
                        </a:lnTo>
                        <a:lnTo>
                          <a:pt x="52" y="1"/>
                        </a:lnTo>
                        <a:lnTo>
                          <a:pt x="54" y="1"/>
                        </a:lnTo>
                        <a:lnTo>
                          <a:pt x="58" y="1"/>
                        </a:lnTo>
                        <a:lnTo>
                          <a:pt x="62" y="1"/>
                        </a:lnTo>
                        <a:lnTo>
                          <a:pt x="68" y="1"/>
                        </a:lnTo>
                        <a:lnTo>
                          <a:pt x="73" y="1"/>
                        </a:lnTo>
                        <a:lnTo>
                          <a:pt x="73" y="3"/>
                        </a:lnTo>
                        <a:lnTo>
                          <a:pt x="71" y="5"/>
                        </a:lnTo>
                        <a:lnTo>
                          <a:pt x="69" y="6"/>
                        </a:lnTo>
                        <a:lnTo>
                          <a:pt x="66" y="8"/>
                        </a:lnTo>
                        <a:lnTo>
                          <a:pt x="65" y="8"/>
                        </a:lnTo>
                        <a:lnTo>
                          <a:pt x="62" y="9"/>
                        </a:lnTo>
                        <a:lnTo>
                          <a:pt x="60" y="9"/>
                        </a:lnTo>
                        <a:lnTo>
                          <a:pt x="57" y="10"/>
                        </a:lnTo>
                        <a:lnTo>
                          <a:pt x="53" y="10"/>
                        </a:lnTo>
                        <a:lnTo>
                          <a:pt x="50" y="11"/>
                        </a:lnTo>
                        <a:lnTo>
                          <a:pt x="46" y="11"/>
                        </a:lnTo>
                        <a:lnTo>
                          <a:pt x="43" y="11"/>
                        </a:lnTo>
                        <a:lnTo>
                          <a:pt x="39" y="11"/>
                        </a:lnTo>
                        <a:lnTo>
                          <a:pt x="35" y="11"/>
                        </a:lnTo>
                        <a:lnTo>
                          <a:pt x="31" y="11"/>
                        </a:lnTo>
                        <a:lnTo>
                          <a:pt x="28" y="11"/>
                        </a:lnTo>
                        <a:lnTo>
                          <a:pt x="25" y="11"/>
                        </a:lnTo>
                        <a:lnTo>
                          <a:pt x="21" y="11"/>
                        </a:lnTo>
                        <a:lnTo>
                          <a:pt x="19" y="10"/>
                        </a:lnTo>
                        <a:lnTo>
                          <a:pt x="16" y="10"/>
                        </a:lnTo>
                        <a:lnTo>
                          <a:pt x="14" y="10"/>
                        </a:lnTo>
                        <a:lnTo>
                          <a:pt x="11" y="9"/>
                        </a:lnTo>
                        <a:lnTo>
                          <a:pt x="9" y="9"/>
                        </a:lnTo>
                        <a:lnTo>
                          <a:pt x="7" y="8"/>
                        </a:lnTo>
                        <a:lnTo>
                          <a:pt x="4" y="6"/>
                        </a:lnTo>
                        <a:lnTo>
                          <a:pt x="3" y="6"/>
                        </a:lnTo>
                        <a:lnTo>
                          <a:pt x="2" y="5"/>
                        </a:lnTo>
                        <a:lnTo>
                          <a:pt x="0" y="3"/>
                        </a:lnTo>
                        <a:lnTo>
                          <a:pt x="2" y="3"/>
                        </a:lnTo>
                        <a:lnTo>
                          <a:pt x="3" y="3"/>
                        </a:lnTo>
                        <a:lnTo>
                          <a:pt x="4" y="1"/>
                        </a:lnTo>
                        <a:lnTo>
                          <a:pt x="5" y="1"/>
                        </a:lnTo>
                        <a:lnTo>
                          <a:pt x="7" y="1"/>
                        </a:lnTo>
                        <a:lnTo>
                          <a:pt x="9" y="1"/>
                        </a:lnTo>
                        <a:lnTo>
                          <a:pt x="11" y="1"/>
                        </a:lnTo>
                        <a:lnTo>
                          <a:pt x="12" y="1"/>
                        </a:lnTo>
                        <a:lnTo>
                          <a:pt x="15" y="1"/>
                        </a:lnTo>
                        <a:lnTo>
                          <a:pt x="16" y="1"/>
                        </a:lnTo>
                        <a:lnTo>
                          <a:pt x="19" y="1"/>
                        </a:lnTo>
                        <a:lnTo>
                          <a:pt x="23" y="1"/>
                        </a:lnTo>
                        <a:lnTo>
                          <a:pt x="26" y="0"/>
                        </a:lnTo>
                        <a:lnTo>
                          <a:pt x="30" y="0"/>
                        </a:lnTo>
                      </a:path>
                    </a:pathLst>
                  </a:custGeom>
                  <a:solidFill>
                    <a:srgbClr val="90979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41" name="Freeform 1019"/>
                  <p:cNvSpPr>
                    <a:spLocks noChangeAspect="1"/>
                  </p:cNvSpPr>
                  <p:nvPr/>
                </p:nvSpPr>
                <p:spPr bwMode="auto">
                  <a:xfrm>
                    <a:off x="5042" y="1318"/>
                    <a:ext cx="66" cy="12"/>
                  </a:xfrm>
                  <a:custGeom>
                    <a:avLst/>
                    <a:gdLst>
                      <a:gd name="T0" fmla="*/ 23 w 66"/>
                      <a:gd name="T1" fmla="*/ 0 h 12"/>
                      <a:gd name="T2" fmla="*/ 25 w 66"/>
                      <a:gd name="T3" fmla="*/ 0 h 12"/>
                      <a:gd name="T4" fmla="*/ 29 w 66"/>
                      <a:gd name="T5" fmla="*/ 1 h 12"/>
                      <a:gd name="T6" fmla="*/ 30 w 66"/>
                      <a:gd name="T7" fmla="*/ 1 h 12"/>
                      <a:gd name="T8" fmla="*/ 31 w 66"/>
                      <a:gd name="T9" fmla="*/ 1 h 12"/>
                      <a:gd name="T10" fmla="*/ 32 w 66"/>
                      <a:gd name="T11" fmla="*/ 1 h 12"/>
                      <a:gd name="T12" fmla="*/ 34 w 66"/>
                      <a:gd name="T13" fmla="*/ 1 h 12"/>
                      <a:gd name="T14" fmla="*/ 36 w 66"/>
                      <a:gd name="T15" fmla="*/ 1 h 12"/>
                      <a:gd name="T16" fmla="*/ 38 w 66"/>
                      <a:gd name="T17" fmla="*/ 1 h 12"/>
                      <a:gd name="T18" fmla="*/ 40 w 66"/>
                      <a:gd name="T19" fmla="*/ 1 h 12"/>
                      <a:gd name="T20" fmla="*/ 42 w 66"/>
                      <a:gd name="T21" fmla="*/ 1 h 12"/>
                      <a:gd name="T22" fmla="*/ 45 w 66"/>
                      <a:gd name="T23" fmla="*/ 1 h 12"/>
                      <a:gd name="T24" fmla="*/ 47 w 66"/>
                      <a:gd name="T25" fmla="*/ 1 h 12"/>
                      <a:gd name="T26" fmla="*/ 50 w 66"/>
                      <a:gd name="T27" fmla="*/ 1 h 12"/>
                      <a:gd name="T28" fmla="*/ 56 w 66"/>
                      <a:gd name="T29" fmla="*/ 1 h 12"/>
                      <a:gd name="T30" fmla="*/ 60 w 66"/>
                      <a:gd name="T31" fmla="*/ 3 h 12"/>
                      <a:gd name="T32" fmla="*/ 65 w 66"/>
                      <a:gd name="T33" fmla="*/ 3 h 12"/>
                      <a:gd name="T34" fmla="*/ 65 w 66"/>
                      <a:gd name="T35" fmla="*/ 3 h 12"/>
                      <a:gd name="T36" fmla="*/ 63 w 66"/>
                      <a:gd name="T37" fmla="*/ 5 h 12"/>
                      <a:gd name="T38" fmla="*/ 63 w 66"/>
                      <a:gd name="T39" fmla="*/ 6 h 12"/>
                      <a:gd name="T40" fmla="*/ 61 w 66"/>
                      <a:gd name="T41" fmla="*/ 6 h 12"/>
                      <a:gd name="T42" fmla="*/ 60 w 66"/>
                      <a:gd name="T43" fmla="*/ 8 h 12"/>
                      <a:gd name="T44" fmla="*/ 57 w 66"/>
                      <a:gd name="T45" fmla="*/ 8 h 12"/>
                      <a:gd name="T46" fmla="*/ 56 w 66"/>
                      <a:gd name="T47" fmla="*/ 9 h 12"/>
                      <a:gd name="T48" fmla="*/ 53 w 66"/>
                      <a:gd name="T49" fmla="*/ 9 h 12"/>
                      <a:gd name="T50" fmla="*/ 50 w 66"/>
                      <a:gd name="T51" fmla="*/ 10 h 12"/>
                      <a:gd name="T52" fmla="*/ 47 w 66"/>
                      <a:gd name="T53" fmla="*/ 10 h 12"/>
                      <a:gd name="T54" fmla="*/ 43 w 66"/>
                      <a:gd name="T55" fmla="*/ 11 h 12"/>
                      <a:gd name="T56" fmla="*/ 41 w 66"/>
                      <a:gd name="T57" fmla="*/ 11 h 12"/>
                      <a:gd name="T58" fmla="*/ 38 w 66"/>
                      <a:gd name="T59" fmla="*/ 11 h 12"/>
                      <a:gd name="T60" fmla="*/ 34 w 66"/>
                      <a:gd name="T61" fmla="*/ 11 h 12"/>
                      <a:gd name="T62" fmla="*/ 31 w 66"/>
                      <a:gd name="T63" fmla="*/ 11 h 12"/>
                      <a:gd name="T64" fmla="*/ 27 w 66"/>
                      <a:gd name="T65" fmla="*/ 11 h 12"/>
                      <a:gd name="T66" fmla="*/ 25 w 66"/>
                      <a:gd name="T67" fmla="*/ 11 h 12"/>
                      <a:gd name="T68" fmla="*/ 22 w 66"/>
                      <a:gd name="T69" fmla="*/ 11 h 12"/>
                      <a:gd name="T70" fmla="*/ 19 w 66"/>
                      <a:gd name="T71" fmla="*/ 11 h 12"/>
                      <a:gd name="T72" fmla="*/ 16 w 66"/>
                      <a:gd name="T73" fmla="*/ 10 h 12"/>
                      <a:gd name="T74" fmla="*/ 14 w 66"/>
                      <a:gd name="T75" fmla="*/ 10 h 12"/>
                      <a:gd name="T76" fmla="*/ 11 w 66"/>
                      <a:gd name="T77" fmla="*/ 10 h 12"/>
                      <a:gd name="T78" fmla="*/ 9 w 66"/>
                      <a:gd name="T79" fmla="*/ 9 h 12"/>
                      <a:gd name="T80" fmla="*/ 7 w 66"/>
                      <a:gd name="T81" fmla="*/ 9 h 12"/>
                      <a:gd name="T82" fmla="*/ 5 w 66"/>
                      <a:gd name="T83" fmla="*/ 8 h 12"/>
                      <a:gd name="T84" fmla="*/ 4 w 66"/>
                      <a:gd name="T85" fmla="*/ 8 h 12"/>
                      <a:gd name="T86" fmla="*/ 3 w 66"/>
                      <a:gd name="T87" fmla="*/ 6 h 12"/>
                      <a:gd name="T88" fmla="*/ 2 w 66"/>
                      <a:gd name="T89" fmla="*/ 6 h 12"/>
                      <a:gd name="T90" fmla="*/ 0 w 66"/>
                      <a:gd name="T91" fmla="*/ 5 h 12"/>
                      <a:gd name="T92" fmla="*/ 0 w 66"/>
                      <a:gd name="T93" fmla="*/ 3 h 12"/>
                      <a:gd name="T94" fmla="*/ 2 w 66"/>
                      <a:gd name="T95" fmla="*/ 3 h 12"/>
                      <a:gd name="T96" fmla="*/ 3 w 66"/>
                      <a:gd name="T97" fmla="*/ 3 h 12"/>
                      <a:gd name="T98" fmla="*/ 4 w 66"/>
                      <a:gd name="T99" fmla="*/ 3 h 12"/>
                      <a:gd name="T100" fmla="*/ 5 w 66"/>
                      <a:gd name="T101" fmla="*/ 3 h 12"/>
                      <a:gd name="T102" fmla="*/ 7 w 66"/>
                      <a:gd name="T103" fmla="*/ 3 h 12"/>
                      <a:gd name="T104" fmla="*/ 8 w 66"/>
                      <a:gd name="T105" fmla="*/ 3 h 12"/>
                      <a:gd name="T106" fmla="*/ 9 w 66"/>
                      <a:gd name="T107" fmla="*/ 1 h 12"/>
                      <a:gd name="T108" fmla="*/ 11 w 66"/>
                      <a:gd name="T109" fmla="*/ 1 h 12"/>
                      <a:gd name="T110" fmla="*/ 14 w 66"/>
                      <a:gd name="T111" fmla="*/ 1 h 12"/>
                      <a:gd name="T112" fmla="*/ 15 w 66"/>
                      <a:gd name="T113" fmla="*/ 1 h 12"/>
                      <a:gd name="T114" fmla="*/ 18 w 66"/>
                      <a:gd name="T115" fmla="*/ 1 h 12"/>
                      <a:gd name="T116" fmla="*/ 20 w 66"/>
                      <a:gd name="T117" fmla="*/ 1 h 12"/>
                      <a:gd name="T118" fmla="*/ 23 w 66"/>
                      <a:gd name="T119" fmla="*/ 0 h 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6" h="12">
                        <a:moveTo>
                          <a:pt x="23" y="0"/>
                        </a:moveTo>
                        <a:lnTo>
                          <a:pt x="25" y="0"/>
                        </a:lnTo>
                        <a:lnTo>
                          <a:pt x="29" y="1"/>
                        </a:lnTo>
                        <a:lnTo>
                          <a:pt x="30" y="1"/>
                        </a:lnTo>
                        <a:lnTo>
                          <a:pt x="31" y="1"/>
                        </a:lnTo>
                        <a:lnTo>
                          <a:pt x="32" y="1"/>
                        </a:lnTo>
                        <a:lnTo>
                          <a:pt x="34" y="1"/>
                        </a:lnTo>
                        <a:lnTo>
                          <a:pt x="36" y="1"/>
                        </a:lnTo>
                        <a:lnTo>
                          <a:pt x="38" y="1"/>
                        </a:lnTo>
                        <a:lnTo>
                          <a:pt x="40" y="1"/>
                        </a:lnTo>
                        <a:lnTo>
                          <a:pt x="42" y="1"/>
                        </a:lnTo>
                        <a:lnTo>
                          <a:pt x="45" y="1"/>
                        </a:lnTo>
                        <a:lnTo>
                          <a:pt x="47" y="1"/>
                        </a:lnTo>
                        <a:lnTo>
                          <a:pt x="50" y="1"/>
                        </a:lnTo>
                        <a:lnTo>
                          <a:pt x="56" y="1"/>
                        </a:lnTo>
                        <a:lnTo>
                          <a:pt x="60" y="3"/>
                        </a:lnTo>
                        <a:lnTo>
                          <a:pt x="65" y="3"/>
                        </a:lnTo>
                        <a:lnTo>
                          <a:pt x="63" y="5"/>
                        </a:lnTo>
                        <a:lnTo>
                          <a:pt x="63" y="6"/>
                        </a:lnTo>
                        <a:lnTo>
                          <a:pt x="61" y="6"/>
                        </a:lnTo>
                        <a:lnTo>
                          <a:pt x="60" y="8"/>
                        </a:lnTo>
                        <a:lnTo>
                          <a:pt x="57" y="8"/>
                        </a:lnTo>
                        <a:lnTo>
                          <a:pt x="56" y="9"/>
                        </a:lnTo>
                        <a:lnTo>
                          <a:pt x="53" y="9"/>
                        </a:lnTo>
                        <a:lnTo>
                          <a:pt x="50" y="10"/>
                        </a:lnTo>
                        <a:lnTo>
                          <a:pt x="47" y="10"/>
                        </a:lnTo>
                        <a:lnTo>
                          <a:pt x="43" y="11"/>
                        </a:lnTo>
                        <a:lnTo>
                          <a:pt x="41" y="11"/>
                        </a:lnTo>
                        <a:lnTo>
                          <a:pt x="38" y="11"/>
                        </a:lnTo>
                        <a:lnTo>
                          <a:pt x="34" y="11"/>
                        </a:lnTo>
                        <a:lnTo>
                          <a:pt x="31" y="11"/>
                        </a:lnTo>
                        <a:lnTo>
                          <a:pt x="27" y="11"/>
                        </a:lnTo>
                        <a:lnTo>
                          <a:pt x="25" y="11"/>
                        </a:lnTo>
                        <a:lnTo>
                          <a:pt x="22" y="11"/>
                        </a:lnTo>
                        <a:lnTo>
                          <a:pt x="19" y="11"/>
                        </a:lnTo>
                        <a:lnTo>
                          <a:pt x="16" y="10"/>
                        </a:lnTo>
                        <a:lnTo>
                          <a:pt x="14" y="10"/>
                        </a:lnTo>
                        <a:lnTo>
                          <a:pt x="11" y="10"/>
                        </a:lnTo>
                        <a:lnTo>
                          <a:pt x="9" y="9"/>
                        </a:lnTo>
                        <a:lnTo>
                          <a:pt x="7" y="9"/>
                        </a:lnTo>
                        <a:lnTo>
                          <a:pt x="5" y="8"/>
                        </a:lnTo>
                        <a:lnTo>
                          <a:pt x="4" y="8"/>
                        </a:lnTo>
                        <a:lnTo>
                          <a:pt x="3" y="6"/>
                        </a:lnTo>
                        <a:lnTo>
                          <a:pt x="2" y="6"/>
                        </a:lnTo>
                        <a:lnTo>
                          <a:pt x="0" y="5"/>
                        </a:lnTo>
                        <a:lnTo>
                          <a:pt x="0" y="3"/>
                        </a:lnTo>
                        <a:lnTo>
                          <a:pt x="2" y="3"/>
                        </a:lnTo>
                        <a:lnTo>
                          <a:pt x="3" y="3"/>
                        </a:lnTo>
                        <a:lnTo>
                          <a:pt x="4" y="3"/>
                        </a:lnTo>
                        <a:lnTo>
                          <a:pt x="5" y="3"/>
                        </a:lnTo>
                        <a:lnTo>
                          <a:pt x="7" y="3"/>
                        </a:lnTo>
                        <a:lnTo>
                          <a:pt x="8" y="3"/>
                        </a:lnTo>
                        <a:lnTo>
                          <a:pt x="9" y="1"/>
                        </a:lnTo>
                        <a:lnTo>
                          <a:pt x="11" y="1"/>
                        </a:lnTo>
                        <a:lnTo>
                          <a:pt x="14" y="1"/>
                        </a:lnTo>
                        <a:lnTo>
                          <a:pt x="15" y="1"/>
                        </a:lnTo>
                        <a:lnTo>
                          <a:pt x="18" y="1"/>
                        </a:lnTo>
                        <a:lnTo>
                          <a:pt x="20" y="1"/>
                        </a:lnTo>
                        <a:lnTo>
                          <a:pt x="23" y="0"/>
                        </a:lnTo>
                      </a:path>
                    </a:pathLst>
                  </a:custGeom>
                  <a:solidFill>
                    <a:srgbClr val="9AA1A1"/>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42" name="Freeform 1020"/>
                  <p:cNvSpPr>
                    <a:spLocks noChangeAspect="1"/>
                  </p:cNvSpPr>
                  <p:nvPr/>
                </p:nvSpPr>
                <p:spPr bwMode="auto">
                  <a:xfrm>
                    <a:off x="5047" y="1319"/>
                    <a:ext cx="60" cy="11"/>
                  </a:xfrm>
                  <a:custGeom>
                    <a:avLst/>
                    <a:gdLst>
                      <a:gd name="T0" fmla="*/ 19 w 60"/>
                      <a:gd name="T1" fmla="*/ 0 h 11"/>
                      <a:gd name="T2" fmla="*/ 21 w 60"/>
                      <a:gd name="T3" fmla="*/ 0 h 11"/>
                      <a:gd name="T4" fmla="*/ 23 w 60"/>
                      <a:gd name="T5" fmla="*/ 0 h 11"/>
                      <a:gd name="T6" fmla="*/ 25 w 60"/>
                      <a:gd name="T7" fmla="*/ 0 h 11"/>
                      <a:gd name="T8" fmla="*/ 26 w 60"/>
                      <a:gd name="T9" fmla="*/ 0 h 11"/>
                      <a:gd name="T10" fmla="*/ 27 w 60"/>
                      <a:gd name="T11" fmla="*/ 0 h 11"/>
                      <a:gd name="T12" fmla="*/ 29 w 60"/>
                      <a:gd name="T13" fmla="*/ 0 h 11"/>
                      <a:gd name="T14" fmla="*/ 30 w 60"/>
                      <a:gd name="T15" fmla="*/ 0 h 11"/>
                      <a:gd name="T16" fmla="*/ 33 w 60"/>
                      <a:gd name="T17" fmla="*/ 0 h 11"/>
                      <a:gd name="T18" fmla="*/ 34 w 60"/>
                      <a:gd name="T19" fmla="*/ 0 h 11"/>
                      <a:gd name="T20" fmla="*/ 36 w 60"/>
                      <a:gd name="T21" fmla="*/ 0 h 11"/>
                      <a:gd name="T22" fmla="*/ 39 w 60"/>
                      <a:gd name="T23" fmla="*/ 0 h 11"/>
                      <a:gd name="T24" fmla="*/ 41 w 60"/>
                      <a:gd name="T25" fmla="*/ 1 h 11"/>
                      <a:gd name="T26" fmla="*/ 45 w 60"/>
                      <a:gd name="T27" fmla="*/ 1 h 11"/>
                      <a:gd name="T28" fmla="*/ 50 w 60"/>
                      <a:gd name="T29" fmla="*/ 1 h 11"/>
                      <a:gd name="T30" fmla="*/ 54 w 60"/>
                      <a:gd name="T31" fmla="*/ 1 h 11"/>
                      <a:gd name="T32" fmla="*/ 59 w 60"/>
                      <a:gd name="T33" fmla="*/ 3 h 11"/>
                      <a:gd name="T34" fmla="*/ 59 w 60"/>
                      <a:gd name="T35" fmla="*/ 3 h 11"/>
                      <a:gd name="T36" fmla="*/ 57 w 60"/>
                      <a:gd name="T37" fmla="*/ 3 h 11"/>
                      <a:gd name="T38" fmla="*/ 57 w 60"/>
                      <a:gd name="T39" fmla="*/ 5 h 11"/>
                      <a:gd name="T40" fmla="*/ 55 w 60"/>
                      <a:gd name="T41" fmla="*/ 6 h 11"/>
                      <a:gd name="T42" fmla="*/ 54 w 60"/>
                      <a:gd name="T43" fmla="*/ 6 h 11"/>
                      <a:gd name="T44" fmla="*/ 52 w 60"/>
                      <a:gd name="T45" fmla="*/ 8 h 11"/>
                      <a:gd name="T46" fmla="*/ 50 w 60"/>
                      <a:gd name="T47" fmla="*/ 8 h 11"/>
                      <a:gd name="T48" fmla="*/ 48 w 60"/>
                      <a:gd name="T49" fmla="*/ 8 h 11"/>
                      <a:gd name="T50" fmla="*/ 45 w 60"/>
                      <a:gd name="T51" fmla="*/ 8 h 11"/>
                      <a:gd name="T52" fmla="*/ 43 w 60"/>
                      <a:gd name="T53" fmla="*/ 8 h 11"/>
                      <a:gd name="T54" fmla="*/ 40 w 60"/>
                      <a:gd name="T55" fmla="*/ 8 h 11"/>
                      <a:gd name="T56" fmla="*/ 37 w 60"/>
                      <a:gd name="T57" fmla="*/ 10 h 11"/>
                      <a:gd name="T58" fmla="*/ 34 w 60"/>
                      <a:gd name="T59" fmla="*/ 10 h 11"/>
                      <a:gd name="T60" fmla="*/ 32 w 60"/>
                      <a:gd name="T61" fmla="*/ 10 h 11"/>
                      <a:gd name="T62" fmla="*/ 27 w 60"/>
                      <a:gd name="T63" fmla="*/ 10 h 11"/>
                      <a:gd name="T64" fmla="*/ 25 w 60"/>
                      <a:gd name="T65" fmla="*/ 10 h 11"/>
                      <a:gd name="T66" fmla="*/ 22 w 60"/>
                      <a:gd name="T67" fmla="*/ 10 h 11"/>
                      <a:gd name="T68" fmla="*/ 21 w 60"/>
                      <a:gd name="T69" fmla="*/ 10 h 11"/>
                      <a:gd name="T70" fmla="*/ 18 w 60"/>
                      <a:gd name="T71" fmla="*/ 10 h 11"/>
                      <a:gd name="T72" fmla="*/ 15 w 60"/>
                      <a:gd name="T73" fmla="*/ 8 h 11"/>
                      <a:gd name="T74" fmla="*/ 12 w 60"/>
                      <a:gd name="T75" fmla="*/ 8 h 11"/>
                      <a:gd name="T76" fmla="*/ 11 w 60"/>
                      <a:gd name="T77" fmla="*/ 8 h 11"/>
                      <a:gd name="T78" fmla="*/ 9 w 60"/>
                      <a:gd name="T79" fmla="*/ 8 h 11"/>
                      <a:gd name="T80" fmla="*/ 7 w 60"/>
                      <a:gd name="T81" fmla="*/ 8 h 11"/>
                      <a:gd name="T82" fmla="*/ 5 w 60"/>
                      <a:gd name="T83" fmla="*/ 6 h 11"/>
                      <a:gd name="T84" fmla="*/ 4 w 60"/>
                      <a:gd name="T85" fmla="*/ 6 h 11"/>
                      <a:gd name="T86" fmla="*/ 3 w 60"/>
                      <a:gd name="T87" fmla="*/ 6 h 11"/>
                      <a:gd name="T88" fmla="*/ 2 w 60"/>
                      <a:gd name="T89" fmla="*/ 5 h 11"/>
                      <a:gd name="T90" fmla="*/ 2 w 60"/>
                      <a:gd name="T91" fmla="*/ 3 h 11"/>
                      <a:gd name="T92" fmla="*/ 0 w 60"/>
                      <a:gd name="T93" fmla="*/ 3 h 11"/>
                      <a:gd name="T94" fmla="*/ 3 w 60"/>
                      <a:gd name="T95" fmla="*/ 3 h 11"/>
                      <a:gd name="T96" fmla="*/ 4 w 60"/>
                      <a:gd name="T97" fmla="*/ 3 h 11"/>
                      <a:gd name="T98" fmla="*/ 5 w 60"/>
                      <a:gd name="T99" fmla="*/ 1 h 11"/>
                      <a:gd name="T100" fmla="*/ 7 w 60"/>
                      <a:gd name="T101" fmla="*/ 1 h 11"/>
                      <a:gd name="T102" fmla="*/ 9 w 60"/>
                      <a:gd name="T103" fmla="*/ 1 h 11"/>
                      <a:gd name="T104" fmla="*/ 11 w 60"/>
                      <a:gd name="T105" fmla="*/ 1 h 11"/>
                      <a:gd name="T106" fmla="*/ 14 w 60"/>
                      <a:gd name="T107" fmla="*/ 0 h 11"/>
                      <a:gd name="T108" fmla="*/ 19 w 60"/>
                      <a:gd name="T109" fmla="*/ 0 h 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 h="11">
                        <a:moveTo>
                          <a:pt x="19" y="0"/>
                        </a:moveTo>
                        <a:lnTo>
                          <a:pt x="21" y="0"/>
                        </a:lnTo>
                        <a:lnTo>
                          <a:pt x="23" y="0"/>
                        </a:lnTo>
                        <a:lnTo>
                          <a:pt x="25" y="0"/>
                        </a:lnTo>
                        <a:lnTo>
                          <a:pt x="26" y="0"/>
                        </a:lnTo>
                        <a:lnTo>
                          <a:pt x="27" y="0"/>
                        </a:lnTo>
                        <a:lnTo>
                          <a:pt x="29" y="0"/>
                        </a:lnTo>
                        <a:lnTo>
                          <a:pt x="30" y="0"/>
                        </a:lnTo>
                        <a:lnTo>
                          <a:pt x="33" y="0"/>
                        </a:lnTo>
                        <a:lnTo>
                          <a:pt x="34" y="0"/>
                        </a:lnTo>
                        <a:lnTo>
                          <a:pt x="36" y="0"/>
                        </a:lnTo>
                        <a:lnTo>
                          <a:pt x="39" y="0"/>
                        </a:lnTo>
                        <a:lnTo>
                          <a:pt x="41" y="1"/>
                        </a:lnTo>
                        <a:lnTo>
                          <a:pt x="45" y="1"/>
                        </a:lnTo>
                        <a:lnTo>
                          <a:pt x="50" y="1"/>
                        </a:lnTo>
                        <a:lnTo>
                          <a:pt x="54" y="1"/>
                        </a:lnTo>
                        <a:lnTo>
                          <a:pt x="59" y="3"/>
                        </a:lnTo>
                        <a:lnTo>
                          <a:pt x="57" y="3"/>
                        </a:lnTo>
                        <a:lnTo>
                          <a:pt x="57" y="5"/>
                        </a:lnTo>
                        <a:lnTo>
                          <a:pt x="55" y="6"/>
                        </a:lnTo>
                        <a:lnTo>
                          <a:pt x="54" y="6"/>
                        </a:lnTo>
                        <a:lnTo>
                          <a:pt x="52" y="8"/>
                        </a:lnTo>
                        <a:lnTo>
                          <a:pt x="50" y="8"/>
                        </a:lnTo>
                        <a:lnTo>
                          <a:pt x="48" y="8"/>
                        </a:lnTo>
                        <a:lnTo>
                          <a:pt x="45" y="8"/>
                        </a:lnTo>
                        <a:lnTo>
                          <a:pt x="43" y="8"/>
                        </a:lnTo>
                        <a:lnTo>
                          <a:pt x="40" y="8"/>
                        </a:lnTo>
                        <a:lnTo>
                          <a:pt x="37" y="10"/>
                        </a:lnTo>
                        <a:lnTo>
                          <a:pt x="34" y="10"/>
                        </a:lnTo>
                        <a:lnTo>
                          <a:pt x="32" y="10"/>
                        </a:lnTo>
                        <a:lnTo>
                          <a:pt x="27" y="10"/>
                        </a:lnTo>
                        <a:lnTo>
                          <a:pt x="25" y="10"/>
                        </a:lnTo>
                        <a:lnTo>
                          <a:pt x="22" y="10"/>
                        </a:lnTo>
                        <a:lnTo>
                          <a:pt x="21" y="10"/>
                        </a:lnTo>
                        <a:lnTo>
                          <a:pt x="18" y="10"/>
                        </a:lnTo>
                        <a:lnTo>
                          <a:pt x="15" y="8"/>
                        </a:lnTo>
                        <a:lnTo>
                          <a:pt x="12" y="8"/>
                        </a:lnTo>
                        <a:lnTo>
                          <a:pt x="11" y="8"/>
                        </a:lnTo>
                        <a:lnTo>
                          <a:pt x="9" y="8"/>
                        </a:lnTo>
                        <a:lnTo>
                          <a:pt x="7" y="8"/>
                        </a:lnTo>
                        <a:lnTo>
                          <a:pt x="5" y="6"/>
                        </a:lnTo>
                        <a:lnTo>
                          <a:pt x="4" y="6"/>
                        </a:lnTo>
                        <a:lnTo>
                          <a:pt x="3" y="6"/>
                        </a:lnTo>
                        <a:lnTo>
                          <a:pt x="2" y="5"/>
                        </a:lnTo>
                        <a:lnTo>
                          <a:pt x="2" y="3"/>
                        </a:lnTo>
                        <a:lnTo>
                          <a:pt x="0" y="3"/>
                        </a:lnTo>
                        <a:lnTo>
                          <a:pt x="3" y="3"/>
                        </a:lnTo>
                        <a:lnTo>
                          <a:pt x="4" y="3"/>
                        </a:lnTo>
                        <a:lnTo>
                          <a:pt x="5" y="1"/>
                        </a:lnTo>
                        <a:lnTo>
                          <a:pt x="7" y="1"/>
                        </a:lnTo>
                        <a:lnTo>
                          <a:pt x="9" y="1"/>
                        </a:lnTo>
                        <a:lnTo>
                          <a:pt x="11" y="1"/>
                        </a:lnTo>
                        <a:lnTo>
                          <a:pt x="14" y="0"/>
                        </a:lnTo>
                        <a:lnTo>
                          <a:pt x="19" y="0"/>
                        </a:lnTo>
                      </a:path>
                    </a:pathLst>
                  </a:custGeom>
                  <a:solidFill>
                    <a:srgbClr val="A7AEA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43" name="Freeform 1021"/>
                  <p:cNvSpPr>
                    <a:spLocks noChangeAspect="1"/>
                  </p:cNvSpPr>
                  <p:nvPr/>
                </p:nvSpPr>
                <p:spPr bwMode="auto">
                  <a:xfrm>
                    <a:off x="5054" y="1319"/>
                    <a:ext cx="51" cy="11"/>
                  </a:xfrm>
                  <a:custGeom>
                    <a:avLst/>
                    <a:gdLst>
                      <a:gd name="T0" fmla="*/ 12 w 51"/>
                      <a:gd name="T1" fmla="*/ 0 h 11"/>
                      <a:gd name="T2" fmla="*/ 15 w 51"/>
                      <a:gd name="T3" fmla="*/ 0 h 11"/>
                      <a:gd name="T4" fmla="*/ 16 w 51"/>
                      <a:gd name="T5" fmla="*/ 0 h 11"/>
                      <a:gd name="T6" fmla="*/ 18 w 51"/>
                      <a:gd name="T7" fmla="*/ 0 h 11"/>
                      <a:gd name="T8" fmla="*/ 19 w 51"/>
                      <a:gd name="T9" fmla="*/ 0 h 11"/>
                      <a:gd name="T10" fmla="*/ 20 w 51"/>
                      <a:gd name="T11" fmla="*/ 0 h 11"/>
                      <a:gd name="T12" fmla="*/ 22 w 51"/>
                      <a:gd name="T13" fmla="*/ 0 h 11"/>
                      <a:gd name="T14" fmla="*/ 23 w 51"/>
                      <a:gd name="T15" fmla="*/ 0 h 11"/>
                      <a:gd name="T16" fmla="*/ 25 w 51"/>
                      <a:gd name="T17" fmla="*/ 0 h 11"/>
                      <a:gd name="T18" fmla="*/ 27 w 51"/>
                      <a:gd name="T19" fmla="*/ 0 h 11"/>
                      <a:gd name="T20" fmla="*/ 28 w 51"/>
                      <a:gd name="T21" fmla="*/ 1 h 11"/>
                      <a:gd name="T22" fmla="*/ 31 w 51"/>
                      <a:gd name="T23" fmla="*/ 1 h 11"/>
                      <a:gd name="T24" fmla="*/ 34 w 51"/>
                      <a:gd name="T25" fmla="*/ 1 h 11"/>
                      <a:gd name="T26" fmla="*/ 37 w 51"/>
                      <a:gd name="T27" fmla="*/ 1 h 11"/>
                      <a:gd name="T28" fmla="*/ 41 w 51"/>
                      <a:gd name="T29" fmla="*/ 3 h 11"/>
                      <a:gd name="T30" fmla="*/ 45 w 51"/>
                      <a:gd name="T31" fmla="*/ 3 h 11"/>
                      <a:gd name="T32" fmla="*/ 50 w 51"/>
                      <a:gd name="T33" fmla="*/ 3 h 11"/>
                      <a:gd name="T34" fmla="*/ 50 w 51"/>
                      <a:gd name="T35" fmla="*/ 3 h 11"/>
                      <a:gd name="T36" fmla="*/ 48 w 51"/>
                      <a:gd name="T37" fmla="*/ 5 h 11"/>
                      <a:gd name="T38" fmla="*/ 48 w 51"/>
                      <a:gd name="T39" fmla="*/ 6 h 11"/>
                      <a:gd name="T40" fmla="*/ 45 w 51"/>
                      <a:gd name="T41" fmla="*/ 6 h 11"/>
                      <a:gd name="T42" fmla="*/ 43 w 51"/>
                      <a:gd name="T43" fmla="*/ 8 h 11"/>
                      <a:gd name="T44" fmla="*/ 42 w 51"/>
                      <a:gd name="T45" fmla="*/ 8 h 11"/>
                      <a:gd name="T46" fmla="*/ 41 w 51"/>
                      <a:gd name="T47" fmla="*/ 8 h 11"/>
                      <a:gd name="T48" fmla="*/ 38 w 51"/>
                      <a:gd name="T49" fmla="*/ 8 h 11"/>
                      <a:gd name="T50" fmla="*/ 35 w 51"/>
                      <a:gd name="T51" fmla="*/ 8 h 11"/>
                      <a:gd name="T52" fmla="*/ 34 w 51"/>
                      <a:gd name="T53" fmla="*/ 8 h 11"/>
                      <a:gd name="T54" fmla="*/ 31 w 51"/>
                      <a:gd name="T55" fmla="*/ 10 h 11"/>
                      <a:gd name="T56" fmla="*/ 28 w 51"/>
                      <a:gd name="T57" fmla="*/ 10 h 11"/>
                      <a:gd name="T58" fmla="*/ 25 w 51"/>
                      <a:gd name="T59" fmla="*/ 10 h 11"/>
                      <a:gd name="T60" fmla="*/ 23 w 51"/>
                      <a:gd name="T61" fmla="*/ 10 h 11"/>
                      <a:gd name="T62" fmla="*/ 20 w 51"/>
                      <a:gd name="T63" fmla="*/ 10 h 11"/>
                      <a:gd name="T64" fmla="*/ 19 w 51"/>
                      <a:gd name="T65" fmla="*/ 10 h 11"/>
                      <a:gd name="T66" fmla="*/ 16 w 51"/>
                      <a:gd name="T67" fmla="*/ 10 h 11"/>
                      <a:gd name="T68" fmla="*/ 15 w 51"/>
                      <a:gd name="T69" fmla="*/ 10 h 11"/>
                      <a:gd name="T70" fmla="*/ 12 w 51"/>
                      <a:gd name="T71" fmla="*/ 8 h 11"/>
                      <a:gd name="T72" fmla="*/ 11 w 51"/>
                      <a:gd name="T73" fmla="*/ 8 h 11"/>
                      <a:gd name="T74" fmla="*/ 9 w 51"/>
                      <a:gd name="T75" fmla="*/ 8 h 11"/>
                      <a:gd name="T76" fmla="*/ 7 w 51"/>
                      <a:gd name="T77" fmla="*/ 8 h 11"/>
                      <a:gd name="T78" fmla="*/ 5 w 51"/>
                      <a:gd name="T79" fmla="*/ 8 h 11"/>
                      <a:gd name="T80" fmla="*/ 4 w 51"/>
                      <a:gd name="T81" fmla="*/ 8 h 11"/>
                      <a:gd name="T82" fmla="*/ 4 w 51"/>
                      <a:gd name="T83" fmla="*/ 6 h 11"/>
                      <a:gd name="T84" fmla="*/ 3 w 51"/>
                      <a:gd name="T85" fmla="*/ 6 h 11"/>
                      <a:gd name="T86" fmla="*/ 2 w 51"/>
                      <a:gd name="T87" fmla="*/ 6 h 11"/>
                      <a:gd name="T88" fmla="*/ 2 w 51"/>
                      <a:gd name="T89" fmla="*/ 5 h 11"/>
                      <a:gd name="T90" fmla="*/ 0 w 51"/>
                      <a:gd name="T91" fmla="*/ 5 h 11"/>
                      <a:gd name="T92" fmla="*/ 0 w 51"/>
                      <a:gd name="T93" fmla="*/ 3 h 11"/>
                      <a:gd name="T94" fmla="*/ 2 w 51"/>
                      <a:gd name="T95" fmla="*/ 3 h 11"/>
                      <a:gd name="T96" fmla="*/ 3 w 51"/>
                      <a:gd name="T97" fmla="*/ 3 h 11"/>
                      <a:gd name="T98" fmla="*/ 4 w 51"/>
                      <a:gd name="T99" fmla="*/ 3 h 11"/>
                      <a:gd name="T100" fmla="*/ 5 w 51"/>
                      <a:gd name="T101" fmla="*/ 3 h 11"/>
                      <a:gd name="T102" fmla="*/ 7 w 51"/>
                      <a:gd name="T103" fmla="*/ 1 h 11"/>
                      <a:gd name="T104" fmla="*/ 9 w 51"/>
                      <a:gd name="T105" fmla="*/ 0 h 11"/>
                      <a:gd name="T106" fmla="*/ 12 w 51"/>
                      <a:gd name="T107" fmla="*/ 0 h 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1" h="11">
                        <a:moveTo>
                          <a:pt x="12" y="0"/>
                        </a:moveTo>
                        <a:lnTo>
                          <a:pt x="15" y="0"/>
                        </a:lnTo>
                        <a:lnTo>
                          <a:pt x="16" y="0"/>
                        </a:lnTo>
                        <a:lnTo>
                          <a:pt x="18" y="0"/>
                        </a:lnTo>
                        <a:lnTo>
                          <a:pt x="19" y="0"/>
                        </a:lnTo>
                        <a:lnTo>
                          <a:pt x="20" y="0"/>
                        </a:lnTo>
                        <a:lnTo>
                          <a:pt x="22" y="0"/>
                        </a:lnTo>
                        <a:lnTo>
                          <a:pt x="23" y="0"/>
                        </a:lnTo>
                        <a:lnTo>
                          <a:pt x="25" y="0"/>
                        </a:lnTo>
                        <a:lnTo>
                          <a:pt x="27" y="0"/>
                        </a:lnTo>
                        <a:lnTo>
                          <a:pt x="28" y="1"/>
                        </a:lnTo>
                        <a:lnTo>
                          <a:pt x="31" y="1"/>
                        </a:lnTo>
                        <a:lnTo>
                          <a:pt x="34" y="1"/>
                        </a:lnTo>
                        <a:lnTo>
                          <a:pt x="37" y="1"/>
                        </a:lnTo>
                        <a:lnTo>
                          <a:pt x="41" y="3"/>
                        </a:lnTo>
                        <a:lnTo>
                          <a:pt x="45" y="3"/>
                        </a:lnTo>
                        <a:lnTo>
                          <a:pt x="50" y="3"/>
                        </a:lnTo>
                        <a:lnTo>
                          <a:pt x="48" y="5"/>
                        </a:lnTo>
                        <a:lnTo>
                          <a:pt x="48" y="6"/>
                        </a:lnTo>
                        <a:lnTo>
                          <a:pt x="45" y="6"/>
                        </a:lnTo>
                        <a:lnTo>
                          <a:pt x="43" y="8"/>
                        </a:lnTo>
                        <a:lnTo>
                          <a:pt x="42" y="8"/>
                        </a:lnTo>
                        <a:lnTo>
                          <a:pt x="41" y="8"/>
                        </a:lnTo>
                        <a:lnTo>
                          <a:pt x="38" y="8"/>
                        </a:lnTo>
                        <a:lnTo>
                          <a:pt x="35" y="8"/>
                        </a:lnTo>
                        <a:lnTo>
                          <a:pt x="34" y="8"/>
                        </a:lnTo>
                        <a:lnTo>
                          <a:pt x="31" y="10"/>
                        </a:lnTo>
                        <a:lnTo>
                          <a:pt x="28" y="10"/>
                        </a:lnTo>
                        <a:lnTo>
                          <a:pt x="25" y="10"/>
                        </a:lnTo>
                        <a:lnTo>
                          <a:pt x="23" y="10"/>
                        </a:lnTo>
                        <a:lnTo>
                          <a:pt x="20" y="10"/>
                        </a:lnTo>
                        <a:lnTo>
                          <a:pt x="19" y="10"/>
                        </a:lnTo>
                        <a:lnTo>
                          <a:pt x="16" y="10"/>
                        </a:lnTo>
                        <a:lnTo>
                          <a:pt x="15" y="10"/>
                        </a:lnTo>
                        <a:lnTo>
                          <a:pt x="12" y="8"/>
                        </a:lnTo>
                        <a:lnTo>
                          <a:pt x="11" y="8"/>
                        </a:lnTo>
                        <a:lnTo>
                          <a:pt x="9" y="8"/>
                        </a:lnTo>
                        <a:lnTo>
                          <a:pt x="7" y="8"/>
                        </a:lnTo>
                        <a:lnTo>
                          <a:pt x="5" y="8"/>
                        </a:lnTo>
                        <a:lnTo>
                          <a:pt x="4" y="8"/>
                        </a:lnTo>
                        <a:lnTo>
                          <a:pt x="4" y="6"/>
                        </a:lnTo>
                        <a:lnTo>
                          <a:pt x="3" y="6"/>
                        </a:lnTo>
                        <a:lnTo>
                          <a:pt x="2" y="6"/>
                        </a:lnTo>
                        <a:lnTo>
                          <a:pt x="2" y="5"/>
                        </a:lnTo>
                        <a:lnTo>
                          <a:pt x="0" y="5"/>
                        </a:lnTo>
                        <a:lnTo>
                          <a:pt x="0" y="3"/>
                        </a:lnTo>
                        <a:lnTo>
                          <a:pt x="2" y="3"/>
                        </a:lnTo>
                        <a:lnTo>
                          <a:pt x="3" y="3"/>
                        </a:lnTo>
                        <a:lnTo>
                          <a:pt x="4" y="3"/>
                        </a:lnTo>
                        <a:lnTo>
                          <a:pt x="5" y="3"/>
                        </a:lnTo>
                        <a:lnTo>
                          <a:pt x="7" y="1"/>
                        </a:lnTo>
                        <a:lnTo>
                          <a:pt x="9" y="0"/>
                        </a:lnTo>
                        <a:lnTo>
                          <a:pt x="12" y="0"/>
                        </a:lnTo>
                      </a:path>
                    </a:pathLst>
                  </a:custGeom>
                  <a:solidFill>
                    <a:srgbClr val="B1B8B8"/>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44" name="Freeform 1022"/>
                  <p:cNvSpPr>
                    <a:spLocks noChangeAspect="1"/>
                  </p:cNvSpPr>
                  <p:nvPr/>
                </p:nvSpPr>
                <p:spPr bwMode="auto">
                  <a:xfrm>
                    <a:off x="5060" y="1319"/>
                    <a:ext cx="44" cy="11"/>
                  </a:xfrm>
                  <a:custGeom>
                    <a:avLst/>
                    <a:gdLst>
                      <a:gd name="T0" fmla="*/ 5 w 44"/>
                      <a:gd name="T1" fmla="*/ 0 h 11"/>
                      <a:gd name="T2" fmla="*/ 9 w 44"/>
                      <a:gd name="T3" fmla="*/ 0 h 11"/>
                      <a:gd name="T4" fmla="*/ 9 w 44"/>
                      <a:gd name="T5" fmla="*/ 0 h 11"/>
                      <a:gd name="T6" fmla="*/ 11 w 44"/>
                      <a:gd name="T7" fmla="*/ 0 h 11"/>
                      <a:gd name="T8" fmla="*/ 13 w 44"/>
                      <a:gd name="T9" fmla="*/ 0 h 11"/>
                      <a:gd name="T10" fmla="*/ 14 w 44"/>
                      <a:gd name="T11" fmla="*/ 0 h 11"/>
                      <a:gd name="T12" fmla="*/ 16 w 44"/>
                      <a:gd name="T13" fmla="*/ 0 h 11"/>
                      <a:gd name="T14" fmla="*/ 16 w 44"/>
                      <a:gd name="T15" fmla="*/ 1 h 11"/>
                      <a:gd name="T16" fmla="*/ 18 w 44"/>
                      <a:gd name="T17" fmla="*/ 1 h 11"/>
                      <a:gd name="T18" fmla="*/ 21 w 44"/>
                      <a:gd name="T19" fmla="*/ 1 h 11"/>
                      <a:gd name="T20" fmla="*/ 22 w 44"/>
                      <a:gd name="T21" fmla="*/ 1 h 11"/>
                      <a:gd name="T22" fmla="*/ 25 w 44"/>
                      <a:gd name="T23" fmla="*/ 1 h 11"/>
                      <a:gd name="T24" fmla="*/ 28 w 44"/>
                      <a:gd name="T25" fmla="*/ 1 h 11"/>
                      <a:gd name="T26" fmla="*/ 30 w 44"/>
                      <a:gd name="T27" fmla="*/ 3 h 11"/>
                      <a:gd name="T28" fmla="*/ 35 w 44"/>
                      <a:gd name="T29" fmla="*/ 3 h 11"/>
                      <a:gd name="T30" fmla="*/ 39 w 44"/>
                      <a:gd name="T31" fmla="*/ 3 h 11"/>
                      <a:gd name="T32" fmla="*/ 43 w 44"/>
                      <a:gd name="T33" fmla="*/ 3 h 11"/>
                      <a:gd name="T34" fmla="*/ 43 w 44"/>
                      <a:gd name="T35" fmla="*/ 5 h 11"/>
                      <a:gd name="T36" fmla="*/ 41 w 44"/>
                      <a:gd name="T37" fmla="*/ 5 h 11"/>
                      <a:gd name="T38" fmla="*/ 41 w 44"/>
                      <a:gd name="T39" fmla="*/ 6 h 11"/>
                      <a:gd name="T40" fmla="*/ 41 w 44"/>
                      <a:gd name="T41" fmla="*/ 6 h 11"/>
                      <a:gd name="T42" fmla="*/ 39 w 44"/>
                      <a:gd name="T43" fmla="*/ 6 h 11"/>
                      <a:gd name="T44" fmla="*/ 38 w 44"/>
                      <a:gd name="T45" fmla="*/ 8 h 11"/>
                      <a:gd name="T46" fmla="*/ 36 w 44"/>
                      <a:gd name="T47" fmla="*/ 8 h 11"/>
                      <a:gd name="T48" fmla="*/ 34 w 44"/>
                      <a:gd name="T49" fmla="*/ 8 h 11"/>
                      <a:gd name="T50" fmla="*/ 32 w 44"/>
                      <a:gd name="T51" fmla="*/ 8 h 11"/>
                      <a:gd name="T52" fmla="*/ 30 w 44"/>
                      <a:gd name="T53" fmla="*/ 8 h 11"/>
                      <a:gd name="T54" fmla="*/ 28 w 44"/>
                      <a:gd name="T55" fmla="*/ 8 h 11"/>
                      <a:gd name="T56" fmla="*/ 27 w 44"/>
                      <a:gd name="T57" fmla="*/ 8 h 11"/>
                      <a:gd name="T58" fmla="*/ 23 w 44"/>
                      <a:gd name="T59" fmla="*/ 10 h 11"/>
                      <a:gd name="T60" fmla="*/ 21 w 44"/>
                      <a:gd name="T61" fmla="*/ 10 h 11"/>
                      <a:gd name="T62" fmla="*/ 20 w 44"/>
                      <a:gd name="T63" fmla="*/ 10 h 11"/>
                      <a:gd name="T64" fmla="*/ 16 w 44"/>
                      <a:gd name="T65" fmla="*/ 10 h 11"/>
                      <a:gd name="T66" fmla="*/ 13 w 44"/>
                      <a:gd name="T67" fmla="*/ 8 h 11"/>
                      <a:gd name="T68" fmla="*/ 9 w 44"/>
                      <a:gd name="T69" fmla="*/ 8 h 11"/>
                      <a:gd name="T70" fmla="*/ 5 w 44"/>
                      <a:gd name="T71" fmla="*/ 8 h 11"/>
                      <a:gd name="T72" fmla="*/ 4 w 44"/>
                      <a:gd name="T73" fmla="*/ 8 h 11"/>
                      <a:gd name="T74" fmla="*/ 2 w 44"/>
                      <a:gd name="T75" fmla="*/ 6 h 11"/>
                      <a:gd name="T76" fmla="*/ 0 w 44"/>
                      <a:gd name="T77" fmla="*/ 6 h 11"/>
                      <a:gd name="T78" fmla="*/ 0 w 44"/>
                      <a:gd name="T79" fmla="*/ 5 h 11"/>
                      <a:gd name="T80" fmla="*/ 0 w 44"/>
                      <a:gd name="T81" fmla="*/ 3 h 11"/>
                      <a:gd name="T82" fmla="*/ 2 w 44"/>
                      <a:gd name="T83" fmla="*/ 3 h 11"/>
                      <a:gd name="T84" fmla="*/ 2 w 44"/>
                      <a:gd name="T85" fmla="*/ 3 h 11"/>
                      <a:gd name="T86" fmla="*/ 3 w 44"/>
                      <a:gd name="T87" fmla="*/ 3 h 11"/>
                      <a:gd name="T88" fmla="*/ 4 w 44"/>
                      <a:gd name="T89" fmla="*/ 1 h 11"/>
                      <a:gd name="T90" fmla="*/ 5 w 44"/>
                      <a:gd name="T91" fmla="*/ 0 h 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 h="11">
                        <a:moveTo>
                          <a:pt x="5" y="0"/>
                        </a:moveTo>
                        <a:lnTo>
                          <a:pt x="9" y="0"/>
                        </a:lnTo>
                        <a:lnTo>
                          <a:pt x="11" y="0"/>
                        </a:lnTo>
                        <a:lnTo>
                          <a:pt x="13" y="0"/>
                        </a:lnTo>
                        <a:lnTo>
                          <a:pt x="14" y="0"/>
                        </a:lnTo>
                        <a:lnTo>
                          <a:pt x="16" y="0"/>
                        </a:lnTo>
                        <a:lnTo>
                          <a:pt x="16" y="1"/>
                        </a:lnTo>
                        <a:lnTo>
                          <a:pt x="18" y="1"/>
                        </a:lnTo>
                        <a:lnTo>
                          <a:pt x="21" y="1"/>
                        </a:lnTo>
                        <a:lnTo>
                          <a:pt x="22" y="1"/>
                        </a:lnTo>
                        <a:lnTo>
                          <a:pt x="25" y="1"/>
                        </a:lnTo>
                        <a:lnTo>
                          <a:pt x="28" y="1"/>
                        </a:lnTo>
                        <a:lnTo>
                          <a:pt x="30" y="3"/>
                        </a:lnTo>
                        <a:lnTo>
                          <a:pt x="35" y="3"/>
                        </a:lnTo>
                        <a:lnTo>
                          <a:pt x="39" y="3"/>
                        </a:lnTo>
                        <a:lnTo>
                          <a:pt x="43" y="3"/>
                        </a:lnTo>
                        <a:lnTo>
                          <a:pt x="43" y="5"/>
                        </a:lnTo>
                        <a:lnTo>
                          <a:pt x="41" y="5"/>
                        </a:lnTo>
                        <a:lnTo>
                          <a:pt x="41" y="6"/>
                        </a:lnTo>
                        <a:lnTo>
                          <a:pt x="39" y="6"/>
                        </a:lnTo>
                        <a:lnTo>
                          <a:pt x="38" y="8"/>
                        </a:lnTo>
                        <a:lnTo>
                          <a:pt x="36" y="8"/>
                        </a:lnTo>
                        <a:lnTo>
                          <a:pt x="34" y="8"/>
                        </a:lnTo>
                        <a:lnTo>
                          <a:pt x="32" y="8"/>
                        </a:lnTo>
                        <a:lnTo>
                          <a:pt x="30" y="8"/>
                        </a:lnTo>
                        <a:lnTo>
                          <a:pt x="28" y="8"/>
                        </a:lnTo>
                        <a:lnTo>
                          <a:pt x="27" y="8"/>
                        </a:lnTo>
                        <a:lnTo>
                          <a:pt x="23" y="10"/>
                        </a:lnTo>
                        <a:lnTo>
                          <a:pt x="21" y="10"/>
                        </a:lnTo>
                        <a:lnTo>
                          <a:pt x="20" y="10"/>
                        </a:lnTo>
                        <a:lnTo>
                          <a:pt x="16" y="10"/>
                        </a:lnTo>
                        <a:lnTo>
                          <a:pt x="13" y="8"/>
                        </a:lnTo>
                        <a:lnTo>
                          <a:pt x="9" y="8"/>
                        </a:lnTo>
                        <a:lnTo>
                          <a:pt x="5" y="8"/>
                        </a:lnTo>
                        <a:lnTo>
                          <a:pt x="4" y="8"/>
                        </a:lnTo>
                        <a:lnTo>
                          <a:pt x="2" y="6"/>
                        </a:lnTo>
                        <a:lnTo>
                          <a:pt x="0" y="6"/>
                        </a:lnTo>
                        <a:lnTo>
                          <a:pt x="0" y="5"/>
                        </a:lnTo>
                        <a:lnTo>
                          <a:pt x="0" y="3"/>
                        </a:lnTo>
                        <a:lnTo>
                          <a:pt x="2" y="3"/>
                        </a:lnTo>
                        <a:lnTo>
                          <a:pt x="3" y="3"/>
                        </a:lnTo>
                        <a:lnTo>
                          <a:pt x="4" y="1"/>
                        </a:lnTo>
                        <a:lnTo>
                          <a:pt x="5" y="0"/>
                        </a:lnTo>
                      </a:path>
                    </a:pathLst>
                  </a:custGeom>
                  <a:solidFill>
                    <a:srgbClr val="BEC5C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45" name="Freeform 1023"/>
                  <p:cNvSpPr>
                    <a:spLocks noChangeAspect="1"/>
                  </p:cNvSpPr>
                  <p:nvPr/>
                </p:nvSpPr>
                <p:spPr bwMode="auto">
                  <a:xfrm>
                    <a:off x="5067" y="1319"/>
                    <a:ext cx="35" cy="11"/>
                  </a:xfrm>
                  <a:custGeom>
                    <a:avLst/>
                    <a:gdLst>
                      <a:gd name="T0" fmla="*/ 0 w 35"/>
                      <a:gd name="T1" fmla="*/ 0 h 11"/>
                      <a:gd name="T2" fmla="*/ 2 w 35"/>
                      <a:gd name="T3" fmla="*/ 0 h 11"/>
                      <a:gd name="T4" fmla="*/ 3 w 35"/>
                      <a:gd name="T5" fmla="*/ 0 h 11"/>
                      <a:gd name="T6" fmla="*/ 5 w 35"/>
                      <a:gd name="T7" fmla="*/ 0 h 11"/>
                      <a:gd name="T8" fmla="*/ 7 w 35"/>
                      <a:gd name="T9" fmla="*/ 1 h 11"/>
                      <a:gd name="T10" fmla="*/ 9 w 35"/>
                      <a:gd name="T11" fmla="*/ 1 h 11"/>
                      <a:gd name="T12" fmla="*/ 9 w 35"/>
                      <a:gd name="T13" fmla="*/ 1 h 11"/>
                      <a:gd name="T14" fmla="*/ 11 w 35"/>
                      <a:gd name="T15" fmla="*/ 1 h 11"/>
                      <a:gd name="T16" fmla="*/ 12 w 35"/>
                      <a:gd name="T17" fmla="*/ 1 h 11"/>
                      <a:gd name="T18" fmla="*/ 15 w 35"/>
                      <a:gd name="T19" fmla="*/ 1 h 11"/>
                      <a:gd name="T20" fmla="*/ 16 w 35"/>
                      <a:gd name="T21" fmla="*/ 3 h 11"/>
                      <a:gd name="T22" fmla="*/ 19 w 35"/>
                      <a:gd name="T23" fmla="*/ 3 h 11"/>
                      <a:gd name="T24" fmla="*/ 22 w 35"/>
                      <a:gd name="T25" fmla="*/ 3 h 11"/>
                      <a:gd name="T26" fmla="*/ 26 w 35"/>
                      <a:gd name="T27" fmla="*/ 3 h 11"/>
                      <a:gd name="T28" fmla="*/ 30 w 35"/>
                      <a:gd name="T29" fmla="*/ 3 h 11"/>
                      <a:gd name="T30" fmla="*/ 34 w 35"/>
                      <a:gd name="T31" fmla="*/ 5 h 11"/>
                      <a:gd name="T32" fmla="*/ 32 w 35"/>
                      <a:gd name="T33" fmla="*/ 6 h 11"/>
                      <a:gd name="T34" fmla="*/ 30 w 35"/>
                      <a:gd name="T35" fmla="*/ 8 h 11"/>
                      <a:gd name="T36" fmla="*/ 27 w 35"/>
                      <a:gd name="T37" fmla="*/ 8 h 11"/>
                      <a:gd name="T38" fmla="*/ 25 w 35"/>
                      <a:gd name="T39" fmla="*/ 8 h 11"/>
                      <a:gd name="T40" fmla="*/ 22 w 35"/>
                      <a:gd name="T41" fmla="*/ 8 h 11"/>
                      <a:gd name="T42" fmla="*/ 18 w 35"/>
                      <a:gd name="T43" fmla="*/ 10 h 11"/>
                      <a:gd name="T44" fmla="*/ 14 w 35"/>
                      <a:gd name="T45" fmla="*/ 10 h 11"/>
                      <a:gd name="T46" fmla="*/ 11 w 35"/>
                      <a:gd name="T47" fmla="*/ 10 h 11"/>
                      <a:gd name="T48" fmla="*/ 9 w 35"/>
                      <a:gd name="T49" fmla="*/ 8 h 11"/>
                      <a:gd name="T50" fmla="*/ 7 w 35"/>
                      <a:gd name="T51" fmla="*/ 8 h 11"/>
                      <a:gd name="T52" fmla="*/ 4 w 35"/>
                      <a:gd name="T53" fmla="*/ 8 h 11"/>
                      <a:gd name="T54" fmla="*/ 3 w 35"/>
                      <a:gd name="T55" fmla="*/ 8 h 11"/>
                      <a:gd name="T56" fmla="*/ 2 w 35"/>
                      <a:gd name="T57" fmla="*/ 8 h 11"/>
                      <a:gd name="T58" fmla="*/ 0 w 35"/>
                      <a:gd name="T59" fmla="*/ 6 h 11"/>
                      <a:gd name="T60" fmla="*/ 0 w 35"/>
                      <a:gd name="T61" fmla="*/ 5 h 11"/>
                      <a:gd name="T62" fmla="*/ 0 w 35"/>
                      <a:gd name="T63" fmla="*/ 3 h 11"/>
                      <a:gd name="T64" fmla="*/ 0 w 35"/>
                      <a:gd name="T65" fmla="*/ 3 h 11"/>
                      <a:gd name="T66" fmla="*/ 0 w 35"/>
                      <a:gd name="T67" fmla="*/ 0 h 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 h="11">
                        <a:moveTo>
                          <a:pt x="0" y="0"/>
                        </a:moveTo>
                        <a:lnTo>
                          <a:pt x="2" y="0"/>
                        </a:lnTo>
                        <a:lnTo>
                          <a:pt x="3" y="0"/>
                        </a:lnTo>
                        <a:lnTo>
                          <a:pt x="5" y="0"/>
                        </a:lnTo>
                        <a:lnTo>
                          <a:pt x="7" y="1"/>
                        </a:lnTo>
                        <a:lnTo>
                          <a:pt x="9" y="1"/>
                        </a:lnTo>
                        <a:lnTo>
                          <a:pt x="11" y="1"/>
                        </a:lnTo>
                        <a:lnTo>
                          <a:pt x="12" y="1"/>
                        </a:lnTo>
                        <a:lnTo>
                          <a:pt x="15" y="1"/>
                        </a:lnTo>
                        <a:lnTo>
                          <a:pt x="16" y="3"/>
                        </a:lnTo>
                        <a:lnTo>
                          <a:pt x="19" y="3"/>
                        </a:lnTo>
                        <a:lnTo>
                          <a:pt x="22" y="3"/>
                        </a:lnTo>
                        <a:lnTo>
                          <a:pt x="26" y="3"/>
                        </a:lnTo>
                        <a:lnTo>
                          <a:pt x="30" y="3"/>
                        </a:lnTo>
                        <a:lnTo>
                          <a:pt x="34" y="5"/>
                        </a:lnTo>
                        <a:lnTo>
                          <a:pt x="32" y="6"/>
                        </a:lnTo>
                        <a:lnTo>
                          <a:pt x="30" y="8"/>
                        </a:lnTo>
                        <a:lnTo>
                          <a:pt x="27" y="8"/>
                        </a:lnTo>
                        <a:lnTo>
                          <a:pt x="25" y="8"/>
                        </a:lnTo>
                        <a:lnTo>
                          <a:pt x="22" y="8"/>
                        </a:lnTo>
                        <a:lnTo>
                          <a:pt x="18" y="10"/>
                        </a:lnTo>
                        <a:lnTo>
                          <a:pt x="14" y="10"/>
                        </a:lnTo>
                        <a:lnTo>
                          <a:pt x="11" y="10"/>
                        </a:lnTo>
                        <a:lnTo>
                          <a:pt x="9" y="8"/>
                        </a:lnTo>
                        <a:lnTo>
                          <a:pt x="7" y="8"/>
                        </a:lnTo>
                        <a:lnTo>
                          <a:pt x="4" y="8"/>
                        </a:lnTo>
                        <a:lnTo>
                          <a:pt x="3" y="8"/>
                        </a:lnTo>
                        <a:lnTo>
                          <a:pt x="2" y="8"/>
                        </a:lnTo>
                        <a:lnTo>
                          <a:pt x="0" y="6"/>
                        </a:lnTo>
                        <a:lnTo>
                          <a:pt x="0" y="5"/>
                        </a:lnTo>
                        <a:lnTo>
                          <a:pt x="0" y="3"/>
                        </a:lnTo>
                        <a:lnTo>
                          <a:pt x="0" y="0"/>
                        </a:lnTo>
                      </a:path>
                    </a:pathLst>
                  </a:custGeom>
                  <a:solidFill>
                    <a:srgbClr val="C8CFC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46" name="Freeform 1024"/>
                  <p:cNvSpPr>
                    <a:spLocks noChangeAspect="1"/>
                  </p:cNvSpPr>
                  <p:nvPr/>
                </p:nvSpPr>
                <p:spPr bwMode="auto">
                  <a:xfrm>
                    <a:off x="5067" y="1319"/>
                    <a:ext cx="34" cy="11"/>
                  </a:xfrm>
                  <a:custGeom>
                    <a:avLst/>
                    <a:gdLst>
                      <a:gd name="T0" fmla="*/ 0 w 34"/>
                      <a:gd name="T1" fmla="*/ 0 h 11"/>
                      <a:gd name="T2" fmla="*/ 2 w 34"/>
                      <a:gd name="T3" fmla="*/ 0 h 11"/>
                      <a:gd name="T4" fmla="*/ 4 w 34"/>
                      <a:gd name="T5" fmla="*/ 1 h 11"/>
                      <a:gd name="T6" fmla="*/ 5 w 34"/>
                      <a:gd name="T7" fmla="*/ 1 h 11"/>
                      <a:gd name="T8" fmla="*/ 7 w 34"/>
                      <a:gd name="T9" fmla="*/ 1 h 11"/>
                      <a:gd name="T10" fmla="*/ 8 w 34"/>
                      <a:gd name="T11" fmla="*/ 1 h 11"/>
                      <a:gd name="T12" fmla="*/ 9 w 34"/>
                      <a:gd name="T13" fmla="*/ 1 h 11"/>
                      <a:gd name="T14" fmla="*/ 11 w 34"/>
                      <a:gd name="T15" fmla="*/ 1 h 11"/>
                      <a:gd name="T16" fmla="*/ 13 w 34"/>
                      <a:gd name="T17" fmla="*/ 3 h 11"/>
                      <a:gd name="T18" fmla="*/ 15 w 34"/>
                      <a:gd name="T19" fmla="*/ 3 h 11"/>
                      <a:gd name="T20" fmla="*/ 16 w 34"/>
                      <a:gd name="T21" fmla="*/ 3 h 11"/>
                      <a:gd name="T22" fmla="*/ 20 w 34"/>
                      <a:gd name="T23" fmla="*/ 3 h 11"/>
                      <a:gd name="T24" fmla="*/ 22 w 34"/>
                      <a:gd name="T25" fmla="*/ 3 h 11"/>
                      <a:gd name="T26" fmla="*/ 25 w 34"/>
                      <a:gd name="T27" fmla="*/ 3 h 11"/>
                      <a:gd name="T28" fmla="*/ 29 w 34"/>
                      <a:gd name="T29" fmla="*/ 5 h 11"/>
                      <a:gd name="T30" fmla="*/ 33 w 34"/>
                      <a:gd name="T31" fmla="*/ 5 h 11"/>
                      <a:gd name="T32" fmla="*/ 33 w 34"/>
                      <a:gd name="T33" fmla="*/ 6 h 11"/>
                      <a:gd name="T34" fmla="*/ 31 w 34"/>
                      <a:gd name="T35" fmla="*/ 6 h 11"/>
                      <a:gd name="T36" fmla="*/ 31 w 34"/>
                      <a:gd name="T37" fmla="*/ 8 h 11"/>
                      <a:gd name="T38" fmla="*/ 27 w 34"/>
                      <a:gd name="T39" fmla="*/ 8 h 11"/>
                      <a:gd name="T40" fmla="*/ 25 w 34"/>
                      <a:gd name="T41" fmla="*/ 8 h 11"/>
                      <a:gd name="T42" fmla="*/ 22 w 34"/>
                      <a:gd name="T43" fmla="*/ 8 h 11"/>
                      <a:gd name="T44" fmla="*/ 20 w 34"/>
                      <a:gd name="T45" fmla="*/ 8 h 11"/>
                      <a:gd name="T46" fmla="*/ 16 w 34"/>
                      <a:gd name="T47" fmla="*/ 10 h 11"/>
                      <a:gd name="T48" fmla="*/ 15 w 34"/>
                      <a:gd name="T49" fmla="*/ 10 h 11"/>
                      <a:gd name="T50" fmla="*/ 13 w 34"/>
                      <a:gd name="T51" fmla="*/ 8 h 11"/>
                      <a:gd name="T52" fmla="*/ 11 w 34"/>
                      <a:gd name="T53" fmla="*/ 8 h 11"/>
                      <a:gd name="T54" fmla="*/ 9 w 34"/>
                      <a:gd name="T55" fmla="*/ 8 h 11"/>
                      <a:gd name="T56" fmla="*/ 8 w 34"/>
                      <a:gd name="T57" fmla="*/ 8 h 11"/>
                      <a:gd name="T58" fmla="*/ 7 w 34"/>
                      <a:gd name="T59" fmla="*/ 8 h 11"/>
                      <a:gd name="T60" fmla="*/ 7 w 34"/>
                      <a:gd name="T61" fmla="*/ 6 h 11"/>
                      <a:gd name="T62" fmla="*/ 5 w 34"/>
                      <a:gd name="T63" fmla="*/ 6 h 11"/>
                      <a:gd name="T64" fmla="*/ 5 w 34"/>
                      <a:gd name="T65" fmla="*/ 5 h 11"/>
                      <a:gd name="T66" fmla="*/ 4 w 34"/>
                      <a:gd name="T67" fmla="*/ 5 h 11"/>
                      <a:gd name="T68" fmla="*/ 4 w 34"/>
                      <a:gd name="T69" fmla="*/ 3 h 11"/>
                      <a:gd name="T70" fmla="*/ 3 w 34"/>
                      <a:gd name="T71" fmla="*/ 3 h 11"/>
                      <a:gd name="T72" fmla="*/ 2 w 34"/>
                      <a:gd name="T73" fmla="*/ 1 h 11"/>
                      <a:gd name="T74" fmla="*/ 0 w 34"/>
                      <a:gd name="T75" fmla="*/ 0 h 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11">
                        <a:moveTo>
                          <a:pt x="0" y="0"/>
                        </a:moveTo>
                        <a:lnTo>
                          <a:pt x="2" y="0"/>
                        </a:lnTo>
                        <a:lnTo>
                          <a:pt x="4" y="1"/>
                        </a:lnTo>
                        <a:lnTo>
                          <a:pt x="5" y="1"/>
                        </a:lnTo>
                        <a:lnTo>
                          <a:pt x="7" y="1"/>
                        </a:lnTo>
                        <a:lnTo>
                          <a:pt x="8" y="1"/>
                        </a:lnTo>
                        <a:lnTo>
                          <a:pt x="9" y="1"/>
                        </a:lnTo>
                        <a:lnTo>
                          <a:pt x="11" y="1"/>
                        </a:lnTo>
                        <a:lnTo>
                          <a:pt x="13" y="3"/>
                        </a:lnTo>
                        <a:lnTo>
                          <a:pt x="15" y="3"/>
                        </a:lnTo>
                        <a:lnTo>
                          <a:pt x="16" y="3"/>
                        </a:lnTo>
                        <a:lnTo>
                          <a:pt x="20" y="3"/>
                        </a:lnTo>
                        <a:lnTo>
                          <a:pt x="22" y="3"/>
                        </a:lnTo>
                        <a:lnTo>
                          <a:pt x="25" y="3"/>
                        </a:lnTo>
                        <a:lnTo>
                          <a:pt x="29" y="5"/>
                        </a:lnTo>
                        <a:lnTo>
                          <a:pt x="33" y="5"/>
                        </a:lnTo>
                        <a:lnTo>
                          <a:pt x="33" y="6"/>
                        </a:lnTo>
                        <a:lnTo>
                          <a:pt x="31" y="6"/>
                        </a:lnTo>
                        <a:lnTo>
                          <a:pt x="31" y="8"/>
                        </a:lnTo>
                        <a:lnTo>
                          <a:pt x="27" y="8"/>
                        </a:lnTo>
                        <a:lnTo>
                          <a:pt x="25" y="8"/>
                        </a:lnTo>
                        <a:lnTo>
                          <a:pt x="22" y="8"/>
                        </a:lnTo>
                        <a:lnTo>
                          <a:pt x="20" y="8"/>
                        </a:lnTo>
                        <a:lnTo>
                          <a:pt x="16" y="10"/>
                        </a:lnTo>
                        <a:lnTo>
                          <a:pt x="15" y="10"/>
                        </a:lnTo>
                        <a:lnTo>
                          <a:pt x="13" y="8"/>
                        </a:lnTo>
                        <a:lnTo>
                          <a:pt x="11" y="8"/>
                        </a:lnTo>
                        <a:lnTo>
                          <a:pt x="9" y="8"/>
                        </a:lnTo>
                        <a:lnTo>
                          <a:pt x="8" y="8"/>
                        </a:lnTo>
                        <a:lnTo>
                          <a:pt x="7" y="8"/>
                        </a:lnTo>
                        <a:lnTo>
                          <a:pt x="7" y="6"/>
                        </a:lnTo>
                        <a:lnTo>
                          <a:pt x="5" y="6"/>
                        </a:lnTo>
                        <a:lnTo>
                          <a:pt x="5" y="5"/>
                        </a:lnTo>
                        <a:lnTo>
                          <a:pt x="4" y="5"/>
                        </a:lnTo>
                        <a:lnTo>
                          <a:pt x="4" y="3"/>
                        </a:lnTo>
                        <a:lnTo>
                          <a:pt x="3" y="3"/>
                        </a:lnTo>
                        <a:lnTo>
                          <a:pt x="2" y="1"/>
                        </a:lnTo>
                        <a:lnTo>
                          <a:pt x="0" y="0"/>
                        </a:lnTo>
                      </a:path>
                    </a:pathLst>
                  </a:custGeom>
                  <a:solidFill>
                    <a:srgbClr val="D5DCD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47" name="Freeform 1025"/>
                  <p:cNvSpPr>
                    <a:spLocks noChangeAspect="1"/>
                  </p:cNvSpPr>
                  <p:nvPr/>
                </p:nvSpPr>
                <p:spPr bwMode="auto">
                  <a:xfrm>
                    <a:off x="5067" y="1319"/>
                    <a:ext cx="33" cy="10"/>
                  </a:xfrm>
                  <a:custGeom>
                    <a:avLst/>
                    <a:gdLst>
                      <a:gd name="T0" fmla="*/ 0 w 33"/>
                      <a:gd name="T1" fmla="*/ 0 h 10"/>
                      <a:gd name="T2" fmla="*/ 3 w 33"/>
                      <a:gd name="T3" fmla="*/ 2 h 10"/>
                      <a:gd name="T4" fmla="*/ 4 w 33"/>
                      <a:gd name="T5" fmla="*/ 2 h 10"/>
                      <a:gd name="T6" fmla="*/ 5 w 33"/>
                      <a:gd name="T7" fmla="*/ 2 h 10"/>
                      <a:gd name="T8" fmla="*/ 7 w 33"/>
                      <a:gd name="T9" fmla="*/ 2 h 10"/>
                      <a:gd name="T10" fmla="*/ 9 w 33"/>
                      <a:gd name="T11" fmla="*/ 2 h 10"/>
                      <a:gd name="T12" fmla="*/ 10 w 33"/>
                      <a:gd name="T13" fmla="*/ 2 h 10"/>
                      <a:gd name="T14" fmla="*/ 11 w 33"/>
                      <a:gd name="T15" fmla="*/ 2 h 10"/>
                      <a:gd name="T16" fmla="*/ 12 w 33"/>
                      <a:gd name="T17" fmla="*/ 2 h 10"/>
                      <a:gd name="T18" fmla="*/ 14 w 33"/>
                      <a:gd name="T19" fmla="*/ 2 h 10"/>
                      <a:gd name="T20" fmla="*/ 16 w 33"/>
                      <a:gd name="T21" fmla="*/ 2 h 10"/>
                      <a:gd name="T22" fmla="*/ 18 w 33"/>
                      <a:gd name="T23" fmla="*/ 4 h 10"/>
                      <a:gd name="T24" fmla="*/ 21 w 33"/>
                      <a:gd name="T25" fmla="*/ 4 h 10"/>
                      <a:gd name="T26" fmla="*/ 25 w 33"/>
                      <a:gd name="T27" fmla="*/ 5 h 10"/>
                      <a:gd name="T28" fmla="*/ 28 w 33"/>
                      <a:gd name="T29" fmla="*/ 5 h 10"/>
                      <a:gd name="T30" fmla="*/ 32 w 33"/>
                      <a:gd name="T31" fmla="*/ 7 h 10"/>
                      <a:gd name="T32" fmla="*/ 30 w 33"/>
                      <a:gd name="T33" fmla="*/ 7 h 10"/>
                      <a:gd name="T34" fmla="*/ 30 w 33"/>
                      <a:gd name="T35" fmla="*/ 7 h 10"/>
                      <a:gd name="T36" fmla="*/ 28 w 33"/>
                      <a:gd name="T37" fmla="*/ 7 h 10"/>
                      <a:gd name="T38" fmla="*/ 25 w 33"/>
                      <a:gd name="T39" fmla="*/ 9 h 10"/>
                      <a:gd name="T40" fmla="*/ 23 w 33"/>
                      <a:gd name="T41" fmla="*/ 9 h 10"/>
                      <a:gd name="T42" fmla="*/ 21 w 33"/>
                      <a:gd name="T43" fmla="*/ 9 h 10"/>
                      <a:gd name="T44" fmla="*/ 20 w 33"/>
                      <a:gd name="T45" fmla="*/ 9 h 10"/>
                      <a:gd name="T46" fmla="*/ 18 w 33"/>
                      <a:gd name="T47" fmla="*/ 9 h 10"/>
                      <a:gd name="T48" fmla="*/ 16 w 33"/>
                      <a:gd name="T49" fmla="*/ 9 h 10"/>
                      <a:gd name="T50" fmla="*/ 16 w 33"/>
                      <a:gd name="T51" fmla="*/ 9 h 10"/>
                      <a:gd name="T52" fmla="*/ 14 w 33"/>
                      <a:gd name="T53" fmla="*/ 7 h 10"/>
                      <a:gd name="T54" fmla="*/ 12 w 33"/>
                      <a:gd name="T55" fmla="*/ 7 h 10"/>
                      <a:gd name="T56" fmla="*/ 11 w 33"/>
                      <a:gd name="T57" fmla="*/ 7 h 10"/>
                      <a:gd name="T58" fmla="*/ 10 w 33"/>
                      <a:gd name="T59" fmla="*/ 7 h 10"/>
                      <a:gd name="T60" fmla="*/ 9 w 33"/>
                      <a:gd name="T61" fmla="*/ 5 h 10"/>
                      <a:gd name="T62" fmla="*/ 7 w 33"/>
                      <a:gd name="T63" fmla="*/ 5 h 10"/>
                      <a:gd name="T64" fmla="*/ 5 w 33"/>
                      <a:gd name="T65" fmla="*/ 4 h 10"/>
                      <a:gd name="T66" fmla="*/ 3 w 33"/>
                      <a:gd name="T67" fmla="*/ 2 h 10"/>
                      <a:gd name="T68" fmla="*/ 0 w 33"/>
                      <a:gd name="T69" fmla="*/ 0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 h="10">
                        <a:moveTo>
                          <a:pt x="0" y="0"/>
                        </a:moveTo>
                        <a:lnTo>
                          <a:pt x="3" y="2"/>
                        </a:lnTo>
                        <a:lnTo>
                          <a:pt x="4" y="2"/>
                        </a:lnTo>
                        <a:lnTo>
                          <a:pt x="5" y="2"/>
                        </a:lnTo>
                        <a:lnTo>
                          <a:pt x="7" y="2"/>
                        </a:lnTo>
                        <a:lnTo>
                          <a:pt x="9" y="2"/>
                        </a:lnTo>
                        <a:lnTo>
                          <a:pt x="10" y="2"/>
                        </a:lnTo>
                        <a:lnTo>
                          <a:pt x="11" y="2"/>
                        </a:lnTo>
                        <a:lnTo>
                          <a:pt x="12" y="2"/>
                        </a:lnTo>
                        <a:lnTo>
                          <a:pt x="14" y="2"/>
                        </a:lnTo>
                        <a:lnTo>
                          <a:pt x="16" y="2"/>
                        </a:lnTo>
                        <a:lnTo>
                          <a:pt x="18" y="4"/>
                        </a:lnTo>
                        <a:lnTo>
                          <a:pt x="21" y="4"/>
                        </a:lnTo>
                        <a:lnTo>
                          <a:pt x="25" y="5"/>
                        </a:lnTo>
                        <a:lnTo>
                          <a:pt x="28" y="5"/>
                        </a:lnTo>
                        <a:lnTo>
                          <a:pt x="32" y="7"/>
                        </a:lnTo>
                        <a:lnTo>
                          <a:pt x="30" y="7"/>
                        </a:lnTo>
                        <a:lnTo>
                          <a:pt x="28" y="7"/>
                        </a:lnTo>
                        <a:lnTo>
                          <a:pt x="25" y="9"/>
                        </a:lnTo>
                        <a:lnTo>
                          <a:pt x="23" y="9"/>
                        </a:lnTo>
                        <a:lnTo>
                          <a:pt x="21" y="9"/>
                        </a:lnTo>
                        <a:lnTo>
                          <a:pt x="20" y="9"/>
                        </a:lnTo>
                        <a:lnTo>
                          <a:pt x="18" y="9"/>
                        </a:lnTo>
                        <a:lnTo>
                          <a:pt x="16" y="9"/>
                        </a:lnTo>
                        <a:lnTo>
                          <a:pt x="14" y="7"/>
                        </a:lnTo>
                        <a:lnTo>
                          <a:pt x="12" y="7"/>
                        </a:lnTo>
                        <a:lnTo>
                          <a:pt x="11" y="7"/>
                        </a:lnTo>
                        <a:lnTo>
                          <a:pt x="10" y="7"/>
                        </a:lnTo>
                        <a:lnTo>
                          <a:pt x="9" y="5"/>
                        </a:lnTo>
                        <a:lnTo>
                          <a:pt x="7" y="5"/>
                        </a:lnTo>
                        <a:lnTo>
                          <a:pt x="5" y="4"/>
                        </a:lnTo>
                        <a:lnTo>
                          <a:pt x="3" y="2"/>
                        </a:lnTo>
                        <a:lnTo>
                          <a:pt x="0" y="0"/>
                        </a:lnTo>
                      </a:path>
                    </a:pathLst>
                  </a:custGeom>
                  <a:solidFill>
                    <a:srgbClr val="DFE6E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48" name="Freeform 1026"/>
                  <p:cNvSpPr>
                    <a:spLocks noChangeAspect="1"/>
                  </p:cNvSpPr>
                  <p:nvPr/>
                </p:nvSpPr>
                <p:spPr bwMode="auto">
                  <a:xfrm>
                    <a:off x="5067" y="1321"/>
                    <a:ext cx="31" cy="8"/>
                  </a:xfrm>
                  <a:custGeom>
                    <a:avLst/>
                    <a:gdLst>
                      <a:gd name="T0" fmla="*/ 0 w 31"/>
                      <a:gd name="T1" fmla="*/ 0 h 8"/>
                      <a:gd name="T2" fmla="*/ 30 w 31"/>
                      <a:gd name="T3" fmla="*/ 5 h 8"/>
                      <a:gd name="T4" fmla="*/ 30 w 31"/>
                      <a:gd name="T5" fmla="*/ 6 h 8"/>
                      <a:gd name="T6" fmla="*/ 28 w 31"/>
                      <a:gd name="T7" fmla="*/ 6 h 8"/>
                      <a:gd name="T8" fmla="*/ 28 w 31"/>
                      <a:gd name="T9" fmla="*/ 6 h 8"/>
                      <a:gd name="T10" fmla="*/ 26 w 31"/>
                      <a:gd name="T11" fmla="*/ 7 h 8"/>
                      <a:gd name="T12" fmla="*/ 23 w 31"/>
                      <a:gd name="T13" fmla="*/ 7 h 8"/>
                      <a:gd name="T14" fmla="*/ 22 w 31"/>
                      <a:gd name="T15" fmla="*/ 7 h 8"/>
                      <a:gd name="T16" fmla="*/ 21 w 31"/>
                      <a:gd name="T17" fmla="*/ 7 h 8"/>
                      <a:gd name="T18" fmla="*/ 19 w 31"/>
                      <a:gd name="T19" fmla="*/ 7 h 8"/>
                      <a:gd name="T20" fmla="*/ 0 w 31"/>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8">
                        <a:moveTo>
                          <a:pt x="0" y="0"/>
                        </a:moveTo>
                        <a:lnTo>
                          <a:pt x="30" y="5"/>
                        </a:lnTo>
                        <a:lnTo>
                          <a:pt x="30" y="6"/>
                        </a:lnTo>
                        <a:lnTo>
                          <a:pt x="28" y="6"/>
                        </a:lnTo>
                        <a:lnTo>
                          <a:pt x="26" y="7"/>
                        </a:lnTo>
                        <a:lnTo>
                          <a:pt x="23" y="7"/>
                        </a:lnTo>
                        <a:lnTo>
                          <a:pt x="22" y="7"/>
                        </a:lnTo>
                        <a:lnTo>
                          <a:pt x="21" y="7"/>
                        </a:lnTo>
                        <a:lnTo>
                          <a:pt x="19"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49" name="Freeform 1027"/>
                  <p:cNvSpPr>
                    <a:spLocks noChangeAspect="1"/>
                  </p:cNvSpPr>
                  <p:nvPr/>
                </p:nvSpPr>
                <p:spPr bwMode="auto">
                  <a:xfrm>
                    <a:off x="4944" y="1104"/>
                    <a:ext cx="282" cy="216"/>
                  </a:xfrm>
                  <a:custGeom>
                    <a:avLst/>
                    <a:gdLst>
                      <a:gd name="T0" fmla="*/ 14 w 282"/>
                      <a:gd name="T1" fmla="*/ 2 h 216"/>
                      <a:gd name="T2" fmla="*/ 30 w 282"/>
                      <a:gd name="T3" fmla="*/ 2 h 216"/>
                      <a:gd name="T4" fmla="*/ 46 w 282"/>
                      <a:gd name="T5" fmla="*/ 2 h 216"/>
                      <a:gd name="T6" fmla="*/ 64 w 282"/>
                      <a:gd name="T7" fmla="*/ 0 h 216"/>
                      <a:gd name="T8" fmla="*/ 81 w 282"/>
                      <a:gd name="T9" fmla="*/ 0 h 216"/>
                      <a:gd name="T10" fmla="*/ 97 w 282"/>
                      <a:gd name="T11" fmla="*/ 0 h 216"/>
                      <a:gd name="T12" fmla="*/ 115 w 282"/>
                      <a:gd name="T13" fmla="*/ 0 h 216"/>
                      <a:gd name="T14" fmla="*/ 131 w 282"/>
                      <a:gd name="T15" fmla="*/ 0 h 216"/>
                      <a:gd name="T16" fmla="*/ 149 w 282"/>
                      <a:gd name="T17" fmla="*/ 0 h 216"/>
                      <a:gd name="T18" fmla="*/ 165 w 282"/>
                      <a:gd name="T19" fmla="*/ 0 h 216"/>
                      <a:gd name="T20" fmla="*/ 181 w 282"/>
                      <a:gd name="T21" fmla="*/ 0 h 216"/>
                      <a:gd name="T22" fmla="*/ 199 w 282"/>
                      <a:gd name="T23" fmla="*/ 0 h 216"/>
                      <a:gd name="T24" fmla="*/ 216 w 282"/>
                      <a:gd name="T25" fmla="*/ 0 h 216"/>
                      <a:gd name="T26" fmla="*/ 233 w 282"/>
                      <a:gd name="T27" fmla="*/ 2 h 216"/>
                      <a:gd name="T28" fmla="*/ 250 w 282"/>
                      <a:gd name="T29" fmla="*/ 2 h 216"/>
                      <a:gd name="T30" fmla="*/ 268 w 282"/>
                      <a:gd name="T31" fmla="*/ 2 h 216"/>
                      <a:gd name="T32" fmla="*/ 277 w 282"/>
                      <a:gd name="T33" fmla="*/ 2 h 216"/>
                      <a:gd name="T34" fmla="*/ 279 w 282"/>
                      <a:gd name="T35" fmla="*/ 4 h 216"/>
                      <a:gd name="T36" fmla="*/ 279 w 282"/>
                      <a:gd name="T37" fmla="*/ 56 h 216"/>
                      <a:gd name="T38" fmla="*/ 281 w 282"/>
                      <a:gd name="T39" fmla="*/ 159 h 216"/>
                      <a:gd name="T40" fmla="*/ 279 w 282"/>
                      <a:gd name="T41" fmla="*/ 210 h 216"/>
                      <a:gd name="T42" fmla="*/ 277 w 282"/>
                      <a:gd name="T43" fmla="*/ 211 h 216"/>
                      <a:gd name="T44" fmla="*/ 268 w 282"/>
                      <a:gd name="T45" fmla="*/ 213 h 216"/>
                      <a:gd name="T46" fmla="*/ 250 w 282"/>
                      <a:gd name="T47" fmla="*/ 213 h 216"/>
                      <a:gd name="T48" fmla="*/ 233 w 282"/>
                      <a:gd name="T49" fmla="*/ 213 h 216"/>
                      <a:gd name="T50" fmla="*/ 216 w 282"/>
                      <a:gd name="T51" fmla="*/ 213 h 216"/>
                      <a:gd name="T52" fmla="*/ 199 w 282"/>
                      <a:gd name="T53" fmla="*/ 213 h 216"/>
                      <a:gd name="T54" fmla="*/ 181 w 282"/>
                      <a:gd name="T55" fmla="*/ 215 h 216"/>
                      <a:gd name="T56" fmla="*/ 165 w 282"/>
                      <a:gd name="T57" fmla="*/ 215 h 216"/>
                      <a:gd name="T58" fmla="*/ 147 w 282"/>
                      <a:gd name="T59" fmla="*/ 215 h 216"/>
                      <a:gd name="T60" fmla="*/ 131 w 282"/>
                      <a:gd name="T61" fmla="*/ 215 h 216"/>
                      <a:gd name="T62" fmla="*/ 113 w 282"/>
                      <a:gd name="T63" fmla="*/ 215 h 216"/>
                      <a:gd name="T64" fmla="*/ 97 w 282"/>
                      <a:gd name="T65" fmla="*/ 215 h 216"/>
                      <a:gd name="T66" fmla="*/ 81 w 282"/>
                      <a:gd name="T67" fmla="*/ 213 h 216"/>
                      <a:gd name="T68" fmla="*/ 63 w 282"/>
                      <a:gd name="T69" fmla="*/ 213 h 216"/>
                      <a:gd name="T70" fmla="*/ 46 w 282"/>
                      <a:gd name="T71" fmla="*/ 213 h 216"/>
                      <a:gd name="T72" fmla="*/ 30 w 282"/>
                      <a:gd name="T73" fmla="*/ 213 h 216"/>
                      <a:gd name="T74" fmla="*/ 14 w 282"/>
                      <a:gd name="T75" fmla="*/ 213 h 216"/>
                      <a:gd name="T76" fmla="*/ 4 w 282"/>
                      <a:gd name="T77" fmla="*/ 211 h 216"/>
                      <a:gd name="T78" fmla="*/ 2 w 282"/>
                      <a:gd name="T79" fmla="*/ 210 h 216"/>
                      <a:gd name="T80" fmla="*/ 0 w 282"/>
                      <a:gd name="T81" fmla="*/ 157 h 216"/>
                      <a:gd name="T82" fmla="*/ 0 w 282"/>
                      <a:gd name="T83" fmla="*/ 56 h 216"/>
                      <a:gd name="T84" fmla="*/ 2 w 282"/>
                      <a:gd name="T85" fmla="*/ 4 h 216"/>
                      <a:gd name="T86" fmla="*/ 3 w 282"/>
                      <a:gd name="T87" fmla="*/ 2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2" h="216">
                        <a:moveTo>
                          <a:pt x="5" y="2"/>
                        </a:moveTo>
                        <a:lnTo>
                          <a:pt x="14" y="2"/>
                        </a:lnTo>
                        <a:lnTo>
                          <a:pt x="22" y="2"/>
                        </a:lnTo>
                        <a:lnTo>
                          <a:pt x="30" y="2"/>
                        </a:lnTo>
                        <a:lnTo>
                          <a:pt x="38" y="2"/>
                        </a:lnTo>
                        <a:lnTo>
                          <a:pt x="46" y="2"/>
                        </a:lnTo>
                        <a:lnTo>
                          <a:pt x="56" y="2"/>
                        </a:lnTo>
                        <a:lnTo>
                          <a:pt x="64" y="0"/>
                        </a:lnTo>
                        <a:lnTo>
                          <a:pt x="72" y="0"/>
                        </a:lnTo>
                        <a:lnTo>
                          <a:pt x="81" y="0"/>
                        </a:lnTo>
                        <a:lnTo>
                          <a:pt x="89" y="0"/>
                        </a:lnTo>
                        <a:lnTo>
                          <a:pt x="97" y="0"/>
                        </a:lnTo>
                        <a:lnTo>
                          <a:pt x="106" y="0"/>
                        </a:lnTo>
                        <a:lnTo>
                          <a:pt x="115" y="0"/>
                        </a:lnTo>
                        <a:lnTo>
                          <a:pt x="123" y="0"/>
                        </a:lnTo>
                        <a:lnTo>
                          <a:pt x="131" y="0"/>
                        </a:lnTo>
                        <a:lnTo>
                          <a:pt x="139" y="0"/>
                        </a:lnTo>
                        <a:lnTo>
                          <a:pt x="149" y="0"/>
                        </a:lnTo>
                        <a:lnTo>
                          <a:pt x="157" y="0"/>
                        </a:lnTo>
                        <a:lnTo>
                          <a:pt x="165" y="0"/>
                        </a:lnTo>
                        <a:lnTo>
                          <a:pt x="173" y="0"/>
                        </a:lnTo>
                        <a:lnTo>
                          <a:pt x="181" y="0"/>
                        </a:lnTo>
                        <a:lnTo>
                          <a:pt x="191" y="0"/>
                        </a:lnTo>
                        <a:lnTo>
                          <a:pt x="199" y="0"/>
                        </a:lnTo>
                        <a:lnTo>
                          <a:pt x="207" y="0"/>
                        </a:lnTo>
                        <a:lnTo>
                          <a:pt x="216" y="0"/>
                        </a:lnTo>
                        <a:lnTo>
                          <a:pt x="224" y="2"/>
                        </a:lnTo>
                        <a:lnTo>
                          <a:pt x="233" y="2"/>
                        </a:lnTo>
                        <a:lnTo>
                          <a:pt x="242" y="2"/>
                        </a:lnTo>
                        <a:lnTo>
                          <a:pt x="250" y="2"/>
                        </a:lnTo>
                        <a:lnTo>
                          <a:pt x="258" y="2"/>
                        </a:lnTo>
                        <a:lnTo>
                          <a:pt x="268" y="2"/>
                        </a:lnTo>
                        <a:lnTo>
                          <a:pt x="276" y="2"/>
                        </a:lnTo>
                        <a:lnTo>
                          <a:pt x="277" y="2"/>
                        </a:lnTo>
                        <a:lnTo>
                          <a:pt x="279" y="3"/>
                        </a:lnTo>
                        <a:lnTo>
                          <a:pt x="279" y="4"/>
                        </a:lnTo>
                        <a:lnTo>
                          <a:pt x="279" y="5"/>
                        </a:lnTo>
                        <a:lnTo>
                          <a:pt x="279" y="56"/>
                        </a:lnTo>
                        <a:lnTo>
                          <a:pt x="281" y="108"/>
                        </a:lnTo>
                        <a:lnTo>
                          <a:pt x="281" y="159"/>
                        </a:lnTo>
                        <a:lnTo>
                          <a:pt x="279" y="208"/>
                        </a:lnTo>
                        <a:lnTo>
                          <a:pt x="279" y="210"/>
                        </a:lnTo>
                        <a:lnTo>
                          <a:pt x="279" y="211"/>
                        </a:lnTo>
                        <a:lnTo>
                          <a:pt x="277" y="211"/>
                        </a:lnTo>
                        <a:lnTo>
                          <a:pt x="276" y="213"/>
                        </a:lnTo>
                        <a:lnTo>
                          <a:pt x="268" y="213"/>
                        </a:lnTo>
                        <a:lnTo>
                          <a:pt x="258" y="213"/>
                        </a:lnTo>
                        <a:lnTo>
                          <a:pt x="250" y="213"/>
                        </a:lnTo>
                        <a:lnTo>
                          <a:pt x="242" y="213"/>
                        </a:lnTo>
                        <a:lnTo>
                          <a:pt x="233" y="213"/>
                        </a:lnTo>
                        <a:lnTo>
                          <a:pt x="224" y="213"/>
                        </a:lnTo>
                        <a:lnTo>
                          <a:pt x="216" y="213"/>
                        </a:lnTo>
                        <a:lnTo>
                          <a:pt x="207" y="213"/>
                        </a:lnTo>
                        <a:lnTo>
                          <a:pt x="199" y="213"/>
                        </a:lnTo>
                        <a:lnTo>
                          <a:pt x="190" y="213"/>
                        </a:lnTo>
                        <a:lnTo>
                          <a:pt x="181" y="215"/>
                        </a:lnTo>
                        <a:lnTo>
                          <a:pt x="173" y="215"/>
                        </a:lnTo>
                        <a:lnTo>
                          <a:pt x="165" y="215"/>
                        </a:lnTo>
                        <a:lnTo>
                          <a:pt x="157" y="215"/>
                        </a:lnTo>
                        <a:lnTo>
                          <a:pt x="147" y="215"/>
                        </a:lnTo>
                        <a:lnTo>
                          <a:pt x="139" y="215"/>
                        </a:lnTo>
                        <a:lnTo>
                          <a:pt x="131" y="215"/>
                        </a:lnTo>
                        <a:lnTo>
                          <a:pt x="123" y="215"/>
                        </a:lnTo>
                        <a:lnTo>
                          <a:pt x="113" y="215"/>
                        </a:lnTo>
                        <a:lnTo>
                          <a:pt x="105" y="215"/>
                        </a:lnTo>
                        <a:lnTo>
                          <a:pt x="97" y="215"/>
                        </a:lnTo>
                        <a:lnTo>
                          <a:pt x="89" y="213"/>
                        </a:lnTo>
                        <a:lnTo>
                          <a:pt x="81" y="213"/>
                        </a:lnTo>
                        <a:lnTo>
                          <a:pt x="71" y="213"/>
                        </a:lnTo>
                        <a:lnTo>
                          <a:pt x="63" y="213"/>
                        </a:lnTo>
                        <a:lnTo>
                          <a:pt x="55" y="213"/>
                        </a:lnTo>
                        <a:lnTo>
                          <a:pt x="46" y="213"/>
                        </a:lnTo>
                        <a:lnTo>
                          <a:pt x="38" y="213"/>
                        </a:lnTo>
                        <a:lnTo>
                          <a:pt x="30" y="213"/>
                        </a:lnTo>
                        <a:lnTo>
                          <a:pt x="22" y="213"/>
                        </a:lnTo>
                        <a:lnTo>
                          <a:pt x="14" y="213"/>
                        </a:lnTo>
                        <a:lnTo>
                          <a:pt x="5" y="213"/>
                        </a:lnTo>
                        <a:lnTo>
                          <a:pt x="4" y="211"/>
                        </a:lnTo>
                        <a:lnTo>
                          <a:pt x="3" y="211"/>
                        </a:lnTo>
                        <a:lnTo>
                          <a:pt x="2" y="210"/>
                        </a:lnTo>
                        <a:lnTo>
                          <a:pt x="2" y="208"/>
                        </a:lnTo>
                        <a:lnTo>
                          <a:pt x="0" y="157"/>
                        </a:lnTo>
                        <a:lnTo>
                          <a:pt x="0" y="107"/>
                        </a:lnTo>
                        <a:lnTo>
                          <a:pt x="0" y="56"/>
                        </a:lnTo>
                        <a:lnTo>
                          <a:pt x="2" y="5"/>
                        </a:lnTo>
                        <a:lnTo>
                          <a:pt x="2" y="4"/>
                        </a:lnTo>
                        <a:lnTo>
                          <a:pt x="3" y="3"/>
                        </a:lnTo>
                        <a:lnTo>
                          <a:pt x="3" y="2"/>
                        </a:lnTo>
                        <a:lnTo>
                          <a:pt x="5" y="2"/>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50" name="Freeform 1028"/>
                  <p:cNvSpPr>
                    <a:spLocks noChangeAspect="1"/>
                  </p:cNvSpPr>
                  <p:nvPr/>
                </p:nvSpPr>
                <p:spPr bwMode="auto">
                  <a:xfrm>
                    <a:off x="5177" y="1130"/>
                    <a:ext cx="6" cy="45"/>
                  </a:xfrm>
                  <a:custGeom>
                    <a:avLst/>
                    <a:gdLst>
                      <a:gd name="T0" fmla="*/ 0 w 6"/>
                      <a:gd name="T1" fmla="*/ 4 h 45"/>
                      <a:gd name="T2" fmla="*/ 3 w 6"/>
                      <a:gd name="T3" fmla="*/ 0 h 45"/>
                      <a:gd name="T4" fmla="*/ 5 w 6"/>
                      <a:gd name="T5" fmla="*/ 42 h 45"/>
                      <a:gd name="T6" fmla="*/ 0 w 6"/>
                      <a:gd name="T7" fmla="*/ 44 h 45"/>
                      <a:gd name="T8" fmla="*/ 0 w 6"/>
                      <a:gd name="T9" fmla="*/ 4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5">
                        <a:moveTo>
                          <a:pt x="0" y="4"/>
                        </a:moveTo>
                        <a:lnTo>
                          <a:pt x="3" y="0"/>
                        </a:lnTo>
                        <a:lnTo>
                          <a:pt x="5" y="42"/>
                        </a:lnTo>
                        <a:lnTo>
                          <a:pt x="0" y="44"/>
                        </a:lnTo>
                        <a:lnTo>
                          <a:pt x="0" y="4"/>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51" name="Freeform 1029"/>
                  <p:cNvSpPr>
                    <a:spLocks noChangeAspect="1"/>
                  </p:cNvSpPr>
                  <p:nvPr/>
                </p:nvSpPr>
                <p:spPr bwMode="auto">
                  <a:xfrm>
                    <a:off x="5177" y="1171"/>
                    <a:ext cx="7" cy="42"/>
                  </a:xfrm>
                  <a:custGeom>
                    <a:avLst/>
                    <a:gdLst>
                      <a:gd name="T0" fmla="*/ 0 w 7"/>
                      <a:gd name="T1" fmla="*/ 3 h 42"/>
                      <a:gd name="T2" fmla="*/ 5 w 7"/>
                      <a:gd name="T3" fmla="*/ 0 h 42"/>
                      <a:gd name="T4" fmla="*/ 6 w 7"/>
                      <a:gd name="T5" fmla="*/ 41 h 42"/>
                      <a:gd name="T6" fmla="*/ 2 w 7"/>
                      <a:gd name="T7" fmla="*/ 41 h 42"/>
                      <a:gd name="T8" fmla="*/ 0 w 7"/>
                      <a:gd name="T9" fmla="*/ 3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2">
                        <a:moveTo>
                          <a:pt x="0" y="3"/>
                        </a:moveTo>
                        <a:lnTo>
                          <a:pt x="5" y="0"/>
                        </a:lnTo>
                        <a:lnTo>
                          <a:pt x="6" y="41"/>
                        </a:lnTo>
                        <a:lnTo>
                          <a:pt x="2" y="41"/>
                        </a:lnTo>
                        <a:lnTo>
                          <a:pt x="0" y="3"/>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52" name="Freeform 1030"/>
                  <p:cNvSpPr>
                    <a:spLocks noChangeAspect="1"/>
                  </p:cNvSpPr>
                  <p:nvPr/>
                </p:nvSpPr>
                <p:spPr bwMode="auto">
                  <a:xfrm>
                    <a:off x="5178" y="1212"/>
                    <a:ext cx="6" cy="41"/>
                  </a:xfrm>
                  <a:custGeom>
                    <a:avLst/>
                    <a:gdLst>
                      <a:gd name="T0" fmla="*/ 0 w 6"/>
                      <a:gd name="T1" fmla="*/ 0 h 41"/>
                      <a:gd name="T2" fmla="*/ 5 w 6"/>
                      <a:gd name="T3" fmla="*/ 0 h 41"/>
                      <a:gd name="T4" fmla="*/ 3 w 6"/>
                      <a:gd name="T5" fmla="*/ 40 h 41"/>
                      <a:gd name="T6" fmla="*/ 0 w 6"/>
                      <a:gd name="T7" fmla="*/ 38 h 41"/>
                      <a:gd name="T8" fmla="*/ 0 w 6"/>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1">
                        <a:moveTo>
                          <a:pt x="0" y="0"/>
                        </a:moveTo>
                        <a:lnTo>
                          <a:pt x="5" y="0"/>
                        </a:lnTo>
                        <a:lnTo>
                          <a:pt x="3" y="40"/>
                        </a:lnTo>
                        <a:lnTo>
                          <a:pt x="0" y="38"/>
                        </a:lnTo>
                        <a:lnTo>
                          <a:pt x="0"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53" name="Freeform 1031"/>
                  <p:cNvSpPr>
                    <a:spLocks noChangeAspect="1"/>
                  </p:cNvSpPr>
                  <p:nvPr/>
                </p:nvSpPr>
                <p:spPr bwMode="auto">
                  <a:xfrm>
                    <a:off x="5167" y="1289"/>
                    <a:ext cx="15" cy="8"/>
                  </a:xfrm>
                  <a:custGeom>
                    <a:avLst/>
                    <a:gdLst>
                      <a:gd name="T0" fmla="*/ 10 w 15"/>
                      <a:gd name="T1" fmla="*/ 0 h 8"/>
                      <a:gd name="T2" fmla="*/ 14 w 15"/>
                      <a:gd name="T3" fmla="*/ 3 h 8"/>
                      <a:gd name="T4" fmla="*/ 14 w 15"/>
                      <a:gd name="T5" fmla="*/ 4 h 8"/>
                      <a:gd name="T6" fmla="*/ 14 w 15"/>
                      <a:gd name="T7" fmla="*/ 5 h 8"/>
                      <a:gd name="T8" fmla="*/ 12 w 15"/>
                      <a:gd name="T9" fmla="*/ 5 h 8"/>
                      <a:gd name="T10" fmla="*/ 11 w 15"/>
                      <a:gd name="T11" fmla="*/ 7 h 8"/>
                      <a:gd name="T12" fmla="*/ 4 w 15"/>
                      <a:gd name="T13" fmla="*/ 7 h 8"/>
                      <a:gd name="T14" fmla="*/ 0 w 15"/>
                      <a:gd name="T15" fmla="*/ 3 h 8"/>
                      <a:gd name="T16" fmla="*/ 7 w 15"/>
                      <a:gd name="T17" fmla="*/ 3 h 8"/>
                      <a:gd name="T18" fmla="*/ 9 w 15"/>
                      <a:gd name="T19" fmla="*/ 2 h 8"/>
                      <a:gd name="T20" fmla="*/ 10 w 15"/>
                      <a:gd name="T21" fmla="*/ 2 h 8"/>
                      <a:gd name="T22" fmla="*/ 10 w 15"/>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8">
                        <a:moveTo>
                          <a:pt x="10" y="0"/>
                        </a:moveTo>
                        <a:lnTo>
                          <a:pt x="14" y="3"/>
                        </a:lnTo>
                        <a:lnTo>
                          <a:pt x="14" y="4"/>
                        </a:lnTo>
                        <a:lnTo>
                          <a:pt x="14" y="5"/>
                        </a:lnTo>
                        <a:lnTo>
                          <a:pt x="12" y="5"/>
                        </a:lnTo>
                        <a:lnTo>
                          <a:pt x="11" y="7"/>
                        </a:lnTo>
                        <a:lnTo>
                          <a:pt x="4" y="7"/>
                        </a:lnTo>
                        <a:lnTo>
                          <a:pt x="0" y="3"/>
                        </a:lnTo>
                        <a:lnTo>
                          <a:pt x="7" y="3"/>
                        </a:lnTo>
                        <a:lnTo>
                          <a:pt x="9" y="2"/>
                        </a:lnTo>
                        <a:lnTo>
                          <a:pt x="10" y="2"/>
                        </a:lnTo>
                        <a:lnTo>
                          <a:pt x="1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54" name="Freeform 1032"/>
                  <p:cNvSpPr>
                    <a:spLocks noChangeAspect="1"/>
                  </p:cNvSpPr>
                  <p:nvPr/>
                </p:nvSpPr>
                <p:spPr bwMode="auto">
                  <a:xfrm>
                    <a:off x="5153" y="1292"/>
                    <a:ext cx="19" cy="5"/>
                  </a:xfrm>
                  <a:custGeom>
                    <a:avLst/>
                    <a:gdLst>
                      <a:gd name="T0" fmla="*/ 14 w 19"/>
                      <a:gd name="T1" fmla="*/ 0 h 5"/>
                      <a:gd name="T2" fmla="*/ 18 w 19"/>
                      <a:gd name="T3" fmla="*/ 4 h 5"/>
                      <a:gd name="T4" fmla="*/ 11 w 19"/>
                      <a:gd name="T5" fmla="*/ 4 h 5"/>
                      <a:gd name="T6" fmla="*/ 3 w 19"/>
                      <a:gd name="T7" fmla="*/ 4 h 5"/>
                      <a:gd name="T8" fmla="*/ 0 w 19"/>
                      <a:gd name="T9" fmla="*/ 0 h 5"/>
                      <a:gd name="T10" fmla="*/ 7 w 19"/>
                      <a:gd name="T11" fmla="*/ 0 h 5"/>
                      <a:gd name="T12" fmla="*/ 14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4" y="0"/>
                        </a:moveTo>
                        <a:lnTo>
                          <a:pt x="18" y="4"/>
                        </a:lnTo>
                        <a:lnTo>
                          <a:pt x="11" y="4"/>
                        </a:lnTo>
                        <a:lnTo>
                          <a:pt x="3"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55" name="Freeform 1033"/>
                  <p:cNvSpPr>
                    <a:spLocks noChangeAspect="1"/>
                  </p:cNvSpPr>
                  <p:nvPr/>
                </p:nvSpPr>
                <p:spPr bwMode="auto">
                  <a:xfrm>
                    <a:off x="5140" y="1292"/>
                    <a:ext cx="17" cy="5"/>
                  </a:xfrm>
                  <a:custGeom>
                    <a:avLst/>
                    <a:gdLst>
                      <a:gd name="T0" fmla="*/ 14 w 17"/>
                      <a:gd name="T1" fmla="*/ 0 h 5"/>
                      <a:gd name="T2" fmla="*/ 16 w 17"/>
                      <a:gd name="T3" fmla="*/ 4 h 5"/>
                      <a:gd name="T4" fmla="*/ 9 w 17"/>
                      <a:gd name="T5" fmla="*/ 4 h 5"/>
                      <a:gd name="T6" fmla="*/ 3 w 17"/>
                      <a:gd name="T7" fmla="*/ 4 h 5"/>
                      <a:gd name="T8" fmla="*/ 0 w 17"/>
                      <a:gd name="T9" fmla="*/ 2 h 5"/>
                      <a:gd name="T10" fmla="*/ 7 w 17"/>
                      <a:gd name="T11" fmla="*/ 2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4"/>
                        </a:lnTo>
                        <a:lnTo>
                          <a:pt x="9" y="4"/>
                        </a:lnTo>
                        <a:lnTo>
                          <a:pt x="3" y="4"/>
                        </a:lnTo>
                        <a:lnTo>
                          <a:pt x="0" y="2"/>
                        </a:lnTo>
                        <a:lnTo>
                          <a:pt x="7" y="2"/>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56" name="Freeform 1034"/>
                  <p:cNvSpPr>
                    <a:spLocks noChangeAspect="1"/>
                  </p:cNvSpPr>
                  <p:nvPr/>
                </p:nvSpPr>
                <p:spPr bwMode="auto">
                  <a:xfrm>
                    <a:off x="5126" y="1294"/>
                    <a:ext cx="17" cy="5"/>
                  </a:xfrm>
                  <a:custGeom>
                    <a:avLst/>
                    <a:gdLst>
                      <a:gd name="T0" fmla="*/ 14 w 17"/>
                      <a:gd name="T1" fmla="*/ 0 h 5"/>
                      <a:gd name="T2" fmla="*/ 16 w 17"/>
                      <a:gd name="T3" fmla="*/ 2 h 5"/>
                      <a:gd name="T4" fmla="*/ 9 w 17"/>
                      <a:gd name="T5" fmla="*/ 4 h 5"/>
                      <a:gd name="T6" fmla="*/ 3 w 17"/>
                      <a:gd name="T7" fmla="*/ 4 h 5"/>
                      <a:gd name="T8" fmla="*/ 0 w 17"/>
                      <a:gd name="T9" fmla="*/ 0 h 5"/>
                      <a:gd name="T10" fmla="*/ 7 w 17"/>
                      <a:gd name="T11" fmla="*/ 0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2"/>
                        </a:lnTo>
                        <a:lnTo>
                          <a:pt x="9" y="4"/>
                        </a:lnTo>
                        <a:lnTo>
                          <a:pt x="3"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57" name="Freeform 1035"/>
                  <p:cNvSpPr>
                    <a:spLocks noChangeAspect="1"/>
                  </p:cNvSpPr>
                  <p:nvPr/>
                </p:nvSpPr>
                <p:spPr bwMode="auto">
                  <a:xfrm>
                    <a:off x="5113" y="1294"/>
                    <a:ext cx="17" cy="5"/>
                  </a:xfrm>
                  <a:custGeom>
                    <a:avLst/>
                    <a:gdLst>
                      <a:gd name="T0" fmla="*/ 14 w 17"/>
                      <a:gd name="T1" fmla="*/ 0 h 5"/>
                      <a:gd name="T2" fmla="*/ 16 w 17"/>
                      <a:gd name="T3" fmla="*/ 4 h 5"/>
                      <a:gd name="T4" fmla="*/ 8 w 17"/>
                      <a:gd name="T5" fmla="*/ 4 h 5"/>
                      <a:gd name="T6" fmla="*/ 2 w 17"/>
                      <a:gd name="T7" fmla="*/ 4 h 5"/>
                      <a:gd name="T8" fmla="*/ 0 w 17"/>
                      <a:gd name="T9" fmla="*/ 0 h 5"/>
                      <a:gd name="T10" fmla="*/ 7 w 17"/>
                      <a:gd name="T11" fmla="*/ 0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4"/>
                        </a:lnTo>
                        <a:lnTo>
                          <a:pt x="8" y="4"/>
                        </a:lnTo>
                        <a:lnTo>
                          <a:pt x="2"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58" name="Freeform 1036"/>
                  <p:cNvSpPr>
                    <a:spLocks noChangeAspect="1"/>
                  </p:cNvSpPr>
                  <p:nvPr/>
                </p:nvSpPr>
                <p:spPr bwMode="auto">
                  <a:xfrm>
                    <a:off x="5097" y="1294"/>
                    <a:ext cx="18" cy="5"/>
                  </a:xfrm>
                  <a:custGeom>
                    <a:avLst/>
                    <a:gdLst>
                      <a:gd name="T0" fmla="*/ 15 w 18"/>
                      <a:gd name="T1" fmla="*/ 0 h 5"/>
                      <a:gd name="T2" fmla="*/ 17 w 18"/>
                      <a:gd name="T3" fmla="*/ 4 h 5"/>
                      <a:gd name="T4" fmla="*/ 10 w 18"/>
                      <a:gd name="T5" fmla="*/ 4 h 5"/>
                      <a:gd name="T6" fmla="*/ 2 w 18"/>
                      <a:gd name="T7" fmla="*/ 4 h 5"/>
                      <a:gd name="T8" fmla="*/ 0 w 18"/>
                      <a:gd name="T9" fmla="*/ 0 h 5"/>
                      <a:gd name="T10" fmla="*/ 7 w 18"/>
                      <a:gd name="T11" fmla="*/ 0 h 5"/>
                      <a:gd name="T12" fmla="*/ 15 w 18"/>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5">
                        <a:moveTo>
                          <a:pt x="15" y="0"/>
                        </a:moveTo>
                        <a:lnTo>
                          <a:pt x="17" y="4"/>
                        </a:lnTo>
                        <a:lnTo>
                          <a:pt x="10" y="4"/>
                        </a:lnTo>
                        <a:lnTo>
                          <a:pt x="2" y="4"/>
                        </a:lnTo>
                        <a:lnTo>
                          <a:pt x="0" y="0"/>
                        </a:lnTo>
                        <a:lnTo>
                          <a:pt x="7" y="0"/>
                        </a:lnTo>
                        <a:lnTo>
                          <a:pt x="15"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59" name="Freeform 1037"/>
                  <p:cNvSpPr>
                    <a:spLocks noChangeAspect="1"/>
                  </p:cNvSpPr>
                  <p:nvPr/>
                </p:nvSpPr>
                <p:spPr bwMode="auto">
                  <a:xfrm>
                    <a:off x="5084" y="1294"/>
                    <a:ext cx="16" cy="5"/>
                  </a:xfrm>
                  <a:custGeom>
                    <a:avLst/>
                    <a:gdLst>
                      <a:gd name="T0" fmla="*/ 13 w 16"/>
                      <a:gd name="T1" fmla="*/ 0 h 5"/>
                      <a:gd name="T2" fmla="*/ 15 w 16"/>
                      <a:gd name="T3" fmla="*/ 4 h 5"/>
                      <a:gd name="T4" fmla="*/ 8 w 16"/>
                      <a:gd name="T5" fmla="*/ 4 h 5"/>
                      <a:gd name="T6" fmla="*/ 2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8" y="4"/>
                        </a:lnTo>
                        <a:lnTo>
                          <a:pt x="2"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60" name="Freeform 1038"/>
                  <p:cNvSpPr>
                    <a:spLocks noChangeAspect="1"/>
                  </p:cNvSpPr>
                  <p:nvPr/>
                </p:nvSpPr>
                <p:spPr bwMode="auto">
                  <a:xfrm>
                    <a:off x="5070" y="1294"/>
                    <a:ext cx="16" cy="5"/>
                  </a:xfrm>
                  <a:custGeom>
                    <a:avLst/>
                    <a:gdLst>
                      <a:gd name="T0" fmla="*/ 13 w 16"/>
                      <a:gd name="T1" fmla="*/ 0 h 5"/>
                      <a:gd name="T2" fmla="*/ 15 w 16"/>
                      <a:gd name="T3" fmla="*/ 4 h 5"/>
                      <a:gd name="T4" fmla="*/ 8 w 16"/>
                      <a:gd name="T5" fmla="*/ 4 h 5"/>
                      <a:gd name="T6" fmla="*/ 2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8" y="4"/>
                        </a:lnTo>
                        <a:lnTo>
                          <a:pt x="2"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61" name="Freeform 1039"/>
                  <p:cNvSpPr>
                    <a:spLocks noChangeAspect="1"/>
                  </p:cNvSpPr>
                  <p:nvPr/>
                </p:nvSpPr>
                <p:spPr bwMode="auto">
                  <a:xfrm>
                    <a:off x="5056" y="1294"/>
                    <a:ext cx="16" cy="5"/>
                  </a:xfrm>
                  <a:custGeom>
                    <a:avLst/>
                    <a:gdLst>
                      <a:gd name="T0" fmla="*/ 13 w 16"/>
                      <a:gd name="T1" fmla="*/ 0 h 5"/>
                      <a:gd name="T2" fmla="*/ 15 w 16"/>
                      <a:gd name="T3" fmla="*/ 4 h 5"/>
                      <a:gd name="T4" fmla="*/ 7 w 16"/>
                      <a:gd name="T5" fmla="*/ 4 h 5"/>
                      <a:gd name="T6" fmla="*/ 0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7" y="4"/>
                        </a:lnTo>
                        <a:lnTo>
                          <a:pt x="0"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62" name="Freeform 1040"/>
                  <p:cNvSpPr>
                    <a:spLocks noChangeAspect="1"/>
                  </p:cNvSpPr>
                  <p:nvPr/>
                </p:nvSpPr>
                <p:spPr bwMode="auto">
                  <a:xfrm>
                    <a:off x="5043" y="1294"/>
                    <a:ext cx="14" cy="5"/>
                  </a:xfrm>
                  <a:custGeom>
                    <a:avLst/>
                    <a:gdLst>
                      <a:gd name="T0" fmla="*/ 13 w 14"/>
                      <a:gd name="T1" fmla="*/ 0 h 5"/>
                      <a:gd name="T2" fmla="*/ 13 w 14"/>
                      <a:gd name="T3" fmla="*/ 4 h 5"/>
                      <a:gd name="T4" fmla="*/ 7 w 14"/>
                      <a:gd name="T5" fmla="*/ 4 h 5"/>
                      <a:gd name="T6" fmla="*/ 0 w 14"/>
                      <a:gd name="T7" fmla="*/ 4 h 5"/>
                      <a:gd name="T8" fmla="*/ 0 w 14"/>
                      <a:gd name="T9" fmla="*/ 0 h 5"/>
                      <a:gd name="T10" fmla="*/ 7 w 14"/>
                      <a:gd name="T11" fmla="*/ 0 h 5"/>
                      <a:gd name="T12" fmla="*/ 13 w 14"/>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5">
                        <a:moveTo>
                          <a:pt x="13" y="0"/>
                        </a:moveTo>
                        <a:lnTo>
                          <a:pt x="13" y="4"/>
                        </a:lnTo>
                        <a:lnTo>
                          <a:pt x="7" y="4"/>
                        </a:lnTo>
                        <a:lnTo>
                          <a:pt x="0"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63" name="Freeform 1041"/>
                  <p:cNvSpPr>
                    <a:spLocks noChangeAspect="1"/>
                  </p:cNvSpPr>
                  <p:nvPr/>
                </p:nvSpPr>
                <p:spPr bwMode="auto">
                  <a:xfrm>
                    <a:off x="5028" y="1294"/>
                    <a:ext cx="15" cy="5"/>
                  </a:xfrm>
                  <a:custGeom>
                    <a:avLst/>
                    <a:gdLst>
                      <a:gd name="T0" fmla="*/ 14 w 15"/>
                      <a:gd name="T1" fmla="*/ 0 h 5"/>
                      <a:gd name="T2" fmla="*/ 14 w 15"/>
                      <a:gd name="T3" fmla="*/ 4 h 5"/>
                      <a:gd name="T4" fmla="*/ 7 w 15"/>
                      <a:gd name="T5" fmla="*/ 4 h 5"/>
                      <a:gd name="T6" fmla="*/ 0 w 15"/>
                      <a:gd name="T7" fmla="*/ 4 h 5"/>
                      <a:gd name="T8" fmla="*/ 2 w 15"/>
                      <a:gd name="T9" fmla="*/ 0 h 5"/>
                      <a:gd name="T10" fmla="*/ 7 w 15"/>
                      <a:gd name="T11" fmla="*/ 0 h 5"/>
                      <a:gd name="T12" fmla="*/ 14 w 15"/>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5">
                        <a:moveTo>
                          <a:pt x="14" y="0"/>
                        </a:moveTo>
                        <a:lnTo>
                          <a:pt x="14" y="4"/>
                        </a:lnTo>
                        <a:lnTo>
                          <a:pt x="7" y="4"/>
                        </a:lnTo>
                        <a:lnTo>
                          <a:pt x="0" y="4"/>
                        </a:lnTo>
                        <a:lnTo>
                          <a:pt x="2"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64" name="Freeform 1042"/>
                  <p:cNvSpPr>
                    <a:spLocks noChangeAspect="1"/>
                  </p:cNvSpPr>
                  <p:nvPr/>
                </p:nvSpPr>
                <p:spPr bwMode="auto">
                  <a:xfrm>
                    <a:off x="5014" y="1294"/>
                    <a:ext cx="17" cy="5"/>
                  </a:xfrm>
                  <a:custGeom>
                    <a:avLst/>
                    <a:gdLst>
                      <a:gd name="T0" fmla="*/ 16 w 17"/>
                      <a:gd name="T1" fmla="*/ 0 h 5"/>
                      <a:gd name="T2" fmla="*/ 14 w 17"/>
                      <a:gd name="T3" fmla="*/ 4 h 5"/>
                      <a:gd name="T4" fmla="*/ 7 w 17"/>
                      <a:gd name="T5" fmla="*/ 4 h 5"/>
                      <a:gd name="T6" fmla="*/ 0 w 17"/>
                      <a:gd name="T7" fmla="*/ 4 h 5"/>
                      <a:gd name="T8" fmla="*/ 2 w 17"/>
                      <a:gd name="T9" fmla="*/ 0 h 5"/>
                      <a:gd name="T10" fmla="*/ 9 w 17"/>
                      <a:gd name="T11" fmla="*/ 0 h 5"/>
                      <a:gd name="T12" fmla="*/ 16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6" y="0"/>
                        </a:moveTo>
                        <a:lnTo>
                          <a:pt x="14" y="4"/>
                        </a:lnTo>
                        <a:lnTo>
                          <a:pt x="7" y="4"/>
                        </a:lnTo>
                        <a:lnTo>
                          <a:pt x="0" y="4"/>
                        </a:lnTo>
                        <a:lnTo>
                          <a:pt x="2" y="0"/>
                        </a:lnTo>
                        <a:lnTo>
                          <a:pt x="9" y="0"/>
                        </a:lnTo>
                        <a:lnTo>
                          <a:pt x="16"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65" name="Freeform 1043"/>
                  <p:cNvSpPr>
                    <a:spLocks noChangeAspect="1"/>
                  </p:cNvSpPr>
                  <p:nvPr/>
                </p:nvSpPr>
                <p:spPr bwMode="auto">
                  <a:xfrm>
                    <a:off x="5001" y="1294"/>
                    <a:ext cx="16" cy="5"/>
                  </a:xfrm>
                  <a:custGeom>
                    <a:avLst/>
                    <a:gdLst>
                      <a:gd name="T0" fmla="*/ 15 w 16"/>
                      <a:gd name="T1" fmla="*/ 0 h 5"/>
                      <a:gd name="T2" fmla="*/ 13 w 16"/>
                      <a:gd name="T3" fmla="*/ 4 h 5"/>
                      <a:gd name="T4" fmla="*/ 7 w 16"/>
                      <a:gd name="T5" fmla="*/ 4 h 5"/>
                      <a:gd name="T6" fmla="*/ 0 w 16"/>
                      <a:gd name="T7" fmla="*/ 4 h 5"/>
                      <a:gd name="T8" fmla="*/ 3 w 16"/>
                      <a:gd name="T9" fmla="*/ 0 h 5"/>
                      <a:gd name="T10" fmla="*/ 8 w 16"/>
                      <a:gd name="T11" fmla="*/ 0 h 5"/>
                      <a:gd name="T12" fmla="*/ 15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5" y="0"/>
                        </a:moveTo>
                        <a:lnTo>
                          <a:pt x="13" y="4"/>
                        </a:lnTo>
                        <a:lnTo>
                          <a:pt x="7" y="4"/>
                        </a:lnTo>
                        <a:lnTo>
                          <a:pt x="0" y="4"/>
                        </a:lnTo>
                        <a:lnTo>
                          <a:pt x="3" y="0"/>
                        </a:lnTo>
                        <a:lnTo>
                          <a:pt x="8" y="0"/>
                        </a:lnTo>
                        <a:lnTo>
                          <a:pt x="15"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66" name="Freeform 1044"/>
                  <p:cNvSpPr>
                    <a:spLocks noChangeAspect="1"/>
                  </p:cNvSpPr>
                  <p:nvPr/>
                </p:nvSpPr>
                <p:spPr bwMode="auto">
                  <a:xfrm>
                    <a:off x="4985" y="1294"/>
                    <a:ext cx="19" cy="5"/>
                  </a:xfrm>
                  <a:custGeom>
                    <a:avLst/>
                    <a:gdLst>
                      <a:gd name="T0" fmla="*/ 18 w 19"/>
                      <a:gd name="T1" fmla="*/ 0 h 5"/>
                      <a:gd name="T2" fmla="*/ 16 w 19"/>
                      <a:gd name="T3" fmla="*/ 4 h 5"/>
                      <a:gd name="T4" fmla="*/ 7 w 19"/>
                      <a:gd name="T5" fmla="*/ 4 h 5"/>
                      <a:gd name="T6" fmla="*/ 0 w 19"/>
                      <a:gd name="T7" fmla="*/ 2 h 5"/>
                      <a:gd name="T8" fmla="*/ 3 w 19"/>
                      <a:gd name="T9" fmla="*/ 0 h 5"/>
                      <a:gd name="T10" fmla="*/ 9 w 19"/>
                      <a:gd name="T11" fmla="*/ 0 h 5"/>
                      <a:gd name="T12" fmla="*/ 18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8" y="0"/>
                        </a:moveTo>
                        <a:lnTo>
                          <a:pt x="16" y="4"/>
                        </a:lnTo>
                        <a:lnTo>
                          <a:pt x="7" y="4"/>
                        </a:lnTo>
                        <a:lnTo>
                          <a:pt x="0" y="2"/>
                        </a:lnTo>
                        <a:lnTo>
                          <a:pt x="3" y="0"/>
                        </a:lnTo>
                        <a:lnTo>
                          <a:pt x="9" y="0"/>
                        </a:lnTo>
                        <a:lnTo>
                          <a:pt x="18"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67" name="Freeform 1045"/>
                  <p:cNvSpPr>
                    <a:spLocks noChangeAspect="1"/>
                  </p:cNvSpPr>
                  <p:nvPr/>
                </p:nvSpPr>
                <p:spPr bwMode="auto">
                  <a:xfrm>
                    <a:off x="4972" y="1292"/>
                    <a:ext cx="18" cy="5"/>
                  </a:xfrm>
                  <a:custGeom>
                    <a:avLst/>
                    <a:gdLst>
                      <a:gd name="T0" fmla="*/ 17 w 18"/>
                      <a:gd name="T1" fmla="*/ 2 h 5"/>
                      <a:gd name="T2" fmla="*/ 15 w 18"/>
                      <a:gd name="T3" fmla="*/ 4 h 5"/>
                      <a:gd name="T4" fmla="*/ 7 w 18"/>
                      <a:gd name="T5" fmla="*/ 4 h 5"/>
                      <a:gd name="T6" fmla="*/ 0 w 18"/>
                      <a:gd name="T7" fmla="*/ 4 h 5"/>
                      <a:gd name="T8" fmla="*/ 4 w 18"/>
                      <a:gd name="T9" fmla="*/ 0 h 5"/>
                      <a:gd name="T10" fmla="*/ 11 w 18"/>
                      <a:gd name="T11" fmla="*/ 2 h 5"/>
                      <a:gd name="T12" fmla="*/ 17 w 18"/>
                      <a:gd name="T13" fmla="*/ 2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5">
                        <a:moveTo>
                          <a:pt x="17" y="2"/>
                        </a:moveTo>
                        <a:lnTo>
                          <a:pt x="15" y="4"/>
                        </a:lnTo>
                        <a:lnTo>
                          <a:pt x="7" y="4"/>
                        </a:lnTo>
                        <a:lnTo>
                          <a:pt x="0" y="4"/>
                        </a:lnTo>
                        <a:lnTo>
                          <a:pt x="4" y="0"/>
                        </a:lnTo>
                        <a:lnTo>
                          <a:pt x="11" y="2"/>
                        </a:lnTo>
                        <a:lnTo>
                          <a:pt x="17" y="2"/>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68" name="Freeform 1046"/>
                  <p:cNvSpPr>
                    <a:spLocks noChangeAspect="1"/>
                  </p:cNvSpPr>
                  <p:nvPr/>
                </p:nvSpPr>
                <p:spPr bwMode="auto">
                  <a:xfrm>
                    <a:off x="4958" y="1292"/>
                    <a:ext cx="19" cy="5"/>
                  </a:xfrm>
                  <a:custGeom>
                    <a:avLst/>
                    <a:gdLst>
                      <a:gd name="T0" fmla="*/ 18 w 19"/>
                      <a:gd name="T1" fmla="*/ 0 h 5"/>
                      <a:gd name="T2" fmla="*/ 14 w 19"/>
                      <a:gd name="T3" fmla="*/ 4 h 5"/>
                      <a:gd name="T4" fmla="*/ 7 w 19"/>
                      <a:gd name="T5" fmla="*/ 4 h 5"/>
                      <a:gd name="T6" fmla="*/ 0 w 19"/>
                      <a:gd name="T7" fmla="*/ 4 h 5"/>
                      <a:gd name="T8" fmla="*/ 4 w 19"/>
                      <a:gd name="T9" fmla="*/ 0 h 5"/>
                      <a:gd name="T10" fmla="*/ 11 w 19"/>
                      <a:gd name="T11" fmla="*/ 0 h 5"/>
                      <a:gd name="T12" fmla="*/ 18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8" y="0"/>
                        </a:moveTo>
                        <a:lnTo>
                          <a:pt x="14" y="4"/>
                        </a:lnTo>
                        <a:lnTo>
                          <a:pt x="7" y="4"/>
                        </a:lnTo>
                        <a:lnTo>
                          <a:pt x="0" y="4"/>
                        </a:lnTo>
                        <a:lnTo>
                          <a:pt x="4" y="0"/>
                        </a:lnTo>
                        <a:lnTo>
                          <a:pt x="11" y="0"/>
                        </a:lnTo>
                        <a:lnTo>
                          <a:pt x="18"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69" name="Freeform 1047"/>
                  <p:cNvSpPr>
                    <a:spLocks noChangeAspect="1"/>
                  </p:cNvSpPr>
                  <p:nvPr/>
                </p:nvSpPr>
                <p:spPr bwMode="auto">
                  <a:xfrm>
                    <a:off x="4948" y="1289"/>
                    <a:ext cx="15" cy="8"/>
                  </a:xfrm>
                  <a:custGeom>
                    <a:avLst/>
                    <a:gdLst>
                      <a:gd name="T0" fmla="*/ 14 w 15"/>
                      <a:gd name="T1" fmla="*/ 3 h 8"/>
                      <a:gd name="T2" fmla="*/ 10 w 15"/>
                      <a:gd name="T3" fmla="*/ 7 h 8"/>
                      <a:gd name="T4" fmla="*/ 4 w 15"/>
                      <a:gd name="T5" fmla="*/ 7 h 8"/>
                      <a:gd name="T6" fmla="*/ 2 w 15"/>
                      <a:gd name="T7" fmla="*/ 5 h 8"/>
                      <a:gd name="T8" fmla="*/ 2 w 15"/>
                      <a:gd name="T9" fmla="*/ 5 h 8"/>
                      <a:gd name="T10" fmla="*/ 2 w 15"/>
                      <a:gd name="T11" fmla="*/ 4 h 8"/>
                      <a:gd name="T12" fmla="*/ 0 w 15"/>
                      <a:gd name="T13" fmla="*/ 3 h 8"/>
                      <a:gd name="T14" fmla="*/ 5 w 15"/>
                      <a:gd name="T15" fmla="*/ 0 h 8"/>
                      <a:gd name="T16" fmla="*/ 5 w 15"/>
                      <a:gd name="T17" fmla="*/ 2 h 8"/>
                      <a:gd name="T18" fmla="*/ 7 w 15"/>
                      <a:gd name="T19" fmla="*/ 3 h 8"/>
                      <a:gd name="T20" fmla="*/ 7 w 15"/>
                      <a:gd name="T21" fmla="*/ 3 h 8"/>
                      <a:gd name="T22" fmla="*/ 14 w 15"/>
                      <a:gd name="T23" fmla="*/ 3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8">
                        <a:moveTo>
                          <a:pt x="14" y="3"/>
                        </a:moveTo>
                        <a:lnTo>
                          <a:pt x="10" y="7"/>
                        </a:lnTo>
                        <a:lnTo>
                          <a:pt x="4" y="7"/>
                        </a:lnTo>
                        <a:lnTo>
                          <a:pt x="2" y="5"/>
                        </a:lnTo>
                        <a:lnTo>
                          <a:pt x="2" y="4"/>
                        </a:lnTo>
                        <a:lnTo>
                          <a:pt x="0" y="3"/>
                        </a:lnTo>
                        <a:lnTo>
                          <a:pt x="5" y="0"/>
                        </a:lnTo>
                        <a:lnTo>
                          <a:pt x="5" y="2"/>
                        </a:lnTo>
                        <a:lnTo>
                          <a:pt x="7" y="3"/>
                        </a:lnTo>
                        <a:lnTo>
                          <a:pt x="14" y="3"/>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0" name="Freeform 1048"/>
                  <p:cNvSpPr>
                    <a:spLocks noChangeAspect="1"/>
                  </p:cNvSpPr>
                  <p:nvPr/>
                </p:nvSpPr>
                <p:spPr bwMode="auto">
                  <a:xfrm>
                    <a:off x="4946" y="1250"/>
                    <a:ext cx="8" cy="43"/>
                  </a:xfrm>
                  <a:custGeom>
                    <a:avLst/>
                    <a:gdLst>
                      <a:gd name="T0" fmla="*/ 7 w 8"/>
                      <a:gd name="T1" fmla="*/ 40 h 43"/>
                      <a:gd name="T2" fmla="*/ 2 w 8"/>
                      <a:gd name="T3" fmla="*/ 42 h 43"/>
                      <a:gd name="T4" fmla="*/ 0 w 8"/>
                      <a:gd name="T5" fmla="*/ 3 h 43"/>
                      <a:gd name="T6" fmla="*/ 5 w 8"/>
                      <a:gd name="T7" fmla="*/ 0 h 43"/>
                      <a:gd name="T8" fmla="*/ 7 w 8"/>
                      <a:gd name="T9" fmla="*/ 4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3">
                        <a:moveTo>
                          <a:pt x="7" y="40"/>
                        </a:moveTo>
                        <a:lnTo>
                          <a:pt x="2" y="42"/>
                        </a:lnTo>
                        <a:lnTo>
                          <a:pt x="0" y="3"/>
                        </a:lnTo>
                        <a:lnTo>
                          <a:pt x="5" y="0"/>
                        </a:lnTo>
                        <a:lnTo>
                          <a:pt x="7" y="4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1" name="Freeform 1049"/>
                  <p:cNvSpPr>
                    <a:spLocks noChangeAspect="1"/>
                  </p:cNvSpPr>
                  <p:nvPr/>
                </p:nvSpPr>
                <p:spPr bwMode="auto">
                  <a:xfrm>
                    <a:off x="4946" y="1211"/>
                    <a:ext cx="6" cy="42"/>
                  </a:xfrm>
                  <a:custGeom>
                    <a:avLst/>
                    <a:gdLst>
                      <a:gd name="T0" fmla="*/ 5 w 6"/>
                      <a:gd name="T1" fmla="*/ 39 h 42"/>
                      <a:gd name="T2" fmla="*/ 0 w 6"/>
                      <a:gd name="T3" fmla="*/ 41 h 42"/>
                      <a:gd name="T4" fmla="*/ 0 w 6"/>
                      <a:gd name="T5" fmla="*/ 0 h 42"/>
                      <a:gd name="T6" fmla="*/ 5 w 6"/>
                      <a:gd name="T7" fmla="*/ 0 h 42"/>
                      <a:gd name="T8" fmla="*/ 5 w 6"/>
                      <a:gd name="T9" fmla="*/ 39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5" y="39"/>
                        </a:moveTo>
                        <a:lnTo>
                          <a:pt x="0" y="41"/>
                        </a:lnTo>
                        <a:lnTo>
                          <a:pt x="0" y="0"/>
                        </a:lnTo>
                        <a:lnTo>
                          <a:pt x="5" y="0"/>
                        </a:lnTo>
                        <a:lnTo>
                          <a:pt x="5" y="39"/>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2" name="Freeform 1050"/>
                  <p:cNvSpPr>
                    <a:spLocks noChangeAspect="1"/>
                  </p:cNvSpPr>
                  <p:nvPr/>
                </p:nvSpPr>
                <p:spPr bwMode="auto">
                  <a:xfrm>
                    <a:off x="4946" y="1171"/>
                    <a:ext cx="6" cy="41"/>
                  </a:xfrm>
                  <a:custGeom>
                    <a:avLst/>
                    <a:gdLst>
                      <a:gd name="T0" fmla="*/ 5 w 6"/>
                      <a:gd name="T1" fmla="*/ 40 h 41"/>
                      <a:gd name="T2" fmla="*/ 0 w 6"/>
                      <a:gd name="T3" fmla="*/ 40 h 41"/>
                      <a:gd name="T4" fmla="*/ 1 w 6"/>
                      <a:gd name="T5" fmla="*/ 0 h 41"/>
                      <a:gd name="T6" fmla="*/ 5 w 6"/>
                      <a:gd name="T7" fmla="*/ 1 h 41"/>
                      <a:gd name="T8" fmla="*/ 5 w 6"/>
                      <a:gd name="T9" fmla="*/ 4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1">
                        <a:moveTo>
                          <a:pt x="5" y="40"/>
                        </a:moveTo>
                        <a:lnTo>
                          <a:pt x="0" y="40"/>
                        </a:lnTo>
                        <a:lnTo>
                          <a:pt x="1" y="0"/>
                        </a:lnTo>
                        <a:lnTo>
                          <a:pt x="5" y="1"/>
                        </a:lnTo>
                        <a:lnTo>
                          <a:pt x="5" y="4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3" name="Freeform 1051"/>
                  <p:cNvSpPr>
                    <a:spLocks noChangeAspect="1"/>
                  </p:cNvSpPr>
                  <p:nvPr/>
                </p:nvSpPr>
                <p:spPr bwMode="auto">
                  <a:xfrm>
                    <a:off x="4948" y="1130"/>
                    <a:ext cx="6" cy="43"/>
                  </a:xfrm>
                  <a:custGeom>
                    <a:avLst/>
                    <a:gdLst>
                      <a:gd name="T0" fmla="*/ 3 w 6"/>
                      <a:gd name="T1" fmla="*/ 42 h 43"/>
                      <a:gd name="T2" fmla="*/ 0 w 6"/>
                      <a:gd name="T3" fmla="*/ 40 h 43"/>
                      <a:gd name="T4" fmla="*/ 0 w 6"/>
                      <a:gd name="T5" fmla="*/ 0 h 43"/>
                      <a:gd name="T6" fmla="*/ 5 w 6"/>
                      <a:gd name="T7" fmla="*/ 4 h 43"/>
                      <a:gd name="T8" fmla="*/ 3 w 6"/>
                      <a:gd name="T9" fmla="*/ 4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3">
                        <a:moveTo>
                          <a:pt x="3" y="42"/>
                        </a:moveTo>
                        <a:lnTo>
                          <a:pt x="0" y="40"/>
                        </a:lnTo>
                        <a:lnTo>
                          <a:pt x="0" y="0"/>
                        </a:lnTo>
                        <a:lnTo>
                          <a:pt x="5" y="4"/>
                        </a:lnTo>
                        <a:lnTo>
                          <a:pt x="3" y="42"/>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4" name="Freeform 1052"/>
                  <p:cNvSpPr>
                    <a:spLocks noChangeAspect="1"/>
                  </p:cNvSpPr>
                  <p:nvPr/>
                </p:nvSpPr>
                <p:spPr bwMode="auto">
                  <a:xfrm>
                    <a:off x="5177" y="1251"/>
                    <a:ext cx="6" cy="42"/>
                  </a:xfrm>
                  <a:custGeom>
                    <a:avLst/>
                    <a:gdLst>
                      <a:gd name="T0" fmla="*/ 1 w 6"/>
                      <a:gd name="T1" fmla="*/ 0 h 42"/>
                      <a:gd name="T2" fmla="*/ 5 w 6"/>
                      <a:gd name="T3" fmla="*/ 1 h 42"/>
                      <a:gd name="T4" fmla="*/ 3 w 6"/>
                      <a:gd name="T5" fmla="*/ 41 h 42"/>
                      <a:gd name="T6" fmla="*/ 0 w 6"/>
                      <a:gd name="T7" fmla="*/ 39 h 42"/>
                      <a:gd name="T8" fmla="*/ 1 w 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1" y="0"/>
                        </a:moveTo>
                        <a:lnTo>
                          <a:pt x="5" y="1"/>
                        </a:lnTo>
                        <a:lnTo>
                          <a:pt x="3" y="41"/>
                        </a:lnTo>
                        <a:lnTo>
                          <a:pt x="0" y="39"/>
                        </a:lnTo>
                        <a:lnTo>
                          <a:pt x="1"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5" name="Freeform 1053"/>
                  <p:cNvSpPr>
                    <a:spLocks noChangeAspect="1"/>
                  </p:cNvSpPr>
                  <p:nvPr/>
                </p:nvSpPr>
                <p:spPr bwMode="auto">
                  <a:xfrm>
                    <a:off x="5136" y="1304"/>
                    <a:ext cx="2" cy="8"/>
                  </a:xfrm>
                  <a:custGeom>
                    <a:avLst/>
                    <a:gdLst>
                      <a:gd name="T0" fmla="*/ 0 w 2"/>
                      <a:gd name="T1" fmla="*/ 0 h 8"/>
                      <a:gd name="T2" fmla="*/ 0 w 2"/>
                      <a:gd name="T3" fmla="*/ 0 h 8"/>
                      <a:gd name="T4" fmla="*/ 1 w 2"/>
                      <a:gd name="T5" fmla="*/ 0 h 8"/>
                      <a:gd name="T6" fmla="*/ 1 w 2"/>
                      <a:gd name="T7" fmla="*/ 1 h 8"/>
                      <a:gd name="T8" fmla="*/ 1 w 2"/>
                      <a:gd name="T9" fmla="*/ 2 h 8"/>
                      <a:gd name="T10" fmla="*/ 1 w 2"/>
                      <a:gd name="T11" fmla="*/ 5 h 8"/>
                      <a:gd name="T12" fmla="*/ 1 w 2"/>
                      <a:gd name="T13" fmla="*/ 7 h 8"/>
                      <a:gd name="T14" fmla="*/ 0 w 2"/>
                      <a:gd name="T15" fmla="*/ 7 h 8"/>
                      <a:gd name="T16" fmla="*/ 0 w 2"/>
                      <a:gd name="T17" fmla="*/ 6 h 8"/>
                      <a:gd name="T18" fmla="*/ 0 w 2"/>
                      <a:gd name="T19" fmla="*/ 5 h 8"/>
                      <a:gd name="T20" fmla="*/ 0 w 2"/>
                      <a:gd name="T21" fmla="*/ 3 h 8"/>
                      <a:gd name="T22" fmla="*/ 0 w 2"/>
                      <a:gd name="T23" fmla="*/ 1 h 8"/>
                      <a:gd name="T24" fmla="*/ 0 w 2"/>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8">
                        <a:moveTo>
                          <a:pt x="0" y="0"/>
                        </a:moveTo>
                        <a:lnTo>
                          <a:pt x="0" y="0"/>
                        </a:lnTo>
                        <a:lnTo>
                          <a:pt x="1" y="0"/>
                        </a:lnTo>
                        <a:lnTo>
                          <a:pt x="1" y="1"/>
                        </a:lnTo>
                        <a:lnTo>
                          <a:pt x="1" y="2"/>
                        </a:lnTo>
                        <a:lnTo>
                          <a:pt x="1" y="5"/>
                        </a:lnTo>
                        <a:lnTo>
                          <a:pt x="1" y="7"/>
                        </a:lnTo>
                        <a:lnTo>
                          <a:pt x="0" y="7"/>
                        </a:lnTo>
                        <a:lnTo>
                          <a:pt x="0" y="6"/>
                        </a:lnTo>
                        <a:lnTo>
                          <a:pt x="0" y="5"/>
                        </a:lnTo>
                        <a:lnTo>
                          <a:pt x="0" y="3"/>
                        </a:lnTo>
                        <a:lnTo>
                          <a:pt x="0" y="1"/>
                        </a:lnTo>
                        <a:lnTo>
                          <a:pt x="0" y="0"/>
                        </a:lnTo>
                      </a:path>
                    </a:pathLst>
                  </a:custGeom>
                  <a:solidFill>
                    <a:srgbClr val="20922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6" name="Freeform 1054"/>
                  <p:cNvSpPr>
                    <a:spLocks noChangeAspect="1"/>
                  </p:cNvSpPr>
                  <p:nvPr/>
                </p:nvSpPr>
                <p:spPr bwMode="auto">
                  <a:xfrm>
                    <a:off x="5136" y="1306"/>
                    <a:ext cx="2" cy="6"/>
                  </a:xfrm>
                  <a:custGeom>
                    <a:avLst/>
                    <a:gdLst>
                      <a:gd name="T0" fmla="*/ 0 w 2"/>
                      <a:gd name="T1" fmla="*/ 0 h 6"/>
                      <a:gd name="T2" fmla="*/ 0 w 2"/>
                      <a:gd name="T3" fmla="*/ 0 h 6"/>
                      <a:gd name="T4" fmla="*/ 1 w 2"/>
                      <a:gd name="T5" fmla="*/ 0 h 6"/>
                      <a:gd name="T6" fmla="*/ 1 w 2"/>
                      <a:gd name="T7" fmla="*/ 1 h 6"/>
                      <a:gd name="T8" fmla="*/ 1 w 2"/>
                      <a:gd name="T9" fmla="*/ 3 h 6"/>
                      <a:gd name="T10" fmla="*/ 1 w 2"/>
                      <a:gd name="T11" fmla="*/ 5 h 6"/>
                      <a:gd name="T12" fmla="*/ 0 w 2"/>
                      <a:gd name="T13" fmla="*/ 5 h 6"/>
                      <a:gd name="T14" fmla="*/ 0 w 2"/>
                      <a:gd name="T15" fmla="*/ 4 h 6"/>
                      <a:gd name="T16" fmla="*/ 0 w 2"/>
                      <a:gd name="T17" fmla="*/ 3 h 6"/>
                      <a:gd name="T18" fmla="*/ 0 w 2"/>
                      <a:gd name="T19" fmla="*/ 2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0"/>
                        </a:lnTo>
                        <a:lnTo>
                          <a:pt x="1" y="0"/>
                        </a:lnTo>
                        <a:lnTo>
                          <a:pt x="1" y="1"/>
                        </a:lnTo>
                        <a:lnTo>
                          <a:pt x="1" y="3"/>
                        </a:lnTo>
                        <a:lnTo>
                          <a:pt x="1" y="5"/>
                        </a:lnTo>
                        <a:lnTo>
                          <a:pt x="0" y="5"/>
                        </a:lnTo>
                        <a:lnTo>
                          <a:pt x="0" y="4"/>
                        </a:lnTo>
                        <a:lnTo>
                          <a:pt x="0" y="3"/>
                        </a:lnTo>
                        <a:lnTo>
                          <a:pt x="0" y="2"/>
                        </a:lnTo>
                        <a:lnTo>
                          <a:pt x="0" y="0"/>
                        </a:lnTo>
                      </a:path>
                    </a:pathLst>
                  </a:custGeom>
                  <a:solidFill>
                    <a:srgbClr val="24AB2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7" name="Freeform 1055"/>
                  <p:cNvSpPr>
                    <a:spLocks noChangeAspect="1"/>
                  </p:cNvSpPr>
                  <p:nvPr/>
                </p:nvSpPr>
                <p:spPr bwMode="auto">
                  <a:xfrm>
                    <a:off x="5136" y="1306"/>
                    <a:ext cx="2" cy="6"/>
                  </a:xfrm>
                  <a:custGeom>
                    <a:avLst/>
                    <a:gdLst>
                      <a:gd name="T0" fmla="*/ 0 w 2"/>
                      <a:gd name="T1" fmla="*/ 0 h 6"/>
                      <a:gd name="T2" fmla="*/ 0 w 2"/>
                      <a:gd name="T3" fmla="*/ 1 h 6"/>
                      <a:gd name="T4" fmla="*/ 1 w 2"/>
                      <a:gd name="T5" fmla="*/ 1 h 6"/>
                      <a:gd name="T6" fmla="*/ 1 w 2"/>
                      <a:gd name="T7" fmla="*/ 3 h 6"/>
                      <a:gd name="T8" fmla="*/ 1 w 2"/>
                      <a:gd name="T9" fmla="*/ 3 h 6"/>
                      <a:gd name="T10" fmla="*/ 1 w 2"/>
                      <a:gd name="T11" fmla="*/ 5 h 6"/>
                      <a:gd name="T12" fmla="*/ 0 w 2"/>
                      <a:gd name="T13" fmla="*/ 5 h 6"/>
                      <a:gd name="T14" fmla="*/ 0 w 2"/>
                      <a:gd name="T15" fmla="*/ 3 h 6"/>
                      <a:gd name="T16" fmla="*/ 0 w 2"/>
                      <a:gd name="T17" fmla="*/ 3 h 6"/>
                      <a:gd name="T18" fmla="*/ 0 w 2"/>
                      <a:gd name="T19" fmla="*/ 1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1"/>
                        </a:lnTo>
                        <a:lnTo>
                          <a:pt x="1" y="1"/>
                        </a:lnTo>
                        <a:lnTo>
                          <a:pt x="1" y="3"/>
                        </a:lnTo>
                        <a:lnTo>
                          <a:pt x="1" y="5"/>
                        </a:lnTo>
                        <a:lnTo>
                          <a:pt x="0" y="5"/>
                        </a:lnTo>
                        <a:lnTo>
                          <a:pt x="0" y="3"/>
                        </a:lnTo>
                        <a:lnTo>
                          <a:pt x="0" y="1"/>
                        </a:lnTo>
                        <a:lnTo>
                          <a:pt x="0" y="0"/>
                        </a:lnTo>
                      </a:path>
                    </a:pathLst>
                  </a:custGeom>
                  <a:solidFill>
                    <a:srgbClr val="29C22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8" name="Freeform 1056"/>
                  <p:cNvSpPr>
                    <a:spLocks noChangeAspect="1"/>
                  </p:cNvSpPr>
                  <p:nvPr/>
                </p:nvSpPr>
                <p:spPr bwMode="auto">
                  <a:xfrm>
                    <a:off x="5136" y="1306"/>
                    <a:ext cx="2" cy="6"/>
                  </a:xfrm>
                  <a:custGeom>
                    <a:avLst/>
                    <a:gdLst>
                      <a:gd name="T0" fmla="*/ 0 w 2"/>
                      <a:gd name="T1" fmla="*/ 0 h 6"/>
                      <a:gd name="T2" fmla="*/ 0 w 2"/>
                      <a:gd name="T3" fmla="*/ 0 h 6"/>
                      <a:gd name="T4" fmla="*/ 1 w 2"/>
                      <a:gd name="T5" fmla="*/ 0 h 6"/>
                      <a:gd name="T6" fmla="*/ 1 w 2"/>
                      <a:gd name="T7" fmla="*/ 2 h 6"/>
                      <a:gd name="T8" fmla="*/ 1 w 2"/>
                      <a:gd name="T9" fmla="*/ 5 h 6"/>
                      <a:gd name="T10" fmla="*/ 1 w 2"/>
                      <a:gd name="T11" fmla="*/ 3 h 6"/>
                      <a:gd name="T12" fmla="*/ 0 w 2"/>
                      <a:gd name="T13" fmla="*/ 3 h 6"/>
                      <a:gd name="T14" fmla="*/ 0 w 2"/>
                      <a:gd name="T15" fmla="*/ 5 h 6"/>
                      <a:gd name="T16" fmla="*/ 0 w 2"/>
                      <a:gd name="T17" fmla="*/ 3 h 6"/>
                      <a:gd name="T18" fmla="*/ 0 w 2"/>
                      <a:gd name="T19" fmla="*/ 2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0"/>
                        </a:lnTo>
                        <a:lnTo>
                          <a:pt x="1" y="0"/>
                        </a:lnTo>
                        <a:lnTo>
                          <a:pt x="1" y="2"/>
                        </a:lnTo>
                        <a:lnTo>
                          <a:pt x="1" y="5"/>
                        </a:lnTo>
                        <a:lnTo>
                          <a:pt x="1" y="3"/>
                        </a:lnTo>
                        <a:lnTo>
                          <a:pt x="0" y="3"/>
                        </a:lnTo>
                        <a:lnTo>
                          <a:pt x="0" y="5"/>
                        </a:lnTo>
                        <a:lnTo>
                          <a:pt x="0" y="3"/>
                        </a:lnTo>
                        <a:lnTo>
                          <a:pt x="0" y="2"/>
                        </a:lnTo>
                        <a:lnTo>
                          <a:pt x="0" y="0"/>
                        </a:lnTo>
                      </a:path>
                    </a:pathLst>
                  </a:custGeom>
                  <a:solidFill>
                    <a:srgbClr val="2FDC34"/>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109" name="Group 1057"/>
                <p:cNvGrpSpPr>
                  <a:grpSpLocks noChangeAspect="1"/>
                </p:cNvGrpSpPr>
                <p:nvPr/>
              </p:nvGrpSpPr>
              <p:grpSpPr bwMode="auto">
                <a:xfrm>
                  <a:off x="4970" y="1129"/>
                  <a:ext cx="230" cy="166"/>
                  <a:chOff x="4950" y="1129"/>
                  <a:chExt cx="230" cy="166"/>
                </a:xfrm>
              </p:grpSpPr>
              <p:sp>
                <p:nvSpPr>
                  <p:cNvPr id="1110" name="Freeform 1058"/>
                  <p:cNvSpPr>
                    <a:spLocks noChangeAspect="1"/>
                  </p:cNvSpPr>
                  <p:nvPr/>
                </p:nvSpPr>
                <p:spPr bwMode="auto">
                  <a:xfrm>
                    <a:off x="4950" y="1129"/>
                    <a:ext cx="230" cy="80"/>
                  </a:xfrm>
                  <a:custGeom>
                    <a:avLst/>
                    <a:gdLst>
                      <a:gd name="T0" fmla="*/ 0 w 230"/>
                      <a:gd name="T1" fmla="*/ 79 h 80"/>
                      <a:gd name="T2" fmla="*/ 0 w 230"/>
                      <a:gd name="T3" fmla="*/ 43 h 80"/>
                      <a:gd name="T4" fmla="*/ 2 w 230"/>
                      <a:gd name="T5" fmla="*/ 3 h 80"/>
                      <a:gd name="T6" fmla="*/ 2 w 230"/>
                      <a:gd name="T7" fmla="*/ 3 h 80"/>
                      <a:gd name="T8" fmla="*/ 3 w 230"/>
                      <a:gd name="T9" fmla="*/ 1 h 80"/>
                      <a:gd name="T10" fmla="*/ 4 w 230"/>
                      <a:gd name="T11" fmla="*/ 1 h 80"/>
                      <a:gd name="T12" fmla="*/ 11 w 230"/>
                      <a:gd name="T13" fmla="*/ 1 h 80"/>
                      <a:gd name="T14" fmla="*/ 18 w 230"/>
                      <a:gd name="T15" fmla="*/ 1 h 80"/>
                      <a:gd name="T16" fmla="*/ 25 w 230"/>
                      <a:gd name="T17" fmla="*/ 1 h 80"/>
                      <a:gd name="T18" fmla="*/ 32 w 230"/>
                      <a:gd name="T19" fmla="*/ 1 h 80"/>
                      <a:gd name="T20" fmla="*/ 38 w 230"/>
                      <a:gd name="T21" fmla="*/ 1 h 80"/>
                      <a:gd name="T22" fmla="*/ 45 w 230"/>
                      <a:gd name="T23" fmla="*/ 0 h 80"/>
                      <a:gd name="T24" fmla="*/ 52 w 230"/>
                      <a:gd name="T25" fmla="*/ 0 h 80"/>
                      <a:gd name="T26" fmla="*/ 59 w 230"/>
                      <a:gd name="T27" fmla="*/ 0 h 80"/>
                      <a:gd name="T28" fmla="*/ 66 w 230"/>
                      <a:gd name="T29" fmla="*/ 0 h 80"/>
                      <a:gd name="T30" fmla="*/ 73 w 230"/>
                      <a:gd name="T31" fmla="*/ 0 h 80"/>
                      <a:gd name="T32" fmla="*/ 80 w 230"/>
                      <a:gd name="T33" fmla="*/ 0 h 80"/>
                      <a:gd name="T34" fmla="*/ 86 w 230"/>
                      <a:gd name="T35" fmla="*/ 0 h 80"/>
                      <a:gd name="T36" fmla="*/ 92 w 230"/>
                      <a:gd name="T37" fmla="*/ 0 h 80"/>
                      <a:gd name="T38" fmla="*/ 99 w 230"/>
                      <a:gd name="T39" fmla="*/ 0 h 80"/>
                      <a:gd name="T40" fmla="*/ 106 w 230"/>
                      <a:gd name="T41" fmla="*/ 0 h 80"/>
                      <a:gd name="T42" fmla="*/ 113 w 230"/>
                      <a:gd name="T43" fmla="*/ 0 h 80"/>
                      <a:gd name="T44" fmla="*/ 120 w 230"/>
                      <a:gd name="T45" fmla="*/ 0 h 80"/>
                      <a:gd name="T46" fmla="*/ 127 w 230"/>
                      <a:gd name="T47" fmla="*/ 0 h 80"/>
                      <a:gd name="T48" fmla="*/ 135 w 230"/>
                      <a:gd name="T49" fmla="*/ 0 h 80"/>
                      <a:gd name="T50" fmla="*/ 142 w 230"/>
                      <a:gd name="T51" fmla="*/ 0 h 80"/>
                      <a:gd name="T52" fmla="*/ 149 w 230"/>
                      <a:gd name="T53" fmla="*/ 0 h 80"/>
                      <a:gd name="T54" fmla="*/ 156 w 230"/>
                      <a:gd name="T55" fmla="*/ 0 h 80"/>
                      <a:gd name="T56" fmla="*/ 162 w 230"/>
                      <a:gd name="T57" fmla="*/ 0 h 80"/>
                      <a:gd name="T58" fmla="*/ 169 w 230"/>
                      <a:gd name="T59" fmla="*/ 0 h 80"/>
                      <a:gd name="T60" fmla="*/ 176 w 230"/>
                      <a:gd name="T61" fmla="*/ 0 h 80"/>
                      <a:gd name="T62" fmla="*/ 183 w 230"/>
                      <a:gd name="T63" fmla="*/ 0 h 80"/>
                      <a:gd name="T64" fmla="*/ 190 w 230"/>
                      <a:gd name="T65" fmla="*/ 1 h 80"/>
                      <a:gd name="T66" fmla="*/ 197 w 230"/>
                      <a:gd name="T67" fmla="*/ 1 h 80"/>
                      <a:gd name="T68" fmla="*/ 203 w 230"/>
                      <a:gd name="T69" fmla="*/ 1 h 80"/>
                      <a:gd name="T70" fmla="*/ 211 w 230"/>
                      <a:gd name="T71" fmla="*/ 1 h 80"/>
                      <a:gd name="T72" fmla="*/ 218 w 230"/>
                      <a:gd name="T73" fmla="*/ 1 h 80"/>
                      <a:gd name="T74" fmla="*/ 225 w 230"/>
                      <a:gd name="T75" fmla="*/ 1 h 80"/>
                      <a:gd name="T76" fmla="*/ 227 w 230"/>
                      <a:gd name="T77" fmla="*/ 3 h 80"/>
                      <a:gd name="T78" fmla="*/ 227 w 230"/>
                      <a:gd name="T79" fmla="*/ 3 h 80"/>
                      <a:gd name="T80" fmla="*/ 227 w 230"/>
                      <a:gd name="T81" fmla="*/ 43 h 80"/>
                      <a:gd name="T82" fmla="*/ 229 w 230"/>
                      <a:gd name="T83" fmla="*/ 79 h 80"/>
                      <a:gd name="T84" fmla="*/ 0 w 230"/>
                      <a:gd name="T85" fmla="*/ 79 h 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0" h="80">
                        <a:moveTo>
                          <a:pt x="0" y="79"/>
                        </a:moveTo>
                        <a:lnTo>
                          <a:pt x="0" y="43"/>
                        </a:lnTo>
                        <a:lnTo>
                          <a:pt x="2" y="3"/>
                        </a:lnTo>
                        <a:lnTo>
                          <a:pt x="3" y="1"/>
                        </a:lnTo>
                        <a:lnTo>
                          <a:pt x="4" y="1"/>
                        </a:lnTo>
                        <a:lnTo>
                          <a:pt x="11" y="1"/>
                        </a:lnTo>
                        <a:lnTo>
                          <a:pt x="18" y="1"/>
                        </a:lnTo>
                        <a:lnTo>
                          <a:pt x="25" y="1"/>
                        </a:lnTo>
                        <a:lnTo>
                          <a:pt x="32" y="1"/>
                        </a:lnTo>
                        <a:lnTo>
                          <a:pt x="38" y="1"/>
                        </a:lnTo>
                        <a:lnTo>
                          <a:pt x="45" y="0"/>
                        </a:lnTo>
                        <a:lnTo>
                          <a:pt x="52" y="0"/>
                        </a:lnTo>
                        <a:lnTo>
                          <a:pt x="59" y="0"/>
                        </a:lnTo>
                        <a:lnTo>
                          <a:pt x="66" y="0"/>
                        </a:lnTo>
                        <a:lnTo>
                          <a:pt x="73" y="0"/>
                        </a:lnTo>
                        <a:lnTo>
                          <a:pt x="80" y="0"/>
                        </a:lnTo>
                        <a:lnTo>
                          <a:pt x="86" y="0"/>
                        </a:lnTo>
                        <a:lnTo>
                          <a:pt x="92" y="0"/>
                        </a:lnTo>
                        <a:lnTo>
                          <a:pt x="99" y="0"/>
                        </a:lnTo>
                        <a:lnTo>
                          <a:pt x="106" y="0"/>
                        </a:lnTo>
                        <a:lnTo>
                          <a:pt x="113" y="0"/>
                        </a:lnTo>
                        <a:lnTo>
                          <a:pt x="120" y="0"/>
                        </a:lnTo>
                        <a:lnTo>
                          <a:pt x="127" y="0"/>
                        </a:lnTo>
                        <a:lnTo>
                          <a:pt x="135" y="0"/>
                        </a:lnTo>
                        <a:lnTo>
                          <a:pt x="142" y="0"/>
                        </a:lnTo>
                        <a:lnTo>
                          <a:pt x="149" y="0"/>
                        </a:lnTo>
                        <a:lnTo>
                          <a:pt x="156" y="0"/>
                        </a:lnTo>
                        <a:lnTo>
                          <a:pt x="162" y="0"/>
                        </a:lnTo>
                        <a:lnTo>
                          <a:pt x="169" y="0"/>
                        </a:lnTo>
                        <a:lnTo>
                          <a:pt x="176" y="0"/>
                        </a:lnTo>
                        <a:lnTo>
                          <a:pt x="183" y="0"/>
                        </a:lnTo>
                        <a:lnTo>
                          <a:pt x="190" y="1"/>
                        </a:lnTo>
                        <a:lnTo>
                          <a:pt x="197" y="1"/>
                        </a:lnTo>
                        <a:lnTo>
                          <a:pt x="203" y="1"/>
                        </a:lnTo>
                        <a:lnTo>
                          <a:pt x="211" y="1"/>
                        </a:lnTo>
                        <a:lnTo>
                          <a:pt x="218" y="1"/>
                        </a:lnTo>
                        <a:lnTo>
                          <a:pt x="225" y="1"/>
                        </a:lnTo>
                        <a:lnTo>
                          <a:pt x="227" y="3"/>
                        </a:lnTo>
                        <a:lnTo>
                          <a:pt x="227" y="43"/>
                        </a:lnTo>
                        <a:lnTo>
                          <a:pt x="229" y="79"/>
                        </a:lnTo>
                        <a:lnTo>
                          <a:pt x="0" y="79"/>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11" name="Freeform 1059"/>
                  <p:cNvSpPr>
                    <a:spLocks noChangeAspect="1"/>
                  </p:cNvSpPr>
                  <p:nvPr/>
                </p:nvSpPr>
                <p:spPr bwMode="auto">
                  <a:xfrm>
                    <a:off x="4950" y="1208"/>
                    <a:ext cx="230" cy="87"/>
                  </a:xfrm>
                  <a:custGeom>
                    <a:avLst/>
                    <a:gdLst>
                      <a:gd name="T0" fmla="*/ 0 w 230"/>
                      <a:gd name="T1" fmla="*/ 0 h 87"/>
                      <a:gd name="T2" fmla="*/ 0 w 230"/>
                      <a:gd name="T3" fmla="*/ 3 h 87"/>
                      <a:gd name="T4" fmla="*/ 0 w 230"/>
                      <a:gd name="T5" fmla="*/ 43 h 87"/>
                      <a:gd name="T6" fmla="*/ 2 w 230"/>
                      <a:gd name="T7" fmla="*/ 81 h 87"/>
                      <a:gd name="T8" fmla="*/ 2 w 230"/>
                      <a:gd name="T9" fmla="*/ 82 h 87"/>
                      <a:gd name="T10" fmla="*/ 2 w 230"/>
                      <a:gd name="T11" fmla="*/ 84 h 87"/>
                      <a:gd name="T12" fmla="*/ 3 w 230"/>
                      <a:gd name="T13" fmla="*/ 84 h 87"/>
                      <a:gd name="T14" fmla="*/ 4 w 230"/>
                      <a:gd name="T15" fmla="*/ 84 h 87"/>
                      <a:gd name="T16" fmla="*/ 11 w 230"/>
                      <a:gd name="T17" fmla="*/ 84 h 87"/>
                      <a:gd name="T18" fmla="*/ 18 w 230"/>
                      <a:gd name="T19" fmla="*/ 84 h 87"/>
                      <a:gd name="T20" fmla="*/ 25 w 230"/>
                      <a:gd name="T21" fmla="*/ 84 h 87"/>
                      <a:gd name="T22" fmla="*/ 32 w 230"/>
                      <a:gd name="T23" fmla="*/ 84 h 87"/>
                      <a:gd name="T24" fmla="*/ 38 w 230"/>
                      <a:gd name="T25" fmla="*/ 84 h 87"/>
                      <a:gd name="T26" fmla="*/ 45 w 230"/>
                      <a:gd name="T27" fmla="*/ 86 h 87"/>
                      <a:gd name="T28" fmla="*/ 52 w 230"/>
                      <a:gd name="T29" fmla="*/ 86 h 87"/>
                      <a:gd name="T30" fmla="*/ 59 w 230"/>
                      <a:gd name="T31" fmla="*/ 86 h 87"/>
                      <a:gd name="T32" fmla="*/ 66 w 230"/>
                      <a:gd name="T33" fmla="*/ 86 h 87"/>
                      <a:gd name="T34" fmla="*/ 73 w 230"/>
                      <a:gd name="T35" fmla="*/ 86 h 87"/>
                      <a:gd name="T36" fmla="*/ 80 w 230"/>
                      <a:gd name="T37" fmla="*/ 86 h 87"/>
                      <a:gd name="T38" fmla="*/ 86 w 230"/>
                      <a:gd name="T39" fmla="*/ 86 h 87"/>
                      <a:gd name="T40" fmla="*/ 92 w 230"/>
                      <a:gd name="T41" fmla="*/ 86 h 87"/>
                      <a:gd name="T42" fmla="*/ 99 w 230"/>
                      <a:gd name="T43" fmla="*/ 86 h 87"/>
                      <a:gd name="T44" fmla="*/ 106 w 230"/>
                      <a:gd name="T45" fmla="*/ 86 h 87"/>
                      <a:gd name="T46" fmla="*/ 113 w 230"/>
                      <a:gd name="T47" fmla="*/ 86 h 87"/>
                      <a:gd name="T48" fmla="*/ 120 w 230"/>
                      <a:gd name="T49" fmla="*/ 86 h 87"/>
                      <a:gd name="T50" fmla="*/ 127 w 230"/>
                      <a:gd name="T51" fmla="*/ 86 h 87"/>
                      <a:gd name="T52" fmla="*/ 133 w 230"/>
                      <a:gd name="T53" fmla="*/ 86 h 87"/>
                      <a:gd name="T54" fmla="*/ 142 w 230"/>
                      <a:gd name="T55" fmla="*/ 86 h 87"/>
                      <a:gd name="T56" fmla="*/ 149 w 230"/>
                      <a:gd name="T57" fmla="*/ 86 h 87"/>
                      <a:gd name="T58" fmla="*/ 156 w 230"/>
                      <a:gd name="T59" fmla="*/ 86 h 87"/>
                      <a:gd name="T60" fmla="*/ 162 w 230"/>
                      <a:gd name="T61" fmla="*/ 86 h 87"/>
                      <a:gd name="T62" fmla="*/ 169 w 230"/>
                      <a:gd name="T63" fmla="*/ 86 h 87"/>
                      <a:gd name="T64" fmla="*/ 176 w 230"/>
                      <a:gd name="T65" fmla="*/ 86 h 87"/>
                      <a:gd name="T66" fmla="*/ 183 w 230"/>
                      <a:gd name="T67" fmla="*/ 86 h 87"/>
                      <a:gd name="T68" fmla="*/ 190 w 230"/>
                      <a:gd name="T69" fmla="*/ 84 h 87"/>
                      <a:gd name="T70" fmla="*/ 197 w 230"/>
                      <a:gd name="T71" fmla="*/ 84 h 87"/>
                      <a:gd name="T72" fmla="*/ 203 w 230"/>
                      <a:gd name="T73" fmla="*/ 84 h 87"/>
                      <a:gd name="T74" fmla="*/ 211 w 230"/>
                      <a:gd name="T75" fmla="*/ 84 h 87"/>
                      <a:gd name="T76" fmla="*/ 218 w 230"/>
                      <a:gd name="T77" fmla="*/ 84 h 87"/>
                      <a:gd name="T78" fmla="*/ 225 w 230"/>
                      <a:gd name="T79" fmla="*/ 84 h 87"/>
                      <a:gd name="T80" fmla="*/ 225 w 230"/>
                      <a:gd name="T81" fmla="*/ 84 h 87"/>
                      <a:gd name="T82" fmla="*/ 227 w 230"/>
                      <a:gd name="T83" fmla="*/ 84 h 87"/>
                      <a:gd name="T84" fmla="*/ 227 w 230"/>
                      <a:gd name="T85" fmla="*/ 82 h 87"/>
                      <a:gd name="T86" fmla="*/ 227 w 230"/>
                      <a:gd name="T87" fmla="*/ 81 h 87"/>
                      <a:gd name="T88" fmla="*/ 229 w 230"/>
                      <a:gd name="T89" fmla="*/ 43 h 87"/>
                      <a:gd name="T90" fmla="*/ 229 w 230"/>
                      <a:gd name="T91" fmla="*/ 4 h 87"/>
                      <a:gd name="T92" fmla="*/ 229 w 230"/>
                      <a:gd name="T93" fmla="*/ 0 h 87"/>
                      <a:gd name="T94" fmla="*/ 0 w 230"/>
                      <a:gd name="T95" fmla="*/ 0 h 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0" h="87">
                        <a:moveTo>
                          <a:pt x="0" y="0"/>
                        </a:moveTo>
                        <a:lnTo>
                          <a:pt x="0" y="3"/>
                        </a:lnTo>
                        <a:lnTo>
                          <a:pt x="0" y="43"/>
                        </a:lnTo>
                        <a:lnTo>
                          <a:pt x="2" y="81"/>
                        </a:lnTo>
                        <a:lnTo>
                          <a:pt x="2" y="82"/>
                        </a:lnTo>
                        <a:lnTo>
                          <a:pt x="2" y="84"/>
                        </a:lnTo>
                        <a:lnTo>
                          <a:pt x="3" y="84"/>
                        </a:lnTo>
                        <a:lnTo>
                          <a:pt x="4" y="84"/>
                        </a:lnTo>
                        <a:lnTo>
                          <a:pt x="11" y="84"/>
                        </a:lnTo>
                        <a:lnTo>
                          <a:pt x="18" y="84"/>
                        </a:lnTo>
                        <a:lnTo>
                          <a:pt x="25" y="84"/>
                        </a:lnTo>
                        <a:lnTo>
                          <a:pt x="32" y="84"/>
                        </a:lnTo>
                        <a:lnTo>
                          <a:pt x="38" y="84"/>
                        </a:lnTo>
                        <a:lnTo>
                          <a:pt x="45" y="86"/>
                        </a:lnTo>
                        <a:lnTo>
                          <a:pt x="52" y="86"/>
                        </a:lnTo>
                        <a:lnTo>
                          <a:pt x="59" y="86"/>
                        </a:lnTo>
                        <a:lnTo>
                          <a:pt x="66" y="86"/>
                        </a:lnTo>
                        <a:lnTo>
                          <a:pt x="73" y="86"/>
                        </a:lnTo>
                        <a:lnTo>
                          <a:pt x="80" y="86"/>
                        </a:lnTo>
                        <a:lnTo>
                          <a:pt x="86" y="86"/>
                        </a:lnTo>
                        <a:lnTo>
                          <a:pt x="92" y="86"/>
                        </a:lnTo>
                        <a:lnTo>
                          <a:pt x="99" y="86"/>
                        </a:lnTo>
                        <a:lnTo>
                          <a:pt x="106" y="86"/>
                        </a:lnTo>
                        <a:lnTo>
                          <a:pt x="113" y="86"/>
                        </a:lnTo>
                        <a:lnTo>
                          <a:pt x="120" y="86"/>
                        </a:lnTo>
                        <a:lnTo>
                          <a:pt x="127" y="86"/>
                        </a:lnTo>
                        <a:lnTo>
                          <a:pt x="133" y="86"/>
                        </a:lnTo>
                        <a:lnTo>
                          <a:pt x="142" y="86"/>
                        </a:lnTo>
                        <a:lnTo>
                          <a:pt x="149" y="86"/>
                        </a:lnTo>
                        <a:lnTo>
                          <a:pt x="156" y="86"/>
                        </a:lnTo>
                        <a:lnTo>
                          <a:pt x="162" y="86"/>
                        </a:lnTo>
                        <a:lnTo>
                          <a:pt x="169" y="86"/>
                        </a:lnTo>
                        <a:lnTo>
                          <a:pt x="176" y="86"/>
                        </a:lnTo>
                        <a:lnTo>
                          <a:pt x="183" y="86"/>
                        </a:lnTo>
                        <a:lnTo>
                          <a:pt x="190" y="84"/>
                        </a:lnTo>
                        <a:lnTo>
                          <a:pt x="197" y="84"/>
                        </a:lnTo>
                        <a:lnTo>
                          <a:pt x="203" y="84"/>
                        </a:lnTo>
                        <a:lnTo>
                          <a:pt x="211" y="84"/>
                        </a:lnTo>
                        <a:lnTo>
                          <a:pt x="218" y="84"/>
                        </a:lnTo>
                        <a:lnTo>
                          <a:pt x="225" y="84"/>
                        </a:lnTo>
                        <a:lnTo>
                          <a:pt x="227" y="84"/>
                        </a:lnTo>
                        <a:lnTo>
                          <a:pt x="227" y="82"/>
                        </a:lnTo>
                        <a:lnTo>
                          <a:pt x="227" y="81"/>
                        </a:lnTo>
                        <a:lnTo>
                          <a:pt x="229" y="43"/>
                        </a:lnTo>
                        <a:lnTo>
                          <a:pt x="229" y="4"/>
                        </a:lnTo>
                        <a:lnTo>
                          <a:pt x="229" y="0"/>
                        </a:lnTo>
                        <a:lnTo>
                          <a:pt x="0" y="0"/>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994" name="Group 1060"/>
              <p:cNvGrpSpPr>
                <a:grpSpLocks noChangeAspect="1"/>
              </p:cNvGrpSpPr>
              <p:nvPr/>
            </p:nvGrpSpPr>
            <p:grpSpPr bwMode="auto">
              <a:xfrm>
                <a:off x="5040" y="1344"/>
                <a:ext cx="384" cy="68"/>
                <a:chOff x="4848" y="1358"/>
                <a:chExt cx="384" cy="68"/>
              </a:xfrm>
            </p:grpSpPr>
            <p:sp>
              <p:nvSpPr>
                <p:cNvPr id="995" name="Freeform 1061"/>
                <p:cNvSpPr>
                  <a:spLocks noChangeAspect="1"/>
                </p:cNvSpPr>
                <p:nvPr/>
              </p:nvSpPr>
              <p:spPr bwMode="auto">
                <a:xfrm>
                  <a:off x="4851" y="1372"/>
                  <a:ext cx="377" cy="54"/>
                </a:xfrm>
                <a:custGeom>
                  <a:avLst/>
                  <a:gdLst>
                    <a:gd name="T0" fmla="*/ 0 w 377"/>
                    <a:gd name="T1" fmla="*/ 51 h 54"/>
                    <a:gd name="T2" fmla="*/ 376 w 377"/>
                    <a:gd name="T3" fmla="*/ 53 h 54"/>
                    <a:gd name="T4" fmla="*/ 356 w 377"/>
                    <a:gd name="T5" fmla="*/ 0 h 54"/>
                    <a:gd name="T6" fmla="*/ 23 w 377"/>
                    <a:gd name="T7" fmla="*/ 0 h 54"/>
                    <a:gd name="T8" fmla="*/ 0 w 377"/>
                    <a:gd name="T9" fmla="*/ 53 h 54"/>
                    <a:gd name="T10" fmla="*/ 0 w 377"/>
                    <a:gd name="T11" fmla="*/ 51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7" h="54">
                      <a:moveTo>
                        <a:pt x="0" y="51"/>
                      </a:moveTo>
                      <a:lnTo>
                        <a:pt x="376" y="53"/>
                      </a:lnTo>
                      <a:lnTo>
                        <a:pt x="356" y="0"/>
                      </a:lnTo>
                      <a:lnTo>
                        <a:pt x="23" y="0"/>
                      </a:lnTo>
                      <a:lnTo>
                        <a:pt x="0" y="53"/>
                      </a:lnTo>
                      <a:lnTo>
                        <a:pt x="0" y="51"/>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96" name="Freeform 1062"/>
                <p:cNvSpPr>
                  <a:spLocks noChangeAspect="1"/>
                </p:cNvSpPr>
                <p:nvPr/>
              </p:nvSpPr>
              <p:spPr bwMode="auto">
                <a:xfrm>
                  <a:off x="4848" y="1360"/>
                  <a:ext cx="384" cy="54"/>
                </a:xfrm>
                <a:custGeom>
                  <a:avLst/>
                  <a:gdLst>
                    <a:gd name="T0" fmla="*/ 383 w 384"/>
                    <a:gd name="T1" fmla="*/ 53 h 54"/>
                    <a:gd name="T2" fmla="*/ 0 w 384"/>
                    <a:gd name="T3" fmla="*/ 53 h 54"/>
                    <a:gd name="T4" fmla="*/ 15 w 384"/>
                    <a:gd name="T5" fmla="*/ 0 h 54"/>
                    <a:gd name="T6" fmla="*/ 365 w 384"/>
                    <a:gd name="T7" fmla="*/ 0 h 54"/>
                    <a:gd name="T8" fmla="*/ 383 w 384"/>
                    <a:gd name="T9" fmla="*/ 53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 h="54">
                      <a:moveTo>
                        <a:pt x="383" y="53"/>
                      </a:moveTo>
                      <a:lnTo>
                        <a:pt x="0" y="53"/>
                      </a:lnTo>
                      <a:lnTo>
                        <a:pt x="15" y="0"/>
                      </a:lnTo>
                      <a:lnTo>
                        <a:pt x="365" y="0"/>
                      </a:lnTo>
                      <a:lnTo>
                        <a:pt x="383" y="53"/>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97" name="Freeform 1063"/>
                <p:cNvSpPr>
                  <a:spLocks noChangeAspect="1"/>
                </p:cNvSpPr>
                <p:nvPr/>
              </p:nvSpPr>
              <p:spPr bwMode="auto">
                <a:xfrm>
                  <a:off x="4848" y="1413"/>
                  <a:ext cx="384" cy="5"/>
                </a:xfrm>
                <a:custGeom>
                  <a:avLst/>
                  <a:gdLst>
                    <a:gd name="T0" fmla="*/ 383 w 384"/>
                    <a:gd name="T1" fmla="*/ 0 h 5"/>
                    <a:gd name="T2" fmla="*/ 0 w 384"/>
                    <a:gd name="T3" fmla="*/ 0 h 5"/>
                    <a:gd name="T4" fmla="*/ 3 w 384"/>
                    <a:gd name="T5" fmla="*/ 4 h 5"/>
                    <a:gd name="T6" fmla="*/ 381 w 384"/>
                    <a:gd name="T7" fmla="*/ 4 h 5"/>
                    <a:gd name="T8" fmla="*/ 383 w 384"/>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 h="5">
                      <a:moveTo>
                        <a:pt x="383" y="0"/>
                      </a:moveTo>
                      <a:lnTo>
                        <a:pt x="0" y="0"/>
                      </a:lnTo>
                      <a:lnTo>
                        <a:pt x="3" y="4"/>
                      </a:lnTo>
                      <a:lnTo>
                        <a:pt x="381" y="4"/>
                      </a:lnTo>
                      <a:lnTo>
                        <a:pt x="383"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98" name="Freeform 1064"/>
                <p:cNvSpPr>
                  <a:spLocks noChangeAspect="1"/>
                </p:cNvSpPr>
                <p:nvPr/>
              </p:nvSpPr>
              <p:spPr bwMode="auto">
                <a:xfrm>
                  <a:off x="5212" y="1376"/>
                  <a:ext cx="13" cy="37"/>
                </a:xfrm>
                <a:custGeom>
                  <a:avLst/>
                  <a:gdLst>
                    <a:gd name="T0" fmla="*/ 12 w 13"/>
                    <a:gd name="T1" fmla="*/ 36 h 37"/>
                    <a:gd name="T2" fmla="*/ 12 w 13"/>
                    <a:gd name="T3" fmla="*/ 34 h 37"/>
                    <a:gd name="T4" fmla="*/ 2 w 13"/>
                    <a:gd name="T5" fmla="*/ 0 h 37"/>
                    <a:gd name="T6" fmla="*/ 0 w 13"/>
                    <a:gd name="T7" fmla="*/ 0 h 37"/>
                    <a:gd name="T8" fmla="*/ 10 w 13"/>
                    <a:gd name="T9" fmla="*/ 34 h 37"/>
                    <a:gd name="T10" fmla="*/ 12 w 13"/>
                    <a:gd name="T11" fmla="*/ 34 h 37"/>
                    <a:gd name="T12" fmla="*/ 12 w 13"/>
                    <a:gd name="T13" fmla="*/ 36 h 37"/>
                    <a:gd name="T14" fmla="*/ 12 w 13"/>
                    <a:gd name="T15" fmla="*/ 34 h 37"/>
                    <a:gd name="T16" fmla="*/ 12 w 13"/>
                    <a:gd name="T17" fmla="*/ 36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37">
                      <a:moveTo>
                        <a:pt x="12" y="36"/>
                      </a:moveTo>
                      <a:lnTo>
                        <a:pt x="12" y="34"/>
                      </a:lnTo>
                      <a:lnTo>
                        <a:pt x="2" y="0"/>
                      </a:lnTo>
                      <a:lnTo>
                        <a:pt x="0" y="0"/>
                      </a:lnTo>
                      <a:lnTo>
                        <a:pt x="10" y="34"/>
                      </a:lnTo>
                      <a:lnTo>
                        <a:pt x="12" y="34"/>
                      </a:lnTo>
                      <a:lnTo>
                        <a:pt x="12" y="36"/>
                      </a:lnTo>
                      <a:lnTo>
                        <a:pt x="12" y="34"/>
                      </a:lnTo>
                      <a:lnTo>
                        <a:pt x="12" y="36"/>
                      </a:lnTo>
                    </a:path>
                  </a:pathLst>
                </a:custGeom>
                <a:solidFill>
                  <a:srgbClr val="131A1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99" name="Freeform 1065"/>
                <p:cNvSpPr>
                  <a:spLocks noChangeAspect="1"/>
                </p:cNvSpPr>
                <p:nvPr/>
              </p:nvSpPr>
              <p:spPr bwMode="auto">
                <a:xfrm>
                  <a:off x="4857" y="1411"/>
                  <a:ext cx="368" cy="2"/>
                </a:xfrm>
                <a:custGeom>
                  <a:avLst/>
                  <a:gdLst>
                    <a:gd name="T0" fmla="*/ 0 w 368"/>
                    <a:gd name="T1" fmla="*/ 0 h 2"/>
                    <a:gd name="T2" fmla="*/ 0 w 368"/>
                    <a:gd name="T3" fmla="*/ 1 h 2"/>
                    <a:gd name="T4" fmla="*/ 367 w 368"/>
                    <a:gd name="T5" fmla="*/ 1 h 2"/>
                    <a:gd name="T6" fmla="*/ 367 w 368"/>
                    <a:gd name="T7" fmla="*/ 0 h 2"/>
                    <a:gd name="T8" fmla="*/ 0 w 368"/>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8" h="2">
                      <a:moveTo>
                        <a:pt x="0" y="0"/>
                      </a:moveTo>
                      <a:lnTo>
                        <a:pt x="0" y="1"/>
                      </a:lnTo>
                      <a:lnTo>
                        <a:pt x="367" y="1"/>
                      </a:lnTo>
                      <a:lnTo>
                        <a:pt x="367" y="0"/>
                      </a:lnTo>
                      <a:lnTo>
                        <a:pt x="0" y="0"/>
                      </a:lnTo>
                    </a:path>
                  </a:pathLst>
                </a:custGeom>
                <a:solidFill>
                  <a:srgbClr val="131A1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00" name="Freeform 1066"/>
                <p:cNvSpPr>
                  <a:spLocks noChangeAspect="1"/>
                </p:cNvSpPr>
                <p:nvPr/>
              </p:nvSpPr>
              <p:spPr bwMode="auto">
                <a:xfrm>
                  <a:off x="4857" y="1375"/>
                  <a:ext cx="11" cy="36"/>
                </a:xfrm>
                <a:custGeom>
                  <a:avLst/>
                  <a:gdLst>
                    <a:gd name="T0" fmla="*/ 10 w 11"/>
                    <a:gd name="T1" fmla="*/ 0 h 36"/>
                    <a:gd name="T2" fmla="*/ 8 w 11"/>
                    <a:gd name="T3" fmla="*/ 1 h 36"/>
                    <a:gd name="T4" fmla="*/ 0 w 11"/>
                    <a:gd name="T5" fmla="*/ 35 h 36"/>
                    <a:gd name="T6" fmla="*/ 2 w 11"/>
                    <a:gd name="T7" fmla="*/ 35 h 36"/>
                    <a:gd name="T8" fmla="*/ 10 w 11"/>
                    <a:gd name="T9" fmla="*/ 1 h 36"/>
                    <a:gd name="T10" fmla="*/ 10 w 11"/>
                    <a:gd name="T11" fmla="*/ 0 h 36"/>
                    <a:gd name="T12" fmla="*/ 8 w 11"/>
                    <a:gd name="T13" fmla="*/ 0 h 36"/>
                    <a:gd name="T14" fmla="*/ 8 w 11"/>
                    <a:gd name="T15" fmla="*/ 1 h 36"/>
                    <a:gd name="T16" fmla="*/ 10 w 11"/>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36">
                      <a:moveTo>
                        <a:pt x="10" y="0"/>
                      </a:moveTo>
                      <a:lnTo>
                        <a:pt x="8" y="1"/>
                      </a:lnTo>
                      <a:lnTo>
                        <a:pt x="0" y="35"/>
                      </a:lnTo>
                      <a:lnTo>
                        <a:pt x="2" y="35"/>
                      </a:lnTo>
                      <a:lnTo>
                        <a:pt x="10" y="1"/>
                      </a:lnTo>
                      <a:lnTo>
                        <a:pt x="10" y="0"/>
                      </a:lnTo>
                      <a:lnTo>
                        <a:pt x="8" y="0"/>
                      </a:lnTo>
                      <a:lnTo>
                        <a:pt x="8" y="1"/>
                      </a:lnTo>
                      <a:lnTo>
                        <a:pt x="1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01" name="Freeform 1067"/>
                <p:cNvSpPr>
                  <a:spLocks noChangeAspect="1"/>
                </p:cNvSpPr>
                <p:nvPr/>
              </p:nvSpPr>
              <p:spPr bwMode="auto">
                <a:xfrm>
                  <a:off x="4867" y="1375"/>
                  <a:ext cx="347" cy="2"/>
                </a:xfrm>
                <a:custGeom>
                  <a:avLst/>
                  <a:gdLst>
                    <a:gd name="T0" fmla="*/ 346 w 347"/>
                    <a:gd name="T1" fmla="*/ 1 h 2"/>
                    <a:gd name="T2" fmla="*/ 346 w 347"/>
                    <a:gd name="T3" fmla="*/ 0 h 2"/>
                    <a:gd name="T4" fmla="*/ 0 w 347"/>
                    <a:gd name="T5" fmla="*/ 0 h 2"/>
                    <a:gd name="T6" fmla="*/ 0 w 347"/>
                    <a:gd name="T7" fmla="*/ 1 h 2"/>
                    <a:gd name="T8" fmla="*/ 346 w 347"/>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2">
                      <a:moveTo>
                        <a:pt x="346" y="1"/>
                      </a:moveTo>
                      <a:lnTo>
                        <a:pt x="346" y="0"/>
                      </a:lnTo>
                      <a:lnTo>
                        <a:pt x="0" y="0"/>
                      </a:lnTo>
                      <a:lnTo>
                        <a:pt x="0" y="1"/>
                      </a:lnTo>
                      <a:lnTo>
                        <a:pt x="346" y="1"/>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02" name="Freeform 1068"/>
                <p:cNvSpPr>
                  <a:spLocks noChangeAspect="1"/>
                </p:cNvSpPr>
                <p:nvPr/>
              </p:nvSpPr>
              <p:spPr bwMode="auto">
                <a:xfrm>
                  <a:off x="4850" y="1413"/>
                  <a:ext cx="382" cy="9"/>
                </a:xfrm>
                <a:custGeom>
                  <a:avLst/>
                  <a:gdLst>
                    <a:gd name="T0" fmla="*/ 381 w 382"/>
                    <a:gd name="T1" fmla="*/ 0 h 9"/>
                    <a:gd name="T2" fmla="*/ 0 w 382"/>
                    <a:gd name="T3" fmla="*/ 0 h 9"/>
                    <a:gd name="T4" fmla="*/ 2 w 382"/>
                    <a:gd name="T5" fmla="*/ 8 h 9"/>
                    <a:gd name="T6" fmla="*/ 377 w 382"/>
                    <a:gd name="T7" fmla="*/ 8 h 9"/>
                    <a:gd name="T8" fmla="*/ 381 w 382"/>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2" h="9">
                      <a:moveTo>
                        <a:pt x="381" y="0"/>
                      </a:moveTo>
                      <a:lnTo>
                        <a:pt x="0" y="0"/>
                      </a:lnTo>
                      <a:lnTo>
                        <a:pt x="2" y="8"/>
                      </a:lnTo>
                      <a:lnTo>
                        <a:pt x="377" y="8"/>
                      </a:lnTo>
                      <a:lnTo>
                        <a:pt x="381"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03" name="Freeform 1069"/>
                <p:cNvSpPr>
                  <a:spLocks noChangeAspect="1"/>
                </p:cNvSpPr>
                <p:nvPr/>
              </p:nvSpPr>
              <p:spPr bwMode="auto">
                <a:xfrm>
                  <a:off x="5208" y="1360"/>
                  <a:ext cx="6" cy="15"/>
                </a:xfrm>
                <a:custGeom>
                  <a:avLst/>
                  <a:gdLst>
                    <a:gd name="T0" fmla="*/ 3 w 6"/>
                    <a:gd name="T1" fmla="*/ 14 h 15"/>
                    <a:gd name="T2" fmla="*/ 5 w 6"/>
                    <a:gd name="T3" fmla="*/ 14 h 15"/>
                    <a:gd name="T4" fmla="*/ 1 w 6"/>
                    <a:gd name="T5" fmla="*/ 0 h 15"/>
                    <a:gd name="T6" fmla="*/ 0 w 6"/>
                    <a:gd name="T7" fmla="*/ 0 h 15"/>
                    <a:gd name="T8" fmla="*/ 3 w 6"/>
                    <a:gd name="T9" fmla="*/ 14 h 15"/>
                    <a:gd name="T10" fmla="*/ 3 w 6"/>
                    <a:gd name="T11" fmla="*/ 12 h 15"/>
                    <a:gd name="T12" fmla="*/ 3 w 6"/>
                    <a:gd name="T13" fmla="*/ 14 h 15"/>
                    <a:gd name="T14" fmla="*/ 5 w 6"/>
                    <a:gd name="T15" fmla="*/ 14 h 15"/>
                    <a:gd name="T16" fmla="*/ 3 w 6"/>
                    <a:gd name="T17" fmla="*/ 14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5">
                      <a:moveTo>
                        <a:pt x="3" y="14"/>
                      </a:moveTo>
                      <a:lnTo>
                        <a:pt x="5" y="14"/>
                      </a:lnTo>
                      <a:lnTo>
                        <a:pt x="1" y="0"/>
                      </a:lnTo>
                      <a:lnTo>
                        <a:pt x="0" y="0"/>
                      </a:lnTo>
                      <a:lnTo>
                        <a:pt x="3" y="14"/>
                      </a:lnTo>
                      <a:lnTo>
                        <a:pt x="3" y="12"/>
                      </a:lnTo>
                      <a:lnTo>
                        <a:pt x="3" y="14"/>
                      </a:lnTo>
                      <a:lnTo>
                        <a:pt x="5" y="14"/>
                      </a:lnTo>
                      <a:lnTo>
                        <a:pt x="3" y="14"/>
                      </a:lnTo>
                    </a:path>
                  </a:pathLst>
                </a:custGeom>
                <a:solidFill>
                  <a:srgbClr val="131A1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04" name="Freeform 1070"/>
                <p:cNvSpPr>
                  <a:spLocks noChangeAspect="1"/>
                </p:cNvSpPr>
                <p:nvPr/>
              </p:nvSpPr>
              <p:spPr bwMode="auto">
                <a:xfrm>
                  <a:off x="4867" y="1372"/>
                  <a:ext cx="346" cy="4"/>
                </a:xfrm>
                <a:custGeom>
                  <a:avLst/>
                  <a:gdLst>
                    <a:gd name="T0" fmla="*/ 0 w 346"/>
                    <a:gd name="T1" fmla="*/ 1 h 4"/>
                    <a:gd name="T2" fmla="*/ 0 w 346"/>
                    <a:gd name="T3" fmla="*/ 3 h 4"/>
                    <a:gd name="T4" fmla="*/ 345 w 346"/>
                    <a:gd name="T5" fmla="*/ 1 h 4"/>
                    <a:gd name="T6" fmla="*/ 345 w 346"/>
                    <a:gd name="T7" fmla="*/ 0 h 4"/>
                    <a:gd name="T8" fmla="*/ 0 w 346"/>
                    <a:gd name="T9" fmla="*/ 0 h 4"/>
                    <a:gd name="T10" fmla="*/ 0 w 346"/>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4">
                      <a:moveTo>
                        <a:pt x="0" y="1"/>
                      </a:moveTo>
                      <a:lnTo>
                        <a:pt x="0" y="3"/>
                      </a:lnTo>
                      <a:lnTo>
                        <a:pt x="345" y="1"/>
                      </a:lnTo>
                      <a:lnTo>
                        <a:pt x="345" y="0"/>
                      </a:lnTo>
                      <a:lnTo>
                        <a:pt x="0" y="0"/>
                      </a:lnTo>
                      <a:lnTo>
                        <a:pt x="0" y="1"/>
                      </a:lnTo>
                    </a:path>
                  </a:pathLst>
                </a:custGeom>
                <a:solidFill>
                  <a:srgbClr val="131A1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05" name="Freeform 1071"/>
                <p:cNvSpPr>
                  <a:spLocks noChangeAspect="1"/>
                </p:cNvSpPr>
                <p:nvPr/>
              </p:nvSpPr>
              <p:spPr bwMode="auto">
                <a:xfrm>
                  <a:off x="4867" y="1360"/>
                  <a:ext cx="5" cy="15"/>
                </a:xfrm>
                <a:custGeom>
                  <a:avLst/>
                  <a:gdLst>
                    <a:gd name="T0" fmla="*/ 2 w 5"/>
                    <a:gd name="T1" fmla="*/ 0 h 15"/>
                    <a:gd name="T2" fmla="*/ 2 w 5"/>
                    <a:gd name="T3" fmla="*/ 0 h 15"/>
                    <a:gd name="T4" fmla="*/ 0 w 5"/>
                    <a:gd name="T5" fmla="*/ 14 h 15"/>
                    <a:gd name="T6" fmla="*/ 2 w 5"/>
                    <a:gd name="T7" fmla="*/ 14 h 15"/>
                    <a:gd name="T8" fmla="*/ 4 w 5"/>
                    <a:gd name="T9" fmla="*/ 2 h 15"/>
                    <a:gd name="T10" fmla="*/ 2 w 5"/>
                    <a:gd name="T11" fmla="*/ 2 h 15"/>
                    <a:gd name="T12" fmla="*/ 2 w 5"/>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5">
                      <a:moveTo>
                        <a:pt x="2" y="0"/>
                      </a:moveTo>
                      <a:lnTo>
                        <a:pt x="2" y="0"/>
                      </a:lnTo>
                      <a:lnTo>
                        <a:pt x="0" y="14"/>
                      </a:lnTo>
                      <a:lnTo>
                        <a:pt x="2" y="14"/>
                      </a:lnTo>
                      <a:lnTo>
                        <a:pt x="4" y="2"/>
                      </a:lnTo>
                      <a:lnTo>
                        <a:pt x="2" y="2"/>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06" name="Freeform 1072"/>
                <p:cNvSpPr>
                  <a:spLocks noChangeAspect="1"/>
                </p:cNvSpPr>
                <p:nvPr/>
              </p:nvSpPr>
              <p:spPr bwMode="auto">
                <a:xfrm>
                  <a:off x="4870" y="1360"/>
                  <a:ext cx="337" cy="3"/>
                </a:xfrm>
                <a:custGeom>
                  <a:avLst/>
                  <a:gdLst>
                    <a:gd name="T0" fmla="*/ 336 w 337"/>
                    <a:gd name="T1" fmla="*/ 0 h 3"/>
                    <a:gd name="T2" fmla="*/ 336 w 337"/>
                    <a:gd name="T3" fmla="*/ 0 h 3"/>
                    <a:gd name="T4" fmla="*/ 0 w 337"/>
                    <a:gd name="T5" fmla="*/ 0 h 3"/>
                    <a:gd name="T6" fmla="*/ 0 w 337"/>
                    <a:gd name="T7" fmla="*/ 2 h 3"/>
                    <a:gd name="T8" fmla="*/ 336 w 337"/>
                    <a:gd name="T9" fmla="*/ 2 h 3"/>
                    <a:gd name="T10" fmla="*/ 336 w 337"/>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7" h="3">
                      <a:moveTo>
                        <a:pt x="336" y="0"/>
                      </a:moveTo>
                      <a:lnTo>
                        <a:pt x="336" y="0"/>
                      </a:lnTo>
                      <a:lnTo>
                        <a:pt x="0" y="0"/>
                      </a:lnTo>
                      <a:lnTo>
                        <a:pt x="0" y="2"/>
                      </a:lnTo>
                      <a:lnTo>
                        <a:pt x="336" y="2"/>
                      </a:lnTo>
                      <a:lnTo>
                        <a:pt x="336"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07" name="Freeform 1073"/>
                <p:cNvSpPr>
                  <a:spLocks noChangeAspect="1"/>
                </p:cNvSpPr>
                <p:nvPr/>
              </p:nvSpPr>
              <p:spPr bwMode="auto">
                <a:xfrm>
                  <a:off x="5147" y="1362"/>
                  <a:ext cx="63" cy="11"/>
                </a:xfrm>
                <a:custGeom>
                  <a:avLst/>
                  <a:gdLst>
                    <a:gd name="T0" fmla="*/ 2 w 63"/>
                    <a:gd name="T1" fmla="*/ 10 h 11"/>
                    <a:gd name="T2" fmla="*/ 62 w 63"/>
                    <a:gd name="T3" fmla="*/ 10 h 11"/>
                    <a:gd name="T4" fmla="*/ 60 w 63"/>
                    <a:gd name="T5" fmla="*/ 0 h 11"/>
                    <a:gd name="T6" fmla="*/ 0 w 63"/>
                    <a:gd name="T7" fmla="*/ 0 h 11"/>
                    <a:gd name="T8" fmla="*/ 2 w 63"/>
                    <a:gd name="T9" fmla="*/ 1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11">
                      <a:moveTo>
                        <a:pt x="2" y="10"/>
                      </a:moveTo>
                      <a:lnTo>
                        <a:pt x="62" y="10"/>
                      </a:lnTo>
                      <a:lnTo>
                        <a:pt x="60" y="0"/>
                      </a:lnTo>
                      <a:lnTo>
                        <a:pt x="0" y="0"/>
                      </a:lnTo>
                      <a:lnTo>
                        <a:pt x="2" y="1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08" name="Freeform 1074"/>
                <p:cNvSpPr>
                  <a:spLocks noChangeAspect="1"/>
                </p:cNvSpPr>
                <p:nvPr/>
              </p:nvSpPr>
              <p:spPr bwMode="auto">
                <a:xfrm>
                  <a:off x="4863" y="1369"/>
                  <a:ext cx="235" cy="40"/>
                </a:xfrm>
                <a:custGeom>
                  <a:avLst/>
                  <a:gdLst>
                    <a:gd name="T0" fmla="*/ 9 w 235"/>
                    <a:gd name="T1" fmla="*/ 3 h 40"/>
                    <a:gd name="T2" fmla="*/ 11 w 235"/>
                    <a:gd name="T3" fmla="*/ 0 h 40"/>
                    <a:gd name="T4" fmla="*/ 21 w 235"/>
                    <a:gd name="T5" fmla="*/ 0 h 40"/>
                    <a:gd name="T6" fmla="*/ 23 w 235"/>
                    <a:gd name="T7" fmla="*/ 3 h 40"/>
                    <a:gd name="T8" fmla="*/ 26 w 235"/>
                    <a:gd name="T9" fmla="*/ 0 h 40"/>
                    <a:gd name="T10" fmla="*/ 35 w 235"/>
                    <a:gd name="T11" fmla="*/ 0 h 40"/>
                    <a:gd name="T12" fmla="*/ 38 w 235"/>
                    <a:gd name="T13" fmla="*/ 3 h 40"/>
                    <a:gd name="T14" fmla="*/ 41 w 235"/>
                    <a:gd name="T15" fmla="*/ 0 h 40"/>
                    <a:gd name="T16" fmla="*/ 50 w 235"/>
                    <a:gd name="T17" fmla="*/ 0 h 40"/>
                    <a:gd name="T18" fmla="*/ 53 w 235"/>
                    <a:gd name="T19" fmla="*/ 3 h 40"/>
                    <a:gd name="T20" fmla="*/ 56 w 235"/>
                    <a:gd name="T21" fmla="*/ 0 h 40"/>
                    <a:gd name="T22" fmla="*/ 65 w 235"/>
                    <a:gd name="T23" fmla="*/ 0 h 40"/>
                    <a:gd name="T24" fmla="*/ 68 w 235"/>
                    <a:gd name="T25" fmla="*/ 3 h 40"/>
                    <a:gd name="T26" fmla="*/ 71 w 235"/>
                    <a:gd name="T27" fmla="*/ 0 h 40"/>
                    <a:gd name="T28" fmla="*/ 80 w 235"/>
                    <a:gd name="T29" fmla="*/ 0 h 40"/>
                    <a:gd name="T30" fmla="*/ 83 w 235"/>
                    <a:gd name="T31" fmla="*/ 3 h 40"/>
                    <a:gd name="T32" fmla="*/ 85 w 235"/>
                    <a:gd name="T33" fmla="*/ 0 h 40"/>
                    <a:gd name="T34" fmla="*/ 96 w 235"/>
                    <a:gd name="T35" fmla="*/ 0 h 40"/>
                    <a:gd name="T36" fmla="*/ 98 w 235"/>
                    <a:gd name="T37" fmla="*/ 3 h 40"/>
                    <a:gd name="T38" fmla="*/ 101 w 235"/>
                    <a:gd name="T39" fmla="*/ 0 h 40"/>
                    <a:gd name="T40" fmla="*/ 112 w 235"/>
                    <a:gd name="T41" fmla="*/ 0 h 40"/>
                    <a:gd name="T42" fmla="*/ 113 w 235"/>
                    <a:gd name="T43" fmla="*/ 3 h 40"/>
                    <a:gd name="T44" fmla="*/ 115 w 235"/>
                    <a:gd name="T45" fmla="*/ 0 h 40"/>
                    <a:gd name="T46" fmla="*/ 126 w 235"/>
                    <a:gd name="T47" fmla="*/ 0 h 40"/>
                    <a:gd name="T48" fmla="*/ 128 w 235"/>
                    <a:gd name="T49" fmla="*/ 3 h 40"/>
                    <a:gd name="T50" fmla="*/ 131 w 235"/>
                    <a:gd name="T51" fmla="*/ 0 h 40"/>
                    <a:gd name="T52" fmla="*/ 140 w 235"/>
                    <a:gd name="T53" fmla="*/ 0 h 40"/>
                    <a:gd name="T54" fmla="*/ 143 w 235"/>
                    <a:gd name="T55" fmla="*/ 3 h 40"/>
                    <a:gd name="T56" fmla="*/ 145 w 235"/>
                    <a:gd name="T57" fmla="*/ 0 h 40"/>
                    <a:gd name="T58" fmla="*/ 156 w 235"/>
                    <a:gd name="T59" fmla="*/ 0 h 40"/>
                    <a:gd name="T60" fmla="*/ 156 w 235"/>
                    <a:gd name="T61" fmla="*/ 3 h 40"/>
                    <a:gd name="T62" fmla="*/ 159 w 235"/>
                    <a:gd name="T63" fmla="*/ 0 h 40"/>
                    <a:gd name="T64" fmla="*/ 169 w 235"/>
                    <a:gd name="T65" fmla="*/ 0 h 40"/>
                    <a:gd name="T66" fmla="*/ 172 w 235"/>
                    <a:gd name="T67" fmla="*/ 3 h 40"/>
                    <a:gd name="T68" fmla="*/ 174 w 235"/>
                    <a:gd name="T69" fmla="*/ 0 h 40"/>
                    <a:gd name="T70" fmla="*/ 184 w 235"/>
                    <a:gd name="T71" fmla="*/ 0 h 40"/>
                    <a:gd name="T72" fmla="*/ 186 w 235"/>
                    <a:gd name="T73" fmla="*/ 3 h 40"/>
                    <a:gd name="T74" fmla="*/ 189 w 235"/>
                    <a:gd name="T75" fmla="*/ 0 h 40"/>
                    <a:gd name="T76" fmla="*/ 199 w 235"/>
                    <a:gd name="T77" fmla="*/ 0 h 40"/>
                    <a:gd name="T78" fmla="*/ 200 w 235"/>
                    <a:gd name="T79" fmla="*/ 3 h 40"/>
                    <a:gd name="T80" fmla="*/ 203 w 235"/>
                    <a:gd name="T81" fmla="*/ 0 h 40"/>
                    <a:gd name="T82" fmla="*/ 227 w 235"/>
                    <a:gd name="T83" fmla="*/ 0 h 40"/>
                    <a:gd name="T84" fmla="*/ 230 w 235"/>
                    <a:gd name="T85" fmla="*/ 3 h 40"/>
                    <a:gd name="T86" fmla="*/ 234 w 235"/>
                    <a:gd name="T87" fmla="*/ 39 h 40"/>
                    <a:gd name="T88" fmla="*/ 206 w 235"/>
                    <a:gd name="T89" fmla="*/ 39 h 40"/>
                    <a:gd name="T90" fmla="*/ 206 w 235"/>
                    <a:gd name="T91" fmla="*/ 33 h 40"/>
                    <a:gd name="T92" fmla="*/ 193 w 235"/>
                    <a:gd name="T93" fmla="*/ 33 h 40"/>
                    <a:gd name="T94" fmla="*/ 193 w 235"/>
                    <a:gd name="T95" fmla="*/ 39 h 40"/>
                    <a:gd name="T96" fmla="*/ 44 w 235"/>
                    <a:gd name="T97" fmla="*/ 39 h 40"/>
                    <a:gd name="T98" fmla="*/ 45 w 235"/>
                    <a:gd name="T99" fmla="*/ 31 h 40"/>
                    <a:gd name="T100" fmla="*/ 32 w 235"/>
                    <a:gd name="T101" fmla="*/ 31 h 40"/>
                    <a:gd name="T102" fmla="*/ 30 w 235"/>
                    <a:gd name="T103" fmla="*/ 39 h 40"/>
                    <a:gd name="T104" fmla="*/ 0 w 235"/>
                    <a:gd name="T105" fmla="*/ 39 h 40"/>
                    <a:gd name="T106" fmla="*/ 9 w 235"/>
                    <a:gd name="T107" fmla="*/ 3 h 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5" h="40">
                      <a:moveTo>
                        <a:pt x="9" y="3"/>
                      </a:moveTo>
                      <a:lnTo>
                        <a:pt x="11" y="0"/>
                      </a:lnTo>
                      <a:lnTo>
                        <a:pt x="21" y="0"/>
                      </a:lnTo>
                      <a:lnTo>
                        <a:pt x="23" y="3"/>
                      </a:lnTo>
                      <a:lnTo>
                        <a:pt x="26" y="0"/>
                      </a:lnTo>
                      <a:lnTo>
                        <a:pt x="35" y="0"/>
                      </a:lnTo>
                      <a:lnTo>
                        <a:pt x="38" y="3"/>
                      </a:lnTo>
                      <a:lnTo>
                        <a:pt x="41" y="0"/>
                      </a:lnTo>
                      <a:lnTo>
                        <a:pt x="50" y="0"/>
                      </a:lnTo>
                      <a:lnTo>
                        <a:pt x="53" y="3"/>
                      </a:lnTo>
                      <a:lnTo>
                        <a:pt x="56" y="0"/>
                      </a:lnTo>
                      <a:lnTo>
                        <a:pt x="65" y="0"/>
                      </a:lnTo>
                      <a:lnTo>
                        <a:pt x="68" y="3"/>
                      </a:lnTo>
                      <a:lnTo>
                        <a:pt x="71" y="0"/>
                      </a:lnTo>
                      <a:lnTo>
                        <a:pt x="80" y="0"/>
                      </a:lnTo>
                      <a:lnTo>
                        <a:pt x="83" y="3"/>
                      </a:lnTo>
                      <a:lnTo>
                        <a:pt x="85" y="0"/>
                      </a:lnTo>
                      <a:lnTo>
                        <a:pt x="96" y="0"/>
                      </a:lnTo>
                      <a:lnTo>
                        <a:pt x="98" y="3"/>
                      </a:lnTo>
                      <a:lnTo>
                        <a:pt x="101" y="0"/>
                      </a:lnTo>
                      <a:lnTo>
                        <a:pt x="112" y="0"/>
                      </a:lnTo>
                      <a:lnTo>
                        <a:pt x="113" y="3"/>
                      </a:lnTo>
                      <a:lnTo>
                        <a:pt x="115" y="0"/>
                      </a:lnTo>
                      <a:lnTo>
                        <a:pt x="126" y="0"/>
                      </a:lnTo>
                      <a:lnTo>
                        <a:pt x="128" y="3"/>
                      </a:lnTo>
                      <a:lnTo>
                        <a:pt x="131" y="0"/>
                      </a:lnTo>
                      <a:lnTo>
                        <a:pt x="140" y="0"/>
                      </a:lnTo>
                      <a:lnTo>
                        <a:pt x="143" y="3"/>
                      </a:lnTo>
                      <a:lnTo>
                        <a:pt x="145" y="0"/>
                      </a:lnTo>
                      <a:lnTo>
                        <a:pt x="156" y="0"/>
                      </a:lnTo>
                      <a:lnTo>
                        <a:pt x="156" y="3"/>
                      </a:lnTo>
                      <a:lnTo>
                        <a:pt x="159" y="0"/>
                      </a:lnTo>
                      <a:lnTo>
                        <a:pt x="169" y="0"/>
                      </a:lnTo>
                      <a:lnTo>
                        <a:pt x="172" y="3"/>
                      </a:lnTo>
                      <a:lnTo>
                        <a:pt x="174" y="0"/>
                      </a:lnTo>
                      <a:lnTo>
                        <a:pt x="184" y="0"/>
                      </a:lnTo>
                      <a:lnTo>
                        <a:pt x="186" y="3"/>
                      </a:lnTo>
                      <a:lnTo>
                        <a:pt x="189" y="0"/>
                      </a:lnTo>
                      <a:lnTo>
                        <a:pt x="199" y="0"/>
                      </a:lnTo>
                      <a:lnTo>
                        <a:pt x="200" y="3"/>
                      </a:lnTo>
                      <a:lnTo>
                        <a:pt x="203" y="0"/>
                      </a:lnTo>
                      <a:lnTo>
                        <a:pt x="227" y="0"/>
                      </a:lnTo>
                      <a:lnTo>
                        <a:pt x="230" y="3"/>
                      </a:lnTo>
                      <a:lnTo>
                        <a:pt x="234" y="39"/>
                      </a:lnTo>
                      <a:lnTo>
                        <a:pt x="206" y="39"/>
                      </a:lnTo>
                      <a:lnTo>
                        <a:pt x="206" y="33"/>
                      </a:lnTo>
                      <a:lnTo>
                        <a:pt x="193" y="33"/>
                      </a:lnTo>
                      <a:lnTo>
                        <a:pt x="193" y="39"/>
                      </a:lnTo>
                      <a:lnTo>
                        <a:pt x="44" y="39"/>
                      </a:lnTo>
                      <a:lnTo>
                        <a:pt x="45" y="31"/>
                      </a:lnTo>
                      <a:lnTo>
                        <a:pt x="32" y="31"/>
                      </a:lnTo>
                      <a:lnTo>
                        <a:pt x="30" y="39"/>
                      </a:lnTo>
                      <a:lnTo>
                        <a:pt x="0" y="39"/>
                      </a:lnTo>
                      <a:lnTo>
                        <a:pt x="9" y="3"/>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09" name="Freeform 1075"/>
                <p:cNvSpPr>
                  <a:spLocks noChangeAspect="1"/>
                </p:cNvSpPr>
                <p:nvPr/>
              </p:nvSpPr>
              <p:spPr bwMode="auto">
                <a:xfrm>
                  <a:off x="4907" y="1358"/>
                  <a:ext cx="62" cy="12"/>
                </a:xfrm>
                <a:custGeom>
                  <a:avLst/>
                  <a:gdLst>
                    <a:gd name="T0" fmla="*/ 61 w 62"/>
                    <a:gd name="T1" fmla="*/ 11 h 12"/>
                    <a:gd name="T2" fmla="*/ 59 w 62"/>
                    <a:gd name="T3" fmla="*/ 5 h 12"/>
                    <a:gd name="T4" fmla="*/ 57 w 62"/>
                    <a:gd name="T5" fmla="*/ 0 h 12"/>
                    <a:gd name="T6" fmla="*/ 48 w 62"/>
                    <a:gd name="T7" fmla="*/ 2 h 12"/>
                    <a:gd name="T8" fmla="*/ 45 w 62"/>
                    <a:gd name="T9" fmla="*/ 5 h 12"/>
                    <a:gd name="T10" fmla="*/ 42 w 62"/>
                    <a:gd name="T11" fmla="*/ 2 h 12"/>
                    <a:gd name="T12" fmla="*/ 34 w 62"/>
                    <a:gd name="T13" fmla="*/ 0 h 12"/>
                    <a:gd name="T14" fmla="*/ 31 w 62"/>
                    <a:gd name="T15" fmla="*/ 5 h 12"/>
                    <a:gd name="T16" fmla="*/ 27 w 62"/>
                    <a:gd name="T17" fmla="*/ 2 h 12"/>
                    <a:gd name="T18" fmla="*/ 19 w 62"/>
                    <a:gd name="T19" fmla="*/ 2 h 12"/>
                    <a:gd name="T20" fmla="*/ 16 w 62"/>
                    <a:gd name="T21" fmla="*/ 5 h 12"/>
                    <a:gd name="T22" fmla="*/ 14 w 62"/>
                    <a:gd name="T23" fmla="*/ 2 h 12"/>
                    <a:gd name="T24" fmla="*/ 3 w 62"/>
                    <a:gd name="T25" fmla="*/ 2 h 12"/>
                    <a:gd name="T26" fmla="*/ 2 w 62"/>
                    <a:gd name="T27" fmla="*/ 5 h 12"/>
                    <a:gd name="T28" fmla="*/ 0 w 62"/>
                    <a:gd name="T29" fmla="*/ 11 h 12"/>
                    <a:gd name="T30" fmla="*/ 61 w 62"/>
                    <a:gd name="T31" fmla="*/ 1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12">
                      <a:moveTo>
                        <a:pt x="61" y="11"/>
                      </a:moveTo>
                      <a:lnTo>
                        <a:pt x="59" y="5"/>
                      </a:lnTo>
                      <a:lnTo>
                        <a:pt x="57" y="0"/>
                      </a:lnTo>
                      <a:lnTo>
                        <a:pt x="48" y="2"/>
                      </a:lnTo>
                      <a:lnTo>
                        <a:pt x="45" y="5"/>
                      </a:lnTo>
                      <a:lnTo>
                        <a:pt x="42" y="2"/>
                      </a:lnTo>
                      <a:lnTo>
                        <a:pt x="34" y="0"/>
                      </a:lnTo>
                      <a:lnTo>
                        <a:pt x="31" y="5"/>
                      </a:lnTo>
                      <a:lnTo>
                        <a:pt x="27" y="2"/>
                      </a:lnTo>
                      <a:lnTo>
                        <a:pt x="19" y="2"/>
                      </a:lnTo>
                      <a:lnTo>
                        <a:pt x="16" y="5"/>
                      </a:lnTo>
                      <a:lnTo>
                        <a:pt x="14" y="2"/>
                      </a:lnTo>
                      <a:lnTo>
                        <a:pt x="3" y="2"/>
                      </a:lnTo>
                      <a:lnTo>
                        <a:pt x="2" y="5"/>
                      </a:lnTo>
                      <a:lnTo>
                        <a:pt x="0" y="11"/>
                      </a:lnTo>
                      <a:lnTo>
                        <a:pt x="61" y="11"/>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10" name="Freeform 1076"/>
                <p:cNvSpPr>
                  <a:spLocks noChangeAspect="1"/>
                </p:cNvSpPr>
                <p:nvPr/>
              </p:nvSpPr>
              <p:spPr bwMode="auto">
                <a:xfrm>
                  <a:off x="5155" y="1369"/>
                  <a:ext cx="65" cy="40"/>
                </a:xfrm>
                <a:custGeom>
                  <a:avLst/>
                  <a:gdLst>
                    <a:gd name="T0" fmla="*/ 64 w 65"/>
                    <a:gd name="T1" fmla="*/ 39 h 40"/>
                    <a:gd name="T2" fmla="*/ 55 w 65"/>
                    <a:gd name="T3" fmla="*/ 3 h 40"/>
                    <a:gd name="T4" fmla="*/ 52 w 65"/>
                    <a:gd name="T5" fmla="*/ 0 h 40"/>
                    <a:gd name="T6" fmla="*/ 44 w 65"/>
                    <a:gd name="T7" fmla="*/ 0 h 40"/>
                    <a:gd name="T8" fmla="*/ 41 w 65"/>
                    <a:gd name="T9" fmla="*/ 3 h 40"/>
                    <a:gd name="T10" fmla="*/ 38 w 65"/>
                    <a:gd name="T11" fmla="*/ 0 h 40"/>
                    <a:gd name="T12" fmla="*/ 30 w 65"/>
                    <a:gd name="T13" fmla="*/ 0 h 40"/>
                    <a:gd name="T14" fmla="*/ 27 w 65"/>
                    <a:gd name="T15" fmla="*/ 3 h 40"/>
                    <a:gd name="T16" fmla="*/ 25 w 65"/>
                    <a:gd name="T17" fmla="*/ 0 h 40"/>
                    <a:gd name="T18" fmla="*/ 16 w 65"/>
                    <a:gd name="T19" fmla="*/ 0 h 40"/>
                    <a:gd name="T20" fmla="*/ 14 w 65"/>
                    <a:gd name="T21" fmla="*/ 3 h 40"/>
                    <a:gd name="T22" fmla="*/ 11 w 65"/>
                    <a:gd name="T23" fmla="*/ 0 h 40"/>
                    <a:gd name="T24" fmla="*/ 3 w 65"/>
                    <a:gd name="T25" fmla="*/ 0 h 40"/>
                    <a:gd name="T26" fmla="*/ 0 w 65"/>
                    <a:gd name="T27" fmla="*/ 6 h 40"/>
                    <a:gd name="T28" fmla="*/ 7 w 65"/>
                    <a:gd name="T29" fmla="*/ 39 h 40"/>
                    <a:gd name="T30" fmla="*/ 64 w 65"/>
                    <a:gd name="T31" fmla="*/ 39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 h="40">
                      <a:moveTo>
                        <a:pt x="64" y="39"/>
                      </a:moveTo>
                      <a:lnTo>
                        <a:pt x="55" y="3"/>
                      </a:lnTo>
                      <a:lnTo>
                        <a:pt x="52" y="0"/>
                      </a:lnTo>
                      <a:lnTo>
                        <a:pt x="44" y="0"/>
                      </a:lnTo>
                      <a:lnTo>
                        <a:pt x="41" y="3"/>
                      </a:lnTo>
                      <a:lnTo>
                        <a:pt x="38" y="0"/>
                      </a:lnTo>
                      <a:lnTo>
                        <a:pt x="30" y="0"/>
                      </a:lnTo>
                      <a:lnTo>
                        <a:pt x="27" y="3"/>
                      </a:lnTo>
                      <a:lnTo>
                        <a:pt x="25" y="0"/>
                      </a:lnTo>
                      <a:lnTo>
                        <a:pt x="16" y="0"/>
                      </a:lnTo>
                      <a:lnTo>
                        <a:pt x="14" y="3"/>
                      </a:lnTo>
                      <a:lnTo>
                        <a:pt x="11" y="0"/>
                      </a:lnTo>
                      <a:lnTo>
                        <a:pt x="3" y="0"/>
                      </a:lnTo>
                      <a:lnTo>
                        <a:pt x="0" y="6"/>
                      </a:lnTo>
                      <a:lnTo>
                        <a:pt x="7" y="39"/>
                      </a:lnTo>
                      <a:lnTo>
                        <a:pt x="64" y="39"/>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11" name="Freeform 1077"/>
                <p:cNvSpPr>
                  <a:spLocks noChangeAspect="1"/>
                </p:cNvSpPr>
                <p:nvPr/>
              </p:nvSpPr>
              <p:spPr bwMode="auto">
                <a:xfrm>
                  <a:off x="4871" y="1359"/>
                  <a:ext cx="19" cy="11"/>
                </a:xfrm>
                <a:custGeom>
                  <a:avLst/>
                  <a:gdLst>
                    <a:gd name="T0" fmla="*/ 18 w 19"/>
                    <a:gd name="T1" fmla="*/ 10 h 11"/>
                    <a:gd name="T2" fmla="*/ 16 w 19"/>
                    <a:gd name="T3" fmla="*/ 3 h 11"/>
                    <a:gd name="T4" fmla="*/ 14 w 19"/>
                    <a:gd name="T5" fmla="*/ 0 h 11"/>
                    <a:gd name="T6" fmla="*/ 4 w 19"/>
                    <a:gd name="T7" fmla="*/ 0 h 11"/>
                    <a:gd name="T8" fmla="*/ 2 w 19"/>
                    <a:gd name="T9" fmla="*/ 3 h 11"/>
                    <a:gd name="T10" fmla="*/ 0 w 19"/>
                    <a:gd name="T11" fmla="*/ 10 h 11"/>
                    <a:gd name="T12" fmla="*/ 18 w 19"/>
                    <a:gd name="T13" fmla="*/ 1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1">
                      <a:moveTo>
                        <a:pt x="18" y="10"/>
                      </a:moveTo>
                      <a:lnTo>
                        <a:pt x="16" y="3"/>
                      </a:lnTo>
                      <a:lnTo>
                        <a:pt x="14" y="0"/>
                      </a:lnTo>
                      <a:lnTo>
                        <a:pt x="4" y="0"/>
                      </a:lnTo>
                      <a:lnTo>
                        <a:pt x="2" y="3"/>
                      </a:lnTo>
                      <a:lnTo>
                        <a:pt x="0" y="10"/>
                      </a:lnTo>
                      <a:lnTo>
                        <a:pt x="18" y="10"/>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12" name="Freeform 1078"/>
                <p:cNvSpPr>
                  <a:spLocks noChangeAspect="1"/>
                </p:cNvSpPr>
                <p:nvPr/>
              </p:nvSpPr>
              <p:spPr bwMode="auto">
                <a:xfrm>
                  <a:off x="4971" y="1358"/>
                  <a:ext cx="60" cy="12"/>
                </a:xfrm>
                <a:custGeom>
                  <a:avLst/>
                  <a:gdLst>
                    <a:gd name="T0" fmla="*/ 59 w 60"/>
                    <a:gd name="T1" fmla="*/ 11 h 12"/>
                    <a:gd name="T2" fmla="*/ 59 w 60"/>
                    <a:gd name="T3" fmla="*/ 5 h 12"/>
                    <a:gd name="T4" fmla="*/ 57 w 60"/>
                    <a:gd name="T5" fmla="*/ 0 h 12"/>
                    <a:gd name="T6" fmla="*/ 47 w 60"/>
                    <a:gd name="T7" fmla="*/ 0 h 12"/>
                    <a:gd name="T8" fmla="*/ 44 w 60"/>
                    <a:gd name="T9" fmla="*/ 5 h 12"/>
                    <a:gd name="T10" fmla="*/ 41 w 60"/>
                    <a:gd name="T11" fmla="*/ 0 h 12"/>
                    <a:gd name="T12" fmla="*/ 32 w 60"/>
                    <a:gd name="T13" fmla="*/ 0 h 12"/>
                    <a:gd name="T14" fmla="*/ 30 w 60"/>
                    <a:gd name="T15" fmla="*/ 5 h 12"/>
                    <a:gd name="T16" fmla="*/ 28 w 60"/>
                    <a:gd name="T17" fmla="*/ 0 h 12"/>
                    <a:gd name="T18" fmla="*/ 19 w 60"/>
                    <a:gd name="T19" fmla="*/ 0 h 12"/>
                    <a:gd name="T20" fmla="*/ 16 w 60"/>
                    <a:gd name="T21" fmla="*/ 5 h 12"/>
                    <a:gd name="T22" fmla="*/ 14 w 60"/>
                    <a:gd name="T23" fmla="*/ 0 h 12"/>
                    <a:gd name="T24" fmla="*/ 4 w 60"/>
                    <a:gd name="T25" fmla="*/ 0 h 12"/>
                    <a:gd name="T26" fmla="*/ 2 w 60"/>
                    <a:gd name="T27" fmla="*/ 5 h 12"/>
                    <a:gd name="T28" fmla="*/ 0 w 60"/>
                    <a:gd name="T29" fmla="*/ 11 h 12"/>
                    <a:gd name="T30" fmla="*/ 59 w 60"/>
                    <a:gd name="T31" fmla="*/ 1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2">
                      <a:moveTo>
                        <a:pt x="59" y="11"/>
                      </a:moveTo>
                      <a:lnTo>
                        <a:pt x="59" y="5"/>
                      </a:lnTo>
                      <a:lnTo>
                        <a:pt x="57" y="0"/>
                      </a:lnTo>
                      <a:lnTo>
                        <a:pt x="47" y="0"/>
                      </a:lnTo>
                      <a:lnTo>
                        <a:pt x="44" y="5"/>
                      </a:lnTo>
                      <a:lnTo>
                        <a:pt x="41" y="0"/>
                      </a:lnTo>
                      <a:lnTo>
                        <a:pt x="32" y="0"/>
                      </a:lnTo>
                      <a:lnTo>
                        <a:pt x="30" y="5"/>
                      </a:lnTo>
                      <a:lnTo>
                        <a:pt x="28" y="0"/>
                      </a:lnTo>
                      <a:lnTo>
                        <a:pt x="19" y="0"/>
                      </a:lnTo>
                      <a:lnTo>
                        <a:pt x="16" y="5"/>
                      </a:lnTo>
                      <a:lnTo>
                        <a:pt x="14" y="0"/>
                      </a:lnTo>
                      <a:lnTo>
                        <a:pt x="4" y="0"/>
                      </a:lnTo>
                      <a:lnTo>
                        <a:pt x="2" y="5"/>
                      </a:lnTo>
                      <a:lnTo>
                        <a:pt x="0" y="11"/>
                      </a:lnTo>
                      <a:lnTo>
                        <a:pt x="59" y="11"/>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13" name="Freeform 1079"/>
                <p:cNvSpPr>
                  <a:spLocks noChangeAspect="1"/>
                </p:cNvSpPr>
                <p:nvPr/>
              </p:nvSpPr>
              <p:spPr bwMode="auto">
                <a:xfrm>
                  <a:off x="5033" y="1358"/>
                  <a:ext cx="62" cy="12"/>
                </a:xfrm>
                <a:custGeom>
                  <a:avLst/>
                  <a:gdLst>
                    <a:gd name="T0" fmla="*/ 61 w 62"/>
                    <a:gd name="T1" fmla="*/ 11 h 12"/>
                    <a:gd name="T2" fmla="*/ 59 w 62"/>
                    <a:gd name="T3" fmla="*/ 5 h 12"/>
                    <a:gd name="T4" fmla="*/ 57 w 62"/>
                    <a:gd name="T5" fmla="*/ 0 h 12"/>
                    <a:gd name="T6" fmla="*/ 47 w 62"/>
                    <a:gd name="T7" fmla="*/ 0 h 12"/>
                    <a:gd name="T8" fmla="*/ 45 w 62"/>
                    <a:gd name="T9" fmla="*/ 5 h 12"/>
                    <a:gd name="T10" fmla="*/ 43 w 62"/>
                    <a:gd name="T11" fmla="*/ 0 h 12"/>
                    <a:gd name="T12" fmla="*/ 34 w 62"/>
                    <a:gd name="T13" fmla="*/ 0 h 12"/>
                    <a:gd name="T14" fmla="*/ 30 w 62"/>
                    <a:gd name="T15" fmla="*/ 5 h 12"/>
                    <a:gd name="T16" fmla="*/ 28 w 62"/>
                    <a:gd name="T17" fmla="*/ 0 h 12"/>
                    <a:gd name="T18" fmla="*/ 18 w 62"/>
                    <a:gd name="T19" fmla="*/ 0 h 12"/>
                    <a:gd name="T20" fmla="*/ 16 w 62"/>
                    <a:gd name="T21" fmla="*/ 5 h 12"/>
                    <a:gd name="T22" fmla="*/ 14 w 62"/>
                    <a:gd name="T23" fmla="*/ 0 h 12"/>
                    <a:gd name="T24" fmla="*/ 4 w 62"/>
                    <a:gd name="T25" fmla="*/ 0 h 12"/>
                    <a:gd name="T26" fmla="*/ 2 w 62"/>
                    <a:gd name="T27" fmla="*/ 5 h 12"/>
                    <a:gd name="T28" fmla="*/ 0 w 62"/>
                    <a:gd name="T29" fmla="*/ 11 h 12"/>
                    <a:gd name="T30" fmla="*/ 61 w 62"/>
                    <a:gd name="T31" fmla="*/ 1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12">
                      <a:moveTo>
                        <a:pt x="61" y="11"/>
                      </a:moveTo>
                      <a:lnTo>
                        <a:pt x="59" y="5"/>
                      </a:lnTo>
                      <a:lnTo>
                        <a:pt x="57" y="0"/>
                      </a:lnTo>
                      <a:lnTo>
                        <a:pt x="47" y="0"/>
                      </a:lnTo>
                      <a:lnTo>
                        <a:pt x="45" y="5"/>
                      </a:lnTo>
                      <a:lnTo>
                        <a:pt x="43" y="0"/>
                      </a:lnTo>
                      <a:lnTo>
                        <a:pt x="34" y="0"/>
                      </a:lnTo>
                      <a:lnTo>
                        <a:pt x="30" y="5"/>
                      </a:lnTo>
                      <a:lnTo>
                        <a:pt x="28" y="0"/>
                      </a:lnTo>
                      <a:lnTo>
                        <a:pt x="18" y="0"/>
                      </a:lnTo>
                      <a:lnTo>
                        <a:pt x="16" y="5"/>
                      </a:lnTo>
                      <a:lnTo>
                        <a:pt x="14" y="0"/>
                      </a:lnTo>
                      <a:lnTo>
                        <a:pt x="4" y="0"/>
                      </a:lnTo>
                      <a:lnTo>
                        <a:pt x="2" y="5"/>
                      </a:lnTo>
                      <a:lnTo>
                        <a:pt x="0" y="11"/>
                      </a:lnTo>
                      <a:lnTo>
                        <a:pt x="61" y="11"/>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14" name="Freeform 1080"/>
                <p:cNvSpPr>
                  <a:spLocks noChangeAspect="1"/>
                </p:cNvSpPr>
                <p:nvPr/>
              </p:nvSpPr>
              <p:spPr bwMode="auto">
                <a:xfrm>
                  <a:off x="5101" y="1358"/>
                  <a:ext cx="44" cy="12"/>
                </a:xfrm>
                <a:custGeom>
                  <a:avLst/>
                  <a:gdLst>
                    <a:gd name="T0" fmla="*/ 43 w 44"/>
                    <a:gd name="T1" fmla="*/ 11 h 12"/>
                    <a:gd name="T2" fmla="*/ 41 w 44"/>
                    <a:gd name="T3" fmla="*/ 5 h 12"/>
                    <a:gd name="T4" fmla="*/ 38 w 44"/>
                    <a:gd name="T5" fmla="*/ 0 h 12"/>
                    <a:gd name="T6" fmla="*/ 31 w 44"/>
                    <a:gd name="T7" fmla="*/ 0 h 12"/>
                    <a:gd name="T8" fmla="*/ 28 w 44"/>
                    <a:gd name="T9" fmla="*/ 5 h 12"/>
                    <a:gd name="T10" fmla="*/ 25 w 44"/>
                    <a:gd name="T11" fmla="*/ 0 h 12"/>
                    <a:gd name="T12" fmla="*/ 18 w 44"/>
                    <a:gd name="T13" fmla="*/ 0 h 12"/>
                    <a:gd name="T14" fmla="*/ 15 w 44"/>
                    <a:gd name="T15" fmla="*/ 5 h 12"/>
                    <a:gd name="T16" fmla="*/ 12 w 44"/>
                    <a:gd name="T17" fmla="*/ 0 h 12"/>
                    <a:gd name="T18" fmla="*/ 3 w 44"/>
                    <a:gd name="T19" fmla="*/ 0 h 12"/>
                    <a:gd name="T20" fmla="*/ 0 w 44"/>
                    <a:gd name="T21" fmla="*/ 5 h 12"/>
                    <a:gd name="T22" fmla="*/ 2 w 44"/>
                    <a:gd name="T23" fmla="*/ 11 h 12"/>
                    <a:gd name="T24" fmla="*/ 43 w 44"/>
                    <a:gd name="T25" fmla="*/ 1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12">
                      <a:moveTo>
                        <a:pt x="43" y="11"/>
                      </a:moveTo>
                      <a:lnTo>
                        <a:pt x="41" y="5"/>
                      </a:lnTo>
                      <a:lnTo>
                        <a:pt x="38" y="0"/>
                      </a:lnTo>
                      <a:lnTo>
                        <a:pt x="31" y="0"/>
                      </a:lnTo>
                      <a:lnTo>
                        <a:pt x="28" y="5"/>
                      </a:lnTo>
                      <a:lnTo>
                        <a:pt x="25" y="0"/>
                      </a:lnTo>
                      <a:lnTo>
                        <a:pt x="18" y="0"/>
                      </a:lnTo>
                      <a:lnTo>
                        <a:pt x="15" y="5"/>
                      </a:lnTo>
                      <a:lnTo>
                        <a:pt x="12" y="0"/>
                      </a:lnTo>
                      <a:lnTo>
                        <a:pt x="3" y="0"/>
                      </a:lnTo>
                      <a:lnTo>
                        <a:pt x="0" y="5"/>
                      </a:lnTo>
                      <a:lnTo>
                        <a:pt x="2" y="11"/>
                      </a:lnTo>
                      <a:lnTo>
                        <a:pt x="43" y="11"/>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15" name="Freeform 1081"/>
                <p:cNvSpPr>
                  <a:spLocks noChangeAspect="1"/>
                </p:cNvSpPr>
                <p:nvPr/>
              </p:nvSpPr>
              <p:spPr bwMode="auto">
                <a:xfrm>
                  <a:off x="5104" y="1387"/>
                  <a:ext cx="48" cy="22"/>
                </a:xfrm>
                <a:custGeom>
                  <a:avLst/>
                  <a:gdLst>
                    <a:gd name="T0" fmla="*/ 47 w 48"/>
                    <a:gd name="T1" fmla="*/ 21 h 22"/>
                    <a:gd name="T2" fmla="*/ 45 w 48"/>
                    <a:gd name="T3" fmla="*/ 8 h 22"/>
                    <a:gd name="T4" fmla="*/ 42 w 48"/>
                    <a:gd name="T5" fmla="*/ 6 h 22"/>
                    <a:gd name="T6" fmla="*/ 29 w 48"/>
                    <a:gd name="T7" fmla="*/ 6 h 22"/>
                    <a:gd name="T8" fmla="*/ 29 w 48"/>
                    <a:gd name="T9" fmla="*/ 3 h 22"/>
                    <a:gd name="T10" fmla="*/ 27 w 48"/>
                    <a:gd name="T11" fmla="*/ 0 h 22"/>
                    <a:gd name="T12" fmla="*/ 18 w 48"/>
                    <a:gd name="T13" fmla="*/ 0 h 22"/>
                    <a:gd name="T14" fmla="*/ 15 w 48"/>
                    <a:gd name="T15" fmla="*/ 3 h 22"/>
                    <a:gd name="T16" fmla="*/ 15 w 48"/>
                    <a:gd name="T17" fmla="*/ 6 h 22"/>
                    <a:gd name="T18" fmla="*/ 4 w 48"/>
                    <a:gd name="T19" fmla="*/ 6 h 22"/>
                    <a:gd name="T20" fmla="*/ 0 w 48"/>
                    <a:gd name="T21" fmla="*/ 10 h 22"/>
                    <a:gd name="T22" fmla="*/ 2 w 48"/>
                    <a:gd name="T23" fmla="*/ 21 h 22"/>
                    <a:gd name="T24" fmla="*/ 47 w 48"/>
                    <a:gd name="T25" fmla="*/ 2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22">
                      <a:moveTo>
                        <a:pt x="47" y="21"/>
                      </a:moveTo>
                      <a:lnTo>
                        <a:pt x="45" y="8"/>
                      </a:lnTo>
                      <a:lnTo>
                        <a:pt x="42" y="6"/>
                      </a:lnTo>
                      <a:lnTo>
                        <a:pt x="29" y="6"/>
                      </a:lnTo>
                      <a:lnTo>
                        <a:pt x="29" y="3"/>
                      </a:lnTo>
                      <a:lnTo>
                        <a:pt x="27" y="0"/>
                      </a:lnTo>
                      <a:lnTo>
                        <a:pt x="18" y="0"/>
                      </a:lnTo>
                      <a:lnTo>
                        <a:pt x="15" y="3"/>
                      </a:lnTo>
                      <a:lnTo>
                        <a:pt x="15" y="6"/>
                      </a:lnTo>
                      <a:lnTo>
                        <a:pt x="4" y="6"/>
                      </a:lnTo>
                      <a:lnTo>
                        <a:pt x="0" y="10"/>
                      </a:lnTo>
                      <a:lnTo>
                        <a:pt x="2" y="21"/>
                      </a:lnTo>
                      <a:lnTo>
                        <a:pt x="47" y="21"/>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16" name="Freeform 1082"/>
                <p:cNvSpPr>
                  <a:spLocks noChangeAspect="1"/>
                </p:cNvSpPr>
                <p:nvPr/>
              </p:nvSpPr>
              <p:spPr bwMode="auto">
                <a:xfrm>
                  <a:off x="5101" y="1369"/>
                  <a:ext cx="47" cy="21"/>
                </a:xfrm>
                <a:custGeom>
                  <a:avLst/>
                  <a:gdLst>
                    <a:gd name="T0" fmla="*/ 46 w 47"/>
                    <a:gd name="T1" fmla="*/ 20 h 21"/>
                    <a:gd name="T2" fmla="*/ 44 w 47"/>
                    <a:gd name="T3" fmla="*/ 3 h 21"/>
                    <a:gd name="T4" fmla="*/ 41 w 47"/>
                    <a:gd name="T5" fmla="*/ 0 h 21"/>
                    <a:gd name="T6" fmla="*/ 32 w 47"/>
                    <a:gd name="T7" fmla="*/ 0 h 21"/>
                    <a:gd name="T8" fmla="*/ 30 w 47"/>
                    <a:gd name="T9" fmla="*/ 3 h 21"/>
                    <a:gd name="T10" fmla="*/ 27 w 47"/>
                    <a:gd name="T11" fmla="*/ 0 h 21"/>
                    <a:gd name="T12" fmla="*/ 18 w 47"/>
                    <a:gd name="T13" fmla="*/ 0 h 21"/>
                    <a:gd name="T14" fmla="*/ 16 w 47"/>
                    <a:gd name="T15" fmla="*/ 3 h 21"/>
                    <a:gd name="T16" fmla="*/ 12 w 47"/>
                    <a:gd name="T17" fmla="*/ 0 h 21"/>
                    <a:gd name="T18" fmla="*/ 3 w 47"/>
                    <a:gd name="T19" fmla="*/ 0 h 21"/>
                    <a:gd name="T20" fmla="*/ 0 w 47"/>
                    <a:gd name="T21" fmla="*/ 3 h 21"/>
                    <a:gd name="T22" fmla="*/ 3 w 47"/>
                    <a:gd name="T23" fmla="*/ 20 h 21"/>
                    <a:gd name="T24" fmla="*/ 46 w 47"/>
                    <a:gd name="T25" fmla="*/ 2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21">
                      <a:moveTo>
                        <a:pt x="46" y="20"/>
                      </a:moveTo>
                      <a:lnTo>
                        <a:pt x="44" y="3"/>
                      </a:lnTo>
                      <a:lnTo>
                        <a:pt x="41" y="0"/>
                      </a:lnTo>
                      <a:lnTo>
                        <a:pt x="32" y="0"/>
                      </a:lnTo>
                      <a:lnTo>
                        <a:pt x="30" y="3"/>
                      </a:lnTo>
                      <a:lnTo>
                        <a:pt x="27" y="0"/>
                      </a:lnTo>
                      <a:lnTo>
                        <a:pt x="18" y="0"/>
                      </a:lnTo>
                      <a:lnTo>
                        <a:pt x="16" y="3"/>
                      </a:lnTo>
                      <a:lnTo>
                        <a:pt x="12" y="0"/>
                      </a:lnTo>
                      <a:lnTo>
                        <a:pt x="3" y="0"/>
                      </a:lnTo>
                      <a:lnTo>
                        <a:pt x="0" y="3"/>
                      </a:lnTo>
                      <a:lnTo>
                        <a:pt x="3" y="20"/>
                      </a:lnTo>
                      <a:lnTo>
                        <a:pt x="46" y="20"/>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17" name="Freeform 1083"/>
                <p:cNvSpPr>
                  <a:spLocks noChangeAspect="1"/>
                </p:cNvSpPr>
                <p:nvPr/>
              </p:nvSpPr>
              <p:spPr bwMode="auto">
                <a:xfrm>
                  <a:off x="5200" y="1374"/>
                  <a:ext cx="12" cy="14"/>
                </a:xfrm>
                <a:custGeom>
                  <a:avLst/>
                  <a:gdLst>
                    <a:gd name="T0" fmla="*/ 0 w 12"/>
                    <a:gd name="T1" fmla="*/ 0 h 14"/>
                    <a:gd name="T2" fmla="*/ 9 w 12"/>
                    <a:gd name="T3" fmla="*/ 1 h 14"/>
                    <a:gd name="T4" fmla="*/ 11 w 12"/>
                    <a:gd name="T5" fmla="*/ 13 h 14"/>
                    <a:gd name="T6" fmla="*/ 3 w 12"/>
                    <a:gd name="T7" fmla="*/ 13 h 14"/>
                    <a:gd name="T8" fmla="*/ 0 w 12"/>
                    <a:gd name="T9" fmla="*/ 1 h 14"/>
                    <a:gd name="T10" fmla="*/ 0 w 12"/>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4">
                      <a:moveTo>
                        <a:pt x="0" y="0"/>
                      </a:moveTo>
                      <a:lnTo>
                        <a:pt x="9" y="1"/>
                      </a:lnTo>
                      <a:lnTo>
                        <a:pt x="11" y="13"/>
                      </a:lnTo>
                      <a:lnTo>
                        <a:pt x="3" y="13"/>
                      </a:lnTo>
                      <a:lnTo>
                        <a:pt x="0" y="1"/>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18" name="Freeform 1084"/>
                <p:cNvSpPr>
                  <a:spLocks noChangeAspect="1"/>
                </p:cNvSpPr>
                <p:nvPr/>
              </p:nvSpPr>
              <p:spPr bwMode="auto">
                <a:xfrm>
                  <a:off x="5202" y="1387"/>
                  <a:ext cx="14" cy="12"/>
                </a:xfrm>
                <a:custGeom>
                  <a:avLst/>
                  <a:gdLst>
                    <a:gd name="T0" fmla="*/ 0 w 14"/>
                    <a:gd name="T1" fmla="*/ 0 h 12"/>
                    <a:gd name="T2" fmla="*/ 10 w 14"/>
                    <a:gd name="T3" fmla="*/ 0 h 12"/>
                    <a:gd name="T4" fmla="*/ 13 w 14"/>
                    <a:gd name="T5" fmla="*/ 11 h 12"/>
                    <a:gd name="T6" fmla="*/ 3 w 14"/>
                    <a:gd name="T7" fmla="*/ 11 h 12"/>
                    <a:gd name="T8" fmla="*/ 0 w 14"/>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2">
                      <a:moveTo>
                        <a:pt x="0" y="0"/>
                      </a:moveTo>
                      <a:lnTo>
                        <a:pt x="10" y="0"/>
                      </a:lnTo>
                      <a:lnTo>
                        <a:pt x="13" y="11"/>
                      </a:lnTo>
                      <a:lnTo>
                        <a:pt x="3" y="11"/>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19" name="Freeform 1085"/>
                <p:cNvSpPr>
                  <a:spLocks noChangeAspect="1"/>
                </p:cNvSpPr>
                <p:nvPr/>
              </p:nvSpPr>
              <p:spPr bwMode="auto">
                <a:xfrm>
                  <a:off x="5131" y="1359"/>
                  <a:ext cx="10" cy="6"/>
                </a:xfrm>
                <a:custGeom>
                  <a:avLst/>
                  <a:gdLst>
                    <a:gd name="T0" fmla="*/ 0 w 10"/>
                    <a:gd name="T1" fmla="*/ 0 h 6"/>
                    <a:gd name="T2" fmla="*/ 9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0" name="Freeform 1086"/>
                <p:cNvSpPr>
                  <a:spLocks noChangeAspect="1"/>
                </p:cNvSpPr>
                <p:nvPr/>
              </p:nvSpPr>
              <p:spPr bwMode="auto">
                <a:xfrm>
                  <a:off x="5118" y="1359"/>
                  <a:ext cx="11" cy="6"/>
                </a:xfrm>
                <a:custGeom>
                  <a:avLst/>
                  <a:gdLst>
                    <a:gd name="T0" fmla="*/ 0 w 11"/>
                    <a:gd name="T1" fmla="*/ 0 h 6"/>
                    <a:gd name="T2" fmla="*/ 8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8" y="0"/>
                      </a:lnTo>
                      <a:lnTo>
                        <a:pt x="10"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1" name="Freeform 1087"/>
                <p:cNvSpPr>
                  <a:spLocks noChangeAspect="1"/>
                </p:cNvSpPr>
                <p:nvPr/>
              </p:nvSpPr>
              <p:spPr bwMode="auto">
                <a:xfrm>
                  <a:off x="5103" y="1359"/>
                  <a:ext cx="10" cy="6"/>
                </a:xfrm>
                <a:custGeom>
                  <a:avLst/>
                  <a:gdLst>
                    <a:gd name="T0" fmla="*/ 0 w 10"/>
                    <a:gd name="T1" fmla="*/ 0 h 6"/>
                    <a:gd name="T2" fmla="*/ 9 w 10"/>
                    <a:gd name="T3" fmla="*/ 0 h 6"/>
                    <a:gd name="T4" fmla="*/ 9 w 10"/>
                    <a:gd name="T5" fmla="*/ 5 h 6"/>
                    <a:gd name="T6" fmla="*/ 2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2" name="Freeform 1088"/>
                <p:cNvSpPr>
                  <a:spLocks noChangeAspect="1"/>
                </p:cNvSpPr>
                <p:nvPr/>
              </p:nvSpPr>
              <p:spPr bwMode="auto">
                <a:xfrm>
                  <a:off x="4955" y="1359"/>
                  <a:ext cx="10" cy="6"/>
                </a:xfrm>
                <a:custGeom>
                  <a:avLst/>
                  <a:gdLst>
                    <a:gd name="T0" fmla="*/ 0 w 10"/>
                    <a:gd name="T1" fmla="*/ 0 h 6"/>
                    <a:gd name="T2" fmla="*/ 9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3" name="Freeform 1089"/>
                <p:cNvSpPr>
                  <a:spLocks noChangeAspect="1"/>
                </p:cNvSpPr>
                <p:nvPr/>
              </p:nvSpPr>
              <p:spPr bwMode="auto">
                <a:xfrm>
                  <a:off x="5066" y="1359"/>
                  <a:ext cx="11" cy="6"/>
                </a:xfrm>
                <a:custGeom>
                  <a:avLst/>
                  <a:gdLst>
                    <a:gd name="T0" fmla="*/ 0 w 11"/>
                    <a:gd name="T1" fmla="*/ 0 h 6"/>
                    <a:gd name="T2" fmla="*/ 10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10"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4" name="Freeform 1090"/>
                <p:cNvSpPr>
                  <a:spLocks noChangeAspect="1"/>
                </p:cNvSpPr>
                <p:nvPr/>
              </p:nvSpPr>
              <p:spPr bwMode="auto">
                <a:xfrm>
                  <a:off x="5003" y="1359"/>
                  <a:ext cx="11" cy="6"/>
                </a:xfrm>
                <a:custGeom>
                  <a:avLst/>
                  <a:gdLst>
                    <a:gd name="T0" fmla="*/ 0 w 11"/>
                    <a:gd name="T1" fmla="*/ 0 h 6"/>
                    <a:gd name="T2" fmla="*/ 10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10"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5" name="Freeform 1091"/>
                <p:cNvSpPr>
                  <a:spLocks noChangeAspect="1"/>
                </p:cNvSpPr>
                <p:nvPr/>
              </p:nvSpPr>
              <p:spPr bwMode="auto">
                <a:xfrm>
                  <a:off x="4939" y="1359"/>
                  <a:ext cx="11" cy="6"/>
                </a:xfrm>
                <a:custGeom>
                  <a:avLst/>
                  <a:gdLst>
                    <a:gd name="T0" fmla="*/ 2 w 11"/>
                    <a:gd name="T1" fmla="*/ 0 h 6"/>
                    <a:gd name="T2" fmla="*/ 10 w 11"/>
                    <a:gd name="T3" fmla="*/ 0 h 6"/>
                    <a:gd name="T4" fmla="*/ 10 w 11"/>
                    <a:gd name="T5" fmla="*/ 5 h 6"/>
                    <a:gd name="T6" fmla="*/ 0 w 11"/>
                    <a:gd name="T7" fmla="*/ 5 h 6"/>
                    <a:gd name="T8" fmla="*/ 2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2" y="0"/>
                      </a:moveTo>
                      <a:lnTo>
                        <a:pt x="10" y="0"/>
                      </a:lnTo>
                      <a:lnTo>
                        <a:pt x="10"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6" name="Freeform 1092"/>
                <p:cNvSpPr>
                  <a:spLocks noChangeAspect="1"/>
                </p:cNvSpPr>
                <p:nvPr/>
              </p:nvSpPr>
              <p:spPr bwMode="auto">
                <a:xfrm>
                  <a:off x="5051" y="1359"/>
                  <a:ext cx="10" cy="6"/>
                </a:xfrm>
                <a:custGeom>
                  <a:avLst/>
                  <a:gdLst>
                    <a:gd name="T0" fmla="*/ 0 w 10"/>
                    <a:gd name="T1" fmla="*/ 0 h 6"/>
                    <a:gd name="T2" fmla="*/ 9 w 10"/>
                    <a:gd name="T3" fmla="*/ 0 h 6"/>
                    <a:gd name="T4" fmla="*/ 9 w 10"/>
                    <a:gd name="T5" fmla="*/ 5 h 6"/>
                    <a:gd name="T6" fmla="*/ 2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7" name="Freeform 1093"/>
                <p:cNvSpPr>
                  <a:spLocks noChangeAspect="1"/>
                </p:cNvSpPr>
                <p:nvPr/>
              </p:nvSpPr>
              <p:spPr bwMode="auto">
                <a:xfrm>
                  <a:off x="4924" y="1359"/>
                  <a:ext cx="12" cy="6"/>
                </a:xfrm>
                <a:custGeom>
                  <a:avLst/>
                  <a:gdLst>
                    <a:gd name="T0" fmla="*/ 2 w 12"/>
                    <a:gd name="T1" fmla="*/ 0 h 6"/>
                    <a:gd name="T2" fmla="*/ 11 w 12"/>
                    <a:gd name="T3" fmla="*/ 0 h 6"/>
                    <a:gd name="T4" fmla="*/ 9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9"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8" name="Freeform 1094"/>
                <p:cNvSpPr>
                  <a:spLocks noChangeAspect="1"/>
                </p:cNvSpPr>
                <p:nvPr/>
              </p:nvSpPr>
              <p:spPr bwMode="auto">
                <a:xfrm>
                  <a:off x="4909" y="1359"/>
                  <a:ext cx="12" cy="6"/>
                </a:xfrm>
                <a:custGeom>
                  <a:avLst/>
                  <a:gdLst>
                    <a:gd name="T0" fmla="*/ 2 w 12"/>
                    <a:gd name="T1" fmla="*/ 0 h 6"/>
                    <a:gd name="T2" fmla="*/ 11 w 12"/>
                    <a:gd name="T3" fmla="*/ 0 h 6"/>
                    <a:gd name="T4" fmla="*/ 9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9"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9" name="Freeform 1095"/>
                <p:cNvSpPr>
                  <a:spLocks noChangeAspect="1"/>
                </p:cNvSpPr>
                <p:nvPr/>
              </p:nvSpPr>
              <p:spPr bwMode="auto">
                <a:xfrm>
                  <a:off x="4874" y="1359"/>
                  <a:ext cx="12" cy="6"/>
                </a:xfrm>
                <a:custGeom>
                  <a:avLst/>
                  <a:gdLst>
                    <a:gd name="T0" fmla="*/ 2 w 12"/>
                    <a:gd name="T1" fmla="*/ 0 h 6"/>
                    <a:gd name="T2" fmla="*/ 11 w 12"/>
                    <a:gd name="T3" fmla="*/ 0 h 6"/>
                    <a:gd name="T4" fmla="*/ 11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11" y="5"/>
                      </a:lnTo>
                      <a:lnTo>
                        <a:pt x="0" y="5"/>
                      </a:lnTo>
                      <a:lnTo>
                        <a:pt x="2"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0" name="Freeform 1096"/>
                <p:cNvSpPr>
                  <a:spLocks noChangeAspect="1"/>
                </p:cNvSpPr>
                <p:nvPr/>
              </p:nvSpPr>
              <p:spPr bwMode="auto">
                <a:xfrm>
                  <a:off x="5158" y="1369"/>
                  <a:ext cx="10" cy="6"/>
                </a:xfrm>
                <a:custGeom>
                  <a:avLst/>
                  <a:gdLst>
                    <a:gd name="T0" fmla="*/ 0 w 10"/>
                    <a:gd name="T1" fmla="*/ 0 h 6"/>
                    <a:gd name="T2" fmla="*/ 7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7" y="0"/>
                      </a:lnTo>
                      <a:lnTo>
                        <a:pt x="9"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1" name="Freeform 1097"/>
                <p:cNvSpPr>
                  <a:spLocks noChangeAspect="1"/>
                </p:cNvSpPr>
                <p:nvPr/>
              </p:nvSpPr>
              <p:spPr bwMode="auto">
                <a:xfrm>
                  <a:off x="5171" y="1369"/>
                  <a:ext cx="11" cy="6"/>
                </a:xfrm>
                <a:custGeom>
                  <a:avLst/>
                  <a:gdLst>
                    <a:gd name="T0" fmla="*/ 0 w 11"/>
                    <a:gd name="T1" fmla="*/ 0 h 6"/>
                    <a:gd name="T2" fmla="*/ 8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8" y="0"/>
                      </a:lnTo>
                      <a:lnTo>
                        <a:pt x="10"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2" name="Freeform 1098"/>
                <p:cNvSpPr>
                  <a:spLocks noChangeAspect="1"/>
                </p:cNvSpPr>
                <p:nvPr/>
              </p:nvSpPr>
              <p:spPr bwMode="auto">
                <a:xfrm>
                  <a:off x="5104" y="1369"/>
                  <a:ext cx="11" cy="6"/>
                </a:xfrm>
                <a:custGeom>
                  <a:avLst/>
                  <a:gdLst>
                    <a:gd name="T0" fmla="*/ 0 w 11"/>
                    <a:gd name="T1" fmla="*/ 0 h 6"/>
                    <a:gd name="T2" fmla="*/ 10 w 11"/>
                    <a:gd name="T3" fmla="*/ 0 h 6"/>
                    <a:gd name="T4" fmla="*/ 10 w 11"/>
                    <a:gd name="T5" fmla="*/ 5 h 6"/>
                    <a:gd name="T6" fmla="*/ 2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10" y="5"/>
                      </a:lnTo>
                      <a:lnTo>
                        <a:pt x="2"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3" name="Freeform 1099"/>
                <p:cNvSpPr>
                  <a:spLocks noChangeAspect="1"/>
                </p:cNvSpPr>
                <p:nvPr/>
              </p:nvSpPr>
              <p:spPr bwMode="auto">
                <a:xfrm>
                  <a:off x="5185" y="1369"/>
                  <a:ext cx="10" cy="6"/>
                </a:xfrm>
                <a:custGeom>
                  <a:avLst/>
                  <a:gdLst>
                    <a:gd name="T0" fmla="*/ 0 w 10"/>
                    <a:gd name="T1" fmla="*/ 0 h 6"/>
                    <a:gd name="T2" fmla="*/ 7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7" y="0"/>
                      </a:lnTo>
                      <a:lnTo>
                        <a:pt x="9"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4" name="Freeform 1100"/>
                <p:cNvSpPr>
                  <a:spLocks noChangeAspect="1"/>
                </p:cNvSpPr>
                <p:nvPr/>
              </p:nvSpPr>
              <p:spPr bwMode="auto">
                <a:xfrm>
                  <a:off x="5119" y="1369"/>
                  <a:ext cx="11" cy="6"/>
                </a:xfrm>
                <a:custGeom>
                  <a:avLst/>
                  <a:gdLst>
                    <a:gd name="T0" fmla="*/ 0 w 11"/>
                    <a:gd name="T1" fmla="*/ 0 h 6"/>
                    <a:gd name="T2" fmla="*/ 8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8" y="0"/>
                      </a:lnTo>
                      <a:lnTo>
                        <a:pt x="10"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5" name="Freeform 1101"/>
                <p:cNvSpPr>
                  <a:spLocks noChangeAspect="1"/>
                </p:cNvSpPr>
                <p:nvPr/>
              </p:nvSpPr>
              <p:spPr bwMode="auto">
                <a:xfrm>
                  <a:off x="5199" y="1369"/>
                  <a:ext cx="10" cy="6"/>
                </a:xfrm>
                <a:custGeom>
                  <a:avLst/>
                  <a:gdLst>
                    <a:gd name="T0" fmla="*/ 0 w 10"/>
                    <a:gd name="T1" fmla="*/ 0 h 6"/>
                    <a:gd name="T2" fmla="*/ 7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7" y="0"/>
                      </a:lnTo>
                      <a:lnTo>
                        <a:pt x="9"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6" name="Freeform 1102"/>
                <p:cNvSpPr>
                  <a:spLocks noChangeAspect="1"/>
                </p:cNvSpPr>
                <p:nvPr/>
              </p:nvSpPr>
              <p:spPr bwMode="auto">
                <a:xfrm>
                  <a:off x="5133" y="1369"/>
                  <a:ext cx="10" cy="6"/>
                </a:xfrm>
                <a:custGeom>
                  <a:avLst/>
                  <a:gdLst>
                    <a:gd name="T0" fmla="*/ 0 w 10"/>
                    <a:gd name="T1" fmla="*/ 0 h 6"/>
                    <a:gd name="T2" fmla="*/ 7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7" y="0"/>
                      </a:lnTo>
                      <a:lnTo>
                        <a:pt x="9"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7" name="Rectangle 1103"/>
                <p:cNvSpPr>
                  <a:spLocks noChangeAspect="1" noChangeArrowheads="1"/>
                </p:cNvSpPr>
                <p:nvPr/>
              </p:nvSpPr>
              <p:spPr bwMode="auto">
                <a:xfrm>
                  <a:off x="5066" y="1369"/>
                  <a:ext cx="24" cy="5"/>
                </a:xfrm>
                <a:prstGeom prst="rect">
                  <a:avLst/>
                </a:prstGeom>
                <a:solidFill>
                  <a:srgbClr val="ACB3B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38" name="Freeform 1104"/>
                <p:cNvSpPr>
                  <a:spLocks noChangeAspect="1"/>
                </p:cNvSpPr>
                <p:nvPr/>
              </p:nvSpPr>
              <p:spPr bwMode="auto">
                <a:xfrm>
                  <a:off x="5122" y="1387"/>
                  <a:ext cx="10" cy="6"/>
                </a:xfrm>
                <a:custGeom>
                  <a:avLst/>
                  <a:gdLst>
                    <a:gd name="T0" fmla="*/ 0 w 10"/>
                    <a:gd name="T1" fmla="*/ 0 h 6"/>
                    <a:gd name="T2" fmla="*/ 7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7" y="0"/>
                      </a:lnTo>
                      <a:lnTo>
                        <a:pt x="9"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9" name="Rectangle 1105"/>
                <p:cNvSpPr>
                  <a:spLocks noChangeAspect="1" noChangeArrowheads="1"/>
                </p:cNvSpPr>
                <p:nvPr/>
              </p:nvSpPr>
              <p:spPr bwMode="auto">
                <a:xfrm>
                  <a:off x="5106" y="1375"/>
                  <a:ext cx="9" cy="5"/>
                </a:xfrm>
                <a:prstGeom prst="rect">
                  <a:avLst/>
                </a:prstGeom>
                <a:solidFill>
                  <a:srgbClr val="ACB3B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40" name="Freeform 1106"/>
                <p:cNvSpPr>
                  <a:spLocks noChangeAspect="1"/>
                </p:cNvSpPr>
                <p:nvPr/>
              </p:nvSpPr>
              <p:spPr bwMode="auto">
                <a:xfrm>
                  <a:off x="5119" y="1375"/>
                  <a:ext cx="11" cy="6"/>
                </a:xfrm>
                <a:custGeom>
                  <a:avLst/>
                  <a:gdLst>
                    <a:gd name="T0" fmla="*/ 0 w 11"/>
                    <a:gd name="T1" fmla="*/ 0 h 6"/>
                    <a:gd name="T2" fmla="*/ 10 w 11"/>
                    <a:gd name="T3" fmla="*/ 0 h 6"/>
                    <a:gd name="T4" fmla="*/ 10 w 11"/>
                    <a:gd name="T5" fmla="*/ 5 h 6"/>
                    <a:gd name="T6" fmla="*/ 2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10" y="5"/>
                      </a:lnTo>
                      <a:lnTo>
                        <a:pt x="2"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1" name="Freeform 1107"/>
                <p:cNvSpPr>
                  <a:spLocks noChangeAspect="1"/>
                </p:cNvSpPr>
                <p:nvPr/>
              </p:nvSpPr>
              <p:spPr bwMode="auto">
                <a:xfrm>
                  <a:off x="5133" y="1375"/>
                  <a:ext cx="12" cy="6"/>
                </a:xfrm>
                <a:custGeom>
                  <a:avLst/>
                  <a:gdLst>
                    <a:gd name="T0" fmla="*/ 0 w 12"/>
                    <a:gd name="T1" fmla="*/ 0 h 6"/>
                    <a:gd name="T2" fmla="*/ 9 w 12"/>
                    <a:gd name="T3" fmla="*/ 0 h 6"/>
                    <a:gd name="T4" fmla="*/ 11 w 12"/>
                    <a:gd name="T5" fmla="*/ 5 h 6"/>
                    <a:gd name="T6" fmla="*/ 2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9" y="0"/>
                      </a:lnTo>
                      <a:lnTo>
                        <a:pt x="11" y="5"/>
                      </a:lnTo>
                      <a:lnTo>
                        <a:pt x="2"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2" name="Freeform 1108"/>
                <p:cNvSpPr>
                  <a:spLocks noChangeAspect="1"/>
                </p:cNvSpPr>
                <p:nvPr/>
              </p:nvSpPr>
              <p:spPr bwMode="auto">
                <a:xfrm>
                  <a:off x="4901" y="1380"/>
                  <a:ext cx="12" cy="8"/>
                </a:xfrm>
                <a:custGeom>
                  <a:avLst/>
                  <a:gdLst>
                    <a:gd name="T0" fmla="*/ 2 w 12"/>
                    <a:gd name="T1" fmla="*/ 0 h 8"/>
                    <a:gd name="T2" fmla="*/ 11 w 12"/>
                    <a:gd name="T3" fmla="*/ 0 h 8"/>
                    <a:gd name="T4" fmla="*/ 11 w 12"/>
                    <a:gd name="T5" fmla="*/ 7 h 8"/>
                    <a:gd name="T6" fmla="*/ 0 w 12"/>
                    <a:gd name="T7" fmla="*/ 7 h 8"/>
                    <a:gd name="T8" fmla="*/ 2 w 1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2" y="0"/>
                      </a:moveTo>
                      <a:lnTo>
                        <a:pt x="11" y="0"/>
                      </a:lnTo>
                      <a:lnTo>
                        <a:pt x="11" y="7"/>
                      </a:lnTo>
                      <a:lnTo>
                        <a:pt x="0" y="7"/>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3" name="Freeform 1109"/>
                <p:cNvSpPr>
                  <a:spLocks noChangeAspect="1"/>
                </p:cNvSpPr>
                <p:nvPr/>
              </p:nvSpPr>
              <p:spPr bwMode="auto">
                <a:xfrm>
                  <a:off x="4917" y="1380"/>
                  <a:ext cx="12" cy="8"/>
                </a:xfrm>
                <a:custGeom>
                  <a:avLst/>
                  <a:gdLst>
                    <a:gd name="T0" fmla="*/ 0 w 12"/>
                    <a:gd name="T1" fmla="*/ 0 h 8"/>
                    <a:gd name="T2" fmla="*/ 11 w 12"/>
                    <a:gd name="T3" fmla="*/ 0 h 8"/>
                    <a:gd name="T4" fmla="*/ 9 w 12"/>
                    <a:gd name="T5" fmla="*/ 7 h 8"/>
                    <a:gd name="T6" fmla="*/ 0 w 12"/>
                    <a:gd name="T7" fmla="*/ 7 h 8"/>
                    <a:gd name="T8" fmla="*/ 0 w 1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0" y="0"/>
                      </a:moveTo>
                      <a:lnTo>
                        <a:pt x="11" y="0"/>
                      </a:lnTo>
                      <a:lnTo>
                        <a:pt x="9" y="7"/>
                      </a:lnTo>
                      <a:lnTo>
                        <a:pt x="0"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4" name="Freeform 1110"/>
                <p:cNvSpPr>
                  <a:spLocks noChangeAspect="1"/>
                </p:cNvSpPr>
                <p:nvPr/>
              </p:nvSpPr>
              <p:spPr bwMode="auto">
                <a:xfrm>
                  <a:off x="4932" y="1380"/>
                  <a:ext cx="12" cy="8"/>
                </a:xfrm>
                <a:custGeom>
                  <a:avLst/>
                  <a:gdLst>
                    <a:gd name="T0" fmla="*/ 0 w 12"/>
                    <a:gd name="T1" fmla="*/ 0 h 8"/>
                    <a:gd name="T2" fmla="*/ 11 w 12"/>
                    <a:gd name="T3" fmla="*/ 0 h 8"/>
                    <a:gd name="T4" fmla="*/ 9 w 12"/>
                    <a:gd name="T5" fmla="*/ 7 h 8"/>
                    <a:gd name="T6" fmla="*/ 0 w 12"/>
                    <a:gd name="T7" fmla="*/ 7 h 8"/>
                    <a:gd name="T8" fmla="*/ 0 w 1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0" y="0"/>
                      </a:moveTo>
                      <a:lnTo>
                        <a:pt x="11" y="0"/>
                      </a:lnTo>
                      <a:lnTo>
                        <a:pt x="9" y="7"/>
                      </a:lnTo>
                      <a:lnTo>
                        <a:pt x="0"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5" name="Freeform 1111"/>
                <p:cNvSpPr>
                  <a:spLocks noChangeAspect="1"/>
                </p:cNvSpPr>
                <p:nvPr/>
              </p:nvSpPr>
              <p:spPr bwMode="auto">
                <a:xfrm>
                  <a:off x="4948" y="1380"/>
                  <a:ext cx="11" cy="8"/>
                </a:xfrm>
                <a:custGeom>
                  <a:avLst/>
                  <a:gdLst>
                    <a:gd name="T0" fmla="*/ 1 w 11"/>
                    <a:gd name="T1" fmla="*/ 0 h 8"/>
                    <a:gd name="T2" fmla="*/ 10 w 11"/>
                    <a:gd name="T3" fmla="*/ 0 h 8"/>
                    <a:gd name="T4" fmla="*/ 8 w 11"/>
                    <a:gd name="T5" fmla="*/ 7 h 8"/>
                    <a:gd name="T6" fmla="*/ 0 w 11"/>
                    <a:gd name="T7" fmla="*/ 7 h 8"/>
                    <a:gd name="T8" fmla="*/ 1 w 11"/>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8">
                      <a:moveTo>
                        <a:pt x="1" y="0"/>
                      </a:moveTo>
                      <a:lnTo>
                        <a:pt x="10" y="0"/>
                      </a:lnTo>
                      <a:lnTo>
                        <a:pt x="8" y="7"/>
                      </a:lnTo>
                      <a:lnTo>
                        <a:pt x="0" y="7"/>
                      </a:lnTo>
                      <a:lnTo>
                        <a:pt x="1"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6" name="Freeform 1112"/>
                <p:cNvSpPr>
                  <a:spLocks noChangeAspect="1"/>
                </p:cNvSpPr>
                <p:nvPr/>
              </p:nvSpPr>
              <p:spPr bwMode="auto">
                <a:xfrm>
                  <a:off x="4964" y="1380"/>
                  <a:ext cx="10" cy="8"/>
                </a:xfrm>
                <a:custGeom>
                  <a:avLst/>
                  <a:gdLst>
                    <a:gd name="T0" fmla="*/ 0 w 10"/>
                    <a:gd name="T1" fmla="*/ 0 h 8"/>
                    <a:gd name="T2" fmla="*/ 9 w 10"/>
                    <a:gd name="T3" fmla="*/ 0 h 8"/>
                    <a:gd name="T4" fmla="*/ 9 w 10"/>
                    <a:gd name="T5" fmla="*/ 7 h 8"/>
                    <a:gd name="T6" fmla="*/ 0 w 10"/>
                    <a:gd name="T7" fmla="*/ 7 h 8"/>
                    <a:gd name="T8" fmla="*/ 0 w 10"/>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8">
                      <a:moveTo>
                        <a:pt x="0" y="0"/>
                      </a:moveTo>
                      <a:lnTo>
                        <a:pt x="9" y="0"/>
                      </a:lnTo>
                      <a:lnTo>
                        <a:pt x="9" y="7"/>
                      </a:lnTo>
                      <a:lnTo>
                        <a:pt x="0"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7" name="Freeform 1113"/>
                <p:cNvSpPr>
                  <a:spLocks noChangeAspect="1"/>
                </p:cNvSpPr>
                <p:nvPr/>
              </p:nvSpPr>
              <p:spPr bwMode="auto">
                <a:xfrm>
                  <a:off x="4979" y="1380"/>
                  <a:ext cx="11" cy="8"/>
                </a:xfrm>
                <a:custGeom>
                  <a:avLst/>
                  <a:gdLst>
                    <a:gd name="T0" fmla="*/ 0 w 11"/>
                    <a:gd name="T1" fmla="*/ 0 h 8"/>
                    <a:gd name="T2" fmla="*/ 10 w 11"/>
                    <a:gd name="T3" fmla="*/ 0 h 8"/>
                    <a:gd name="T4" fmla="*/ 10 w 11"/>
                    <a:gd name="T5" fmla="*/ 7 h 8"/>
                    <a:gd name="T6" fmla="*/ 0 w 11"/>
                    <a:gd name="T7" fmla="*/ 7 h 8"/>
                    <a:gd name="T8" fmla="*/ 0 w 11"/>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8">
                      <a:moveTo>
                        <a:pt x="0" y="0"/>
                      </a:moveTo>
                      <a:lnTo>
                        <a:pt x="10" y="0"/>
                      </a:lnTo>
                      <a:lnTo>
                        <a:pt x="10" y="7"/>
                      </a:lnTo>
                      <a:lnTo>
                        <a:pt x="0"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8" name="Rectangle 1114"/>
                <p:cNvSpPr>
                  <a:spLocks noChangeAspect="1" noChangeArrowheads="1"/>
                </p:cNvSpPr>
                <p:nvPr/>
              </p:nvSpPr>
              <p:spPr bwMode="auto">
                <a:xfrm>
                  <a:off x="4994" y="1380"/>
                  <a:ext cx="9" cy="7"/>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49" name="Freeform 1115"/>
                <p:cNvSpPr>
                  <a:spLocks noChangeAspect="1"/>
                </p:cNvSpPr>
                <p:nvPr/>
              </p:nvSpPr>
              <p:spPr bwMode="auto">
                <a:xfrm>
                  <a:off x="5008" y="1380"/>
                  <a:ext cx="12" cy="8"/>
                </a:xfrm>
                <a:custGeom>
                  <a:avLst/>
                  <a:gdLst>
                    <a:gd name="T0" fmla="*/ 0 w 12"/>
                    <a:gd name="T1" fmla="*/ 0 h 8"/>
                    <a:gd name="T2" fmla="*/ 11 w 12"/>
                    <a:gd name="T3" fmla="*/ 0 h 8"/>
                    <a:gd name="T4" fmla="*/ 11 w 12"/>
                    <a:gd name="T5" fmla="*/ 7 h 8"/>
                    <a:gd name="T6" fmla="*/ 2 w 12"/>
                    <a:gd name="T7" fmla="*/ 7 h 8"/>
                    <a:gd name="T8" fmla="*/ 2 w 12"/>
                    <a:gd name="T9" fmla="*/ 0 h 8"/>
                    <a:gd name="T10" fmla="*/ 0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0" y="0"/>
                      </a:moveTo>
                      <a:lnTo>
                        <a:pt x="11" y="0"/>
                      </a:lnTo>
                      <a:lnTo>
                        <a:pt x="11" y="7"/>
                      </a:lnTo>
                      <a:lnTo>
                        <a:pt x="2" y="7"/>
                      </a:lnTo>
                      <a:lnTo>
                        <a:pt x="2" y="0"/>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0" name="Freeform 1116"/>
                <p:cNvSpPr>
                  <a:spLocks noChangeAspect="1"/>
                </p:cNvSpPr>
                <p:nvPr/>
              </p:nvSpPr>
              <p:spPr bwMode="auto">
                <a:xfrm>
                  <a:off x="5023" y="1380"/>
                  <a:ext cx="11" cy="8"/>
                </a:xfrm>
                <a:custGeom>
                  <a:avLst/>
                  <a:gdLst>
                    <a:gd name="T0" fmla="*/ 0 w 11"/>
                    <a:gd name="T1" fmla="*/ 0 h 8"/>
                    <a:gd name="T2" fmla="*/ 10 w 11"/>
                    <a:gd name="T3" fmla="*/ 0 h 8"/>
                    <a:gd name="T4" fmla="*/ 10 w 11"/>
                    <a:gd name="T5" fmla="*/ 7 h 8"/>
                    <a:gd name="T6" fmla="*/ 0 w 11"/>
                    <a:gd name="T7" fmla="*/ 7 h 8"/>
                    <a:gd name="T8" fmla="*/ 1 w 11"/>
                    <a:gd name="T9" fmla="*/ 0 h 8"/>
                    <a:gd name="T10" fmla="*/ 0 w 11"/>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8">
                      <a:moveTo>
                        <a:pt x="0" y="0"/>
                      </a:moveTo>
                      <a:lnTo>
                        <a:pt x="10" y="0"/>
                      </a:lnTo>
                      <a:lnTo>
                        <a:pt x="10" y="7"/>
                      </a:lnTo>
                      <a:lnTo>
                        <a:pt x="0" y="7"/>
                      </a:lnTo>
                      <a:lnTo>
                        <a:pt x="1" y="0"/>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1" name="Rectangle 1117"/>
                <p:cNvSpPr>
                  <a:spLocks noChangeAspect="1" noChangeArrowheads="1"/>
                </p:cNvSpPr>
                <p:nvPr/>
              </p:nvSpPr>
              <p:spPr bwMode="auto">
                <a:xfrm>
                  <a:off x="5037" y="1380"/>
                  <a:ext cx="10" cy="7"/>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52" name="Freeform 1118"/>
                <p:cNvSpPr>
                  <a:spLocks noChangeAspect="1"/>
                </p:cNvSpPr>
                <p:nvPr/>
              </p:nvSpPr>
              <p:spPr bwMode="auto">
                <a:xfrm>
                  <a:off x="5053" y="1380"/>
                  <a:ext cx="10" cy="8"/>
                </a:xfrm>
                <a:custGeom>
                  <a:avLst/>
                  <a:gdLst>
                    <a:gd name="T0" fmla="*/ 0 w 10"/>
                    <a:gd name="T1" fmla="*/ 0 h 8"/>
                    <a:gd name="T2" fmla="*/ 9 w 10"/>
                    <a:gd name="T3" fmla="*/ 0 h 8"/>
                    <a:gd name="T4" fmla="*/ 9 w 10"/>
                    <a:gd name="T5" fmla="*/ 7 h 8"/>
                    <a:gd name="T6" fmla="*/ 0 w 10"/>
                    <a:gd name="T7" fmla="*/ 7 h 8"/>
                    <a:gd name="T8" fmla="*/ 0 w 10"/>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8">
                      <a:moveTo>
                        <a:pt x="0" y="0"/>
                      </a:moveTo>
                      <a:lnTo>
                        <a:pt x="9" y="0"/>
                      </a:lnTo>
                      <a:lnTo>
                        <a:pt x="9" y="7"/>
                      </a:lnTo>
                      <a:lnTo>
                        <a:pt x="0"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3" name="Freeform 1119"/>
                <p:cNvSpPr>
                  <a:spLocks noChangeAspect="1"/>
                </p:cNvSpPr>
                <p:nvPr/>
              </p:nvSpPr>
              <p:spPr bwMode="auto">
                <a:xfrm>
                  <a:off x="4873" y="1369"/>
                  <a:ext cx="12" cy="6"/>
                </a:xfrm>
                <a:custGeom>
                  <a:avLst/>
                  <a:gdLst>
                    <a:gd name="T0" fmla="*/ 2 w 12"/>
                    <a:gd name="T1" fmla="*/ 0 h 6"/>
                    <a:gd name="T2" fmla="*/ 11 w 12"/>
                    <a:gd name="T3" fmla="*/ 0 h 6"/>
                    <a:gd name="T4" fmla="*/ 11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11"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4" name="Freeform 1120"/>
                <p:cNvSpPr>
                  <a:spLocks noChangeAspect="1"/>
                </p:cNvSpPr>
                <p:nvPr/>
              </p:nvSpPr>
              <p:spPr bwMode="auto">
                <a:xfrm>
                  <a:off x="4887" y="1369"/>
                  <a:ext cx="12" cy="6"/>
                </a:xfrm>
                <a:custGeom>
                  <a:avLst/>
                  <a:gdLst>
                    <a:gd name="T0" fmla="*/ 2 w 12"/>
                    <a:gd name="T1" fmla="*/ 0 h 6"/>
                    <a:gd name="T2" fmla="*/ 11 w 12"/>
                    <a:gd name="T3" fmla="*/ 0 h 6"/>
                    <a:gd name="T4" fmla="*/ 11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11"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5" name="Rectangle 1121"/>
                <p:cNvSpPr>
                  <a:spLocks noChangeAspect="1" noChangeArrowheads="1"/>
                </p:cNvSpPr>
                <p:nvPr/>
              </p:nvSpPr>
              <p:spPr bwMode="auto">
                <a:xfrm>
                  <a:off x="4904" y="1369"/>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56" name="Rectangle 1122"/>
                <p:cNvSpPr>
                  <a:spLocks noChangeAspect="1" noChangeArrowheads="1"/>
                </p:cNvSpPr>
                <p:nvPr/>
              </p:nvSpPr>
              <p:spPr bwMode="auto">
                <a:xfrm>
                  <a:off x="4919" y="1369"/>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57" name="Rectangle 1123"/>
                <p:cNvSpPr>
                  <a:spLocks noChangeAspect="1" noChangeArrowheads="1"/>
                </p:cNvSpPr>
                <p:nvPr/>
              </p:nvSpPr>
              <p:spPr bwMode="auto">
                <a:xfrm>
                  <a:off x="4934" y="1369"/>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58" name="Rectangle 1124"/>
                <p:cNvSpPr>
                  <a:spLocks noChangeAspect="1" noChangeArrowheads="1"/>
                </p:cNvSpPr>
                <p:nvPr/>
              </p:nvSpPr>
              <p:spPr bwMode="auto">
                <a:xfrm>
                  <a:off x="4949" y="1369"/>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59" name="Freeform 1125"/>
                <p:cNvSpPr>
                  <a:spLocks noChangeAspect="1"/>
                </p:cNvSpPr>
                <p:nvPr/>
              </p:nvSpPr>
              <p:spPr bwMode="auto">
                <a:xfrm>
                  <a:off x="4964" y="1369"/>
                  <a:ext cx="12" cy="6"/>
                </a:xfrm>
                <a:custGeom>
                  <a:avLst/>
                  <a:gdLst>
                    <a:gd name="T0" fmla="*/ 0 w 12"/>
                    <a:gd name="T1" fmla="*/ 0 h 6"/>
                    <a:gd name="T2" fmla="*/ 11 w 12"/>
                    <a:gd name="T3" fmla="*/ 0 h 6"/>
                    <a:gd name="T4" fmla="*/ 9 w 12"/>
                    <a:gd name="T5" fmla="*/ 5 h 6"/>
                    <a:gd name="T6" fmla="*/ 0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11" y="0"/>
                      </a:lnTo>
                      <a:lnTo>
                        <a:pt x="9"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0" name="Freeform 1126"/>
                <p:cNvSpPr>
                  <a:spLocks noChangeAspect="1"/>
                </p:cNvSpPr>
                <p:nvPr/>
              </p:nvSpPr>
              <p:spPr bwMode="auto">
                <a:xfrm>
                  <a:off x="4979" y="1369"/>
                  <a:ext cx="12" cy="6"/>
                </a:xfrm>
                <a:custGeom>
                  <a:avLst/>
                  <a:gdLst>
                    <a:gd name="T0" fmla="*/ 0 w 12"/>
                    <a:gd name="T1" fmla="*/ 0 h 6"/>
                    <a:gd name="T2" fmla="*/ 11 w 12"/>
                    <a:gd name="T3" fmla="*/ 0 h 6"/>
                    <a:gd name="T4" fmla="*/ 9 w 12"/>
                    <a:gd name="T5" fmla="*/ 5 h 6"/>
                    <a:gd name="T6" fmla="*/ 0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11" y="0"/>
                      </a:lnTo>
                      <a:lnTo>
                        <a:pt x="9"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1" name="Rectangle 1127"/>
                <p:cNvSpPr>
                  <a:spLocks noChangeAspect="1" noChangeArrowheads="1"/>
                </p:cNvSpPr>
                <p:nvPr/>
              </p:nvSpPr>
              <p:spPr bwMode="auto">
                <a:xfrm>
                  <a:off x="4994" y="1369"/>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62" name="Freeform 1128"/>
                <p:cNvSpPr>
                  <a:spLocks noChangeAspect="1"/>
                </p:cNvSpPr>
                <p:nvPr/>
              </p:nvSpPr>
              <p:spPr bwMode="auto">
                <a:xfrm>
                  <a:off x="5009" y="1369"/>
                  <a:ext cx="11" cy="6"/>
                </a:xfrm>
                <a:custGeom>
                  <a:avLst/>
                  <a:gdLst>
                    <a:gd name="T0" fmla="*/ 0 w 11"/>
                    <a:gd name="T1" fmla="*/ 0 h 6"/>
                    <a:gd name="T2" fmla="*/ 10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10"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3" name="Freeform 1129"/>
                <p:cNvSpPr>
                  <a:spLocks noChangeAspect="1"/>
                </p:cNvSpPr>
                <p:nvPr/>
              </p:nvSpPr>
              <p:spPr bwMode="auto">
                <a:xfrm>
                  <a:off x="5023" y="1369"/>
                  <a:ext cx="10" cy="6"/>
                </a:xfrm>
                <a:custGeom>
                  <a:avLst/>
                  <a:gdLst>
                    <a:gd name="T0" fmla="*/ 0 w 10"/>
                    <a:gd name="T1" fmla="*/ 0 h 6"/>
                    <a:gd name="T2" fmla="*/ 9 w 10"/>
                    <a:gd name="T3" fmla="*/ 0 h 6"/>
                    <a:gd name="T4" fmla="*/ 9 w 10"/>
                    <a:gd name="T5" fmla="*/ 5 h 6"/>
                    <a:gd name="T6" fmla="*/ 0 w 10"/>
                    <a:gd name="T7" fmla="*/ 5 h 6"/>
                    <a:gd name="T8" fmla="*/ 2 w 10"/>
                    <a:gd name="T9" fmla="*/ 0 h 6"/>
                    <a:gd name="T10" fmla="*/ 0 w 10"/>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6">
                      <a:moveTo>
                        <a:pt x="0" y="0"/>
                      </a:moveTo>
                      <a:lnTo>
                        <a:pt x="9" y="0"/>
                      </a:lnTo>
                      <a:lnTo>
                        <a:pt x="9" y="5"/>
                      </a:lnTo>
                      <a:lnTo>
                        <a:pt x="0" y="5"/>
                      </a:lnTo>
                      <a:lnTo>
                        <a:pt x="2" y="0"/>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4" name="Rectangle 1130"/>
                <p:cNvSpPr>
                  <a:spLocks noChangeAspect="1" noChangeArrowheads="1"/>
                </p:cNvSpPr>
                <p:nvPr/>
              </p:nvSpPr>
              <p:spPr bwMode="auto">
                <a:xfrm>
                  <a:off x="5037" y="1369"/>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65" name="Rectangle 1131"/>
                <p:cNvSpPr>
                  <a:spLocks noChangeAspect="1" noChangeArrowheads="1"/>
                </p:cNvSpPr>
                <p:nvPr/>
              </p:nvSpPr>
              <p:spPr bwMode="auto">
                <a:xfrm>
                  <a:off x="5053" y="1369"/>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66" name="Freeform 1132"/>
                <p:cNvSpPr>
                  <a:spLocks noChangeAspect="1"/>
                </p:cNvSpPr>
                <p:nvPr/>
              </p:nvSpPr>
              <p:spPr bwMode="auto">
                <a:xfrm>
                  <a:off x="4911" y="1387"/>
                  <a:ext cx="13" cy="6"/>
                </a:xfrm>
                <a:custGeom>
                  <a:avLst/>
                  <a:gdLst>
                    <a:gd name="T0" fmla="*/ 2 w 13"/>
                    <a:gd name="T1" fmla="*/ 0 h 6"/>
                    <a:gd name="T2" fmla="*/ 12 w 13"/>
                    <a:gd name="T3" fmla="*/ 0 h 6"/>
                    <a:gd name="T4" fmla="*/ 10 w 13"/>
                    <a:gd name="T5" fmla="*/ 5 h 6"/>
                    <a:gd name="T6" fmla="*/ 0 w 13"/>
                    <a:gd name="T7" fmla="*/ 5 h 6"/>
                    <a:gd name="T8" fmla="*/ 2 w 13"/>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6">
                      <a:moveTo>
                        <a:pt x="2" y="0"/>
                      </a:moveTo>
                      <a:lnTo>
                        <a:pt x="12" y="0"/>
                      </a:lnTo>
                      <a:lnTo>
                        <a:pt x="10"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7" name="Freeform 1133"/>
                <p:cNvSpPr>
                  <a:spLocks noChangeAspect="1"/>
                </p:cNvSpPr>
                <p:nvPr/>
              </p:nvSpPr>
              <p:spPr bwMode="auto">
                <a:xfrm>
                  <a:off x="4927" y="1387"/>
                  <a:ext cx="11" cy="6"/>
                </a:xfrm>
                <a:custGeom>
                  <a:avLst/>
                  <a:gdLst>
                    <a:gd name="T0" fmla="*/ 0 w 11"/>
                    <a:gd name="T1" fmla="*/ 0 h 6"/>
                    <a:gd name="T2" fmla="*/ 10 w 11"/>
                    <a:gd name="T3" fmla="*/ 0 h 6"/>
                    <a:gd name="T4" fmla="*/ 8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8"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8" name="Rectangle 1134"/>
                <p:cNvSpPr>
                  <a:spLocks noChangeAspect="1" noChangeArrowheads="1"/>
                </p:cNvSpPr>
                <p:nvPr/>
              </p:nvSpPr>
              <p:spPr bwMode="auto">
                <a:xfrm>
                  <a:off x="4942" y="1387"/>
                  <a:ext cx="11"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69" name="Freeform 1135"/>
                <p:cNvSpPr>
                  <a:spLocks noChangeAspect="1"/>
                </p:cNvSpPr>
                <p:nvPr/>
              </p:nvSpPr>
              <p:spPr bwMode="auto">
                <a:xfrm>
                  <a:off x="4957" y="1387"/>
                  <a:ext cx="12" cy="6"/>
                </a:xfrm>
                <a:custGeom>
                  <a:avLst/>
                  <a:gdLst>
                    <a:gd name="T0" fmla="*/ 2 w 12"/>
                    <a:gd name="T1" fmla="*/ 0 h 6"/>
                    <a:gd name="T2" fmla="*/ 11 w 12"/>
                    <a:gd name="T3" fmla="*/ 0 h 6"/>
                    <a:gd name="T4" fmla="*/ 11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11"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0" name="Rectangle 1136"/>
                <p:cNvSpPr>
                  <a:spLocks noChangeAspect="1" noChangeArrowheads="1"/>
                </p:cNvSpPr>
                <p:nvPr/>
              </p:nvSpPr>
              <p:spPr bwMode="auto">
                <a:xfrm>
                  <a:off x="4973" y="1387"/>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71" name="Rectangle 1137"/>
                <p:cNvSpPr>
                  <a:spLocks noChangeAspect="1" noChangeArrowheads="1"/>
                </p:cNvSpPr>
                <p:nvPr/>
              </p:nvSpPr>
              <p:spPr bwMode="auto">
                <a:xfrm>
                  <a:off x="4989" y="1387"/>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72" name="Rectangle 1138"/>
                <p:cNvSpPr>
                  <a:spLocks noChangeAspect="1" noChangeArrowheads="1"/>
                </p:cNvSpPr>
                <p:nvPr/>
              </p:nvSpPr>
              <p:spPr bwMode="auto">
                <a:xfrm>
                  <a:off x="5003" y="1387"/>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73" name="Rectangle 1139"/>
                <p:cNvSpPr>
                  <a:spLocks noChangeAspect="1" noChangeArrowheads="1"/>
                </p:cNvSpPr>
                <p:nvPr/>
              </p:nvSpPr>
              <p:spPr bwMode="auto">
                <a:xfrm>
                  <a:off x="5019" y="1387"/>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74" name="Freeform 1140"/>
                <p:cNvSpPr>
                  <a:spLocks noChangeAspect="1"/>
                </p:cNvSpPr>
                <p:nvPr/>
              </p:nvSpPr>
              <p:spPr bwMode="auto">
                <a:xfrm>
                  <a:off x="5033" y="1387"/>
                  <a:ext cx="10" cy="6"/>
                </a:xfrm>
                <a:custGeom>
                  <a:avLst/>
                  <a:gdLst>
                    <a:gd name="T0" fmla="*/ 0 w 10"/>
                    <a:gd name="T1" fmla="*/ 0 h 6"/>
                    <a:gd name="T2" fmla="*/ 9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5" name="Rectangle 1141"/>
                <p:cNvSpPr>
                  <a:spLocks noChangeAspect="1" noChangeArrowheads="1"/>
                </p:cNvSpPr>
                <p:nvPr/>
              </p:nvSpPr>
              <p:spPr bwMode="auto">
                <a:xfrm>
                  <a:off x="5049" y="1387"/>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76" name="Freeform 1142"/>
                <p:cNvSpPr>
                  <a:spLocks noChangeAspect="1"/>
                </p:cNvSpPr>
                <p:nvPr/>
              </p:nvSpPr>
              <p:spPr bwMode="auto">
                <a:xfrm>
                  <a:off x="5076" y="1375"/>
                  <a:ext cx="15" cy="6"/>
                </a:xfrm>
                <a:custGeom>
                  <a:avLst/>
                  <a:gdLst>
                    <a:gd name="T0" fmla="*/ 14 w 15"/>
                    <a:gd name="T1" fmla="*/ 0 h 6"/>
                    <a:gd name="T2" fmla="*/ 0 w 15"/>
                    <a:gd name="T3" fmla="*/ 0 h 6"/>
                    <a:gd name="T4" fmla="*/ 0 w 15"/>
                    <a:gd name="T5" fmla="*/ 5 h 6"/>
                    <a:gd name="T6" fmla="*/ 14 w 15"/>
                    <a:gd name="T7" fmla="*/ 5 h 6"/>
                    <a:gd name="T8" fmla="*/ 14 w 1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6">
                      <a:moveTo>
                        <a:pt x="14" y="0"/>
                      </a:moveTo>
                      <a:lnTo>
                        <a:pt x="0" y="0"/>
                      </a:lnTo>
                      <a:lnTo>
                        <a:pt x="0" y="5"/>
                      </a:lnTo>
                      <a:lnTo>
                        <a:pt x="14" y="5"/>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7" name="Freeform 1143"/>
                <p:cNvSpPr>
                  <a:spLocks noChangeAspect="1"/>
                </p:cNvSpPr>
                <p:nvPr/>
              </p:nvSpPr>
              <p:spPr bwMode="auto">
                <a:xfrm>
                  <a:off x="5063" y="1380"/>
                  <a:ext cx="32" cy="20"/>
                </a:xfrm>
                <a:custGeom>
                  <a:avLst/>
                  <a:gdLst>
                    <a:gd name="T0" fmla="*/ 29 w 32"/>
                    <a:gd name="T1" fmla="*/ 0 h 20"/>
                    <a:gd name="T2" fmla="*/ 4 w 32"/>
                    <a:gd name="T3" fmla="*/ 0 h 20"/>
                    <a:gd name="T4" fmla="*/ 4 w 32"/>
                    <a:gd name="T5" fmla="*/ 7 h 20"/>
                    <a:gd name="T6" fmla="*/ 0 w 32"/>
                    <a:gd name="T7" fmla="*/ 7 h 20"/>
                    <a:gd name="T8" fmla="*/ 0 w 32"/>
                    <a:gd name="T9" fmla="*/ 12 h 20"/>
                    <a:gd name="T10" fmla="*/ 10 w 32"/>
                    <a:gd name="T11" fmla="*/ 12 h 20"/>
                    <a:gd name="T12" fmla="*/ 10 w 32"/>
                    <a:gd name="T13" fmla="*/ 19 h 20"/>
                    <a:gd name="T14" fmla="*/ 31 w 32"/>
                    <a:gd name="T15" fmla="*/ 19 h 20"/>
                    <a:gd name="T16" fmla="*/ 29 w 32"/>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20">
                      <a:moveTo>
                        <a:pt x="29" y="0"/>
                      </a:moveTo>
                      <a:lnTo>
                        <a:pt x="4" y="0"/>
                      </a:lnTo>
                      <a:lnTo>
                        <a:pt x="4" y="7"/>
                      </a:lnTo>
                      <a:lnTo>
                        <a:pt x="0" y="7"/>
                      </a:lnTo>
                      <a:lnTo>
                        <a:pt x="0" y="12"/>
                      </a:lnTo>
                      <a:lnTo>
                        <a:pt x="10" y="12"/>
                      </a:lnTo>
                      <a:lnTo>
                        <a:pt x="10" y="19"/>
                      </a:lnTo>
                      <a:lnTo>
                        <a:pt x="31" y="19"/>
                      </a:lnTo>
                      <a:lnTo>
                        <a:pt x="29"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8" name="Rectangle 1144"/>
                <p:cNvSpPr>
                  <a:spLocks noChangeAspect="1" noChangeArrowheads="1"/>
                </p:cNvSpPr>
                <p:nvPr/>
              </p:nvSpPr>
              <p:spPr bwMode="auto">
                <a:xfrm>
                  <a:off x="5062" y="1375"/>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79" name="Freeform 1145"/>
                <p:cNvSpPr>
                  <a:spLocks noChangeAspect="1"/>
                </p:cNvSpPr>
                <p:nvPr/>
              </p:nvSpPr>
              <p:spPr bwMode="auto">
                <a:xfrm>
                  <a:off x="5047" y="1375"/>
                  <a:ext cx="12" cy="6"/>
                </a:xfrm>
                <a:custGeom>
                  <a:avLst/>
                  <a:gdLst>
                    <a:gd name="T0" fmla="*/ 11 w 12"/>
                    <a:gd name="T1" fmla="*/ 0 h 6"/>
                    <a:gd name="T2" fmla="*/ 0 w 12"/>
                    <a:gd name="T3" fmla="*/ 0 h 6"/>
                    <a:gd name="T4" fmla="*/ 2 w 12"/>
                    <a:gd name="T5" fmla="*/ 5 h 6"/>
                    <a:gd name="T6" fmla="*/ 11 w 12"/>
                    <a:gd name="T7" fmla="*/ 5 h 6"/>
                    <a:gd name="T8" fmla="*/ 11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11" y="0"/>
                      </a:moveTo>
                      <a:lnTo>
                        <a:pt x="0" y="0"/>
                      </a:lnTo>
                      <a:lnTo>
                        <a:pt x="2" y="5"/>
                      </a:lnTo>
                      <a:lnTo>
                        <a:pt x="11" y="5"/>
                      </a:lnTo>
                      <a:lnTo>
                        <a:pt x="11"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0" name="Freeform 1146"/>
                <p:cNvSpPr>
                  <a:spLocks noChangeAspect="1"/>
                </p:cNvSpPr>
                <p:nvPr/>
              </p:nvSpPr>
              <p:spPr bwMode="auto">
                <a:xfrm>
                  <a:off x="5033" y="1375"/>
                  <a:ext cx="10" cy="6"/>
                </a:xfrm>
                <a:custGeom>
                  <a:avLst/>
                  <a:gdLst>
                    <a:gd name="T0" fmla="*/ 9 w 10"/>
                    <a:gd name="T1" fmla="*/ 0 h 6"/>
                    <a:gd name="T2" fmla="*/ 0 w 10"/>
                    <a:gd name="T3" fmla="*/ 0 h 6"/>
                    <a:gd name="T4" fmla="*/ 0 w 10"/>
                    <a:gd name="T5" fmla="*/ 5 h 6"/>
                    <a:gd name="T6" fmla="*/ 9 w 10"/>
                    <a:gd name="T7" fmla="*/ 5 h 6"/>
                    <a:gd name="T8" fmla="*/ 9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9" y="0"/>
                      </a:moveTo>
                      <a:lnTo>
                        <a:pt x="0" y="0"/>
                      </a:lnTo>
                      <a:lnTo>
                        <a:pt x="0" y="5"/>
                      </a:lnTo>
                      <a:lnTo>
                        <a:pt x="9" y="5"/>
                      </a:lnTo>
                      <a:lnTo>
                        <a:pt x="9"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1" name="Rectangle 1147"/>
                <p:cNvSpPr>
                  <a:spLocks noChangeAspect="1" noChangeArrowheads="1"/>
                </p:cNvSpPr>
                <p:nvPr/>
              </p:nvSpPr>
              <p:spPr bwMode="auto">
                <a:xfrm>
                  <a:off x="5019" y="1375"/>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82" name="Freeform 1148"/>
                <p:cNvSpPr>
                  <a:spLocks noChangeAspect="1"/>
                </p:cNvSpPr>
                <p:nvPr/>
              </p:nvSpPr>
              <p:spPr bwMode="auto">
                <a:xfrm>
                  <a:off x="5003" y="1375"/>
                  <a:ext cx="11" cy="6"/>
                </a:xfrm>
                <a:custGeom>
                  <a:avLst/>
                  <a:gdLst>
                    <a:gd name="T0" fmla="*/ 10 w 11"/>
                    <a:gd name="T1" fmla="*/ 0 h 6"/>
                    <a:gd name="T2" fmla="*/ 0 w 11"/>
                    <a:gd name="T3" fmla="*/ 0 h 6"/>
                    <a:gd name="T4" fmla="*/ 0 w 11"/>
                    <a:gd name="T5" fmla="*/ 5 h 6"/>
                    <a:gd name="T6" fmla="*/ 10 w 11"/>
                    <a:gd name="T7" fmla="*/ 5 h 6"/>
                    <a:gd name="T8" fmla="*/ 1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10" y="0"/>
                      </a:moveTo>
                      <a:lnTo>
                        <a:pt x="0" y="0"/>
                      </a:lnTo>
                      <a:lnTo>
                        <a:pt x="0" y="5"/>
                      </a:lnTo>
                      <a:lnTo>
                        <a:pt x="10" y="5"/>
                      </a:lnTo>
                      <a:lnTo>
                        <a:pt x="1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3" name="Rectangle 1149"/>
                <p:cNvSpPr>
                  <a:spLocks noChangeAspect="1" noChangeArrowheads="1"/>
                </p:cNvSpPr>
                <p:nvPr/>
              </p:nvSpPr>
              <p:spPr bwMode="auto">
                <a:xfrm>
                  <a:off x="4989" y="1375"/>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84" name="Rectangle 1150"/>
                <p:cNvSpPr>
                  <a:spLocks noChangeAspect="1" noChangeArrowheads="1"/>
                </p:cNvSpPr>
                <p:nvPr/>
              </p:nvSpPr>
              <p:spPr bwMode="auto">
                <a:xfrm>
                  <a:off x="4973" y="1375"/>
                  <a:ext cx="12"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85" name="Rectangle 1151"/>
                <p:cNvSpPr>
                  <a:spLocks noChangeAspect="1" noChangeArrowheads="1"/>
                </p:cNvSpPr>
                <p:nvPr/>
              </p:nvSpPr>
              <p:spPr bwMode="auto">
                <a:xfrm>
                  <a:off x="4958" y="1375"/>
                  <a:ext cx="11"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86" name="Rectangle 1152"/>
                <p:cNvSpPr>
                  <a:spLocks noChangeAspect="1" noChangeArrowheads="1"/>
                </p:cNvSpPr>
                <p:nvPr/>
              </p:nvSpPr>
              <p:spPr bwMode="auto">
                <a:xfrm>
                  <a:off x="4944" y="1375"/>
                  <a:ext cx="11"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87" name="Rectangle 1153"/>
                <p:cNvSpPr>
                  <a:spLocks noChangeAspect="1" noChangeArrowheads="1"/>
                </p:cNvSpPr>
                <p:nvPr/>
              </p:nvSpPr>
              <p:spPr bwMode="auto">
                <a:xfrm>
                  <a:off x="4928" y="1375"/>
                  <a:ext cx="11"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88" name="Rectangle 1154"/>
                <p:cNvSpPr>
                  <a:spLocks noChangeAspect="1" noChangeArrowheads="1"/>
                </p:cNvSpPr>
                <p:nvPr/>
              </p:nvSpPr>
              <p:spPr bwMode="auto">
                <a:xfrm>
                  <a:off x="4914" y="1375"/>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1089" name="Freeform 1155"/>
                <p:cNvSpPr>
                  <a:spLocks noChangeAspect="1"/>
                </p:cNvSpPr>
                <p:nvPr/>
              </p:nvSpPr>
              <p:spPr bwMode="auto">
                <a:xfrm>
                  <a:off x="4898" y="1375"/>
                  <a:ext cx="12" cy="6"/>
                </a:xfrm>
                <a:custGeom>
                  <a:avLst/>
                  <a:gdLst>
                    <a:gd name="T0" fmla="*/ 9 w 12"/>
                    <a:gd name="T1" fmla="*/ 0 h 6"/>
                    <a:gd name="T2" fmla="*/ 0 w 12"/>
                    <a:gd name="T3" fmla="*/ 0 h 6"/>
                    <a:gd name="T4" fmla="*/ 0 w 12"/>
                    <a:gd name="T5" fmla="*/ 5 h 6"/>
                    <a:gd name="T6" fmla="*/ 9 w 12"/>
                    <a:gd name="T7" fmla="*/ 5 h 6"/>
                    <a:gd name="T8" fmla="*/ 11 w 12"/>
                    <a:gd name="T9" fmla="*/ 0 h 6"/>
                    <a:gd name="T10" fmla="*/ 9 w 1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
                      <a:moveTo>
                        <a:pt x="9" y="0"/>
                      </a:moveTo>
                      <a:lnTo>
                        <a:pt x="0" y="0"/>
                      </a:lnTo>
                      <a:lnTo>
                        <a:pt x="0" y="5"/>
                      </a:lnTo>
                      <a:lnTo>
                        <a:pt x="9" y="5"/>
                      </a:lnTo>
                      <a:lnTo>
                        <a:pt x="11" y="0"/>
                      </a:lnTo>
                      <a:lnTo>
                        <a:pt x="9"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0" name="Freeform 1156"/>
                <p:cNvSpPr>
                  <a:spLocks noChangeAspect="1"/>
                </p:cNvSpPr>
                <p:nvPr/>
              </p:nvSpPr>
              <p:spPr bwMode="auto">
                <a:xfrm>
                  <a:off x="4937" y="1393"/>
                  <a:ext cx="92" cy="7"/>
                </a:xfrm>
                <a:custGeom>
                  <a:avLst/>
                  <a:gdLst>
                    <a:gd name="T0" fmla="*/ 91 w 92"/>
                    <a:gd name="T1" fmla="*/ 0 h 7"/>
                    <a:gd name="T2" fmla="*/ 46 w 92"/>
                    <a:gd name="T3" fmla="*/ 0 h 7"/>
                    <a:gd name="T4" fmla="*/ 0 w 92"/>
                    <a:gd name="T5" fmla="*/ 0 h 7"/>
                    <a:gd name="T6" fmla="*/ 0 w 92"/>
                    <a:gd name="T7" fmla="*/ 6 h 7"/>
                    <a:gd name="T8" fmla="*/ 46 w 92"/>
                    <a:gd name="T9" fmla="*/ 6 h 7"/>
                    <a:gd name="T10" fmla="*/ 91 w 92"/>
                    <a:gd name="T11" fmla="*/ 6 h 7"/>
                    <a:gd name="T12" fmla="*/ 91 w 92"/>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7">
                      <a:moveTo>
                        <a:pt x="91" y="0"/>
                      </a:moveTo>
                      <a:lnTo>
                        <a:pt x="46" y="0"/>
                      </a:lnTo>
                      <a:lnTo>
                        <a:pt x="0" y="0"/>
                      </a:lnTo>
                      <a:lnTo>
                        <a:pt x="0" y="6"/>
                      </a:lnTo>
                      <a:lnTo>
                        <a:pt x="46" y="6"/>
                      </a:lnTo>
                      <a:lnTo>
                        <a:pt x="91" y="6"/>
                      </a:lnTo>
                      <a:lnTo>
                        <a:pt x="91"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1" name="Freeform 1157"/>
                <p:cNvSpPr>
                  <a:spLocks noChangeAspect="1"/>
                </p:cNvSpPr>
                <p:nvPr/>
              </p:nvSpPr>
              <p:spPr bwMode="auto">
                <a:xfrm>
                  <a:off x="5159" y="1380"/>
                  <a:ext cx="10" cy="8"/>
                </a:xfrm>
                <a:custGeom>
                  <a:avLst/>
                  <a:gdLst>
                    <a:gd name="T0" fmla="*/ 0 w 10"/>
                    <a:gd name="T1" fmla="*/ 0 h 8"/>
                    <a:gd name="T2" fmla="*/ 9 w 10"/>
                    <a:gd name="T3" fmla="*/ 0 h 8"/>
                    <a:gd name="T4" fmla="*/ 9 w 10"/>
                    <a:gd name="T5" fmla="*/ 7 h 8"/>
                    <a:gd name="T6" fmla="*/ 2 w 10"/>
                    <a:gd name="T7" fmla="*/ 7 h 8"/>
                    <a:gd name="T8" fmla="*/ 0 w 10"/>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8">
                      <a:moveTo>
                        <a:pt x="0" y="0"/>
                      </a:moveTo>
                      <a:lnTo>
                        <a:pt x="9" y="0"/>
                      </a:lnTo>
                      <a:lnTo>
                        <a:pt x="9" y="7"/>
                      </a:lnTo>
                      <a:lnTo>
                        <a:pt x="2"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2" name="Freeform 1158"/>
                <p:cNvSpPr>
                  <a:spLocks noChangeAspect="1"/>
                </p:cNvSpPr>
                <p:nvPr/>
              </p:nvSpPr>
              <p:spPr bwMode="auto">
                <a:xfrm>
                  <a:off x="5172" y="1380"/>
                  <a:ext cx="12" cy="8"/>
                </a:xfrm>
                <a:custGeom>
                  <a:avLst/>
                  <a:gdLst>
                    <a:gd name="T0" fmla="*/ 0 w 12"/>
                    <a:gd name="T1" fmla="*/ 0 h 8"/>
                    <a:gd name="T2" fmla="*/ 9 w 12"/>
                    <a:gd name="T3" fmla="*/ 0 h 8"/>
                    <a:gd name="T4" fmla="*/ 11 w 12"/>
                    <a:gd name="T5" fmla="*/ 7 h 8"/>
                    <a:gd name="T6" fmla="*/ 2 w 12"/>
                    <a:gd name="T7" fmla="*/ 7 h 8"/>
                    <a:gd name="T8" fmla="*/ 0 w 1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0" y="0"/>
                      </a:moveTo>
                      <a:lnTo>
                        <a:pt x="9" y="0"/>
                      </a:lnTo>
                      <a:lnTo>
                        <a:pt x="11" y="7"/>
                      </a:lnTo>
                      <a:lnTo>
                        <a:pt x="2"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3" name="Freeform 1159"/>
                <p:cNvSpPr>
                  <a:spLocks noChangeAspect="1"/>
                </p:cNvSpPr>
                <p:nvPr/>
              </p:nvSpPr>
              <p:spPr bwMode="auto">
                <a:xfrm>
                  <a:off x="5186" y="1380"/>
                  <a:ext cx="12" cy="8"/>
                </a:xfrm>
                <a:custGeom>
                  <a:avLst/>
                  <a:gdLst>
                    <a:gd name="T0" fmla="*/ 0 w 12"/>
                    <a:gd name="T1" fmla="*/ 0 h 8"/>
                    <a:gd name="T2" fmla="*/ 9 w 12"/>
                    <a:gd name="T3" fmla="*/ 0 h 8"/>
                    <a:gd name="T4" fmla="*/ 11 w 12"/>
                    <a:gd name="T5" fmla="*/ 7 h 8"/>
                    <a:gd name="T6" fmla="*/ 2 w 12"/>
                    <a:gd name="T7" fmla="*/ 7 h 8"/>
                    <a:gd name="T8" fmla="*/ 0 w 1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0" y="0"/>
                      </a:moveTo>
                      <a:lnTo>
                        <a:pt x="9" y="0"/>
                      </a:lnTo>
                      <a:lnTo>
                        <a:pt x="11" y="7"/>
                      </a:lnTo>
                      <a:lnTo>
                        <a:pt x="2"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4" name="Freeform 1160"/>
                <p:cNvSpPr>
                  <a:spLocks noChangeAspect="1"/>
                </p:cNvSpPr>
                <p:nvPr/>
              </p:nvSpPr>
              <p:spPr bwMode="auto">
                <a:xfrm>
                  <a:off x="5160" y="1387"/>
                  <a:ext cx="11" cy="6"/>
                </a:xfrm>
                <a:custGeom>
                  <a:avLst/>
                  <a:gdLst>
                    <a:gd name="T0" fmla="*/ 0 w 11"/>
                    <a:gd name="T1" fmla="*/ 0 h 6"/>
                    <a:gd name="T2" fmla="*/ 8 w 11"/>
                    <a:gd name="T3" fmla="*/ 0 h 6"/>
                    <a:gd name="T4" fmla="*/ 10 w 11"/>
                    <a:gd name="T5" fmla="*/ 5 h 6"/>
                    <a:gd name="T6" fmla="*/ 2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8" y="0"/>
                      </a:lnTo>
                      <a:lnTo>
                        <a:pt x="10"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5" name="Freeform 1161"/>
                <p:cNvSpPr>
                  <a:spLocks noChangeAspect="1"/>
                </p:cNvSpPr>
                <p:nvPr/>
              </p:nvSpPr>
              <p:spPr bwMode="auto">
                <a:xfrm>
                  <a:off x="5174" y="1387"/>
                  <a:ext cx="12" cy="6"/>
                </a:xfrm>
                <a:custGeom>
                  <a:avLst/>
                  <a:gdLst>
                    <a:gd name="T0" fmla="*/ 0 w 12"/>
                    <a:gd name="T1" fmla="*/ 0 h 6"/>
                    <a:gd name="T2" fmla="*/ 9 w 12"/>
                    <a:gd name="T3" fmla="*/ 0 h 6"/>
                    <a:gd name="T4" fmla="*/ 11 w 12"/>
                    <a:gd name="T5" fmla="*/ 5 h 6"/>
                    <a:gd name="T6" fmla="*/ 2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9" y="0"/>
                      </a:lnTo>
                      <a:lnTo>
                        <a:pt x="11"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6" name="Freeform 1162"/>
                <p:cNvSpPr>
                  <a:spLocks noChangeAspect="1"/>
                </p:cNvSpPr>
                <p:nvPr/>
              </p:nvSpPr>
              <p:spPr bwMode="auto">
                <a:xfrm>
                  <a:off x="5188" y="1387"/>
                  <a:ext cx="12" cy="6"/>
                </a:xfrm>
                <a:custGeom>
                  <a:avLst/>
                  <a:gdLst>
                    <a:gd name="T0" fmla="*/ 0 w 12"/>
                    <a:gd name="T1" fmla="*/ 0 h 6"/>
                    <a:gd name="T2" fmla="*/ 9 w 12"/>
                    <a:gd name="T3" fmla="*/ 0 h 6"/>
                    <a:gd name="T4" fmla="*/ 11 w 12"/>
                    <a:gd name="T5" fmla="*/ 5 h 6"/>
                    <a:gd name="T6" fmla="*/ 2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9" y="0"/>
                      </a:lnTo>
                      <a:lnTo>
                        <a:pt x="11"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7" name="Freeform 1163"/>
                <p:cNvSpPr>
                  <a:spLocks noChangeAspect="1"/>
                </p:cNvSpPr>
                <p:nvPr/>
              </p:nvSpPr>
              <p:spPr bwMode="auto">
                <a:xfrm>
                  <a:off x="5158" y="1375"/>
                  <a:ext cx="10" cy="6"/>
                </a:xfrm>
                <a:custGeom>
                  <a:avLst/>
                  <a:gdLst>
                    <a:gd name="T0" fmla="*/ 0 w 10"/>
                    <a:gd name="T1" fmla="*/ 0 h 6"/>
                    <a:gd name="T2" fmla="*/ 9 w 10"/>
                    <a:gd name="T3" fmla="*/ 0 h 6"/>
                    <a:gd name="T4" fmla="*/ 9 w 10"/>
                    <a:gd name="T5" fmla="*/ 5 h 6"/>
                    <a:gd name="T6" fmla="*/ 2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8" name="Freeform 1164"/>
                <p:cNvSpPr>
                  <a:spLocks noChangeAspect="1"/>
                </p:cNvSpPr>
                <p:nvPr/>
              </p:nvSpPr>
              <p:spPr bwMode="auto">
                <a:xfrm>
                  <a:off x="5171" y="1375"/>
                  <a:ext cx="12" cy="6"/>
                </a:xfrm>
                <a:custGeom>
                  <a:avLst/>
                  <a:gdLst>
                    <a:gd name="T0" fmla="*/ 0 w 12"/>
                    <a:gd name="T1" fmla="*/ 0 h 6"/>
                    <a:gd name="T2" fmla="*/ 9 w 12"/>
                    <a:gd name="T3" fmla="*/ 0 h 6"/>
                    <a:gd name="T4" fmla="*/ 11 w 12"/>
                    <a:gd name="T5" fmla="*/ 5 h 6"/>
                    <a:gd name="T6" fmla="*/ 1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9" y="0"/>
                      </a:lnTo>
                      <a:lnTo>
                        <a:pt x="11" y="5"/>
                      </a:lnTo>
                      <a:lnTo>
                        <a:pt x="1"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9" name="Freeform 1165"/>
                <p:cNvSpPr>
                  <a:spLocks noChangeAspect="1"/>
                </p:cNvSpPr>
                <p:nvPr/>
              </p:nvSpPr>
              <p:spPr bwMode="auto">
                <a:xfrm>
                  <a:off x="5185" y="1375"/>
                  <a:ext cx="11" cy="6"/>
                </a:xfrm>
                <a:custGeom>
                  <a:avLst/>
                  <a:gdLst>
                    <a:gd name="T0" fmla="*/ 0 w 11"/>
                    <a:gd name="T1" fmla="*/ 0 h 6"/>
                    <a:gd name="T2" fmla="*/ 8 w 11"/>
                    <a:gd name="T3" fmla="*/ 0 h 6"/>
                    <a:gd name="T4" fmla="*/ 10 w 11"/>
                    <a:gd name="T5" fmla="*/ 5 h 6"/>
                    <a:gd name="T6" fmla="*/ 1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8" y="0"/>
                      </a:lnTo>
                      <a:lnTo>
                        <a:pt x="10" y="5"/>
                      </a:lnTo>
                      <a:lnTo>
                        <a:pt x="1"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00" name="Freeform 1166"/>
                <p:cNvSpPr>
                  <a:spLocks noChangeAspect="1"/>
                </p:cNvSpPr>
                <p:nvPr/>
              </p:nvSpPr>
              <p:spPr bwMode="auto">
                <a:xfrm>
                  <a:off x="5162" y="1393"/>
                  <a:ext cx="24" cy="7"/>
                </a:xfrm>
                <a:custGeom>
                  <a:avLst/>
                  <a:gdLst>
                    <a:gd name="T0" fmla="*/ 0 w 24"/>
                    <a:gd name="T1" fmla="*/ 0 h 7"/>
                    <a:gd name="T2" fmla="*/ 23 w 24"/>
                    <a:gd name="T3" fmla="*/ 0 h 7"/>
                    <a:gd name="T4" fmla="*/ 23 w 24"/>
                    <a:gd name="T5" fmla="*/ 6 h 7"/>
                    <a:gd name="T6" fmla="*/ 2 w 24"/>
                    <a:gd name="T7" fmla="*/ 6 h 7"/>
                    <a:gd name="T8" fmla="*/ 0 w 2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
                      <a:moveTo>
                        <a:pt x="0" y="0"/>
                      </a:moveTo>
                      <a:lnTo>
                        <a:pt x="23" y="0"/>
                      </a:lnTo>
                      <a:lnTo>
                        <a:pt x="23" y="6"/>
                      </a:lnTo>
                      <a:lnTo>
                        <a:pt x="2" y="6"/>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01" name="Freeform 1167"/>
                <p:cNvSpPr>
                  <a:spLocks noChangeAspect="1"/>
                </p:cNvSpPr>
                <p:nvPr/>
              </p:nvSpPr>
              <p:spPr bwMode="auto">
                <a:xfrm>
                  <a:off x="5188" y="1393"/>
                  <a:ext cx="12" cy="7"/>
                </a:xfrm>
                <a:custGeom>
                  <a:avLst/>
                  <a:gdLst>
                    <a:gd name="T0" fmla="*/ 0 w 12"/>
                    <a:gd name="T1" fmla="*/ 0 h 7"/>
                    <a:gd name="T2" fmla="*/ 9 w 12"/>
                    <a:gd name="T3" fmla="*/ 0 h 7"/>
                    <a:gd name="T4" fmla="*/ 11 w 12"/>
                    <a:gd name="T5" fmla="*/ 6 h 7"/>
                    <a:gd name="T6" fmla="*/ 2 w 12"/>
                    <a:gd name="T7" fmla="*/ 6 h 7"/>
                    <a:gd name="T8" fmla="*/ 0 w 12"/>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7">
                      <a:moveTo>
                        <a:pt x="0" y="0"/>
                      </a:moveTo>
                      <a:lnTo>
                        <a:pt x="9" y="0"/>
                      </a:lnTo>
                      <a:lnTo>
                        <a:pt x="11" y="6"/>
                      </a:lnTo>
                      <a:lnTo>
                        <a:pt x="2" y="6"/>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02" name="Freeform 1168"/>
                <p:cNvSpPr>
                  <a:spLocks noChangeAspect="1"/>
                </p:cNvSpPr>
                <p:nvPr/>
              </p:nvSpPr>
              <p:spPr bwMode="auto">
                <a:xfrm>
                  <a:off x="5108" y="1393"/>
                  <a:ext cx="11" cy="7"/>
                </a:xfrm>
                <a:custGeom>
                  <a:avLst/>
                  <a:gdLst>
                    <a:gd name="T0" fmla="*/ 0 w 11"/>
                    <a:gd name="T1" fmla="*/ 0 h 7"/>
                    <a:gd name="T2" fmla="*/ 8 w 11"/>
                    <a:gd name="T3" fmla="*/ 0 h 7"/>
                    <a:gd name="T4" fmla="*/ 10 w 11"/>
                    <a:gd name="T5" fmla="*/ 6 h 7"/>
                    <a:gd name="T6" fmla="*/ 0 w 11"/>
                    <a:gd name="T7" fmla="*/ 6 h 7"/>
                    <a:gd name="T8" fmla="*/ 0 w 11"/>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7">
                      <a:moveTo>
                        <a:pt x="0" y="0"/>
                      </a:moveTo>
                      <a:lnTo>
                        <a:pt x="8" y="0"/>
                      </a:lnTo>
                      <a:lnTo>
                        <a:pt x="10" y="6"/>
                      </a:lnTo>
                      <a:lnTo>
                        <a:pt x="0" y="6"/>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03" name="Freeform 1169"/>
                <p:cNvSpPr>
                  <a:spLocks noChangeAspect="1"/>
                </p:cNvSpPr>
                <p:nvPr/>
              </p:nvSpPr>
              <p:spPr bwMode="auto">
                <a:xfrm>
                  <a:off x="5122" y="1393"/>
                  <a:ext cx="12" cy="7"/>
                </a:xfrm>
                <a:custGeom>
                  <a:avLst/>
                  <a:gdLst>
                    <a:gd name="T0" fmla="*/ 0 w 12"/>
                    <a:gd name="T1" fmla="*/ 0 h 7"/>
                    <a:gd name="T2" fmla="*/ 9 w 12"/>
                    <a:gd name="T3" fmla="*/ 0 h 7"/>
                    <a:gd name="T4" fmla="*/ 11 w 12"/>
                    <a:gd name="T5" fmla="*/ 6 h 7"/>
                    <a:gd name="T6" fmla="*/ 2 w 12"/>
                    <a:gd name="T7" fmla="*/ 6 h 7"/>
                    <a:gd name="T8" fmla="*/ 0 w 12"/>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7">
                      <a:moveTo>
                        <a:pt x="0" y="0"/>
                      </a:moveTo>
                      <a:lnTo>
                        <a:pt x="9" y="0"/>
                      </a:lnTo>
                      <a:lnTo>
                        <a:pt x="11" y="6"/>
                      </a:lnTo>
                      <a:lnTo>
                        <a:pt x="2" y="6"/>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04" name="Freeform 1170"/>
                <p:cNvSpPr>
                  <a:spLocks noChangeAspect="1"/>
                </p:cNvSpPr>
                <p:nvPr/>
              </p:nvSpPr>
              <p:spPr bwMode="auto">
                <a:xfrm>
                  <a:off x="5136" y="1393"/>
                  <a:ext cx="12" cy="7"/>
                </a:xfrm>
                <a:custGeom>
                  <a:avLst/>
                  <a:gdLst>
                    <a:gd name="T0" fmla="*/ 0 w 12"/>
                    <a:gd name="T1" fmla="*/ 0 h 7"/>
                    <a:gd name="T2" fmla="*/ 9 w 12"/>
                    <a:gd name="T3" fmla="*/ 0 h 7"/>
                    <a:gd name="T4" fmla="*/ 11 w 12"/>
                    <a:gd name="T5" fmla="*/ 6 h 7"/>
                    <a:gd name="T6" fmla="*/ 2 w 12"/>
                    <a:gd name="T7" fmla="*/ 6 h 7"/>
                    <a:gd name="T8" fmla="*/ 0 w 12"/>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7">
                      <a:moveTo>
                        <a:pt x="0" y="0"/>
                      </a:moveTo>
                      <a:lnTo>
                        <a:pt x="9" y="0"/>
                      </a:lnTo>
                      <a:lnTo>
                        <a:pt x="11" y="6"/>
                      </a:lnTo>
                      <a:lnTo>
                        <a:pt x="2" y="6"/>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05" name="Freeform 1171"/>
                <p:cNvSpPr>
                  <a:spLocks noChangeAspect="1"/>
                </p:cNvSpPr>
                <p:nvPr/>
              </p:nvSpPr>
              <p:spPr bwMode="auto">
                <a:xfrm>
                  <a:off x="4867" y="1375"/>
                  <a:ext cx="31" cy="25"/>
                </a:xfrm>
                <a:custGeom>
                  <a:avLst/>
                  <a:gdLst>
                    <a:gd name="T0" fmla="*/ 22 w 31"/>
                    <a:gd name="T1" fmla="*/ 17 h 25"/>
                    <a:gd name="T2" fmla="*/ 28 w 31"/>
                    <a:gd name="T3" fmla="*/ 17 h 25"/>
                    <a:gd name="T4" fmla="*/ 30 w 31"/>
                    <a:gd name="T5" fmla="*/ 12 h 25"/>
                    <a:gd name="T6" fmla="*/ 21 w 31"/>
                    <a:gd name="T7" fmla="*/ 12 h 25"/>
                    <a:gd name="T8" fmla="*/ 22 w 31"/>
                    <a:gd name="T9" fmla="*/ 5 h 25"/>
                    <a:gd name="T10" fmla="*/ 26 w 31"/>
                    <a:gd name="T11" fmla="*/ 5 h 25"/>
                    <a:gd name="T12" fmla="*/ 26 w 31"/>
                    <a:gd name="T13" fmla="*/ 0 h 25"/>
                    <a:gd name="T14" fmla="*/ 6 w 31"/>
                    <a:gd name="T15" fmla="*/ 0 h 25"/>
                    <a:gd name="T16" fmla="*/ 0 w 31"/>
                    <a:gd name="T17" fmla="*/ 24 h 25"/>
                    <a:gd name="T18" fmla="*/ 22 w 31"/>
                    <a:gd name="T19" fmla="*/ 24 h 25"/>
                    <a:gd name="T20" fmla="*/ 22 w 31"/>
                    <a:gd name="T21" fmla="*/ 1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25">
                      <a:moveTo>
                        <a:pt x="22" y="17"/>
                      </a:moveTo>
                      <a:lnTo>
                        <a:pt x="28" y="17"/>
                      </a:lnTo>
                      <a:lnTo>
                        <a:pt x="30" y="12"/>
                      </a:lnTo>
                      <a:lnTo>
                        <a:pt x="21" y="12"/>
                      </a:lnTo>
                      <a:lnTo>
                        <a:pt x="22" y="5"/>
                      </a:lnTo>
                      <a:lnTo>
                        <a:pt x="26" y="5"/>
                      </a:lnTo>
                      <a:lnTo>
                        <a:pt x="26" y="0"/>
                      </a:lnTo>
                      <a:lnTo>
                        <a:pt x="6" y="0"/>
                      </a:lnTo>
                      <a:lnTo>
                        <a:pt x="0" y="24"/>
                      </a:lnTo>
                      <a:lnTo>
                        <a:pt x="22" y="24"/>
                      </a:lnTo>
                      <a:lnTo>
                        <a:pt x="22" y="17"/>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06" name="Freeform 1172"/>
                <p:cNvSpPr>
                  <a:spLocks noChangeAspect="1"/>
                </p:cNvSpPr>
                <p:nvPr/>
              </p:nvSpPr>
              <p:spPr bwMode="auto">
                <a:xfrm>
                  <a:off x="5032" y="1393"/>
                  <a:ext cx="23" cy="7"/>
                </a:xfrm>
                <a:custGeom>
                  <a:avLst/>
                  <a:gdLst>
                    <a:gd name="T0" fmla="*/ 20 w 23"/>
                    <a:gd name="T1" fmla="*/ 0 h 7"/>
                    <a:gd name="T2" fmla="*/ 0 w 23"/>
                    <a:gd name="T3" fmla="*/ 0 h 7"/>
                    <a:gd name="T4" fmla="*/ 2 w 23"/>
                    <a:gd name="T5" fmla="*/ 6 h 7"/>
                    <a:gd name="T6" fmla="*/ 22 w 23"/>
                    <a:gd name="T7" fmla="*/ 6 h 7"/>
                    <a:gd name="T8" fmla="*/ 20 w 23"/>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7">
                      <a:moveTo>
                        <a:pt x="20" y="0"/>
                      </a:moveTo>
                      <a:lnTo>
                        <a:pt x="0" y="0"/>
                      </a:lnTo>
                      <a:lnTo>
                        <a:pt x="2" y="6"/>
                      </a:lnTo>
                      <a:lnTo>
                        <a:pt x="22" y="6"/>
                      </a:lnTo>
                      <a:lnTo>
                        <a:pt x="2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07" name="Rectangle 1173"/>
                <p:cNvSpPr>
                  <a:spLocks noChangeAspect="1" noChangeArrowheads="1"/>
                </p:cNvSpPr>
                <p:nvPr/>
              </p:nvSpPr>
              <p:spPr bwMode="auto">
                <a:xfrm>
                  <a:off x="4909" y="1393"/>
                  <a:ext cx="22" cy="7"/>
                </a:xfrm>
                <a:prstGeom prst="rect">
                  <a:avLst/>
                </a:prstGeom>
                <a:solidFill>
                  <a:srgbClr val="ACB3B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grpSp>
        </p:grpSp>
        <p:grpSp>
          <p:nvGrpSpPr>
            <p:cNvPr id="109" name="Group 1176"/>
            <p:cNvGrpSpPr>
              <a:grpSpLocks/>
            </p:cNvGrpSpPr>
            <p:nvPr/>
          </p:nvGrpSpPr>
          <p:grpSpPr bwMode="auto">
            <a:xfrm>
              <a:off x="5021212" y="2266418"/>
              <a:ext cx="890096" cy="270943"/>
              <a:chOff x="7305" y="3828"/>
              <a:chExt cx="1515" cy="497"/>
            </a:xfrm>
          </p:grpSpPr>
          <p:pic>
            <p:nvPicPr>
              <p:cNvPr id="990" name="Picture 1177"/>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98" y="3828"/>
                <a:ext cx="522"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1" name="Text Box 1178"/>
              <p:cNvSpPr txBox="1">
                <a:spLocks noChangeArrowheads="1"/>
              </p:cNvSpPr>
              <p:nvPr/>
            </p:nvSpPr>
            <p:spPr bwMode="auto">
              <a:xfrm>
                <a:off x="7305" y="3828"/>
                <a:ext cx="1440"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200" b="1">
                    <a:ea typeface="新細明體" pitchFamily="18" charset="-120"/>
                  </a:rPr>
                  <a:t>firewall</a:t>
                </a:r>
                <a:endParaRPr lang="zh-TW" altLang="en-US" sz="1200" b="1">
                  <a:ea typeface="新細明體" pitchFamily="18" charset="-120"/>
                </a:endParaRPr>
              </a:p>
              <a:p>
                <a:endParaRPr lang="en-US" altLang="zh-TW">
                  <a:latin typeface="Arial" charset="0"/>
                  <a:ea typeface="新細明體" pitchFamily="18" charset="-120"/>
                </a:endParaRPr>
              </a:p>
            </p:txBody>
          </p:sp>
        </p:grpSp>
        <p:pic>
          <p:nvPicPr>
            <p:cNvPr id="110" name="Picture 117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7474" y="2236885"/>
              <a:ext cx="634100" cy="43145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18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5799" y="2236885"/>
              <a:ext cx="635572" cy="43145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Line 1184"/>
            <p:cNvSpPr>
              <a:spLocks noChangeShapeType="1"/>
            </p:cNvSpPr>
            <p:nvPr/>
          </p:nvSpPr>
          <p:spPr bwMode="auto">
            <a:xfrm>
              <a:off x="5899538" y="2905894"/>
              <a:ext cx="0" cy="1227588"/>
            </a:xfrm>
            <a:prstGeom prst="line">
              <a:avLst/>
            </a:prstGeom>
            <a:noFill/>
            <a:ln w="317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14" name="Line 1185"/>
            <p:cNvSpPr>
              <a:spLocks noChangeShapeType="1"/>
            </p:cNvSpPr>
            <p:nvPr/>
          </p:nvSpPr>
          <p:spPr bwMode="auto">
            <a:xfrm flipH="1">
              <a:off x="6005466" y="2746667"/>
              <a:ext cx="0" cy="1226305"/>
            </a:xfrm>
            <a:prstGeom prst="line">
              <a:avLst/>
            </a:prstGeom>
            <a:noFill/>
            <a:ln w="317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15" name="Rectangle 1186"/>
            <p:cNvSpPr>
              <a:spLocks noChangeArrowheads="1"/>
            </p:cNvSpPr>
            <p:nvPr/>
          </p:nvSpPr>
          <p:spPr bwMode="auto">
            <a:xfrm>
              <a:off x="1032703" y="4161732"/>
              <a:ext cx="2022943" cy="81026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116" name="Line 1187"/>
            <p:cNvSpPr>
              <a:spLocks noChangeAspect="1" noChangeShapeType="1"/>
            </p:cNvSpPr>
            <p:nvPr/>
          </p:nvSpPr>
          <p:spPr bwMode="auto">
            <a:xfrm>
              <a:off x="2018428" y="4505868"/>
              <a:ext cx="0" cy="179772"/>
            </a:xfrm>
            <a:prstGeom prst="line">
              <a:avLst/>
            </a:prstGeom>
            <a:noFill/>
            <a:ln w="317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pic>
          <p:nvPicPr>
            <p:cNvPr id="117" name="Picture 118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8012" y="4415982"/>
              <a:ext cx="635572" cy="11685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Line 1189"/>
            <p:cNvSpPr>
              <a:spLocks noChangeShapeType="1"/>
            </p:cNvSpPr>
            <p:nvPr/>
          </p:nvSpPr>
          <p:spPr bwMode="auto">
            <a:xfrm>
              <a:off x="1703585" y="4505868"/>
              <a:ext cx="332498"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Text Box 1193"/>
            <p:cNvSpPr txBox="1">
              <a:spLocks noChangeArrowheads="1"/>
            </p:cNvSpPr>
            <p:nvPr/>
          </p:nvSpPr>
          <p:spPr bwMode="auto">
            <a:xfrm>
              <a:off x="1785974" y="4147608"/>
              <a:ext cx="423715" cy="26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200" b="1">
                  <a:ea typeface="新細明體" pitchFamily="18" charset="-120"/>
                </a:rPr>
                <a:t>FRTU</a:t>
              </a:r>
              <a:endParaRPr lang="en-US" altLang="zh-TW">
                <a:latin typeface="Arial" charset="0"/>
                <a:ea typeface="新細明體" pitchFamily="18" charset="-120"/>
              </a:endParaRPr>
            </a:p>
          </p:txBody>
        </p:sp>
        <p:sp>
          <p:nvSpPr>
            <p:cNvPr id="121" name="Line 1194"/>
            <p:cNvSpPr>
              <a:spLocks noChangeShapeType="1"/>
            </p:cNvSpPr>
            <p:nvPr/>
          </p:nvSpPr>
          <p:spPr bwMode="auto">
            <a:xfrm flipV="1">
              <a:off x="1307823" y="4015346"/>
              <a:ext cx="0" cy="40834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1195"/>
            <p:cNvSpPr>
              <a:spLocks noChangeAspect="1" noChangeShapeType="1"/>
            </p:cNvSpPr>
            <p:nvPr/>
          </p:nvSpPr>
          <p:spPr bwMode="auto">
            <a:xfrm rot="16200000">
              <a:off x="2443707" y="2882753"/>
              <a:ext cx="1284" cy="2281880"/>
            </a:xfrm>
            <a:prstGeom prst="line">
              <a:avLst/>
            </a:prstGeom>
            <a:noFill/>
            <a:ln w="317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23" name="Line 1196"/>
            <p:cNvSpPr>
              <a:spLocks noChangeAspect="1" noChangeShapeType="1"/>
            </p:cNvSpPr>
            <p:nvPr/>
          </p:nvSpPr>
          <p:spPr bwMode="auto">
            <a:xfrm>
              <a:off x="1163642" y="3660938"/>
              <a:ext cx="0" cy="778157"/>
            </a:xfrm>
            <a:prstGeom prst="line">
              <a:avLst/>
            </a:prstGeom>
            <a:noFill/>
            <a:ln w="317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24" name="Line 1197"/>
            <p:cNvSpPr>
              <a:spLocks noChangeShapeType="1"/>
            </p:cNvSpPr>
            <p:nvPr/>
          </p:nvSpPr>
          <p:spPr bwMode="auto">
            <a:xfrm>
              <a:off x="1163642" y="4513572"/>
              <a:ext cx="0" cy="933532"/>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1198"/>
            <p:cNvSpPr>
              <a:spLocks noChangeShapeType="1"/>
            </p:cNvSpPr>
            <p:nvPr/>
          </p:nvSpPr>
          <p:spPr bwMode="auto">
            <a:xfrm rot="10800000" flipV="1">
              <a:off x="7559087" y="5567809"/>
              <a:ext cx="0" cy="269658"/>
            </a:xfrm>
            <a:prstGeom prst="line">
              <a:avLst/>
            </a:prstGeom>
            <a:noFill/>
            <a:ln w="444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26" name="Picture 1199"/>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4629" y="5477923"/>
              <a:ext cx="634101" cy="11813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Text Box 1200"/>
            <p:cNvSpPr txBox="1">
              <a:spLocks noChangeArrowheads="1"/>
            </p:cNvSpPr>
            <p:nvPr/>
          </p:nvSpPr>
          <p:spPr bwMode="auto">
            <a:xfrm>
              <a:off x="7348701" y="5837468"/>
              <a:ext cx="951887" cy="27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200" b="1">
                  <a:ea typeface="新細明體" pitchFamily="18" charset="-120"/>
                </a:rPr>
                <a:t>TPC DDCS</a:t>
              </a:r>
            </a:p>
            <a:p>
              <a:endParaRPr lang="en-US" altLang="zh-TW">
                <a:latin typeface="Arial" charset="0"/>
                <a:ea typeface="新細明體" pitchFamily="18" charset="-120"/>
              </a:endParaRPr>
            </a:p>
          </p:txBody>
        </p:sp>
        <p:sp>
          <p:nvSpPr>
            <p:cNvPr id="129" name="Line 1204"/>
            <p:cNvSpPr>
              <a:spLocks noChangeAspect="1" noChangeShapeType="1"/>
            </p:cNvSpPr>
            <p:nvPr/>
          </p:nvSpPr>
          <p:spPr bwMode="auto">
            <a:xfrm>
              <a:off x="7559087" y="5298151"/>
              <a:ext cx="0" cy="209306"/>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grpSp>
          <p:nvGrpSpPr>
            <p:cNvPr id="130" name="Group 1205"/>
            <p:cNvGrpSpPr>
              <a:grpSpLocks/>
            </p:cNvGrpSpPr>
            <p:nvPr/>
          </p:nvGrpSpPr>
          <p:grpSpPr bwMode="auto">
            <a:xfrm>
              <a:off x="2459798" y="3242325"/>
              <a:ext cx="634100" cy="205454"/>
              <a:chOff x="2210" y="3408"/>
              <a:chExt cx="198" cy="514"/>
            </a:xfrm>
          </p:grpSpPr>
          <p:sp>
            <p:nvSpPr>
              <p:cNvPr id="807" name="Freeform 1206"/>
              <p:cNvSpPr>
                <a:spLocks/>
              </p:cNvSpPr>
              <p:nvPr/>
            </p:nvSpPr>
            <p:spPr bwMode="auto">
              <a:xfrm>
                <a:off x="2210" y="3414"/>
                <a:ext cx="198" cy="508"/>
              </a:xfrm>
              <a:custGeom>
                <a:avLst/>
                <a:gdLst>
                  <a:gd name="T0" fmla="*/ 2 w 198"/>
                  <a:gd name="T1" fmla="*/ 0 h 508"/>
                  <a:gd name="T2" fmla="*/ 194 w 198"/>
                  <a:gd name="T3" fmla="*/ 0 h 508"/>
                  <a:gd name="T4" fmla="*/ 196 w 198"/>
                  <a:gd name="T5" fmla="*/ 0 h 508"/>
                  <a:gd name="T6" fmla="*/ 198 w 198"/>
                  <a:gd name="T7" fmla="*/ 0 h 508"/>
                  <a:gd name="T8" fmla="*/ 198 w 198"/>
                  <a:gd name="T9" fmla="*/ 0 h 508"/>
                  <a:gd name="T10" fmla="*/ 198 w 198"/>
                  <a:gd name="T11" fmla="*/ 2 h 508"/>
                  <a:gd name="T12" fmla="*/ 198 w 198"/>
                  <a:gd name="T13" fmla="*/ 506 h 508"/>
                  <a:gd name="T14" fmla="*/ 198 w 198"/>
                  <a:gd name="T15" fmla="*/ 506 h 508"/>
                  <a:gd name="T16" fmla="*/ 198 w 198"/>
                  <a:gd name="T17" fmla="*/ 508 h 508"/>
                  <a:gd name="T18" fmla="*/ 196 w 198"/>
                  <a:gd name="T19" fmla="*/ 508 h 508"/>
                  <a:gd name="T20" fmla="*/ 194 w 198"/>
                  <a:gd name="T21" fmla="*/ 508 h 508"/>
                  <a:gd name="T22" fmla="*/ 2 w 198"/>
                  <a:gd name="T23" fmla="*/ 508 h 508"/>
                  <a:gd name="T24" fmla="*/ 2 w 198"/>
                  <a:gd name="T25" fmla="*/ 508 h 508"/>
                  <a:gd name="T26" fmla="*/ 0 w 198"/>
                  <a:gd name="T27" fmla="*/ 508 h 508"/>
                  <a:gd name="T28" fmla="*/ 0 w 198"/>
                  <a:gd name="T29" fmla="*/ 506 h 508"/>
                  <a:gd name="T30" fmla="*/ 0 w 198"/>
                  <a:gd name="T31" fmla="*/ 506 h 508"/>
                  <a:gd name="T32" fmla="*/ 0 w 198"/>
                  <a:gd name="T33" fmla="*/ 2 h 508"/>
                  <a:gd name="T34" fmla="*/ 0 w 198"/>
                  <a:gd name="T35" fmla="*/ 0 h 508"/>
                  <a:gd name="T36" fmla="*/ 0 w 198"/>
                  <a:gd name="T37" fmla="*/ 0 h 508"/>
                  <a:gd name="T38" fmla="*/ 2 w 198"/>
                  <a:gd name="T39" fmla="*/ 0 h 508"/>
                  <a:gd name="T40" fmla="*/ 2 w 198"/>
                  <a:gd name="T41" fmla="*/ 0 h 5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8" h="508">
                    <a:moveTo>
                      <a:pt x="2" y="0"/>
                    </a:moveTo>
                    <a:lnTo>
                      <a:pt x="194" y="0"/>
                    </a:lnTo>
                    <a:lnTo>
                      <a:pt x="196" y="0"/>
                    </a:lnTo>
                    <a:lnTo>
                      <a:pt x="198" y="0"/>
                    </a:lnTo>
                    <a:lnTo>
                      <a:pt x="198" y="2"/>
                    </a:lnTo>
                    <a:lnTo>
                      <a:pt x="198" y="506"/>
                    </a:lnTo>
                    <a:lnTo>
                      <a:pt x="198" y="508"/>
                    </a:lnTo>
                    <a:lnTo>
                      <a:pt x="196" y="508"/>
                    </a:lnTo>
                    <a:lnTo>
                      <a:pt x="194" y="508"/>
                    </a:lnTo>
                    <a:lnTo>
                      <a:pt x="2" y="508"/>
                    </a:lnTo>
                    <a:lnTo>
                      <a:pt x="0" y="508"/>
                    </a:lnTo>
                    <a:lnTo>
                      <a:pt x="0" y="506"/>
                    </a:lnTo>
                    <a:lnTo>
                      <a:pt x="0" y="2"/>
                    </a:lnTo>
                    <a:lnTo>
                      <a:pt x="0"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 name="Freeform 1207"/>
              <p:cNvSpPr>
                <a:spLocks/>
              </p:cNvSpPr>
              <p:nvPr/>
            </p:nvSpPr>
            <p:spPr bwMode="auto">
              <a:xfrm>
                <a:off x="2210" y="3408"/>
                <a:ext cx="36" cy="510"/>
              </a:xfrm>
              <a:custGeom>
                <a:avLst/>
                <a:gdLst>
                  <a:gd name="T0" fmla="*/ 36 w 36"/>
                  <a:gd name="T1" fmla="*/ 0 h 510"/>
                  <a:gd name="T2" fmla="*/ 2 w 36"/>
                  <a:gd name="T3" fmla="*/ 0 h 510"/>
                  <a:gd name="T4" fmla="*/ 2 w 36"/>
                  <a:gd name="T5" fmla="*/ 2 h 510"/>
                  <a:gd name="T6" fmla="*/ 0 w 36"/>
                  <a:gd name="T7" fmla="*/ 2 h 510"/>
                  <a:gd name="T8" fmla="*/ 0 w 36"/>
                  <a:gd name="T9" fmla="*/ 2 h 510"/>
                  <a:gd name="T10" fmla="*/ 0 w 36"/>
                  <a:gd name="T11" fmla="*/ 4 h 510"/>
                  <a:gd name="T12" fmla="*/ 0 w 36"/>
                  <a:gd name="T13" fmla="*/ 508 h 510"/>
                  <a:gd name="T14" fmla="*/ 0 w 36"/>
                  <a:gd name="T15" fmla="*/ 508 h 510"/>
                  <a:gd name="T16" fmla="*/ 0 w 36"/>
                  <a:gd name="T17" fmla="*/ 510 h 510"/>
                  <a:gd name="T18" fmla="*/ 2 w 36"/>
                  <a:gd name="T19" fmla="*/ 510 h 510"/>
                  <a:gd name="T20" fmla="*/ 2 w 36"/>
                  <a:gd name="T21" fmla="*/ 510 h 510"/>
                  <a:gd name="T22" fmla="*/ 36 w 36"/>
                  <a:gd name="T23" fmla="*/ 510 h 510"/>
                  <a:gd name="T24" fmla="*/ 36 w 36"/>
                  <a:gd name="T25" fmla="*/ 0 h 5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10">
                    <a:moveTo>
                      <a:pt x="36" y="0"/>
                    </a:moveTo>
                    <a:lnTo>
                      <a:pt x="2" y="0"/>
                    </a:lnTo>
                    <a:lnTo>
                      <a:pt x="2" y="2"/>
                    </a:lnTo>
                    <a:lnTo>
                      <a:pt x="0" y="2"/>
                    </a:lnTo>
                    <a:lnTo>
                      <a:pt x="0" y="4"/>
                    </a:lnTo>
                    <a:lnTo>
                      <a:pt x="0" y="508"/>
                    </a:lnTo>
                    <a:lnTo>
                      <a:pt x="0" y="510"/>
                    </a:lnTo>
                    <a:lnTo>
                      <a:pt x="2" y="510"/>
                    </a:lnTo>
                    <a:lnTo>
                      <a:pt x="36" y="510"/>
                    </a:lnTo>
                    <a:lnTo>
                      <a:pt x="36" y="0"/>
                    </a:lnTo>
                    <a:close/>
                  </a:path>
                </a:pathLst>
              </a:custGeom>
              <a:solidFill>
                <a:srgbClr val="868D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 name="Rectangle 1208"/>
              <p:cNvSpPr>
                <a:spLocks noChangeArrowheads="1"/>
              </p:cNvSpPr>
              <p:nvPr/>
            </p:nvSpPr>
            <p:spPr bwMode="auto">
              <a:xfrm>
                <a:off x="2246" y="3408"/>
                <a:ext cx="6" cy="510"/>
              </a:xfrm>
              <a:prstGeom prst="rect">
                <a:avLst/>
              </a:prstGeom>
              <a:solidFill>
                <a:srgbClr val="8B92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10" name="Rectangle 1209"/>
              <p:cNvSpPr>
                <a:spLocks noChangeArrowheads="1"/>
              </p:cNvSpPr>
              <p:nvPr/>
            </p:nvSpPr>
            <p:spPr bwMode="auto">
              <a:xfrm>
                <a:off x="2252" y="3408"/>
                <a:ext cx="8" cy="510"/>
              </a:xfrm>
              <a:prstGeom prst="rect">
                <a:avLst/>
              </a:prstGeom>
              <a:solidFill>
                <a:srgbClr val="8D97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11" name="Rectangle 1210"/>
              <p:cNvSpPr>
                <a:spLocks noChangeArrowheads="1"/>
              </p:cNvSpPr>
              <p:nvPr/>
            </p:nvSpPr>
            <p:spPr bwMode="auto">
              <a:xfrm>
                <a:off x="2260" y="3408"/>
                <a:ext cx="6" cy="510"/>
              </a:xfrm>
              <a:prstGeom prst="rect">
                <a:avLst/>
              </a:prstGeom>
              <a:solidFill>
                <a:srgbClr val="92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12" name="Freeform 1211"/>
              <p:cNvSpPr>
                <a:spLocks/>
              </p:cNvSpPr>
              <p:nvPr/>
            </p:nvSpPr>
            <p:spPr bwMode="auto">
              <a:xfrm>
                <a:off x="2266" y="3408"/>
                <a:ext cx="8" cy="510"/>
              </a:xfrm>
              <a:custGeom>
                <a:avLst/>
                <a:gdLst>
                  <a:gd name="T0" fmla="*/ 0 w 8"/>
                  <a:gd name="T1" fmla="*/ 0 h 510"/>
                  <a:gd name="T2" fmla="*/ 8 w 8"/>
                  <a:gd name="T3" fmla="*/ 0 h 510"/>
                  <a:gd name="T4" fmla="*/ 8 w 8"/>
                  <a:gd name="T5" fmla="*/ 510 h 510"/>
                  <a:gd name="T6" fmla="*/ 0 w 8"/>
                  <a:gd name="T7" fmla="*/ 510 h 510"/>
                  <a:gd name="T8" fmla="*/ 0 w 8"/>
                  <a:gd name="T9" fmla="*/ 0 h 510"/>
                  <a:gd name="T10" fmla="*/ 0 w 8"/>
                  <a:gd name="T11" fmla="*/ 0 h 5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10">
                    <a:moveTo>
                      <a:pt x="0" y="0"/>
                    </a:moveTo>
                    <a:lnTo>
                      <a:pt x="8" y="0"/>
                    </a:lnTo>
                    <a:lnTo>
                      <a:pt x="8" y="510"/>
                    </a:lnTo>
                    <a:lnTo>
                      <a:pt x="0" y="510"/>
                    </a:lnTo>
                    <a:lnTo>
                      <a:pt x="0" y="0"/>
                    </a:lnTo>
                    <a:close/>
                  </a:path>
                </a:pathLst>
              </a:custGeom>
              <a:solidFill>
                <a:srgbClr val="98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3" name="Freeform 1212"/>
              <p:cNvSpPr>
                <a:spLocks/>
              </p:cNvSpPr>
              <p:nvPr/>
            </p:nvSpPr>
            <p:spPr bwMode="auto">
              <a:xfrm>
                <a:off x="2280" y="3408"/>
                <a:ext cx="8" cy="510"/>
              </a:xfrm>
              <a:custGeom>
                <a:avLst/>
                <a:gdLst>
                  <a:gd name="T0" fmla="*/ 0 w 8"/>
                  <a:gd name="T1" fmla="*/ 0 h 510"/>
                  <a:gd name="T2" fmla="*/ 8 w 8"/>
                  <a:gd name="T3" fmla="*/ 0 h 510"/>
                  <a:gd name="T4" fmla="*/ 8 w 8"/>
                  <a:gd name="T5" fmla="*/ 510 h 510"/>
                  <a:gd name="T6" fmla="*/ 0 w 8"/>
                  <a:gd name="T7" fmla="*/ 510 h 510"/>
                  <a:gd name="T8" fmla="*/ 0 w 8"/>
                  <a:gd name="T9" fmla="*/ 0 h 510"/>
                  <a:gd name="T10" fmla="*/ 0 w 8"/>
                  <a:gd name="T11" fmla="*/ 0 h 5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10">
                    <a:moveTo>
                      <a:pt x="0" y="0"/>
                    </a:moveTo>
                    <a:lnTo>
                      <a:pt x="8" y="0"/>
                    </a:lnTo>
                    <a:lnTo>
                      <a:pt x="8" y="510"/>
                    </a:lnTo>
                    <a:lnTo>
                      <a:pt x="0" y="510"/>
                    </a:lnTo>
                    <a:lnTo>
                      <a:pt x="0" y="0"/>
                    </a:lnTo>
                    <a:close/>
                  </a:path>
                </a:pathLst>
              </a:custGeom>
              <a:solidFill>
                <a:srgbClr val="9F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4" name="Rectangle 1213"/>
              <p:cNvSpPr>
                <a:spLocks noChangeArrowheads="1"/>
              </p:cNvSpPr>
              <p:nvPr/>
            </p:nvSpPr>
            <p:spPr bwMode="auto">
              <a:xfrm>
                <a:off x="2288" y="3408"/>
                <a:ext cx="6" cy="510"/>
              </a:xfrm>
              <a:prstGeom prst="rect">
                <a:avLst/>
              </a:prstGeom>
              <a:solidFill>
                <a:srgbClr val="A2A9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15" name="Rectangle 1214"/>
              <p:cNvSpPr>
                <a:spLocks noChangeArrowheads="1"/>
              </p:cNvSpPr>
              <p:nvPr/>
            </p:nvSpPr>
            <p:spPr bwMode="auto">
              <a:xfrm>
                <a:off x="2294" y="3408"/>
                <a:ext cx="8" cy="510"/>
              </a:xfrm>
              <a:prstGeom prst="rect">
                <a:avLst/>
              </a:prstGeom>
              <a:solidFill>
                <a:srgbClr val="A7AE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16" name="Rectangle 1215"/>
              <p:cNvSpPr>
                <a:spLocks noChangeArrowheads="1"/>
              </p:cNvSpPr>
              <p:nvPr/>
            </p:nvSpPr>
            <p:spPr bwMode="auto">
              <a:xfrm>
                <a:off x="2302" y="3408"/>
                <a:ext cx="6" cy="510"/>
              </a:xfrm>
              <a:prstGeom prst="rect">
                <a:avLst/>
              </a:prstGeom>
              <a:solidFill>
                <a:srgbClr val="A9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17" name="Rectangle 1216"/>
              <p:cNvSpPr>
                <a:spLocks noChangeArrowheads="1"/>
              </p:cNvSpPr>
              <p:nvPr/>
            </p:nvSpPr>
            <p:spPr bwMode="auto">
              <a:xfrm>
                <a:off x="2308" y="3408"/>
                <a:ext cx="8" cy="510"/>
              </a:xfrm>
              <a:prstGeom prst="rect">
                <a:avLst/>
              </a:prstGeom>
              <a:solidFill>
                <a:srgbClr val="AF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18" name="Rectangle 1217"/>
              <p:cNvSpPr>
                <a:spLocks noChangeArrowheads="1"/>
              </p:cNvSpPr>
              <p:nvPr/>
            </p:nvSpPr>
            <p:spPr bwMode="auto">
              <a:xfrm>
                <a:off x="2316" y="3408"/>
                <a:ext cx="6" cy="510"/>
              </a:xfrm>
              <a:prstGeom prst="rect">
                <a:avLst/>
              </a:prstGeom>
              <a:solidFill>
                <a:srgbClr val="B4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19" name="Rectangle 1218"/>
              <p:cNvSpPr>
                <a:spLocks noChangeArrowheads="1"/>
              </p:cNvSpPr>
              <p:nvPr/>
            </p:nvSpPr>
            <p:spPr bwMode="auto">
              <a:xfrm>
                <a:off x="2322" y="3408"/>
                <a:ext cx="8" cy="510"/>
              </a:xfrm>
              <a:prstGeom prst="rect">
                <a:avLst/>
              </a:prstGeom>
              <a:solidFill>
                <a:srgbClr val="B6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20" name="Rectangle 1219"/>
              <p:cNvSpPr>
                <a:spLocks noChangeArrowheads="1"/>
              </p:cNvSpPr>
              <p:nvPr/>
            </p:nvSpPr>
            <p:spPr bwMode="auto">
              <a:xfrm>
                <a:off x="2330" y="3408"/>
                <a:ext cx="6" cy="510"/>
              </a:xfrm>
              <a:prstGeom prst="rect">
                <a:avLst/>
              </a:prstGeom>
              <a:solidFill>
                <a:srgbClr val="BB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21" name="Freeform 1220"/>
              <p:cNvSpPr>
                <a:spLocks/>
              </p:cNvSpPr>
              <p:nvPr/>
            </p:nvSpPr>
            <p:spPr bwMode="auto">
              <a:xfrm>
                <a:off x="2336" y="3408"/>
                <a:ext cx="8" cy="510"/>
              </a:xfrm>
              <a:custGeom>
                <a:avLst/>
                <a:gdLst>
                  <a:gd name="T0" fmla="*/ 0 w 8"/>
                  <a:gd name="T1" fmla="*/ 0 h 510"/>
                  <a:gd name="T2" fmla="*/ 8 w 8"/>
                  <a:gd name="T3" fmla="*/ 0 h 510"/>
                  <a:gd name="T4" fmla="*/ 8 w 8"/>
                  <a:gd name="T5" fmla="*/ 510 h 510"/>
                  <a:gd name="T6" fmla="*/ 0 w 8"/>
                  <a:gd name="T7" fmla="*/ 510 h 510"/>
                  <a:gd name="T8" fmla="*/ 0 w 8"/>
                  <a:gd name="T9" fmla="*/ 0 h 510"/>
                  <a:gd name="T10" fmla="*/ 0 w 8"/>
                  <a:gd name="T11" fmla="*/ 0 h 5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10">
                    <a:moveTo>
                      <a:pt x="0" y="0"/>
                    </a:moveTo>
                    <a:lnTo>
                      <a:pt x="8" y="0"/>
                    </a:lnTo>
                    <a:lnTo>
                      <a:pt x="8" y="510"/>
                    </a:lnTo>
                    <a:lnTo>
                      <a:pt x="0" y="510"/>
                    </a:lnTo>
                    <a:lnTo>
                      <a:pt x="0" y="0"/>
                    </a:lnTo>
                    <a:close/>
                  </a:path>
                </a:pathLst>
              </a:custGeom>
              <a:solidFill>
                <a:srgbClr val="BE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 name="Rectangle 1221"/>
              <p:cNvSpPr>
                <a:spLocks noChangeArrowheads="1"/>
              </p:cNvSpPr>
              <p:nvPr/>
            </p:nvSpPr>
            <p:spPr bwMode="auto">
              <a:xfrm>
                <a:off x="2344" y="3408"/>
                <a:ext cx="6" cy="510"/>
              </a:xfrm>
              <a:prstGeom prst="rect">
                <a:avLst/>
              </a:prstGeom>
              <a:solidFill>
                <a:srgbClr val="C3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23" name="Freeform 1222"/>
              <p:cNvSpPr>
                <a:spLocks/>
              </p:cNvSpPr>
              <p:nvPr/>
            </p:nvSpPr>
            <p:spPr bwMode="auto">
              <a:xfrm>
                <a:off x="2350" y="3408"/>
                <a:ext cx="8" cy="510"/>
              </a:xfrm>
              <a:custGeom>
                <a:avLst/>
                <a:gdLst>
                  <a:gd name="T0" fmla="*/ 0 w 8"/>
                  <a:gd name="T1" fmla="*/ 0 h 510"/>
                  <a:gd name="T2" fmla="*/ 8 w 8"/>
                  <a:gd name="T3" fmla="*/ 0 h 510"/>
                  <a:gd name="T4" fmla="*/ 8 w 8"/>
                  <a:gd name="T5" fmla="*/ 510 h 510"/>
                  <a:gd name="T6" fmla="*/ 0 w 8"/>
                  <a:gd name="T7" fmla="*/ 510 h 510"/>
                  <a:gd name="T8" fmla="*/ 0 w 8"/>
                  <a:gd name="T9" fmla="*/ 0 h 510"/>
                  <a:gd name="T10" fmla="*/ 0 w 8"/>
                  <a:gd name="T11" fmla="*/ 0 h 5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10">
                    <a:moveTo>
                      <a:pt x="0" y="0"/>
                    </a:moveTo>
                    <a:lnTo>
                      <a:pt x="8" y="0"/>
                    </a:lnTo>
                    <a:lnTo>
                      <a:pt x="8" y="510"/>
                    </a:lnTo>
                    <a:lnTo>
                      <a:pt x="0" y="510"/>
                    </a:lnTo>
                    <a:lnTo>
                      <a:pt x="0" y="0"/>
                    </a:lnTo>
                    <a:close/>
                  </a:path>
                </a:pathLst>
              </a:custGeom>
              <a:solidFill>
                <a:srgbClr val="C5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 name="Freeform 1223"/>
              <p:cNvSpPr>
                <a:spLocks/>
              </p:cNvSpPr>
              <p:nvPr/>
            </p:nvSpPr>
            <p:spPr bwMode="auto">
              <a:xfrm>
                <a:off x="2364" y="3408"/>
                <a:ext cx="8" cy="510"/>
              </a:xfrm>
              <a:custGeom>
                <a:avLst/>
                <a:gdLst>
                  <a:gd name="T0" fmla="*/ 0 w 8"/>
                  <a:gd name="T1" fmla="*/ 0 h 510"/>
                  <a:gd name="T2" fmla="*/ 8 w 8"/>
                  <a:gd name="T3" fmla="*/ 0 h 510"/>
                  <a:gd name="T4" fmla="*/ 8 w 8"/>
                  <a:gd name="T5" fmla="*/ 510 h 510"/>
                  <a:gd name="T6" fmla="*/ 0 w 8"/>
                  <a:gd name="T7" fmla="*/ 510 h 510"/>
                  <a:gd name="T8" fmla="*/ 0 w 8"/>
                  <a:gd name="T9" fmla="*/ 0 h 510"/>
                  <a:gd name="T10" fmla="*/ 0 w 8"/>
                  <a:gd name="T11" fmla="*/ 0 h 5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10">
                    <a:moveTo>
                      <a:pt x="0" y="0"/>
                    </a:moveTo>
                    <a:lnTo>
                      <a:pt x="8" y="0"/>
                    </a:lnTo>
                    <a:lnTo>
                      <a:pt x="8" y="510"/>
                    </a:lnTo>
                    <a:lnTo>
                      <a:pt x="0" y="510"/>
                    </a:lnTo>
                    <a:lnTo>
                      <a:pt x="0" y="0"/>
                    </a:lnTo>
                    <a:close/>
                  </a:path>
                </a:pathLst>
              </a:custGeom>
              <a:solidFill>
                <a:srgbClr val="CD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 name="Freeform 1224"/>
              <p:cNvSpPr>
                <a:spLocks/>
              </p:cNvSpPr>
              <p:nvPr/>
            </p:nvSpPr>
            <p:spPr bwMode="auto">
              <a:xfrm>
                <a:off x="2372" y="3408"/>
                <a:ext cx="36" cy="510"/>
              </a:xfrm>
              <a:custGeom>
                <a:avLst/>
                <a:gdLst>
                  <a:gd name="T0" fmla="*/ 0 w 36"/>
                  <a:gd name="T1" fmla="*/ 0 h 510"/>
                  <a:gd name="T2" fmla="*/ 32 w 36"/>
                  <a:gd name="T3" fmla="*/ 0 h 510"/>
                  <a:gd name="T4" fmla="*/ 34 w 36"/>
                  <a:gd name="T5" fmla="*/ 2 h 510"/>
                  <a:gd name="T6" fmla="*/ 36 w 36"/>
                  <a:gd name="T7" fmla="*/ 2 h 510"/>
                  <a:gd name="T8" fmla="*/ 36 w 36"/>
                  <a:gd name="T9" fmla="*/ 2 h 510"/>
                  <a:gd name="T10" fmla="*/ 36 w 36"/>
                  <a:gd name="T11" fmla="*/ 4 h 510"/>
                  <a:gd name="T12" fmla="*/ 36 w 36"/>
                  <a:gd name="T13" fmla="*/ 508 h 510"/>
                  <a:gd name="T14" fmla="*/ 36 w 36"/>
                  <a:gd name="T15" fmla="*/ 508 h 510"/>
                  <a:gd name="T16" fmla="*/ 36 w 36"/>
                  <a:gd name="T17" fmla="*/ 510 h 510"/>
                  <a:gd name="T18" fmla="*/ 34 w 36"/>
                  <a:gd name="T19" fmla="*/ 510 h 510"/>
                  <a:gd name="T20" fmla="*/ 32 w 36"/>
                  <a:gd name="T21" fmla="*/ 510 h 510"/>
                  <a:gd name="T22" fmla="*/ 0 w 36"/>
                  <a:gd name="T23" fmla="*/ 510 h 510"/>
                  <a:gd name="T24" fmla="*/ 0 w 36"/>
                  <a:gd name="T25" fmla="*/ 0 h 5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10">
                    <a:moveTo>
                      <a:pt x="0" y="0"/>
                    </a:moveTo>
                    <a:lnTo>
                      <a:pt x="32" y="0"/>
                    </a:lnTo>
                    <a:lnTo>
                      <a:pt x="34" y="2"/>
                    </a:lnTo>
                    <a:lnTo>
                      <a:pt x="36" y="2"/>
                    </a:lnTo>
                    <a:lnTo>
                      <a:pt x="36" y="4"/>
                    </a:lnTo>
                    <a:lnTo>
                      <a:pt x="36" y="508"/>
                    </a:lnTo>
                    <a:lnTo>
                      <a:pt x="36" y="510"/>
                    </a:lnTo>
                    <a:lnTo>
                      <a:pt x="34" y="510"/>
                    </a:lnTo>
                    <a:lnTo>
                      <a:pt x="32" y="510"/>
                    </a:lnTo>
                    <a:lnTo>
                      <a:pt x="0" y="510"/>
                    </a:lnTo>
                    <a:lnTo>
                      <a:pt x="0" y="0"/>
                    </a:lnTo>
                    <a:close/>
                  </a:path>
                </a:pathLst>
              </a:custGeom>
              <a:solidFill>
                <a:srgbClr val="D2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 name="Freeform 1225"/>
              <p:cNvSpPr>
                <a:spLocks/>
              </p:cNvSpPr>
              <p:nvPr/>
            </p:nvSpPr>
            <p:spPr bwMode="auto">
              <a:xfrm>
                <a:off x="2220" y="3432"/>
                <a:ext cx="172" cy="214"/>
              </a:xfrm>
              <a:custGeom>
                <a:avLst/>
                <a:gdLst>
                  <a:gd name="T0" fmla="*/ 2 w 172"/>
                  <a:gd name="T1" fmla="*/ 0 h 214"/>
                  <a:gd name="T2" fmla="*/ 170 w 172"/>
                  <a:gd name="T3" fmla="*/ 0 h 214"/>
                  <a:gd name="T4" fmla="*/ 170 w 172"/>
                  <a:gd name="T5" fmla="*/ 0 h 214"/>
                  <a:gd name="T6" fmla="*/ 170 w 172"/>
                  <a:gd name="T7" fmla="*/ 0 h 214"/>
                  <a:gd name="T8" fmla="*/ 170 w 172"/>
                  <a:gd name="T9" fmla="*/ 0 h 214"/>
                  <a:gd name="T10" fmla="*/ 172 w 172"/>
                  <a:gd name="T11" fmla="*/ 0 h 214"/>
                  <a:gd name="T12" fmla="*/ 172 w 172"/>
                  <a:gd name="T13" fmla="*/ 212 h 214"/>
                  <a:gd name="T14" fmla="*/ 170 w 172"/>
                  <a:gd name="T15" fmla="*/ 212 h 214"/>
                  <a:gd name="T16" fmla="*/ 170 w 172"/>
                  <a:gd name="T17" fmla="*/ 212 h 214"/>
                  <a:gd name="T18" fmla="*/ 170 w 172"/>
                  <a:gd name="T19" fmla="*/ 212 h 214"/>
                  <a:gd name="T20" fmla="*/ 170 w 172"/>
                  <a:gd name="T21" fmla="*/ 214 h 214"/>
                  <a:gd name="T22" fmla="*/ 2 w 172"/>
                  <a:gd name="T23" fmla="*/ 214 h 214"/>
                  <a:gd name="T24" fmla="*/ 0 w 172"/>
                  <a:gd name="T25" fmla="*/ 212 h 214"/>
                  <a:gd name="T26" fmla="*/ 0 w 172"/>
                  <a:gd name="T27" fmla="*/ 212 h 214"/>
                  <a:gd name="T28" fmla="*/ 0 w 172"/>
                  <a:gd name="T29" fmla="*/ 212 h 214"/>
                  <a:gd name="T30" fmla="*/ 0 w 172"/>
                  <a:gd name="T31" fmla="*/ 212 h 214"/>
                  <a:gd name="T32" fmla="*/ 0 w 172"/>
                  <a:gd name="T33" fmla="*/ 0 h 214"/>
                  <a:gd name="T34" fmla="*/ 0 w 172"/>
                  <a:gd name="T35" fmla="*/ 0 h 214"/>
                  <a:gd name="T36" fmla="*/ 0 w 172"/>
                  <a:gd name="T37" fmla="*/ 0 h 214"/>
                  <a:gd name="T38" fmla="*/ 0 w 172"/>
                  <a:gd name="T39" fmla="*/ 0 h 214"/>
                  <a:gd name="T40" fmla="*/ 2 w 172"/>
                  <a:gd name="T41" fmla="*/ 0 h 2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2" h="214">
                    <a:moveTo>
                      <a:pt x="2" y="0"/>
                    </a:moveTo>
                    <a:lnTo>
                      <a:pt x="170" y="0"/>
                    </a:lnTo>
                    <a:lnTo>
                      <a:pt x="172" y="0"/>
                    </a:lnTo>
                    <a:lnTo>
                      <a:pt x="172" y="212"/>
                    </a:lnTo>
                    <a:lnTo>
                      <a:pt x="170" y="212"/>
                    </a:lnTo>
                    <a:lnTo>
                      <a:pt x="170" y="214"/>
                    </a:lnTo>
                    <a:lnTo>
                      <a:pt x="2" y="214"/>
                    </a:lnTo>
                    <a:lnTo>
                      <a:pt x="0" y="212"/>
                    </a:lnTo>
                    <a:lnTo>
                      <a:pt x="0" y="0"/>
                    </a:lnTo>
                    <a:lnTo>
                      <a:pt x="2"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 name="Freeform 1226"/>
              <p:cNvSpPr>
                <a:spLocks/>
              </p:cNvSpPr>
              <p:nvPr/>
            </p:nvSpPr>
            <p:spPr bwMode="auto">
              <a:xfrm>
                <a:off x="2222" y="3432"/>
                <a:ext cx="170" cy="212"/>
              </a:xfrm>
              <a:custGeom>
                <a:avLst/>
                <a:gdLst>
                  <a:gd name="T0" fmla="*/ 0 w 170"/>
                  <a:gd name="T1" fmla="*/ 0 h 212"/>
                  <a:gd name="T2" fmla="*/ 168 w 170"/>
                  <a:gd name="T3" fmla="*/ 0 h 212"/>
                  <a:gd name="T4" fmla="*/ 168 w 170"/>
                  <a:gd name="T5" fmla="*/ 0 h 212"/>
                  <a:gd name="T6" fmla="*/ 168 w 170"/>
                  <a:gd name="T7" fmla="*/ 0 h 212"/>
                  <a:gd name="T8" fmla="*/ 168 w 170"/>
                  <a:gd name="T9" fmla="*/ 0 h 212"/>
                  <a:gd name="T10" fmla="*/ 170 w 170"/>
                  <a:gd name="T11" fmla="*/ 0 h 212"/>
                  <a:gd name="T12" fmla="*/ 170 w 170"/>
                  <a:gd name="T13" fmla="*/ 212 h 212"/>
                  <a:gd name="T14" fmla="*/ 162 w 170"/>
                  <a:gd name="T15" fmla="*/ 208 h 212"/>
                  <a:gd name="T16" fmla="*/ 4 w 170"/>
                  <a:gd name="T17" fmla="*/ 4 h 212"/>
                  <a:gd name="T18" fmla="*/ 0 w 170"/>
                  <a:gd name="T19" fmla="*/ 0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 h="212">
                    <a:moveTo>
                      <a:pt x="0" y="0"/>
                    </a:moveTo>
                    <a:lnTo>
                      <a:pt x="168" y="0"/>
                    </a:lnTo>
                    <a:lnTo>
                      <a:pt x="170" y="0"/>
                    </a:lnTo>
                    <a:lnTo>
                      <a:pt x="170" y="212"/>
                    </a:lnTo>
                    <a:lnTo>
                      <a:pt x="162" y="208"/>
                    </a:lnTo>
                    <a:lnTo>
                      <a:pt x="4" y="4"/>
                    </a:lnTo>
                    <a:lnTo>
                      <a:pt x="0" y="0"/>
                    </a:lnTo>
                    <a:close/>
                  </a:path>
                </a:pathLst>
              </a:custGeom>
              <a:solidFill>
                <a:srgbClr val="53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 name="Freeform 1227"/>
              <p:cNvSpPr>
                <a:spLocks/>
              </p:cNvSpPr>
              <p:nvPr/>
            </p:nvSpPr>
            <p:spPr bwMode="auto">
              <a:xfrm>
                <a:off x="2226" y="3434"/>
                <a:ext cx="158" cy="208"/>
              </a:xfrm>
              <a:custGeom>
                <a:avLst/>
                <a:gdLst>
                  <a:gd name="T0" fmla="*/ 2 w 158"/>
                  <a:gd name="T1" fmla="*/ 0 h 208"/>
                  <a:gd name="T2" fmla="*/ 156 w 158"/>
                  <a:gd name="T3" fmla="*/ 0 h 208"/>
                  <a:gd name="T4" fmla="*/ 156 w 158"/>
                  <a:gd name="T5" fmla="*/ 0 h 208"/>
                  <a:gd name="T6" fmla="*/ 158 w 158"/>
                  <a:gd name="T7" fmla="*/ 0 h 208"/>
                  <a:gd name="T8" fmla="*/ 158 w 158"/>
                  <a:gd name="T9" fmla="*/ 2 h 208"/>
                  <a:gd name="T10" fmla="*/ 158 w 158"/>
                  <a:gd name="T11" fmla="*/ 2 h 208"/>
                  <a:gd name="T12" fmla="*/ 158 w 158"/>
                  <a:gd name="T13" fmla="*/ 206 h 208"/>
                  <a:gd name="T14" fmla="*/ 158 w 158"/>
                  <a:gd name="T15" fmla="*/ 208 h 208"/>
                  <a:gd name="T16" fmla="*/ 158 w 158"/>
                  <a:gd name="T17" fmla="*/ 208 h 208"/>
                  <a:gd name="T18" fmla="*/ 156 w 158"/>
                  <a:gd name="T19" fmla="*/ 208 h 208"/>
                  <a:gd name="T20" fmla="*/ 156 w 158"/>
                  <a:gd name="T21" fmla="*/ 208 h 208"/>
                  <a:gd name="T22" fmla="*/ 2 w 158"/>
                  <a:gd name="T23" fmla="*/ 208 h 208"/>
                  <a:gd name="T24" fmla="*/ 2 w 158"/>
                  <a:gd name="T25" fmla="*/ 208 h 208"/>
                  <a:gd name="T26" fmla="*/ 2 w 158"/>
                  <a:gd name="T27" fmla="*/ 208 h 208"/>
                  <a:gd name="T28" fmla="*/ 0 w 158"/>
                  <a:gd name="T29" fmla="*/ 208 h 208"/>
                  <a:gd name="T30" fmla="*/ 0 w 158"/>
                  <a:gd name="T31" fmla="*/ 206 h 208"/>
                  <a:gd name="T32" fmla="*/ 0 w 158"/>
                  <a:gd name="T33" fmla="*/ 2 h 208"/>
                  <a:gd name="T34" fmla="*/ 0 w 158"/>
                  <a:gd name="T35" fmla="*/ 2 h 208"/>
                  <a:gd name="T36" fmla="*/ 2 w 158"/>
                  <a:gd name="T37" fmla="*/ 0 h 208"/>
                  <a:gd name="T38" fmla="*/ 2 w 158"/>
                  <a:gd name="T39" fmla="*/ 0 h 208"/>
                  <a:gd name="T40" fmla="*/ 2 w 158"/>
                  <a:gd name="T41" fmla="*/ 0 h 208"/>
                  <a:gd name="T42" fmla="*/ 2 w 158"/>
                  <a:gd name="T43" fmla="*/ 0 h 2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8" h="208">
                    <a:moveTo>
                      <a:pt x="2" y="0"/>
                    </a:moveTo>
                    <a:lnTo>
                      <a:pt x="156" y="0"/>
                    </a:lnTo>
                    <a:lnTo>
                      <a:pt x="158" y="0"/>
                    </a:lnTo>
                    <a:lnTo>
                      <a:pt x="158" y="2"/>
                    </a:lnTo>
                    <a:lnTo>
                      <a:pt x="158" y="206"/>
                    </a:lnTo>
                    <a:lnTo>
                      <a:pt x="158" y="208"/>
                    </a:lnTo>
                    <a:lnTo>
                      <a:pt x="156" y="208"/>
                    </a:lnTo>
                    <a:lnTo>
                      <a:pt x="2" y="208"/>
                    </a:lnTo>
                    <a:lnTo>
                      <a:pt x="0" y="208"/>
                    </a:lnTo>
                    <a:lnTo>
                      <a:pt x="0" y="206"/>
                    </a:lnTo>
                    <a:lnTo>
                      <a:pt x="0" y="2"/>
                    </a:lnTo>
                    <a:lnTo>
                      <a:pt x="2" y="0"/>
                    </a:lnTo>
                    <a:close/>
                  </a:path>
                </a:pathLst>
              </a:custGeom>
              <a:solidFill>
                <a:srgbClr val="C5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 name="Rectangle 1228"/>
              <p:cNvSpPr>
                <a:spLocks noChangeArrowheads="1"/>
              </p:cNvSpPr>
              <p:nvPr/>
            </p:nvSpPr>
            <p:spPr bwMode="auto">
              <a:xfrm>
                <a:off x="2228" y="3434"/>
                <a:ext cx="154"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30" name="Freeform 1229"/>
              <p:cNvSpPr>
                <a:spLocks/>
              </p:cNvSpPr>
              <p:nvPr/>
            </p:nvSpPr>
            <p:spPr bwMode="auto">
              <a:xfrm>
                <a:off x="2382" y="3434"/>
                <a:ext cx="2" cy="2"/>
              </a:xfrm>
              <a:custGeom>
                <a:avLst/>
                <a:gdLst>
                  <a:gd name="T0" fmla="*/ 2 w 2"/>
                  <a:gd name="T1" fmla="*/ 2 h 2"/>
                  <a:gd name="T2" fmla="*/ 2 w 2"/>
                  <a:gd name="T3" fmla="*/ 0 h 2"/>
                  <a:gd name="T4" fmla="*/ 2 w 2"/>
                  <a:gd name="T5" fmla="*/ 0 h 2"/>
                  <a:gd name="T6" fmla="*/ 2 w 2"/>
                  <a:gd name="T7" fmla="*/ 0 h 2"/>
                  <a:gd name="T8" fmla="*/ 0 w 2"/>
                  <a:gd name="T9" fmla="*/ 0 h 2"/>
                  <a:gd name="T10" fmla="*/ 0 w 2"/>
                  <a:gd name="T11" fmla="*/ 2 h 2"/>
                  <a:gd name="T12" fmla="*/ 0 w 2"/>
                  <a:gd name="T13" fmla="*/ 2 h 2"/>
                  <a:gd name="T14" fmla="*/ 0 w 2"/>
                  <a:gd name="T15" fmla="*/ 2 h 2"/>
                  <a:gd name="T16" fmla="*/ 2 w 2"/>
                  <a:gd name="T17" fmla="*/ 2 h 2"/>
                  <a:gd name="T18" fmla="*/ 2 w 2"/>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
                    <a:moveTo>
                      <a:pt x="2" y="2"/>
                    </a:moveTo>
                    <a:lnTo>
                      <a:pt x="2" y="0"/>
                    </a:lnTo>
                    <a:lnTo>
                      <a:pt x="0" y="0"/>
                    </a:lnTo>
                    <a:lnTo>
                      <a:pt x="0"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 name="Freeform 1230"/>
              <p:cNvSpPr>
                <a:spLocks/>
              </p:cNvSpPr>
              <p:nvPr/>
            </p:nvSpPr>
            <p:spPr bwMode="auto">
              <a:xfrm>
                <a:off x="2382" y="3640"/>
                <a:ext cx="2" cy="4"/>
              </a:xfrm>
              <a:custGeom>
                <a:avLst/>
                <a:gdLst>
                  <a:gd name="T0" fmla="*/ 0 w 2"/>
                  <a:gd name="T1" fmla="*/ 4 h 4"/>
                  <a:gd name="T2" fmla="*/ 2 w 2"/>
                  <a:gd name="T3" fmla="*/ 2 h 4"/>
                  <a:gd name="T4" fmla="*/ 2 w 2"/>
                  <a:gd name="T5" fmla="*/ 2 h 4"/>
                  <a:gd name="T6" fmla="*/ 2 w 2"/>
                  <a:gd name="T7" fmla="*/ 2 h 4"/>
                  <a:gd name="T8" fmla="*/ 2 w 2"/>
                  <a:gd name="T9" fmla="*/ 0 h 4"/>
                  <a:gd name="T10" fmla="*/ 0 w 2"/>
                  <a:gd name="T11" fmla="*/ 0 h 4"/>
                  <a:gd name="T12" fmla="*/ 0 w 2"/>
                  <a:gd name="T13" fmla="*/ 0 h 4"/>
                  <a:gd name="T14" fmla="*/ 0 w 2"/>
                  <a:gd name="T15" fmla="*/ 0 h 4"/>
                  <a:gd name="T16" fmla="*/ 0 w 2"/>
                  <a:gd name="T17" fmla="*/ 0 h 4"/>
                  <a:gd name="T18" fmla="*/ 0 w 2"/>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4">
                    <a:moveTo>
                      <a:pt x="0" y="4"/>
                    </a:moveTo>
                    <a:lnTo>
                      <a:pt x="2" y="2"/>
                    </a:lnTo>
                    <a:lnTo>
                      <a:pt x="2" y="0"/>
                    </a:lnTo>
                    <a:lnTo>
                      <a:pt x="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 name="Freeform 1231"/>
              <p:cNvSpPr>
                <a:spLocks/>
              </p:cNvSpPr>
              <p:nvPr/>
            </p:nvSpPr>
            <p:spPr bwMode="auto">
              <a:xfrm>
                <a:off x="2228" y="3640"/>
                <a:ext cx="154" cy="4"/>
              </a:xfrm>
              <a:custGeom>
                <a:avLst/>
                <a:gdLst>
                  <a:gd name="T0" fmla="*/ 0 w 154"/>
                  <a:gd name="T1" fmla="*/ 4 h 4"/>
                  <a:gd name="T2" fmla="*/ 154 w 154"/>
                  <a:gd name="T3" fmla="*/ 4 h 4"/>
                  <a:gd name="T4" fmla="*/ 154 w 154"/>
                  <a:gd name="T5" fmla="*/ 0 h 4"/>
                  <a:gd name="T6" fmla="*/ 0 w 154"/>
                  <a:gd name="T7" fmla="*/ 0 h 4"/>
                  <a:gd name="T8" fmla="*/ 0 w 154"/>
                  <a:gd name="T9" fmla="*/ 4 h 4"/>
                  <a:gd name="T10" fmla="*/ 0 w 154"/>
                  <a:gd name="T11" fmla="*/ 4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4" h="4">
                    <a:moveTo>
                      <a:pt x="0" y="4"/>
                    </a:moveTo>
                    <a:lnTo>
                      <a:pt x="154" y="4"/>
                    </a:lnTo>
                    <a:lnTo>
                      <a:pt x="154" y="0"/>
                    </a:lnTo>
                    <a:lnTo>
                      <a:pt x="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 name="Freeform 1232"/>
              <p:cNvSpPr>
                <a:spLocks/>
              </p:cNvSpPr>
              <p:nvPr/>
            </p:nvSpPr>
            <p:spPr bwMode="auto">
              <a:xfrm>
                <a:off x="2226" y="3640"/>
                <a:ext cx="2" cy="4"/>
              </a:xfrm>
              <a:custGeom>
                <a:avLst/>
                <a:gdLst>
                  <a:gd name="T0" fmla="*/ 0 w 2"/>
                  <a:gd name="T1" fmla="*/ 0 h 4"/>
                  <a:gd name="T2" fmla="*/ 0 w 2"/>
                  <a:gd name="T3" fmla="*/ 2 h 4"/>
                  <a:gd name="T4" fmla="*/ 0 w 2"/>
                  <a:gd name="T5" fmla="*/ 2 h 4"/>
                  <a:gd name="T6" fmla="*/ 2 w 2"/>
                  <a:gd name="T7" fmla="*/ 2 h 4"/>
                  <a:gd name="T8" fmla="*/ 2 w 2"/>
                  <a:gd name="T9" fmla="*/ 4 h 4"/>
                  <a:gd name="T10" fmla="*/ 2 w 2"/>
                  <a:gd name="T11" fmla="*/ 0 h 4"/>
                  <a:gd name="T12" fmla="*/ 2 w 2"/>
                  <a:gd name="T13" fmla="*/ 0 h 4"/>
                  <a:gd name="T14" fmla="*/ 2 w 2"/>
                  <a:gd name="T15" fmla="*/ 0 h 4"/>
                  <a:gd name="T16" fmla="*/ 2 w 2"/>
                  <a:gd name="T17" fmla="*/ 0 h 4"/>
                  <a:gd name="T18" fmla="*/ 0 w 2"/>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4">
                    <a:moveTo>
                      <a:pt x="0" y="0"/>
                    </a:moveTo>
                    <a:lnTo>
                      <a:pt x="0" y="2"/>
                    </a:lnTo>
                    <a:lnTo>
                      <a:pt x="2" y="2"/>
                    </a:lnTo>
                    <a:lnTo>
                      <a:pt x="2" y="4"/>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 name="Freeform 1233"/>
              <p:cNvSpPr>
                <a:spLocks/>
              </p:cNvSpPr>
              <p:nvPr/>
            </p:nvSpPr>
            <p:spPr bwMode="auto">
              <a:xfrm>
                <a:off x="2226" y="3436"/>
                <a:ext cx="2" cy="204"/>
              </a:xfrm>
              <a:custGeom>
                <a:avLst/>
                <a:gdLst>
                  <a:gd name="T0" fmla="*/ 0 w 2"/>
                  <a:gd name="T1" fmla="*/ 0 h 204"/>
                  <a:gd name="T2" fmla="*/ 0 w 2"/>
                  <a:gd name="T3" fmla="*/ 204 h 204"/>
                  <a:gd name="T4" fmla="*/ 2 w 2"/>
                  <a:gd name="T5" fmla="*/ 204 h 204"/>
                  <a:gd name="T6" fmla="*/ 2 w 2"/>
                  <a:gd name="T7" fmla="*/ 0 h 204"/>
                  <a:gd name="T8" fmla="*/ 0 w 2"/>
                  <a:gd name="T9" fmla="*/ 0 h 204"/>
                  <a:gd name="T10" fmla="*/ 0 w 2"/>
                  <a:gd name="T11" fmla="*/ 0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04">
                    <a:moveTo>
                      <a:pt x="0" y="0"/>
                    </a:moveTo>
                    <a:lnTo>
                      <a:pt x="0" y="204"/>
                    </a:lnTo>
                    <a:lnTo>
                      <a:pt x="2" y="204"/>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 name="Freeform 1234"/>
              <p:cNvSpPr>
                <a:spLocks/>
              </p:cNvSpPr>
              <p:nvPr/>
            </p:nvSpPr>
            <p:spPr bwMode="auto">
              <a:xfrm>
                <a:off x="2226" y="3434"/>
                <a:ext cx="2" cy="2"/>
              </a:xfrm>
              <a:custGeom>
                <a:avLst/>
                <a:gdLst>
                  <a:gd name="T0" fmla="*/ 2 w 2"/>
                  <a:gd name="T1" fmla="*/ 0 h 2"/>
                  <a:gd name="T2" fmla="*/ 2 w 2"/>
                  <a:gd name="T3" fmla="*/ 0 h 2"/>
                  <a:gd name="T4" fmla="*/ 0 w 2"/>
                  <a:gd name="T5" fmla="*/ 0 h 2"/>
                  <a:gd name="T6" fmla="*/ 0 w 2"/>
                  <a:gd name="T7" fmla="*/ 0 h 2"/>
                  <a:gd name="T8" fmla="*/ 0 w 2"/>
                  <a:gd name="T9" fmla="*/ 2 h 2"/>
                  <a:gd name="T10" fmla="*/ 2 w 2"/>
                  <a:gd name="T11" fmla="*/ 2 h 2"/>
                  <a:gd name="T12" fmla="*/ 2 w 2"/>
                  <a:gd name="T13" fmla="*/ 2 h 2"/>
                  <a:gd name="T14" fmla="*/ 2 w 2"/>
                  <a:gd name="T15" fmla="*/ 2 h 2"/>
                  <a:gd name="T16" fmla="*/ 2 w 2"/>
                  <a:gd name="T17" fmla="*/ 0 h 2"/>
                  <a:gd name="T18" fmla="*/ 2 w 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
                    <a:moveTo>
                      <a:pt x="2" y="0"/>
                    </a:moveTo>
                    <a:lnTo>
                      <a:pt x="2" y="0"/>
                    </a:lnTo>
                    <a:lnTo>
                      <a:pt x="0" y="0"/>
                    </a:lnTo>
                    <a:lnTo>
                      <a:pt x="0" y="2"/>
                    </a:lnTo>
                    <a:lnTo>
                      <a:pt x="2"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 name="Freeform 1235"/>
              <p:cNvSpPr>
                <a:spLocks/>
              </p:cNvSpPr>
              <p:nvPr/>
            </p:nvSpPr>
            <p:spPr bwMode="auto">
              <a:xfrm>
                <a:off x="2220" y="3654"/>
                <a:ext cx="172" cy="28"/>
              </a:xfrm>
              <a:custGeom>
                <a:avLst/>
                <a:gdLst>
                  <a:gd name="T0" fmla="*/ 2 w 172"/>
                  <a:gd name="T1" fmla="*/ 0 h 28"/>
                  <a:gd name="T2" fmla="*/ 170 w 172"/>
                  <a:gd name="T3" fmla="*/ 0 h 28"/>
                  <a:gd name="T4" fmla="*/ 170 w 172"/>
                  <a:gd name="T5" fmla="*/ 2 h 28"/>
                  <a:gd name="T6" fmla="*/ 170 w 172"/>
                  <a:gd name="T7" fmla="*/ 2 h 28"/>
                  <a:gd name="T8" fmla="*/ 172 w 172"/>
                  <a:gd name="T9" fmla="*/ 2 h 28"/>
                  <a:gd name="T10" fmla="*/ 172 w 172"/>
                  <a:gd name="T11" fmla="*/ 2 h 28"/>
                  <a:gd name="T12" fmla="*/ 172 w 172"/>
                  <a:gd name="T13" fmla="*/ 26 h 28"/>
                  <a:gd name="T14" fmla="*/ 172 w 172"/>
                  <a:gd name="T15" fmla="*/ 26 h 28"/>
                  <a:gd name="T16" fmla="*/ 170 w 172"/>
                  <a:gd name="T17" fmla="*/ 26 h 28"/>
                  <a:gd name="T18" fmla="*/ 170 w 172"/>
                  <a:gd name="T19" fmla="*/ 28 h 28"/>
                  <a:gd name="T20" fmla="*/ 170 w 172"/>
                  <a:gd name="T21" fmla="*/ 28 h 28"/>
                  <a:gd name="T22" fmla="*/ 2 w 172"/>
                  <a:gd name="T23" fmla="*/ 28 h 28"/>
                  <a:gd name="T24" fmla="*/ 2 w 172"/>
                  <a:gd name="T25" fmla="*/ 28 h 28"/>
                  <a:gd name="T26" fmla="*/ 2 w 172"/>
                  <a:gd name="T27" fmla="*/ 26 h 28"/>
                  <a:gd name="T28" fmla="*/ 0 w 172"/>
                  <a:gd name="T29" fmla="*/ 26 h 28"/>
                  <a:gd name="T30" fmla="*/ 0 w 172"/>
                  <a:gd name="T31" fmla="*/ 26 h 28"/>
                  <a:gd name="T32" fmla="*/ 0 w 172"/>
                  <a:gd name="T33" fmla="*/ 2 h 28"/>
                  <a:gd name="T34" fmla="*/ 0 w 172"/>
                  <a:gd name="T35" fmla="*/ 2 h 28"/>
                  <a:gd name="T36" fmla="*/ 2 w 172"/>
                  <a:gd name="T37" fmla="*/ 2 h 28"/>
                  <a:gd name="T38" fmla="*/ 2 w 172"/>
                  <a:gd name="T39" fmla="*/ 2 h 28"/>
                  <a:gd name="T40" fmla="*/ 2 w 172"/>
                  <a:gd name="T41" fmla="*/ 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2" h="28">
                    <a:moveTo>
                      <a:pt x="2" y="0"/>
                    </a:moveTo>
                    <a:lnTo>
                      <a:pt x="170" y="0"/>
                    </a:lnTo>
                    <a:lnTo>
                      <a:pt x="170" y="2"/>
                    </a:lnTo>
                    <a:lnTo>
                      <a:pt x="172" y="2"/>
                    </a:lnTo>
                    <a:lnTo>
                      <a:pt x="172" y="26"/>
                    </a:lnTo>
                    <a:lnTo>
                      <a:pt x="170" y="26"/>
                    </a:lnTo>
                    <a:lnTo>
                      <a:pt x="170" y="28"/>
                    </a:lnTo>
                    <a:lnTo>
                      <a:pt x="2" y="28"/>
                    </a:lnTo>
                    <a:lnTo>
                      <a:pt x="2" y="26"/>
                    </a:lnTo>
                    <a:lnTo>
                      <a:pt x="0" y="26"/>
                    </a:lnTo>
                    <a:lnTo>
                      <a:pt x="0" y="2"/>
                    </a:lnTo>
                    <a:lnTo>
                      <a:pt x="2" y="2"/>
                    </a:lnTo>
                    <a:lnTo>
                      <a:pt x="2" y="0"/>
                    </a:lnTo>
                    <a:close/>
                  </a:path>
                </a:pathLst>
              </a:custGeom>
              <a:solidFill>
                <a:srgbClr val="2C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 name="Freeform 1236"/>
              <p:cNvSpPr>
                <a:spLocks/>
              </p:cNvSpPr>
              <p:nvPr/>
            </p:nvSpPr>
            <p:spPr bwMode="auto">
              <a:xfrm>
                <a:off x="2330" y="3658"/>
                <a:ext cx="22" cy="22"/>
              </a:xfrm>
              <a:custGeom>
                <a:avLst/>
                <a:gdLst>
                  <a:gd name="T0" fmla="*/ 0 w 22"/>
                  <a:gd name="T1" fmla="*/ 10 h 22"/>
                  <a:gd name="T2" fmla="*/ 12 w 22"/>
                  <a:gd name="T3" fmla="*/ 0 h 22"/>
                  <a:gd name="T4" fmla="*/ 22 w 22"/>
                  <a:gd name="T5" fmla="*/ 10 h 22"/>
                  <a:gd name="T6" fmla="*/ 12 w 22"/>
                  <a:gd name="T7" fmla="*/ 22 h 22"/>
                  <a:gd name="T8" fmla="*/ 0 w 22"/>
                  <a:gd name="T9" fmla="*/ 1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2">
                    <a:moveTo>
                      <a:pt x="0" y="10"/>
                    </a:moveTo>
                    <a:lnTo>
                      <a:pt x="12" y="0"/>
                    </a:lnTo>
                    <a:lnTo>
                      <a:pt x="22" y="10"/>
                    </a:lnTo>
                    <a:lnTo>
                      <a:pt x="12" y="22"/>
                    </a:lnTo>
                    <a:lnTo>
                      <a:pt x="0" y="10"/>
                    </a:lnTo>
                    <a:close/>
                  </a:path>
                </a:pathLst>
              </a:custGeom>
              <a:solidFill>
                <a:srgbClr val="9F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 name="Freeform 1237"/>
              <p:cNvSpPr>
                <a:spLocks/>
              </p:cNvSpPr>
              <p:nvPr/>
            </p:nvSpPr>
            <p:spPr bwMode="auto">
              <a:xfrm>
                <a:off x="2310" y="3696"/>
                <a:ext cx="70" cy="6"/>
              </a:xfrm>
              <a:custGeom>
                <a:avLst/>
                <a:gdLst>
                  <a:gd name="T0" fmla="*/ 0 w 70"/>
                  <a:gd name="T1" fmla="*/ 0 h 6"/>
                  <a:gd name="T2" fmla="*/ 70 w 70"/>
                  <a:gd name="T3" fmla="*/ 0 h 6"/>
                  <a:gd name="T4" fmla="*/ 70 w 70"/>
                  <a:gd name="T5" fmla="*/ 6 h 6"/>
                  <a:gd name="T6" fmla="*/ 0 w 70"/>
                  <a:gd name="T7" fmla="*/ 6 h 6"/>
                  <a:gd name="T8" fmla="*/ 0 w 70"/>
                  <a:gd name="T9" fmla="*/ 0 h 6"/>
                  <a:gd name="T10" fmla="*/ 0 w 70"/>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6">
                    <a:moveTo>
                      <a:pt x="0" y="0"/>
                    </a:moveTo>
                    <a:lnTo>
                      <a:pt x="70" y="0"/>
                    </a:lnTo>
                    <a:lnTo>
                      <a:pt x="70"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 name="Freeform 1238"/>
              <p:cNvSpPr>
                <a:spLocks/>
              </p:cNvSpPr>
              <p:nvPr/>
            </p:nvSpPr>
            <p:spPr bwMode="auto">
              <a:xfrm>
                <a:off x="2310" y="3696"/>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w 72"/>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 name="Freeform 1239"/>
              <p:cNvSpPr>
                <a:spLocks/>
              </p:cNvSpPr>
              <p:nvPr/>
            </p:nvSpPr>
            <p:spPr bwMode="auto">
              <a:xfrm>
                <a:off x="2242" y="3696"/>
                <a:ext cx="64" cy="6"/>
              </a:xfrm>
              <a:custGeom>
                <a:avLst/>
                <a:gdLst>
                  <a:gd name="T0" fmla="*/ 0 w 64"/>
                  <a:gd name="T1" fmla="*/ 0 h 6"/>
                  <a:gd name="T2" fmla="*/ 64 w 64"/>
                  <a:gd name="T3" fmla="*/ 0 h 6"/>
                  <a:gd name="T4" fmla="*/ 64 w 64"/>
                  <a:gd name="T5" fmla="*/ 6 h 6"/>
                  <a:gd name="T6" fmla="*/ 0 w 64"/>
                  <a:gd name="T7" fmla="*/ 6 h 6"/>
                  <a:gd name="T8" fmla="*/ 0 w 64"/>
                  <a:gd name="T9" fmla="*/ 0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 name="Freeform 1240"/>
              <p:cNvSpPr>
                <a:spLocks/>
              </p:cNvSpPr>
              <p:nvPr/>
            </p:nvSpPr>
            <p:spPr bwMode="auto">
              <a:xfrm>
                <a:off x="2242" y="3696"/>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w 6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 name="Freeform 1241"/>
              <p:cNvSpPr>
                <a:spLocks/>
              </p:cNvSpPr>
              <p:nvPr/>
            </p:nvSpPr>
            <p:spPr bwMode="auto">
              <a:xfrm>
                <a:off x="2310" y="3900"/>
                <a:ext cx="70" cy="6"/>
              </a:xfrm>
              <a:custGeom>
                <a:avLst/>
                <a:gdLst>
                  <a:gd name="T0" fmla="*/ 0 w 70"/>
                  <a:gd name="T1" fmla="*/ 0 h 6"/>
                  <a:gd name="T2" fmla="*/ 70 w 70"/>
                  <a:gd name="T3" fmla="*/ 0 h 6"/>
                  <a:gd name="T4" fmla="*/ 70 w 70"/>
                  <a:gd name="T5" fmla="*/ 6 h 6"/>
                  <a:gd name="T6" fmla="*/ 0 w 70"/>
                  <a:gd name="T7" fmla="*/ 6 h 6"/>
                  <a:gd name="T8" fmla="*/ 0 w 70"/>
                  <a:gd name="T9" fmla="*/ 0 h 6"/>
                  <a:gd name="T10" fmla="*/ 0 w 70"/>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6">
                    <a:moveTo>
                      <a:pt x="0" y="0"/>
                    </a:moveTo>
                    <a:lnTo>
                      <a:pt x="70" y="0"/>
                    </a:lnTo>
                    <a:lnTo>
                      <a:pt x="70"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3" name="Freeform 1242"/>
              <p:cNvSpPr>
                <a:spLocks/>
              </p:cNvSpPr>
              <p:nvPr/>
            </p:nvSpPr>
            <p:spPr bwMode="auto">
              <a:xfrm>
                <a:off x="2310" y="3900"/>
                <a:ext cx="72" cy="6"/>
              </a:xfrm>
              <a:custGeom>
                <a:avLst/>
                <a:gdLst>
                  <a:gd name="T0" fmla="*/ 0 w 72"/>
                  <a:gd name="T1" fmla="*/ 0 h 6"/>
                  <a:gd name="T2" fmla="*/ 72 w 72"/>
                  <a:gd name="T3" fmla="*/ 0 h 6"/>
                  <a:gd name="T4" fmla="*/ 72 w 72"/>
                  <a:gd name="T5" fmla="*/ 6 h 6"/>
                  <a:gd name="T6" fmla="*/ 68 w 72"/>
                  <a:gd name="T7" fmla="*/ 2 h 6"/>
                  <a:gd name="T8" fmla="*/ 4 w 72"/>
                  <a:gd name="T9" fmla="*/ 2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4" name="Freeform 1243"/>
              <p:cNvSpPr>
                <a:spLocks/>
              </p:cNvSpPr>
              <p:nvPr/>
            </p:nvSpPr>
            <p:spPr bwMode="auto">
              <a:xfrm>
                <a:off x="2242" y="3900"/>
                <a:ext cx="64" cy="6"/>
              </a:xfrm>
              <a:custGeom>
                <a:avLst/>
                <a:gdLst>
                  <a:gd name="T0" fmla="*/ 0 w 64"/>
                  <a:gd name="T1" fmla="*/ 0 h 6"/>
                  <a:gd name="T2" fmla="*/ 64 w 64"/>
                  <a:gd name="T3" fmla="*/ 0 h 6"/>
                  <a:gd name="T4" fmla="*/ 64 w 64"/>
                  <a:gd name="T5" fmla="*/ 6 h 6"/>
                  <a:gd name="T6" fmla="*/ 0 w 64"/>
                  <a:gd name="T7" fmla="*/ 6 h 6"/>
                  <a:gd name="T8" fmla="*/ 0 w 64"/>
                  <a:gd name="T9" fmla="*/ 0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5" name="Freeform 1244"/>
              <p:cNvSpPr>
                <a:spLocks/>
              </p:cNvSpPr>
              <p:nvPr/>
            </p:nvSpPr>
            <p:spPr bwMode="auto">
              <a:xfrm>
                <a:off x="2242" y="3900"/>
                <a:ext cx="64" cy="6"/>
              </a:xfrm>
              <a:custGeom>
                <a:avLst/>
                <a:gdLst>
                  <a:gd name="T0" fmla="*/ 0 w 64"/>
                  <a:gd name="T1" fmla="*/ 0 h 6"/>
                  <a:gd name="T2" fmla="*/ 64 w 64"/>
                  <a:gd name="T3" fmla="*/ 0 h 6"/>
                  <a:gd name="T4" fmla="*/ 64 w 64"/>
                  <a:gd name="T5" fmla="*/ 6 h 6"/>
                  <a:gd name="T6" fmla="*/ 62 w 64"/>
                  <a:gd name="T7" fmla="*/ 2 h 6"/>
                  <a:gd name="T8" fmla="*/ 4 w 64"/>
                  <a:gd name="T9" fmla="*/ 2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6" name="Freeform 1245"/>
              <p:cNvSpPr>
                <a:spLocks/>
              </p:cNvSpPr>
              <p:nvPr/>
            </p:nvSpPr>
            <p:spPr bwMode="auto">
              <a:xfrm>
                <a:off x="2310" y="3888"/>
                <a:ext cx="70" cy="8"/>
              </a:xfrm>
              <a:custGeom>
                <a:avLst/>
                <a:gdLst>
                  <a:gd name="T0" fmla="*/ 0 w 70"/>
                  <a:gd name="T1" fmla="*/ 0 h 8"/>
                  <a:gd name="T2" fmla="*/ 70 w 70"/>
                  <a:gd name="T3" fmla="*/ 2 h 8"/>
                  <a:gd name="T4" fmla="*/ 70 w 70"/>
                  <a:gd name="T5" fmla="*/ 8 h 8"/>
                  <a:gd name="T6" fmla="*/ 0 w 70"/>
                  <a:gd name="T7" fmla="*/ 8 h 8"/>
                  <a:gd name="T8" fmla="*/ 0 w 70"/>
                  <a:gd name="T9" fmla="*/ 2 h 8"/>
                  <a:gd name="T10" fmla="*/ 0 w 70"/>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8">
                    <a:moveTo>
                      <a:pt x="0" y="0"/>
                    </a:moveTo>
                    <a:lnTo>
                      <a:pt x="70" y="2"/>
                    </a:lnTo>
                    <a:lnTo>
                      <a:pt x="70" y="8"/>
                    </a:lnTo>
                    <a:lnTo>
                      <a:pt x="0" y="8"/>
                    </a:lnTo>
                    <a:lnTo>
                      <a:pt x="0" y="2"/>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7" name="Freeform 1246"/>
              <p:cNvSpPr>
                <a:spLocks/>
              </p:cNvSpPr>
              <p:nvPr/>
            </p:nvSpPr>
            <p:spPr bwMode="auto">
              <a:xfrm>
                <a:off x="2310" y="3890"/>
                <a:ext cx="72" cy="6"/>
              </a:xfrm>
              <a:custGeom>
                <a:avLst/>
                <a:gdLst>
                  <a:gd name="T0" fmla="*/ 0 w 72"/>
                  <a:gd name="T1" fmla="*/ 0 h 6"/>
                  <a:gd name="T2" fmla="*/ 72 w 72"/>
                  <a:gd name="T3" fmla="*/ 0 h 6"/>
                  <a:gd name="T4" fmla="*/ 72 w 72"/>
                  <a:gd name="T5" fmla="*/ 6 h 6"/>
                  <a:gd name="T6" fmla="*/ 68 w 72"/>
                  <a:gd name="T7" fmla="*/ 2 h 6"/>
                  <a:gd name="T8" fmla="*/ 4 w 72"/>
                  <a:gd name="T9" fmla="*/ 2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8" name="Freeform 1247"/>
              <p:cNvSpPr>
                <a:spLocks/>
              </p:cNvSpPr>
              <p:nvPr/>
            </p:nvSpPr>
            <p:spPr bwMode="auto">
              <a:xfrm>
                <a:off x="2242" y="3888"/>
                <a:ext cx="64" cy="8"/>
              </a:xfrm>
              <a:custGeom>
                <a:avLst/>
                <a:gdLst>
                  <a:gd name="T0" fmla="*/ 0 w 64"/>
                  <a:gd name="T1" fmla="*/ 0 h 8"/>
                  <a:gd name="T2" fmla="*/ 64 w 64"/>
                  <a:gd name="T3" fmla="*/ 2 h 8"/>
                  <a:gd name="T4" fmla="*/ 64 w 64"/>
                  <a:gd name="T5" fmla="*/ 8 h 8"/>
                  <a:gd name="T6" fmla="*/ 0 w 64"/>
                  <a:gd name="T7" fmla="*/ 8 h 8"/>
                  <a:gd name="T8" fmla="*/ 0 w 64"/>
                  <a:gd name="T9" fmla="*/ 2 h 8"/>
                  <a:gd name="T10" fmla="*/ 0 w 64"/>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
                    <a:moveTo>
                      <a:pt x="0" y="0"/>
                    </a:moveTo>
                    <a:lnTo>
                      <a:pt x="64" y="2"/>
                    </a:lnTo>
                    <a:lnTo>
                      <a:pt x="64" y="8"/>
                    </a:lnTo>
                    <a:lnTo>
                      <a:pt x="0" y="8"/>
                    </a:lnTo>
                    <a:lnTo>
                      <a:pt x="0" y="2"/>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9" name="Freeform 1248"/>
              <p:cNvSpPr>
                <a:spLocks/>
              </p:cNvSpPr>
              <p:nvPr/>
            </p:nvSpPr>
            <p:spPr bwMode="auto">
              <a:xfrm>
                <a:off x="2242" y="3890"/>
                <a:ext cx="64" cy="6"/>
              </a:xfrm>
              <a:custGeom>
                <a:avLst/>
                <a:gdLst>
                  <a:gd name="T0" fmla="*/ 0 w 64"/>
                  <a:gd name="T1" fmla="*/ 0 h 6"/>
                  <a:gd name="T2" fmla="*/ 64 w 64"/>
                  <a:gd name="T3" fmla="*/ 0 h 6"/>
                  <a:gd name="T4" fmla="*/ 64 w 64"/>
                  <a:gd name="T5" fmla="*/ 6 h 6"/>
                  <a:gd name="T6" fmla="*/ 62 w 64"/>
                  <a:gd name="T7" fmla="*/ 2 h 6"/>
                  <a:gd name="T8" fmla="*/ 4 w 64"/>
                  <a:gd name="T9" fmla="*/ 2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 name="Rectangle 1249"/>
              <p:cNvSpPr>
                <a:spLocks noChangeArrowheads="1"/>
              </p:cNvSpPr>
              <p:nvPr/>
            </p:nvSpPr>
            <p:spPr bwMode="auto">
              <a:xfrm>
                <a:off x="2310" y="3880"/>
                <a:ext cx="70" cy="4"/>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51" name="Freeform 1250"/>
              <p:cNvSpPr>
                <a:spLocks/>
              </p:cNvSpPr>
              <p:nvPr/>
            </p:nvSpPr>
            <p:spPr bwMode="auto">
              <a:xfrm>
                <a:off x="2310" y="3880"/>
                <a:ext cx="72" cy="6"/>
              </a:xfrm>
              <a:custGeom>
                <a:avLst/>
                <a:gdLst>
                  <a:gd name="T0" fmla="*/ 0 w 72"/>
                  <a:gd name="T1" fmla="*/ 0 h 6"/>
                  <a:gd name="T2" fmla="*/ 72 w 72"/>
                  <a:gd name="T3" fmla="*/ 0 h 6"/>
                  <a:gd name="T4" fmla="*/ 72 w 72"/>
                  <a:gd name="T5" fmla="*/ 6 h 6"/>
                  <a:gd name="T6" fmla="*/ 68 w 72"/>
                  <a:gd name="T7" fmla="*/ 2 h 6"/>
                  <a:gd name="T8" fmla="*/ 4 w 72"/>
                  <a:gd name="T9" fmla="*/ 2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2" name="Rectangle 1251"/>
              <p:cNvSpPr>
                <a:spLocks noChangeArrowheads="1"/>
              </p:cNvSpPr>
              <p:nvPr/>
            </p:nvSpPr>
            <p:spPr bwMode="auto">
              <a:xfrm>
                <a:off x="2242" y="3880"/>
                <a:ext cx="64" cy="4"/>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53" name="Freeform 1252"/>
              <p:cNvSpPr>
                <a:spLocks/>
              </p:cNvSpPr>
              <p:nvPr/>
            </p:nvSpPr>
            <p:spPr bwMode="auto">
              <a:xfrm>
                <a:off x="2242" y="3880"/>
                <a:ext cx="64" cy="6"/>
              </a:xfrm>
              <a:custGeom>
                <a:avLst/>
                <a:gdLst>
                  <a:gd name="T0" fmla="*/ 0 w 64"/>
                  <a:gd name="T1" fmla="*/ 0 h 6"/>
                  <a:gd name="T2" fmla="*/ 64 w 64"/>
                  <a:gd name="T3" fmla="*/ 0 h 6"/>
                  <a:gd name="T4" fmla="*/ 64 w 64"/>
                  <a:gd name="T5" fmla="*/ 6 h 6"/>
                  <a:gd name="T6" fmla="*/ 62 w 64"/>
                  <a:gd name="T7" fmla="*/ 2 h 6"/>
                  <a:gd name="T8" fmla="*/ 4 w 64"/>
                  <a:gd name="T9" fmla="*/ 2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4" name="Rectangle 1253"/>
              <p:cNvSpPr>
                <a:spLocks noChangeArrowheads="1"/>
              </p:cNvSpPr>
              <p:nvPr/>
            </p:nvSpPr>
            <p:spPr bwMode="auto">
              <a:xfrm>
                <a:off x="2310" y="3868"/>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55" name="Freeform 1254"/>
              <p:cNvSpPr>
                <a:spLocks/>
              </p:cNvSpPr>
              <p:nvPr/>
            </p:nvSpPr>
            <p:spPr bwMode="auto">
              <a:xfrm>
                <a:off x="2310" y="3868"/>
                <a:ext cx="72" cy="8"/>
              </a:xfrm>
              <a:custGeom>
                <a:avLst/>
                <a:gdLst>
                  <a:gd name="T0" fmla="*/ 0 w 72"/>
                  <a:gd name="T1" fmla="*/ 0 h 8"/>
                  <a:gd name="T2" fmla="*/ 72 w 72"/>
                  <a:gd name="T3" fmla="*/ 2 h 8"/>
                  <a:gd name="T4" fmla="*/ 72 w 72"/>
                  <a:gd name="T5" fmla="*/ 8 h 8"/>
                  <a:gd name="T6" fmla="*/ 68 w 72"/>
                  <a:gd name="T7" fmla="*/ 4 h 8"/>
                  <a:gd name="T8" fmla="*/ 4 w 72"/>
                  <a:gd name="T9" fmla="*/ 4 h 8"/>
                  <a:gd name="T10" fmla="*/ 0 w 72"/>
                  <a:gd name="T11" fmla="*/ 2 h 8"/>
                  <a:gd name="T12" fmla="*/ 0 w 72"/>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
                    <a:moveTo>
                      <a:pt x="0" y="0"/>
                    </a:moveTo>
                    <a:lnTo>
                      <a:pt x="72" y="2"/>
                    </a:lnTo>
                    <a:lnTo>
                      <a:pt x="72" y="8"/>
                    </a:lnTo>
                    <a:lnTo>
                      <a:pt x="68" y="4"/>
                    </a:lnTo>
                    <a:lnTo>
                      <a:pt x="4" y="4"/>
                    </a:lnTo>
                    <a:lnTo>
                      <a:pt x="0"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6" name="Rectangle 1255"/>
              <p:cNvSpPr>
                <a:spLocks noChangeArrowheads="1"/>
              </p:cNvSpPr>
              <p:nvPr/>
            </p:nvSpPr>
            <p:spPr bwMode="auto">
              <a:xfrm>
                <a:off x="2242" y="3868"/>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57" name="Freeform 1256"/>
              <p:cNvSpPr>
                <a:spLocks/>
              </p:cNvSpPr>
              <p:nvPr/>
            </p:nvSpPr>
            <p:spPr bwMode="auto">
              <a:xfrm>
                <a:off x="2242" y="3868"/>
                <a:ext cx="64" cy="8"/>
              </a:xfrm>
              <a:custGeom>
                <a:avLst/>
                <a:gdLst>
                  <a:gd name="T0" fmla="*/ 0 w 64"/>
                  <a:gd name="T1" fmla="*/ 0 h 8"/>
                  <a:gd name="T2" fmla="*/ 64 w 64"/>
                  <a:gd name="T3" fmla="*/ 2 h 8"/>
                  <a:gd name="T4" fmla="*/ 64 w 64"/>
                  <a:gd name="T5" fmla="*/ 8 h 8"/>
                  <a:gd name="T6" fmla="*/ 62 w 64"/>
                  <a:gd name="T7" fmla="*/ 4 h 8"/>
                  <a:gd name="T8" fmla="*/ 4 w 64"/>
                  <a:gd name="T9" fmla="*/ 4 h 8"/>
                  <a:gd name="T10" fmla="*/ 0 w 64"/>
                  <a:gd name="T11" fmla="*/ 2 h 8"/>
                  <a:gd name="T12" fmla="*/ 0 w 64"/>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8">
                    <a:moveTo>
                      <a:pt x="0" y="0"/>
                    </a:moveTo>
                    <a:lnTo>
                      <a:pt x="64" y="2"/>
                    </a:lnTo>
                    <a:lnTo>
                      <a:pt x="64" y="8"/>
                    </a:lnTo>
                    <a:lnTo>
                      <a:pt x="62" y="4"/>
                    </a:lnTo>
                    <a:lnTo>
                      <a:pt x="4" y="4"/>
                    </a:lnTo>
                    <a:lnTo>
                      <a:pt x="0"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8" name="Rectangle 1257"/>
              <p:cNvSpPr>
                <a:spLocks noChangeArrowheads="1"/>
              </p:cNvSpPr>
              <p:nvPr/>
            </p:nvSpPr>
            <p:spPr bwMode="auto">
              <a:xfrm>
                <a:off x="2310" y="3848"/>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59" name="Freeform 1258"/>
              <p:cNvSpPr>
                <a:spLocks/>
              </p:cNvSpPr>
              <p:nvPr/>
            </p:nvSpPr>
            <p:spPr bwMode="auto">
              <a:xfrm>
                <a:off x="2310" y="3848"/>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w 72"/>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 name="Rectangle 1259"/>
              <p:cNvSpPr>
                <a:spLocks noChangeArrowheads="1"/>
              </p:cNvSpPr>
              <p:nvPr/>
            </p:nvSpPr>
            <p:spPr bwMode="auto">
              <a:xfrm>
                <a:off x="2242" y="3848"/>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61" name="Freeform 1260"/>
              <p:cNvSpPr>
                <a:spLocks/>
              </p:cNvSpPr>
              <p:nvPr/>
            </p:nvSpPr>
            <p:spPr bwMode="auto">
              <a:xfrm>
                <a:off x="2242" y="3848"/>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w 6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2" name="Freeform 1261"/>
              <p:cNvSpPr>
                <a:spLocks/>
              </p:cNvSpPr>
              <p:nvPr/>
            </p:nvSpPr>
            <p:spPr bwMode="auto">
              <a:xfrm>
                <a:off x="2310" y="3858"/>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3" name="Freeform 1262"/>
              <p:cNvSpPr>
                <a:spLocks/>
              </p:cNvSpPr>
              <p:nvPr/>
            </p:nvSpPr>
            <p:spPr bwMode="auto">
              <a:xfrm>
                <a:off x="2242" y="3858"/>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4" name="Rectangle 1263"/>
              <p:cNvSpPr>
                <a:spLocks noChangeArrowheads="1"/>
              </p:cNvSpPr>
              <p:nvPr/>
            </p:nvSpPr>
            <p:spPr bwMode="auto">
              <a:xfrm>
                <a:off x="2310" y="3838"/>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65" name="Freeform 1264"/>
              <p:cNvSpPr>
                <a:spLocks/>
              </p:cNvSpPr>
              <p:nvPr/>
            </p:nvSpPr>
            <p:spPr bwMode="auto">
              <a:xfrm>
                <a:off x="2310" y="3838"/>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6" name="Rectangle 1265"/>
              <p:cNvSpPr>
                <a:spLocks noChangeArrowheads="1"/>
              </p:cNvSpPr>
              <p:nvPr/>
            </p:nvSpPr>
            <p:spPr bwMode="auto">
              <a:xfrm>
                <a:off x="2242" y="3838"/>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67" name="Freeform 1266"/>
              <p:cNvSpPr>
                <a:spLocks/>
              </p:cNvSpPr>
              <p:nvPr/>
            </p:nvSpPr>
            <p:spPr bwMode="auto">
              <a:xfrm>
                <a:off x="2242" y="3838"/>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8" name="Freeform 1267"/>
              <p:cNvSpPr>
                <a:spLocks/>
              </p:cNvSpPr>
              <p:nvPr/>
            </p:nvSpPr>
            <p:spPr bwMode="auto">
              <a:xfrm>
                <a:off x="2310" y="3828"/>
                <a:ext cx="70" cy="6"/>
              </a:xfrm>
              <a:custGeom>
                <a:avLst/>
                <a:gdLst>
                  <a:gd name="T0" fmla="*/ 0 w 70"/>
                  <a:gd name="T1" fmla="*/ 0 h 6"/>
                  <a:gd name="T2" fmla="*/ 70 w 70"/>
                  <a:gd name="T3" fmla="*/ 0 h 6"/>
                  <a:gd name="T4" fmla="*/ 70 w 70"/>
                  <a:gd name="T5" fmla="*/ 6 h 6"/>
                  <a:gd name="T6" fmla="*/ 0 w 70"/>
                  <a:gd name="T7" fmla="*/ 6 h 6"/>
                  <a:gd name="T8" fmla="*/ 0 w 70"/>
                  <a:gd name="T9" fmla="*/ 0 h 6"/>
                  <a:gd name="T10" fmla="*/ 0 w 70"/>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6">
                    <a:moveTo>
                      <a:pt x="0" y="0"/>
                    </a:moveTo>
                    <a:lnTo>
                      <a:pt x="70" y="0"/>
                    </a:lnTo>
                    <a:lnTo>
                      <a:pt x="70"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9" name="Freeform 1268"/>
              <p:cNvSpPr>
                <a:spLocks/>
              </p:cNvSpPr>
              <p:nvPr/>
            </p:nvSpPr>
            <p:spPr bwMode="auto">
              <a:xfrm>
                <a:off x="2310" y="3828"/>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 name="Freeform 1269"/>
              <p:cNvSpPr>
                <a:spLocks/>
              </p:cNvSpPr>
              <p:nvPr/>
            </p:nvSpPr>
            <p:spPr bwMode="auto">
              <a:xfrm>
                <a:off x="2242" y="3828"/>
                <a:ext cx="64" cy="6"/>
              </a:xfrm>
              <a:custGeom>
                <a:avLst/>
                <a:gdLst>
                  <a:gd name="T0" fmla="*/ 0 w 64"/>
                  <a:gd name="T1" fmla="*/ 0 h 6"/>
                  <a:gd name="T2" fmla="*/ 64 w 64"/>
                  <a:gd name="T3" fmla="*/ 0 h 6"/>
                  <a:gd name="T4" fmla="*/ 64 w 64"/>
                  <a:gd name="T5" fmla="*/ 6 h 6"/>
                  <a:gd name="T6" fmla="*/ 0 w 64"/>
                  <a:gd name="T7" fmla="*/ 6 h 6"/>
                  <a:gd name="T8" fmla="*/ 0 w 64"/>
                  <a:gd name="T9" fmla="*/ 0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1" name="Freeform 1270"/>
              <p:cNvSpPr>
                <a:spLocks/>
              </p:cNvSpPr>
              <p:nvPr/>
            </p:nvSpPr>
            <p:spPr bwMode="auto">
              <a:xfrm>
                <a:off x="2242" y="3828"/>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2" name="Rectangle 1271"/>
              <p:cNvSpPr>
                <a:spLocks noChangeArrowheads="1"/>
              </p:cNvSpPr>
              <p:nvPr/>
            </p:nvSpPr>
            <p:spPr bwMode="auto">
              <a:xfrm>
                <a:off x="2310" y="3818"/>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73" name="Freeform 1272"/>
              <p:cNvSpPr>
                <a:spLocks/>
              </p:cNvSpPr>
              <p:nvPr/>
            </p:nvSpPr>
            <p:spPr bwMode="auto">
              <a:xfrm>
                <a:off x="2310" y="3818"/>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4" name="Rectangle 1273"/>
              <p:cNvSpPr>
                <a:spLocks noChangeArrowheads="1"/>
              </p:cNvSpPr>
              <p:nvPr/>
            </p:nvSpPr>
            <p:spPr bwMode="auto">
              <a:xfrm>
                <a:off x="2242" y="3818"/>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75" name="Freeform 1274"/>
              <p:cNvSpPr>
                <a:spLocks/>
              </p:cNvSpPr>
              <p:nvPr/>
            </p:nvSpPr>
            <p:spPr bwMode="auto">
              <a:xfrm>
                <a:off x="2242" y="3818"/>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6" name="Rectangle 1275"/>
              <p:cNvSpPr>
                <a:spLocks noChangeArrowheads="1"/>
              </p:cNvSpPr>
              <p:nvPr/>
            </p:nvSpPr>
            <p:spPr bwMode="auto">
              <a:xfrm>
                <a:off x="2310" y="3808"/>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77" name="Freeform 1276"/>
              <p:cNvSpPr>
                <a:spLocks/>
              </p:cNvSpPr>
              <p:nvPr/>
            </p:nvSpPr>
            <p:spPr bwMode="auto">
              <a:xfrm>
                <a:off x="2310" y="3808"/>
                <a:ext cx="72" cy="6"/>
              </a:xfrm>
              <a:custGeom>
                <a:avLst/>
                <a:gdLst>
                  <a:gd name="T0" fmla="*/ 0 w 72"/>
                  <a:gd name="T1" fmla="*/ 0 h 6"/>
                  <a:gd name="T2" fmla="*/ 72 w 72"/>
                  <a:gd name="T3" fmla="*/ 0 h 6"/>
                  <a:gd name="T4" fmla="*/ 72 w 72"/>
                  <a:gd name="T5" fmla="*/ 6 h 6"/>
                  <a:gd name="T6" fmla="*/ 68 w 72"/>
                  <a:gd name="T7" fmla="*/ 2 h 6"/>
                  <a:gd name="T8" fmla="*/ 4 w 72"/>
                  <a:gd name="T9" fmla="*/ 2 h 6"/>
                  <a:gd name="T10" fmla="*/ 0 w 72"/>
                  <a:gd name="T11" fmla="*/ 0 h 6"/>
                  <a:gd name="T12" fmla="*/ 0 w 72"/>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
                    <a:moveTo>
                      <a:pt x="0" y="0"/>
                    </a:moveTo>
                    <a:lnTo>
                      <a:pt x="72" y="0"/>
                    </a:lnTo>
                    <a:lnTo>
                      <a:pt x="72" y="6"/>
                    </a:lnTo>
                    <a:lnTo>
                      <a:pt x="68"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8" name="Rectangle 1277"/>
              <p:cNvSpPr>
                <a:spLocks noChangeArrowheads="1"/>
              </p:cNvSpPr>
              <p:nvPr/>
            </p:nvSpPr>
            <p:spPr bwMode="auto">
              <a:xfrm>
                <a:off x="2242" y="3808"/>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79" name="Freeform 1278"/>
              <p:cNvSpPr>
                <a:spLocks/>
              </p:cNvSpPr>
              <p:nvPr/>
            </p:nvSpPr>
            <p:spPr bwMode="auto">
              <a:xfrm>
                <a:off x="2242" y="3808"/>
                <a:ext cx="64" cy="6"/>
              </a:xfrm>
              <a:custGeom>
                <a:avLst/>
                <a:gdLst>
                  <a:gd name="T0" fmla="*/ 0 w 64"/>
                  <a:gd name="T1" fmla="*/ 0 h 6"/>
                  <a:gd name="T2" fmla="*/ 64 w 64"/>
                  <a:gd name="T3" fmla="*/ 0 h 6"/>
                  <a:gd name="T4" fmla="*/ 64 w 64"/>
                  <a:gd name="T5" fmla="*/ 6 h 6"/>
                  <a:gd name="T6" fmla="*/ 62 w 64"/>
                  <a:gd name="T7" fmla="*/ 2 h 6"/>
                  <a:gd name="T8" fmla="*/ 4 w 64"/>
                  <a:gd name="T9" fmla="*/ 2 h 6"/>
                  <a:gd name="T10" fmla="*/ 0 w 64"/>
                  <a:gd name="T11" fmla="*/ 0 h 6"/>
                  <a:gd name="T12" fmla="*/ 0 w 6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
                    <a:moveTo>
                      <a:pt x="0" y="0"/>
                    </a:moveTo>
                    <a:lnTo>
                      <a:pt x="64" y="0"/>
                    </a:lnTo>
                    <a:lnTo>
                      <a:pt x="64" y="6"/>
                    </a:lnTo>
                    <a:lnTo>
                      <a:pt x="62"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 name="Rectangle 1279"/>
              <p:cNvSpPr>
                <a:spLocks noChangeArrowheads="1"/>
              </p:cNvSpPr>
              <p:nvPr/>
            </p:nvSpPr>
            <p:spPr bwMode="auto">
              <a:xfrm>
                <a:off x="2310" y="3798"/>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81" name="Freeform 1280"/>
              <p:cNvSpPr>
                <a:spLocks/>
              </p:cNvSpPr>
              <p:nvPr/>
            </p:nvSpPr>
            <p:spPr bwMode="auto">
              <a:xfrm>
                <a:off x="2310" y="3798"/>
                <a:ext cx="72" cy="6"/>
              </a:xfrm>
              <a:custGeom>
                <a:avLst/>
                <a:gdLst>
                  <a:gd name="T0" fmla="*/ 0 w 72"/>
                  <a:gd name="T1" fmla="*/ 0 h 6"/>
                  <a:gd name="T2" fmla="*/ 72 w 72"/>
                  <a:gd name="T3" fmla="*/ 0 h 6"/>
                  <a:gd name="T4" fmla="*/ 72 w 72"/>
                  <a:gd name="T5" fmla="*/ 6 h 6"/>
                  <a:gd name="T6" fmla="*/ 68 w 72"/>
                  <a:gd name="T7" fmla="*/ 2 h 6"/>
                  <a:gd name="T8" fmla="*/ 4 w 72"/>
                  <a:gd name="T9" fmla="*/ 2 h 6"/>
                  <a:gd name="T10" fmla="*/ 0 w 72"/>
                  <a:gd name="T11" fmla="*/ 0 h 6"/>
                  <a:gd name="T12" fmla="*/ 0 w 72"/>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
                    <a:moveTo>
                      <a:pt x="0" y="0"/>
                    </a:moveTo>
                    <a:lnTo>
                      <a:pt x="72" y="0"/>
                    </a:lnTo>
                    <a:lnTo>
                      <a:pt x="72" y="6"/>
                    </a:lnTo>
                    <a:lnTo>
                      <a:pt x="68"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2" name="Rectangle 1281"/>
              <p:cNvSpPr>
                <a:spLocks noChangeArrowheads="1"/>
              </p:cNvSpPr>
              <p:nvPr/>
            </p:nvSpPr>
            <p:spPr bwMode="auto">
              <a:xfrm>
                <a:off x="2242" y="3798"/>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83" name="Freeform 1282"/>
              <p:cNvSpPr>
                <a:spLocks/>
              </p:cNvSpPr>
              <p:nvPr/>
            </p:nvSpPr>
            <p:spPr bwMode="auto">
              <a:xfrm>
                <a:off x="2242" y="3798"/>
                <a:ext cx="64" cy="6"/>
              </a:xfrm>
              <a:custGeom>
                <a:avLst/>
                <a:gdLst>
                  <a:gd name="T0" fmla="*/ 0 w 64"/>
                  <a:gd name="T1" fmla="*/ 0 h 6"/>
                  <a:gd name="T2" fmla="*/ 64 w 64"/>
                  <a:gd name="T3" fmla="*/ 0 h 6"/>
                  <a:gd name="T4" fmla="*/ 64 w 64"/>
                  <a:gd name="T5" fmla="*/ 6 h 6"/>
                  <a:gd name="T6" fmla="*/ 62 w 64"/>
                  <a:gd name="T7" fmla="*/ 2 h 6"/>
                  <a:gd name="T8" fmla="*/ 4 w 64"/>
                  <a:gd name="T9" fmla="*/ 2 h 6"/>
                  <a:gd name="T10" fmla="*/ 0 w 64"/>
                  <a:gd name="T11" fmla="*/ 0 h 6"/>
                  <a:gd name="T12" fmla="*/ 0 w 6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
                    <a:moveTo>
                      <a:pt x="0" y="0"/>
                    </a:moveTo>
                    <a:lnTo>
                      <a:pt x="64" y="0"/>
                    </a:lnTo>
                    <a:lnTo>
                      <a:pt x="64" y="6"/>
                    </a:lnTo>
                    <a:lnTo>
                      <a:pt x="62"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4" name="Freeform 1283"/>
              <p:cNvSpPr>
                <a:spLocks/>
              </p:cNvSpPr>
              <p:nvPr/>
            </p:nvSpPr>
            <p:spPr bwMode="auto">
              <a:xfrm>
                <a:off x="2310" y="3766"/>
                <a:ext cx="72" cy="8"/>
              </a:xfrm>
              <a:custGeom>
                <a:avLst/>
                <a:gdLst>
                  <a:gd name="T0" fmla="*/ 0 w 72"/>
                  <a:gd name="T1" fmla="*/ 0 h 8"/>
                  <a:gd name="T2" fmla="*/ 72 w 72"/>
                  <a:gd name="T3" fmla="*/ 2 h 8"/>
                  <a:gd name="T4" fmla="*/ 72 w 72"/>
                  <a:gd name="T5" fmla="*/ 8 h 8"/>
                  <a:gd name="T6" fmla="*/ 68 w 72"/>
                  <a:gd name="T7" fmla="*/ 4 h 8"/>
                  <a:gd name="T8" fmla="*/ 4 w 72"/>
                  <a:gd name="T9" fmla="*/ 4 h 8"/>
                  <a:gd name="T10" fmla="*/ 0 w 72"/>
                  <a:gd name="T11" fmla="*/ 2 h 8"/>
                  <a:gd name="T12" fmla="*/ 0 w 72"/>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
                    <a:moveTo>
                      <a:pt x="0" y="0"/>
                    </a:moveTo>
                    <a:lnTo>
                      <a:pt x="72" y="2"/>
                    </a:lnTo>
                    <a:lnTo>
                      <a:pt x="72" y="8"/>
                    </a:lnTo>
                    <a:lnTo>
                      <a:pt x="68" y="4"/>
                    </a:lnTo>
                    <a:lnTo>
                      <a:pt x="4" y="4"/>
                    </a:lnTo>
                    <a:lnTo>
                      <a:pt x="0"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5" name="Freeform 1284"/>
              <p:cNvSpPr>
                <a:spLocks/>
              </p:cNvSpPr>
              <p:nvPr/>
            </p:nvSpPr>
            <p:spPr bwMode="auto">
              <a:xfrm>
                <a:off x="2242" y="3766"/>
                <a:ext cx="64" cy="8"/>
              </a:xfrm>
              <a:custGeom>
                <a:avLst/>
                <a:gdLst>
                  <a:gd name="T0" fmla="*/ 0 w 64"/>
                  <a:gd name="T1" fmla="*/ 0 h 8"/>
                  <a:gd name="T2" fmla="*/ 64 w 64"/>
                  <a:gd name="T3" fmla="*/ 2 h 8"/>
                  <a:gd name="T4" fmla="*/ 64 w 64"/>
                  <a:gd name="T5" fmla="*/ 8 h 8"/>
                  <a:gd name="T6" fmla="*/ 62 w 64"/>
                  <a:gd name="T7" fmla="*/ 4 h 8"/>
                  <a:gd name="T8" fmla="*/ 4 w 64"/>
                  <a:gd name="T9" fmla="*/ 4 h 8"/>
                  <a:gd name="T10" fmla="*/ 0 w 64"/>
                  <a:gd name="T11" fmla="*/ 2 h 8"/>
                  <a:gd name="T12" fmla="*/ 0 w 64"/>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8">
                    <a:moveTo>
                      <a:pt x="0" y="0"/>
                    </a:moveTo>
                    <a:lnTo>
                      <a:pt x="64" y="2"/>
                    </a:lnTo>
                    <a:lnTo>
                      <a:pt x="64" y="8"/>
                    </a:lnTo>
                    <a:lnTo>
                      <a:pt x="62" y="4"/>
                    </a:lnTo>
                    <a:lnTo>
                      <a:pt x="4" y="4"/>
                    </a:lnTo>
                    <a:lnTo>
                      <a:pt x="0"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6" name="Rectangle 1285"/>
              <p:cNvSpPr>
                <a:spLocks noChangeArrowheads="1"/>
              </p:cNvSpPr>
              <p:nvPr/>
            </p:nvSpPr>
            <p:spPr bwMode="auto">
              <a:xfrm>
                <a:off x="2310" y="3786"/>
                <a:ext cx="70" cy="8"/>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87" name="Freeform 1286"/>
              <p:cNvSpPr>
                <a:spLocks/>
              </p:cNvSpPr>
              <p:nvPr/>
            </p:nvSpPr>
            <p:spPr bwMode="auto">
              <a:xfrm>
                <a:off x="2310" y="3788"/>
                <a:ext cx="72" cy="6"/>
              </a:xfrm>
              <a:custGeom>
                <a:avLst/>
                <a:gdLst>
                  <a:gd name="T0" fmla="*/ 0 w 72"/>
                  <a:gd name="T1" fmla="*/ 0 h 6"/>
                  <a:gd name="T2" fmla="*/ 72 w 72"/>
                  <a:gd name="T3" fmla="*/ 0 h 6"/>
                  <a:gd name="T4" fmla="*/ 72 w 72"/>
                  <a:gd name="T5" fmla="*/ 6 h 6"/>
                  <a:gd name="T6" fmla="*/ 68 w 72"/>
                  <a:gd name="T7" fmla="*/ 2 h 6"/>
                  <a:gd name="T8" fmla="*/ 4 w 72"/>
                  <a:gd name="T9" fmla="*/ 2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8" name="Rectangle 1287"/>
              <p:cNvSpPr>
                <a:spLocks noChangeArrowheads="1"/>
              </p:cNvSpPr>
              <p:nvPr/>
            </p:nvSpPr>
            <p:spPr bwMode="auto">
              <a:xfrm>
                <a:off x="2242" y="3786"/>
                <a:ext cx="64" cy="8"/>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89" name="Freeform 1288"/>
              <p:cNvSpPr>
                <a:spLocks/>
              </p:cNvSpPr>
              <p:nvPr/>
            </p:nvSpPr>
            <p:spPr bwMode="auto">
              <a:xfrm>
                <a:off x="2242" y="3788"/>
                <a:ext cx="64" cy="6"/>
              </a:xfrm>
              <a:custGeom>
                <a:avLst/>
                <a:gdLst>
                  <a:gd name="T0" fmla="*/ 0 w 64"/>
                  <a:gd name="T1" fmla="*/ 0 h 6"/>
                  <a:gd name="T2" fmla="*/ 64 w 64"/>
                  <a:gd name="T3" fmla="*/ 0 h 6"/>
                  <a:gd name="T4" fmla="*/ 64 w 64"/>
                  <a:gd name="T5" fmla="*/ 6 h 6"/>
                  <a:gd name="T6" fmla="*/ 62 w 64"/>
                  <a:gd name="T7" fmla="*/ 2 h 6"/>
                  <a:gd name="T8" fmla="*/ 4 w 64"/>
                  <a:gd name="T9" fmla="*/ 2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0" name="Freeform 1289"/>
              <p:cNvSpPr>
                <a:spLocks/>
              </p:cNvSpPr>
              <p:nvPr/>
            </p:nvSpPr>
            <p:spPr bwMode="auto">
              <a:xfrm>
                <a:off x="2310" y="3776"/>
                <a:ext cx="70" cy="6"/>
              </a:xfrm>
              <a:custGeom>
                <a:avLst/>
                <a:gdLst>
                  <a:gd name="T0" fmla="*/ 0 w 70"/>
                  <a:gd name="T1" fmla="*/ 0 h 6"/>
                  <a:gd name="T2" fmla="*/ 70 w 70"/>
                  <a:gd name="T3" fmla="*/ 0 h 6"/>
                  <a:gd name="T4" fmla="*/ 70 w 70"/>
                  <a:gd name="T5" fmla="*/ 6 h 6"/>
                  <a:gd name="T6" fmla="*/ 0 w 70"/>
                  <a:gd name="T7" fmla="*/ 6 h 6"/>
                  <a:gd name="T8" fmla="*/ 0 w 70"/>
                  <a:gd name="T9" fmla="*/ 0 h 6"/>
                  <a:gd name="T10" fmla="*/ 0 w 70"/>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6">
                    <a:moveTo>
                      <a:pt x="0" y="0"/>
                    </a:moveTo>
                    <a:lnTo>
                      <a:pt x="70" y="0"/>
                    </a:lnTo>
                    <a:lnTo>
                      <a:pt x="70"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1" name="Freeform 1290"/>
              <p:cNvSpPr>
                <a:spLocks/>
              </p:cNvSpPr>
              <p:nvPr/>
            </p:nvSpPr>
            <p:spPr bwMode="auto">
              <a:xfrm>
                <a:off x="2310" y="3776"/>
                <a:ext cx="72" cy="8"/>
              </a:xfrm>
              <a:custGeom>
                <a:avLst/>
                <a:gdLst>
                  <a:gd name="T0" fmla="*/ 0 w 72"/>
                  <a:gd name="T1" fmla="*/ 0 h 8"/>
                  <a:gd name="T2" fmla="*/ 72 w 72"/>
                  <a:gd name="T3" fmla="*/ 0 h 8"/>
                  <a:gd name="T4" fmla="*/ 72 w 72"/>
                  <a:gd name="T5" fmla="*/ 8 h 8"/>
                  <a:gd name="T6" fmla="*/ 68 w 72"/>
                  <a:gd name="T7" fmla="*/ 4 h 8"/>
                  <a:gd name="T8" fmla="*/ 4 w 72"/>
                  <a:gd name="T9" fmla="*/ 4 h 8"/>
                  <a:gd name="T10" fmla="*/ 0 w 7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8">
                    <a:moveTo>
                      <a:pt x="0" y="0"/>
                    </a:moveTo>
                    <a:lnTo>
                      <a:pt x="72" y="0"/>
                    </a:lnTo>
                    <a:lnTo>
                      <a:pt x="72" y="8"/>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2" name="Freeform 1291"/>
              <p:cNvSpPr>
                <a:spLocks/>
              </p:cNvSpPr>
              <p:nvPr/>
            </p:nvSpPr>
            <p:spPr bwMode="auto">
              <a:xfrm>
                <a:off x="2242" y="3776"/>
                <a:ext cx="64" cy="6"/>
              </a:xfrm>
              <a:custGeom>
                <a:avLst/>
                <a:gdLst>
                  <a:gd name="T0" fmla="*/ 0 w 64"/>
                  <a:gd name="T1" fmla="*/ 0 h 6"/>
                  <a:gd name="T2" fmla="*/ 64 w 64"/>
                  <a:gd name="T3" fmla="*/ 0 h 6"/>
                  <a:gd name="T4" fmla="*/ 64 w 64"/>
                  <a:gd name="T5" fmla="*/ 6 h 6"/>
                  <a:gd name="T6" fmla="*/ 0 w 64"/>
                  <a:gd name="T7" fmla="*/ 6 h 6"/>
                  <a:gd name="T8" fmla="*/ 0 w 64"/>
                  <a:gd name="T9" fmla="*/ 0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3" name="Freeform 1292"/>
              <p:cNvSpPr>
                <a:spLocks/>
              </p:cNvSpPr>
              <p:nvPr/>
            </p:nvSpPr>
            <p:spPr bwMode="auto">
              <a:xfrm>
                <a:off x="2242" y="3776"/>
                <a:ext cx="64" cy="8"/>
              </a:xfrm>
              <a:custGeom>
                <a:avLst/>
                <a:gdLst>
                  <a:gd name="T0" fmla="*/ 0 w 64"/>
                  <a:gd name="T1" fmla="*/ 0 h 8"/>
                  <a:gd name="T2" fmla="*/ 64 w 64"/>
                  <a:gd name="T3" fmla="*/ 0 h 8"/>
                  <a:gd name="T4" fmla="*/ 64 w 64"/>
                  <a:gd name="T5" fmla="*/ 8 h 8"/>
                  <a:gd name="T6" fmla="*/ 62 w 64"/>
                  <a:gd name="T7" fmla="*/ 4 h 8"/>
                  <a:gd name="T8" fmla="*/ 4 w 64"/>
                  <a:gd name="T9" fmla="*/ 4 h 8"/>
                  <a:gd name="T10" fmla="*/ 0 w 64"/>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
                    <a:moveTo>
                      <a:pt x="0" y="0"/>
                    </a:moveTo>
                    <a:lnTo>
                      <a:pt x="64" y="0"/>
                    </a:lnTo>
                    <a:lnTo>
                      <a:pt x="64" y="8"/>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4" name="Rectangle 1293"/>
              <p:cNvSpPr>
                <a:spLocks noChangeArrowheads="1"/>
              </p:cNvSpPr>
              <p:nvPr/>
            </p:nvSpPr>
            <p:spPr bwMode="auto">
              <a:xfrm>
                <a:off x="2310" y="3756"/>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95" name="Freeform 1294"/>
              <p:cNvSpPr>
                <a:spLocks/>
              </p:cNvSpPr>
              <p:nvPr/>
            </p:nvSpPr>
            <p:spPr bwMode="auto">
              <a:xfrm>
                <a:off x="2310" y="3756"/>
                <a:ext cx="72" cy="8"/>
              </a:xfrm>
              <a:custGeom>
                <a:avLst/>
                <a:gdLst>
                  <a:gd name="T0" fmla="*/ 0 w 72"/>
                  <a:gd name="T1" fmla="*/ 0 h 8"/>
                  <a:gd name="T2" fmla="*/ 72 w 72"/>
                  <a:gd name="T3" fmla="*/ 0 h 8"/>
                  <a:gd name="T4" fmla="*/ 72 w 72"/>
                  <a:gd name="T5" fmla="*/ 8 h 8"/>
                  <a:gd name="T6" fmla="*/ 68 w 72"/>
                  <a:gd name="T7" fmla="*/ 4 h 8"/>
                  <a:gd name="T8" fmla="*/ 4 w 72"/>
                  <a:gd name="T9" fmla="*/ 4 h 8"/>
                  <a:gd name="T10" fmla="*/ 0 w 72"/>
                  <a:gd name="T11" fmla="*/ 0 h 8"/>
                  <a:gd name="T12" fmla="*/ 0 w 72"/>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
                    <a:moveTo>
                      <a:pt x="0" y="0"/>
                    </a:moveTo>
                    <a:lnTo>
                      <a:pt x="72" y="0"/>
                    </a:lnTo>
                    <a:lnTo>
                      <a:pt x="72" y="8"/>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6" name="Rectangle 1295"/>
              <p:cNvSpPr>
                <a:spLocks noChangeArrowheads="1"/>
              </p:cNvSpPr>
              <p:nvPr/>
            </p:nvSpPr>
            <p:spPr bwMode="auto">
              <a:xfrm>
                <a:off x="2242" y="3756"/>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97" name="Freeform 1296"/>
              <p:cNvSpPr>
                <a:spLocks/>
              </p:cNvSpPr>
              <p:nvPr/>
            </p:nvSpPr>
            <p:spPr bwMode="auto">
              <a:xfrm>
                <a:off x="2242" y="3756"/>
                <a:ext cx="64" cy="8"/>
              </a:xfrm>
              <a:custGeom>
                <a:avLst/>
                <a:gdLst>
                  <a:gd name="T0" fmla="*/ 0 w 64"/>
                  <a:gd name="T1" fmla="*/ 0 h 8"/>
                  <a:gd name="T2" fmla="*/ 64 w 64"/>
                  <a:gd name="T3" fmla="*/ 0 h 8"/>
                  <a:gd name="T4" fmla="*/ 64 w 64"/>
                  <a:gd name="T5" fmla="*/ 8 h 8"/>
                  <a:gd name="T6" fmla="*/ 62 w 64"/>
                  <a:gd name="T7" fmla="*/ 4 h 8"/>
                  <a:gd name="T8" fmla="*/ 4 w 64"/>
                  <a:gd name="T9" fmla="*/ 4 h 8"/>
                  <a:gd name="T10" fmla="*/ 0 w 64"/>
                  <a:gd name="T11" fmla="*/ 0 h 8"/>
                  <a:gd name="T12" fmla="*/ 0 w 64"/>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8">
                    <a:moveTo>
                      <a:pt x="0" y="0"/>
                    </a:moveTo>
                    <a:lnTo>
                      <a:pt x="64" y="0"/>
                    </a:lnTo>
                    <a:lnTo>
                      <a:pt x="64" y="8"/>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8" name="Rectangle 1297"/>
              <p:cNvSpPr>
                <a:spLocks noChangeArrowheads="1"/>
              </p:cNvSpPr>
              <p:nvPr/>
            </p:nvSpPr>
            <p:spPr bwMode="auto">
              <a:xfrm>
                <a:off x="2310" y="3746"/>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99" name="Freeform 1298"/>
              <p:cNvSpPr>
                <a:spLocks/>
              </p:cNvSpPr>
              <p:nvPr/>
            </p:nvSpPr>
            <p:spPr bwMode="auto">
              <a:xfrm>
                <a:off x="2310" y="3746"/>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0" name="Rectangle 1299"/>
              <p:cNvSpPr>
                <a:spLocks noChangeArrowheads="1"/>
              </p:cNvSpPr>
              <p:nvPr/>
            </p:nvSpPr>
            <p:spPr bwMode="auto">
              <a:xfrm>
                <a:off x="2242" y="3746"/>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901" name="Freeform 1300"/>
              <p:cNvSpPr>
                <a:spLocks/>
              </p:cNvSpPr>
              <p:nvPr/>
            </p:nvSpPr>
            <p:spPr bwMode="auto">
              <a:xfrm>
                <a:off x="2242" y="3746"/>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2" name="Rectangle 1301"/>
              <p:cNvSpPr>
                <a:spLocks noChangeArrowheads="1"/>
              </p:cNvSpPr>
              <p:nvPr/>
            </p:nvSpPr>
            <p:spPr bwMode="auto">
              <a:xfrm>
                <a:off x="2310" y="3736"/>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903" name="Freeform 1302"/>
              <p:cNvSpPr>
                <a:spLocks/>
              </p:cNvSpPr>
              <p:nvPr/>
            </p:nvSpPr>
            <p:spPr bwMode="auto">
              <a:xfrm>
                <a:off x="2310" y="3736"/>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4" name="Rectangle 1303"/>
              <p:cNvSpPr>
                <a:spLocks noChangeArrowheads="1"/>
              </p:cNvSpPr>
              <p:nvPr/>
            </p:nvSpPr>
            <p:spPr bwMode="auto">
              <a:xfrm>
                <a:off x="2242" y="3736"/>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905" name="Freeform 1304"/>
              <p:cNvSpPr>
                <a:spLocks/>
              </p:cNvSpPr>
              <p:nvPr/>
            </p:nvSpPr>
            <p:spPr bwMode="auto">
              <a:xfrm>
                <a:off x="2242" y="3736"/>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6" name="Rectangle 1305"/>
              <p:cNvSpPr>
                <a:spLocks noChangeArrowheads="1"/>
              </p:cNvSpPr>
              <p:nvPr/>
            </p:nvSpPr>
            <p:spPr bwMode="auto">
              <a:xfrm>
                <a:off x="2310" y="3726"/>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907" name="Freeform 1306"/>
              <p:cNvSpPr>
                <a:spLocks/>
              </p:cNvSpPr>
              <p:nvPr/>
            </p:nvSpPr>
            <p:spPr bwMode="auto">
              <a:xfrm>
                <a:off x="2310" y="3726"/>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w 72"/>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8" name="Rectangle 1307"/>
              <p:cNvSpPr>
                <a:spLocks noChangeArrowheads="1"/>
              </p:cNvSpPr>
              <p:nvPr/>
            </p:nvSpPr>
            <p:spPr bwMode="auto">
              <a:xfrm>
                <a:off x="2242" y="3726"/>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909" name="Freeform 1308"/>
              <p:cNvSpPr>
                <a:spLocks/>
              </p:cNvSpPr>
              <p:nvPr/>
            </p:nvSpPr>
            <p:spPr bwMode="auto">
              <a:xfrm>
                <a:off x="2242" y="3726"/>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w 6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0" name="Rectangle 1309"/>
              <p:cNvSpPr>
                <a:spLocks noChangeArrowheads="1"/>
              </p:cNvSpPr>
              <p:nvPr/>
            </p:nvSpPr>
            <p:spPr bwMode="auto">
              <a:xfrm>
                <a:off x="2310" y="3716"/>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911" name="Freeform 1310"/>
              <p:cNvSpPr>
                <a:spLocks/>
              </p:cNvSpPr>
              <p:nvPr/>
            </p:nvSpPr>
            <p:spPr bwMode="auto">
              <a:xfrm>
                <a:off x="2310" y="3716"/>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w 72"/>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 name="Rectangle 1311"/>
              <p:cNvSpPr>
                <a:spLocks noChangeArrowheads="1"/>
              </p:cNvSpPr>
              <p:nvPr/>
            </p:nvSpPr>
            <p:spPr bwMode="auto">
              <a:xfrm>
                <a:off x="2242" y="3716"/>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913" name="Freeform 1312"/>
              <p:cNvSpPr>
                <a:spLocks/>
              </p:cNvSpPr>
              <p:nvPr/>
            </p:nvSpPr>
            <p:spPr bwMode="auto">
              <a:xfrm>
                <a:off x="2242" y="3716"/>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w 6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4" name="Rectangle 1313"/>
              <p:cNvSpPr>
                <a:spLocks noChangeArrowheads="1"/>
              </p:cNvSpPr>
              <p:nvPr/>
            </p:nvSpPr>
            <p:spPr bwMode="auto">
              <a:xfrm>
                <a:off x="2310" y="3706"/>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915" name="Freeform 1314"/>
              <p:cNvSpPr>
                <a:spLocks/>
              </p:cNvSpPr>
              <p:nvPr/>
            </p:nvSpPr>
            <p:spPr bwMode="auto">
              <a:xfrm>
                <a:off x="2310" y="3706"/>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w 72"/>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6" name="Rectangle 1315"/>
              <p:cNvSpPr>
                <a:spLocks noChangeArrowheads="1"/>
              </p:cNvSpPr>
              <p:nvPr/>
            </p:nvSpPr>
            <p:spPr bwMode="auto">
              <a:xfrm>
                <a:off x="2242" y="3706"/>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917" name="Freeform 1316"/>
              <p:cNvSpPr>
                <a:spLocks/>
              </p:cNvSpPr>
              <p:nvPr/>
            </p:nvSpPr>
            <p:spPr bwMode="auto">
              <a:xfrm>
                <a:off x="2242" y="3706"/>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w 6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8" name="Rectangle 1317"/>
              <p:cNvSpPr>
                <a:spLocks noChangeArrowheads="1"/>
              </p:cNvSpPr>
              <p:nvPr/>
            </p:nvSpPr>
            <p:spPr bwMode="auto">
              <a:xfrm>
                <a:off x="2270" y="3436"/>
                <a:ext cx="112" cy="28"/>
              </a:xfrm>
              <a:prstGeom prst="rect">
                <a:avLst/>
              </a:prstGeom>
              <a:solidFill>
                <a:srgbClr val="92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919" name="Freeform 1318"/>
              <p:cNvSpPr>
                <a:spLocks/>
              </p:cNvSpPr>
              <p:nvPr/>
            </p:nvSpPr>
            <p:spPr bwMode="auto">
              <a:xfrm>
                <a:off x="2270" y="3436"/>
                <a:ext cx="114" cy="1"/>
              </a:xfrm>
              <a:custGeom>
                <a:avLst/>
                <a:gdLst>
                  <a:gd name="T0" fmla="*/ 114 w 114"/>
                  <a:gd name="T1" fmla="*/ 0 h 1"/>
                  <a:gd name="T2" fmla="*/ 112 w 114"/>
                  <a:gd name="T3" fmla="*/ 0 h 1"/>
                  <a:gd name="T4" fmla="*/ 0 w 114"/>
                  <a:gd name="T5" fmla="*/ 0 h 1"/>
                  <a:gd name="T6" fmla="*/ 0 w 114"/>
                  <a:gd name="T7" fmla="*/ 0 h 1"/>
                  <a:gd name="T8" fmla="*/ 112 w 114"/>
                  <a:gd name="T9" fmla="*/ 0 h 1"/>
                  <a:gd name="T10" fmla="*/ 112 w 114"/>
                  <a:gd name="T11" fmla="*/ 0 h 1"/>
                  <a:gd name="T12" fmla="*/ 114 w 114"/>
                  <a:gd name="T13" fmla="*/ 0 h 1"/>
                  <a:gd name="T14" fmla="*/ 114 w 114"/>
                  <a:gd name="T15" fmla="*/ 0 h 1"/>
                  <a:gd name="T16" fmla="*/ 112 w 114"/>
                  <a:gd name="T17" fmla="*/ 0 h 1"/>
                  <a:gd name="T18" fmla="*/ 114 w 114"/>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1">
                    <a:moveTo>
                      <a:pt x="114" y="0"/>
                    </a:moveTo>
                    <a:lnTo>
                      <a:pt x="112" y="0"/>
                    </a:lnTo>
                    <a:lnTo>
                      <a:pt x="0" y="0"/>
                    </a:lnTo>
                    <a:lnTo>
                      <a:pt x="112" y="0"/>
                    </a:lnTo>
                    <a:lnTo>
                      <a:pt x="114" y="0"/>
                    </a:lnTo>
                    <a:lnTo>
                      <a:pt x="112" y="0"/>
                    </a:lnTo>
                    <a:lnTo>
                      <a:pt x="1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0" name="Freeform 1319"/>
              <p:cNvSpPr>
                <a:spLocks/>
              </p:cNvSpPr>
              <p:nvPr/>
            </p:nvSpPr>
            <p:spPr bwMode="auto">
              <a:xfrm>
                <a:off x="2382" y="3436"/>
                <a:ext cx="2" cy="28"/>
              </a:xfrm>
              <a:custGeom>
                <a:avLst/>
                <a:gdLst>
                  <a:gd name="T0" fmla="*/ 0 w 2"/>
                  <a:gd name="T1" fmla="*/ 28 h 28"/>
                  <a:gd name="T2" fmla="*/ 2 w 2"/>
                  <a:gd name="T3" fmla="*/ 28 h 28"/>
                  <a:gd name="T4" fmla="*/ 2 w 2"/>
                  <a:gd name="T5" fmla="*/ 0 h 28"/>
                  <a:gd name="T6" fmla="*/ 0 w 2"/>
                  <a:gd name="T7" fmla="*/ 0 h 28"/>
                  <a:gd name="T8" fmla="*/ 0 w 2"/>
                  <a:gd name="T9" fmla="*/ 28 h 28"/>
                  <a:gd name="T10" fmla="*/ 0 w 2"/>
                  <a:gd name="T11" fmla="*/ 26 h 28"/>
                  <a:gd name="T12" fmla="*/ 0 w 2"/>
                  <a:gd name="T13" fmla="*/ 28 h 28"/>
                  <a:gd name="T14" fmla="*/ 2 w 2"/>
                  <a:gd name="T15" fmla="*/ 28 h 28"/>
                  <a:gd name="T16" fmla="*/ 2 w 2"/>
                  <a:gd name="T17" fmla="*/ 28 h 28"/>
                  <a:gd name="T18" fmla="*/ 0 w 2"/>
                  <a:gd name="T19" fmla="*/ 2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8">
                    <a:moveTo>
                      <a:pt x="0" y="28"/>
                    </a:moveTo>
                    <a:lnTo>
                      <a:pt x="2" y="28"/>
                    </a:lnTo>
                    <a:lnTo>
                      <a:pt x="2" y="0"/>
                    </a:lnTo>
                    <a:lnTo>
                      <a:pt x="0" y="0"/>
                    </a:lnTo>
                    <a:lnTo>
                      <a:pt x="0" y="28"/>
                    </a:lnTo>
                    <a:lnTo>
                      <a:pt x="0" y="26"/>
                    </a:lnTo>
                    <a:lnTo>
                      <a:pt x="0" y="28"/>
                    </a:lnTo>
                    <a:lnTo>
                      <a:pt x="2" y="28"/>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1" name="Freeform 1320"/>
              <p:cNvSpPr>
                <a:spLocks/>
              </p:cNvSpPr>
              <p:nvPr/>
            </p:nvSpPr>
            <p:spPr bwMode="auto">
              <a:xfrm>
                <a:off x="2268" y="3462"/>
                <a:ext cx="114" cy="2"/>
              </a:xfrm>
              <a:custGeom>
                <a:avLst/>
                <a:gdLst>
                  <a:gd name="T0" fmla="*/ 0 w 114"/>
                  <a:gd name="T1" fmla="*/ 2 h 2"/>
                  <a:gd name="T2" fmla="*/ 2 w 114"/>
                  <a:gd name="T3" fmla="*/ 2 h 2"/>
                  <a:gd name="T4" fmla="*/ 114 w 114"/>
                  <a:gd name="T5" fmla="*/ 2 h 2"/>
                  <a:gd name="T6" fmla="*/ 114 w 114"/>
                  <a:gd name="T7" fmla="*/ 0 h 2"/>
                  <a:gd name="T8" fmla="*/ 2 w 114"/>
                  <a:gd name="T9" fmla="*/ 0 h 2"/>
                  <a:gd name="T10" fmla="*/ 2 w 114"/>
                  <a:gd name="T11" fmla="*/ 2 h 2"/>
                  <a:gd name="T12" fmla="*/ 0 w 114"/>
                  <a:gd name="T13" fmla="*/ 2 h 2"/>
                  <a:gd name="T14" fmla="*/ 0 w 114"/>
                  <a:gd name="T15" fmla="*/ 2 h 2"/>
                  <a:gd name="T16" fmla="*/ 2 w 114"/>
                  <a:gd name="T17" fmla="*/ 2 h 2"/>
                  <a:gd name="T18" fmla="*/ 0 w 114"/>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2">
                    <a:moveTo>
                      <a:pt x="0" y="2"/>
                    </a:moveTo>
                    <a:lnTo>
                      <a:pt x="2" y="2"/>
                    </a:lnTo>
                    <a:lnTo>
                      <a:pt x="114" y="2"/>
                    </a:lnTo>
                    <a:lnTo>
                      <a:pt x="114" y="0"/>
                    </a:lnTo>
                    <a:lnTo>
                      <a:pt x="2" y="0"/>
                    </a:lnTo>
                    <a:lnTo>
                      <a:pt x="2" y="2"/>
                    </a:lnTo>
                    <a:lnTo>
                      <a:pt x="0" y="2"/>
                    </a:lnTo>
                    <a:lnTo>
                      <a:pt x="2"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 name="Freeform 1321"/>
              <p:cNvSpPr>
                <a:spLocks/>
              </p:cNvSpPr>
              <p:nvPr/>
            </p:nvSpPr>
            <p:spPr bwMode="auto">
              <a:xfrm>
                <a:off x="2268" y="3436"/>
                <a:ext cx="2" cy="28"/>
              </a:xfrm>
              <a:custGeom>
                <a:avLst/>
                <a:gdLst>
                  <a:gd name="T0" fmla="*/ 2 w 2"/>
                  <a:gd name="T1" fmla="*/ 0 h 28"/>
                  <a:gd name="T2" fmla="*/ 0 w 2"/>
                  <a:gd name="T3" fmla="*/ 0 h 28"/>
                  <a:gd name="T4" fmla="*/ 0 w 2"/>
                  <a:gd name="T5" fmla="*/ 28 h 28"/>
                  <a:gd name="T6" fmla="*/ 2 w 2"/>
                  <a:gd name="T7" fmla="*/ 28 h 28"/>
                  <a:gd name="T8" fmla="*/ 2 w 2"/>
                  <a:gd name="T9" fmla="*/ 0 h 28"/>
                  <a:gd name="T10" fmla="*/ 2 w 2"/>
                  <a:gd name="T11" fmla="*/ 0 h 28"/>
                  <a:gd name="T12" fmla="*/ 2 w 2"/>
                  <a:gd name="T13" fmla="*/ 0 h 28"/>
                  <a:gd name="T14" fmla="*/ 0 w 2"/>
                  <a:gd name="T15" fmla="*/ 0 h 28"/>
                  <a:gd name="T16" fmla="*/ 0 w 2"/>
                  <a:gd name="T17" fmla="*/ 0 h 28"/>
                  <a:gd name="T18" fmla="*/ 2 w 2"/>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8">
                    <a:moveTo>
                      <a:pt x="2" y="0"/>
                    </a:moveTo>
                    <a:lnTo>
                      <a:pt x="0" y="0"/>
                    </a:lnTo>
                    <a:lnTo>
                      <a:pt x="0" y="28"/>
                    </a:lnTo>
                    <a:lnTo>
                      <a:pt x="2" y="28"/>
                    </a:lnTo>
                    <a:lnTo>
                      <a:pt x="2" y="0"/>
                    </a:lnTo>
                    <a:lnTo>
                      <a:pt x="0"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 name="Freeform 1322"/>
              <p:cNvSpPr>
                <a:spLocks/>
              </p:cNvSpPr>
              <p:nvPr/>
            </p:nvSpPr>
            <p:spPr bwMode="auto">
              <a:xfrm>
                <a:off x="2274" y="3438"/>
                <a:ext cx="102" cy="12"/>
              </a:xfrm>
              <a:custGeom>
                <a:avLst/>
                <a:gdLst>
                  <a:gd name="T0" fmla="*/ 0 w 102"/>
                  <a:gd name="T1" fmla="*/ 4 h 12"/>
                  <a:gd name="T2" fmla="*/ 36 w 102"/>
                  <a:gd name="T3" fmla="*/ 4 h 12"/>
                  <a:gd name="T4" fmla="*/ 36 w 102"/>
                  <a:gd name="T5" fmla="*/ 0 h 12"/>
                  <a:gd name="T6" fmla="*/ 66 w 102"/>
                  <a:gd name="T7" fmla="*/ 0 h 12"/>
                  <a:gd name="T8" fmla="*/ 66 w 102"/>
                  <a:gd name="T9" fmla="*/ 4 h 12"/>
                  <a:gd name="T10" fmla="*/ 102 w 102"/>
                  <a:gd name="T11" fmla="*/ 4 h 12"/>
                  <a:gd name="T12" fmla="*/ 102 w 102"/>
                  <a:gd name="T13" fmla="*/ 12 h 12"/>
                  <a:gd name="T14" fmla="*/ 0 w 102"/>
                  <a:gd name="T15" fmla="*/ 12 h 12"/>
                  <a:gd name="T16" fmla="*/ 0 w 102"/>
                  <a:gd name="T17" fmla="*/ 4 h 12"/>
                  <a:gd name="T18" fmla="*/ 0 w 102"/>
                  <a:gd name="T19" fmla="*/ 4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 h="12">
                    <a:moveTo>
                      <a:pt x="0" y="4"/>
                    </a:moveTo>
                    <a:lnTo>
                      <a:pt x="36" y="4"/>
                    </a:lnTo>
                    <a:lnTo>
                      <a:pt x="36" y="0"/>
                    </a:lnTo>
                    <a:lnTo>
                      <a:pt x="66" y="0"/>
                    </a:lnTo>
                    <a:lnTo>
                      <a:pt x="66" y="4"/>
                    </a:lnTo>
                    <a:lnTo>
                      <a:pt x="102" y="4"/>
                    </a:lnTo>
                    <a:lnTo>
                      <a:pt x="102" y="12"/>
                    </a:lnTo>
                    <a:lnTo>
                      <a:pt x="0" y="12"/>
                    </a:lnTo>
                    <a:lnTo>
                      <a:pt x="0" y="4"/>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 name="Freeform 1323"/>
              <p:cNvSpPr>
                <a:spLocks/>
              </p:cNvSpPr>
              <p:nvPr/>
            </p:nvSpPr>
            <p:spPr bwMode="auto">
              <a:xfrm>
                <a:off x="2274" y="3442"/>
                <a:ext cx="102" cy="18"/>
              </a:xfrm>
              <a:custGeom>
                <a:avLst/>
                <a:gdLst>
                  <a:gd name="T0" fmla="*/ 4 w 102"/>
                  <a:gd name="T1" fmla="*/ 4 h 18"/>
                  <a:gd name="T2" fmla="*/ 100 w 102"/>
                  <a:gd name="T3" fmla="*/ 0 h 18"/>
                  <a:gd name="T4" fmla="*/ 102 w 102"/>
                  <a:gd name="T5" fmla="*/ 0 h 18"/>
                  <a:gd name="T6" fmla="*/ 102 w 102"/>
                  <a:gd name="T7" fmla="*/ 8 h 18"/>
                  <a:gd name="T8" fmla="*/ 66 w 102"/>
                  <a:gd name="T9" fmla="*/ 8 h 18"/>
                  <a:gd name="T10" fmla="*/ 66 w 102"/>
                  <a:gd name="T11" fmla="*/ 18 h 18"/>
                  <a:gd name="T12" fmla="*/ 36 w 102"/>
                  <a:gd name="T13" fmla="*/ 18 h 18"/>
                  <a:gd name="T14" fmla="*/ 36 w 102"/>
                  <a:gd name="T15" fmla="*/ 8 h 18"/>
                  <a:gd name="T16" fmla="*/ 0 w 102"/>
                  <a:gd name="T17" fmla="*/ 8 h 18"/>
                  <a:gd name="T18" fmla="*/ 4 w 102"/>
                  <a:gd name="T19" fmla="*/ 4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 h="18">
                    <a:moveTo>
                      <a:pt x="4" y="4"/>
                    </a:moveTo>
                    <a:lnTo>
                      <a:pt x="100" y="0"/>
                    </a:lnTo>
                    <a:lnTo>
                      <a:pt x="102" y="0"/>
                    </a:lnTo>
                    <a:lnTo>
                      <a:pt x="102" y="8"/>
                    </a:lnTo>
                    <a:lnTo>
                      <a:pt x="66" y="8"/>
                    </a:lnTo>
                    <a:lnTo>
                      <a:pt x="66" y="18"/>
                    </a:lnTo>
                    <a:lnTo>
                      <a:pt x="36" y="18"/>
                    </a:lnTo>
                    <a:lnTo>
                      <a:pt x="36" y="8"/>
                    </a:lnTo>
                    <a:lnTo>
                      <a:pt x="0" y="8"/>
                    </a:lnTo>
                    <a:lnTo>
                      <a:pt x="4" y="4"/>
                    </a:lnTo>
                    <a:close/>
                  </a:path>
                </a:pathLst>
              </a:custGeom>
              <a:solidFill>
                <a:srgbClr val="C5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 name="Freeform 1324"/>
              <p:cNvSpPr>
                <a:spLocks/>
              </p:cNvSpPr>
              <p:nvPr/>
            </p:nvSpPr>
            <p:spPr bwMode="auto">
              <a:xfrm>
                <a:off x="2278" y="3438"/>
                <a:ext cx="96" cy="12"/>
              </a:xfrm>
              <a:custGeom>
                <a:avLst/>
                <a:gdLst>
                  <a:gd name="T0" fmla="*/ 0 w 96"/>
                  <a:gd name="T1" fmla="*/ 4 h 12"/>
                  <a:gd name="T2" fmla="*/ 32 w 96"/>
                  <a:gd name="T3" fmla="*/ 4 h 12"/>
                  <a:gd name="T4" fmla="*/ 32 w 96"/>
                  <a:gd name="T5" fmla="*/ 0 h 12"/>
                  <a:gd name="T6" fmla="*/ 34 w 96"/>
                  <a:gd name="T7" fmla="*/ 4 h 12"/>
                  <a:gd name="T8" fmla="*/ 60 w 96"/>
                  <a:gd name="T9" fmla="*/ 4 h 12"/>
                  <a:gd name="T10" fmla="*/ 62 w 96"/>
                  <a:gd name="T11" fmla="*/ 0 h 12"/>
                  <a:gd name="T12" fmla="*/ 62 w 96"/>
                  <a:gd name="T13" fmla="*/ 4 h 12"/>
                  <a:gd name="T14" fmla="*/ 96 w 96"/>
                  <a:gd name="T15" fmla="*/ 4 h 12"/>
                  <a:gd name="T16" fmla="*/ 96 w 96"/>
                  <a:gd name="T17" fmla="*/ 8 h 12"/>
                  <a:gd name="T18" fmla="*/ 58 w 96"/>
                  <a:gd name="T19" fmla="*/ 8 h 12"/>
                  <a:gd name="T20" fmla="*/ 58 w 96"/>
                  <a:gd name="T21" fmla="*/ 12 h 12"/>
                  <a:gd name="T22" fmla="*/ 36 w 96"/>
                  <a:gd name="T23" fmla="*/ 12 h 12"/>
                  <a:gd name="T24" fmla="*/ 36 w 96"/>
                  <a:gd name="T25" fmla="*/ 8 h 12"/>
                  <a:gd name="T26" fmla="*/ 0 w 96"/>
                  <a:gd name="T27" fmla="*/ 8 h 12"/>
                  <a:gd name="T28" fmla="*/ 0 w 96"/>
                  <a:gd name="T29" fmla="*/ 4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6" h="12">
                    <a:moveTo>
                      <a:pt x="0" y="4"/>
                    </a:moveTo>
                    <a:lnTo>
                      <a:pt x="32" y="4"/>
                    </a:lnTo>
                    <a:lnTo>
                      <a:pt x="32" y="0"/>
                    </a:lnTo>
                    <a:lnTo>
                      <a:pt x="34" y="4"/>
                    </a:lnTo>
                    <a:lnTo>
                      <a:pt x="60" y="4"/>
                    </a:lnTo>
                    <a:lnTo>
                      <a:pt x="62" y="0"/>
                    </a:lnTo>
                    <a:lnTo>
                      <a:pt x="62" y="4"/>
                    </a:lnTo>
                    <a:lnTo>
                      <a:pt x="96" y="4"/>
                    </a:lnTo>
                    <a:lnTo>
                      <a:pt x="96" y="8"/>
                    </a:lnTo>
                    <a:lnTo>
                      <a:pt x="58" y="8"/>
                    </a:lnTo>
                    <a:lnTo>
                      <a:pt x="58" y="12"/>
                    </a:lnTo>
                    <a:lnTo>
                      <a:pt x="36" y="12"/>
                    </a:lnTo>
                    <a:lnTo>
                      <a:pt x="36" y="8"/>
                    </a:lnTo>
                    <a:lnTo>
                      <a:pt x="0" y="8"/>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 name="Freeform 1325"/>
              <p:cNvSpPr>
                <a:spLocks/>
              </p:cNvSpPr>
              <p:nvPr/>
            </p:nvSpPr>
            <p:spPr bwMode="auto">
              <a:xfrm>
                <a:off x="2278" y="3442"/>
                <a:ext cx="94" cy="8"/>
              </a:xfrm>
              <a:custGeom>
                <a:avLst/>
                <a:gdLst>
                  <a:gd name="T0" fmla="*/ 0 w 94"/>
                  <a:gd name="T1" fmla="*/ 0 h 8"/>
                  <a:gd name="T2" fmla="*/ 94 w 94"/>
                  <a:gd name="T3" fmla="*/ 0 h 8"/>
                  <a:gd name="T4" fmla="*/ 94 w 94"/>
                  <a:gd name="T5" fmla="*/ 4 h 8"/>
                  <a:gd name="T6" fmla="*/ 58 w 94"/>
                  <a:gd name="T7" fmla="*/ 4 h 8"/>
                  <a:gd name="T8" fmla="*/ 58 w 94"/>
                  <a:gd name="T9" fmla="*/ 8 h 8"/>
                  <a:gd name="T10" fmla="*/ 36 w 94"/>
                  <a:gd name="T11" fmla="*/ 8 h 8"/>
                  <a:gd name="T12" fmla="*/ 36 w 94"/>
                  <a:gd name="T13" fmla="*/ 4 h 8"/>
                  <a:gd name="T14" fmla="*/ 0 w 94"/>
                  <a:gd name="T15" fmla="*/ 4 h 8"/>
                  <a:gd name="T16" fmla="*/ 0 w 94"/>
                  <a:gd name="T17" fmla="*/ 0 h 8"/>
                  <a:gd name="T18" fmla="*/ 0 w 9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8">
                    <a:moveTo>
                      <a:pt x="0" y="0"/>
                    </a:moveTo>
                    <a:lnTo>
                      <a:pt x="94" y="0"/>
                    </a:lnTo>
                    <a:lnTo>
                      <a:pt x="94" y="4"/>
                    </a:lnTo>
                    <a:lnTo>
                      <a:pt x="58" y="4"/>
                    </a:lnTo>
                    <a:lnTo>
                      <a:pt x="58" y="8"/>
                    </a:lnTo>
                    <a:lnTo>
                      <a:pt x="36" y="8"/>
                    </a:lnTo>
                    <a:lnTo>
                      <a:pt x="36" y="4"/>
                    </a:lnTo>
                    <a:lnTo>
                      <a:pt x="0" y="4"/>
                    </a:lnTo>
                    <a:lnTo>
                      <a:pt x="0" y="0"/>
                    </a:lnTo>
                    <a:close/>
                  </a:path>
                </a:pathLst>
              </a:custGeom>
              <a:solidFill>
                <a:srgbClr val="92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 name="Freeform 1326"/>
              <p:cNvSpPr>
                <a:spLocks/>
              </p:cNvSpPr>
              <p:nvPr/>
            </p:nvSpPr>
            <p:spPr bwMode="auto">
              <a:xfrm>
                <a:off x="2310" y="3450"/>
                <a:ext cx="30" cy="10"/>
              </a:xfrm>
              <a:custGeom>
                <a:avLst/>
                <a:gdLst>
                  <a:gd name="T0" fmla="*/ 30 w 30"/>
                  <a:gd name="T1" fmla="*/ 10 h 10"/>
                  <a:gd name="T2" fmla="*/ 26 w 30"/>
                  <a:gd name="T3" fmla="*/ 0 h 10"/>
                  <a:gd name="T4" fmla="*/ 4 w 30"/>
                  <a:gd name="T5" fmla="*/ 0 h 10"/>
                  <a:gd name="T6" fmla="*/ 0 w 30"/>
                  <a:gd name="T7" fmla="*/ 10 h 10"/>
                  <a:gd name="T8" fmla="*/ 30 w 30"/>
                  <a:gd name="T9" fmla="*/ 1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0">
                    <a:moveTo>
                      <a:pt x="30" y="10"/>
                    </a:moveTo>
                    <a:lnTo>
                      <a:pt x="26" y="0"/>
                    </a:lnTo>
                    <a:lnTo>
                      <a:pt x="4" y="0"/>
                    </a:lnTo>
                    <a:lnTo>
                      <a:pt x="0" y="10"/>
                    </a:lnTo>
                    <a:lnTo>
                      <a:pt x="30" y="10"/>
                    </a:lnTo>
                    <a:close/>
                  </a:path>
                </a:pathLst>
              </a:custGeom>
              <a:solidFill>
                <a:srgbClr val="AC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8" name="Freeform 1327"/>
              <p:cNvSpPr>
                <a:spLocks/>
              </p:cNvSpPr>
              <p:nvPr/>
            </p:nvSpPr>
            <p:spPr bwMode="auto">
              <a:xfrm>
                <a:off x="2310" y="3446"/>
                <a:ext cx="4" cy="14"/>
              </a:xfrm>
              <a:custGeom>
                <a:avLst/>
                <a:gdLst>
                  <a:gd name="T0" fmla="*/ 0 w 4"/>
                  <a:gd name="T1" fmla="*/ 4 h 14"/>
                  <a:gd name="T2" fmla="*/ 4 w 4"/>
                  <a:gd name="T3" fmla="*/ 0 h 14"/>
                  <a:gd name="T4" fmla="*/ 4 w 4"/>
                  <a:gd name="T5" fmla="*/ 4 h 14"/>
                  <a:gd name="T6" fmla="*/ 0 w 4"/>
                  <a:gd name="T7" fmla="*/ 14 h 14"/>
                  <a:gd name="T8" fmla="*/ 0 w 4"/>
                  <a:gd name="T9" fmla="*/ 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4">
                    <a:moveTo>
                      <a:pt x="0" y="4"/>
                    </a:moveTo>
                    <a:lnTo>
                      <a:pt x="4" y="0"/>
                    </a:lnTo>
                    <a:lnTo>
                      <a:pt x="4" y="4"/>
                    </a:lnTo>
                    <a:lnTo>
                      <a:pt x="0" y="14"/>
                    </a:lnTo>
                    <a:lnTo>
                      <a:pt x="0" y="4"/>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 name="Freeform 1328"/>
              <p:cNvSpPr>
                <a:spLocks/>
              </p:cNvSpPr>
              <p:nvPr/>
            </p:nvSpPr>
            <p:spPr bwMode="auto">
              <a:xfrm>
                <a:off x="2292" y="3456"/>
                <a:ext cx="8" cy="4"/>
              </a:xfrm>
              <a:custGeom>
                <a:avLst/>
                <a:gdLst>
                  <a:gd name="T0" fmla="*/ 0 w 8"/>
                  <a:gd name="T1" fmla="*/ 0 h 4"/>
                  <a:gd name="T2" fmla="*/ 8 w 8"/>
                  <a:gd name="T3" fmla="*/ 0 h 4"/>
                  <a:gd name="T4" fmla="*/ 8 w 8"/>
                  <a:gd name="T5" fmla="*/ 0 h 4"/>
                  <a:gd name="T6" fmla="*/ 8 w 8"/>
                  <a:gd name="T7" fmla="*/ 0 h 4"/>
                  <a:gd name="T8" fmla="*/ 8 w 8"/>
                  <a:gd name="T9" fmla="*/ 0 h 4"/>
                  <a:gd name="T10" fmla="*/ 8 w 8"/>
                  <a:gd name="T11" fmla="*/ 2 h 4"/>
                  <a:gd name="T12" fmla="*/ 8 w 8"/>
                  <a:gd name="T13" fmla="*/ 2 h 4"/>
                  <a:gd name="T14" fmla="*/ 8 w 8"/>
                  <a:gd name="T15" fmla="*/ 4 h 4"/>
                  <a:gd name="T16" fmla="*/ 8 w 8"/>
                  <a:gd name="T17" fmla="*/ 4 h 4"/>
                  <a:gd name="T18" fmla="*/ 8 w 8"/>
                  <a:gd name="T19" fmla="*/ 4 h 4"/>
                  <a:gd name="T20" fmla="*/ 0 w 8"/>
                  <a:gd name="T21" fmla="*/ 4 h 4"/>
                  <a:gd name="T22" fmla="*/ 0 w 8"/>
                  <a:gd name="T23" fmla="*/ 4 h 4"/>
                  <a:gd name="T24" fmla="*/ 0 w 8"/>
                  <a:gd name="T25" fmla="*/ 4 h 4"/>
                  <a:gd name="T26" fmla="*/ 0 w 8"/>
                  <a:gd name="T27" fmla="*/ 2 h 4"/>
                  <a:gd name="T28" fmla="*/ 0 w 8"/>
                  <a:gd name="T29" fmla="*/ 2 h 4"/>
                  <a:gd name="T30" fmla="*/ 0 w 8"/>
                  <a:gd name="T31" fmla="*/ 0 h 4"/>
                  <a:gd name="T32" fmla="*/ 0 w 8"/>
                  <a:gd name="T33" fmla="*/ 0 h 4"/>
                  <a:gd name="T34" fmla="*/ 0 w 8"/>
                  <a:gd name="T35" fmla="*/ 0 h 4"/>
                  <a:gd name="T36" fmla="*/ 0 w 8"/>
                  <a:gd name="T37" fmla="*/ 0 h 4"/>
                  <a:gd name="T38" fmla="*/ 0 w 8"/>
                  <a:gd name="T39" fmla="*/ 0 h 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 h="4">
                    <a:moveTo>
                      <a:pt x="0" y="0"/>
                    </a:moveTo>
                    <a:lnTo>
                      <a:pt x="8" y="0"/>
                    </a:lnTo>
                    <a:lnTo>
                      <a:pt x="8" y="2"/>
                    </a:lnTo>
                    <a:lnTo>
                      <a:pt x="8" y="4"/>
                    </a:lnTo>
                    <a:lnTo>
                      <a:pt x="0" y="4"/>
                    </a:lnTo>
                    <a:lnTo>
                      <a:pt x="0"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 name="Freeform 1329"/>
              <p:cNvSpPr>
                <a:spLocks/>
              </p:cNvSpPr>
              <p:nvPr/>
            </p:nvSpPr>
            <p:spPr bwMode="auto">
              <a:xfrm>
                <a:off x="2352" y="3454"/>
                <a:ext cx="14" cy="6"/>
              </a:xfrm>
              <a:custGeom>
                <a:avLst/>
                <a:gdLst>
                  <a:gd name="T0" fmla="*/ 12 w 14"/>
                  <a:gd name="T1" fmla="*/ 6 h 6"/>
                  <a:gd name="T2" fmla="*/ 2 w 14"/>
                  <a:gd name="T3" fmla="*/ 6 h 6"/>
                  <a:gd name="T4" fmla="*/ 2 w 14"/>
                  <a:gd name="T5" fmla="*/ 6 h 6"/>
                  <a:gd name="T6" fmla="*/ 0 w 14"/>
                  <a:gd name="T7" fmla="*/ 6 h 6"/>
                  <a:gd name="T8" fmla="*/ 0 w 14"/>
                  <a:gd name="T9" fmla="*/ 4 h 6"/>
                  <a:gd name="T10" fmla="*/ 0 w 14"/>
                  <a:gd name="T11" fmla="*/ 2 h 6"/>
                  <a:gd name="T12" fmla="*/ 0 w 14"/>
                  <a:gd name="T13" fmla="*/ 2 h 6"/>
                  <a:gd name="T14" fmla="*/ 0 w 14"/>
                  <a:gd name="T15" fmla="*/ 0 h 6"/>
                  <a:gd name="T16" fmla="*/ 2 w 14"/>
                  <a:gd name="T17" fmla="*/ 0 h 6"/>
                  <a:gd name="T18" fmla="*/ 2 w 14"/>
                  <a:gd name="T19" fmla="*/ 0 h 6"/>
                  <a:gd name="T20" fmla="*/ 12 w 14"/>
                  <a:gd name="T21" fmla="*/ 0 h 6"/>
                  <a:gd name="T22" fmla="*/ 12 w 14"/>
                  <a:gd name="T23" fmla="*/ 0 h 6"/>
                  <a:gd name="T24" fmla="*/ 14 w 14"/>
                  <a:gd name="T25" fmla="*/ 0 h 6"/>
                  <a:gd name="T26" fmla="*/ 14 w 14"/>
                  <a:gd name="T27" fmla="*/ 2 h 6"/>
                  <a:gd name="T28" fmla="*/ 14 w 14"/>
                  <a:gd name="T29" fmla="*/ 2 h 6"/>
                  <a:gd name="T30" fmla="*/ 14 w 14"/>
                  <a:gd name="T31" fmla="*/ 4 h 6"/>
                  <a:gd name="T32" fmla="*/ 14 w 14"/>
                  <a:gd name="T33" fmla="*/ 6 h 6"/>
                  <a:gd name="T34" fmla="*/ 12 w 14"/>
                  <a:gd name="T35" fmla="*/ 6 h 6"/>
                  <a:gd name="T36" fmla="*/ 12 w 14"/>
                  <a:gd name="T37" fmla="*/ 6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 h="6">
                    <a:moveTo>
                      <a:pt x="12" y="6"/>
                    </a:moveTo>
                    <a:lnTo>
                      <a:pt x="2" y="6"/>
                    </a:lnTo>
                    <a:lnTo>
                      <a:pt x="0" y="6"/>
                    </a:lnTo>
                    <a:lnTo>
                      <a:pt x="0" y="4"/>
                    </a:lnTo>
                    <a:lnTo>
                      <a:pt x="0" y="2"/>
                    </a:lnTo>
                    <a:lnTo>
                      <a:pt x="0" y="0"/>
                    </a:lnTo>
                    <a:lnTo>
                      <a:pt x="2" y="0"/>
                    </a:lnTo>
                    <a:lnTo>
                      <a:pt x="12" y="0"/>
                    </a:lnTo>
                    <a:lnTo>
                      <a:pt x="14" y="0"/>
                    </a:lnTo>
                    <a:lnTo>
                      <a:pt x="14" y="2"/>
                    </a:lnTo>
                    <a:lnTo>
                      <a:pt x="14" y="4"/>
                    </a:lnTo>
                    <a:lnTo>
                      <a:pt x="14" y="6"/>
                    </a:lnTo>
                    <a:lnTo>
                      <a:pt x="12" y="6"/>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 name="Freeform 1330"/>
              <p:cNvSpPr>
                <a:spLocks/>
              </p:cNvSpPr>
              <p:nvPr/>
            </p:nvSpPr>
            <p:spPr bwMode="auto">
              <a:xfrm>
                <a:off x="2292" y="3456"/>
                <a:ext cx="8" cy="4"/>
              </a:xfrm>
              <a:custGeom>
                <a:avLst/>
                <a:gdLst>
                  <a:gd name="T0" fmla="*/ 2 w 8"/>
                  <a:gd name="T1" fmla="*/ 0 h 4"/>
                  <a:gd name="T2" fmla="*/ 6 w 8"/>
                  <a:gd name="T3" fmla="*/ 0 h 4"/>
                  <a:gd name="T4" fmla="*/ 8 w 8"/>
                  <a:gd name="T5" fmla="*/ 0 h 4"/>
                  <a:gd name="T6" fmla="*/ 8 w 8"/>
                  <a:gd name="T7" fmla="*/ 0 h 4"/>
                  <a:gd name="T8" fmla="*/ 8 w 8"/>
                  <a:gd name="T9" fmla="*/ 2 h 4"/>
                  <a:gd name="T10" fmla="*/ 8 w 8"/>
                  <a:gd name="T11" fmla="*/ 2 h 4"/>
                  <a:gd name="T12" fmla="*/ 8 w 8"/>
                  <a:gd name="T13" fmla="*/ 2 h 4"/>
                  <a:gd name="T14" fmla="*/ 8 w 8"/>
                  <a:gd name="T15" fmla="*/ 2 h 4"/>
                  <a:gd name="T16" fmla="*/ 8 w 8"/>
                  <a:gd name="T17" fmla="*/ 4 h 4"/>
                  <a:gd name="T18" fmla="*/ 6 w 8"/>
                  <a:gd name="T19" fmla="*/ 4 h 4"/>
                  <a:gd name="T20" fmla="*/ 2 w 8"/>
                  <a:gd name="T21" fmla="*/ 4 h 4"/>
                  <a:gd name="T22" fmla="*/ 0 w 8"/>
                  <a:gd name="T23" fmla="*/ 4 h 4"/>
                  <a:gd name="T24" fmla="*/ 0 w 8"/>
                  <a:gd name="T25" fmla="*/ 2 h 4"/>
                  <a:gd name="T26" fmla="*/ 0 w 8"/>
                  <a:gd name="T27" fmla="*/ 2 h 4"/>
                  <a:gd name="T28" fmla="*/ 0 w 8"/>
                  <a:gd name="T29" fmla="*/ 2 h 4"/>
                  <a:gd name="T30" fmla="*/ 0 w 8"/>
                  <a:gd name="T31" fmla="*/ 2 h 4"/>
                  <a:gd name="T32" fmla="*/ 0 w 8"/>
                  <a:gd name="T33" fmla="*/ 0 h 4"/>
                  <a:gd name="T34" fmla="*/ 0 w 8"/>
                  <a:gd name="T35" fmla="*/ 0 h 4"/>
                  <a:gd name="T36" fmla="*/ 2 w 8"/>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4">
                    <a:moveTo>
                      <a:pt x="2" y="0"/>
                    </a:moveTo>
                    <a:lnTo>
                      <a:pt x="6" y="0"/>
                    </a:lnTo>
                    <a:lnTo>
                      <a:pt x="8" y="0"/>
                    </a:lnTo>
                    <a:lnTo>
                      <a:pt x="8" y="2"/>
                    </a:lnTo>
                    <a:lnTo>
                      <a:pt x="8" y="4"/>
                    </a:lnTo>
                    <a:lnTo>
                      <a:pt x="6" y="4"/>
                    </a:lnTo>
                    <a:lnTo>
                      <a:pt x="2" y="4"/>
                    </a:lnTo>
                    <a:lnTo>
                      <a:pt x="0" y="4"/>
                    </a:lnTo>
                    <a:lnTo>
                      <a:pt x="0" y="2"/>
                    </a:lnTo>
                    <a:lnTo>
                      <a:pt x="0" y="0"/>
                    </a:lnTo>
                    <a:lnTo>
                      <a:pt x="2" y="0"/>
                    </a:ln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 name="Freeform 1331"/>
              <p:cNvSpPr>
                <a:spLocks/>
              </p:cNvSpPr>
              <p:nvPr/>
            </p:nvSpPr>
            <p:spPr bwMode="auto">
              <a:xfrm>
                <a:off x="2352" y="3454"/>
                <a:ext cx="14" cy="6"/>
              </a:xfrm>
              <a:custGeom>
                <a:avLst/>
                <a:gdLst>
                  <a:gd name="T0" fmla="*/ 10 w 14"/>
                  <a:gd name="T1" fmla="*/ 6 h 6"/>
                  <a:gd name="T2" fmla="*/ 4 w 14"/>
                  <a:gd name="T3" fmla="*/ 6 h 6"/>
                  <a:gd name="T4" fmla="*/ 2 w 14"/>
                  <a:gd name="T5" fmla="*/ 6 h 6"/>
                  <a:gd name="T6" fmla="*/ 2 w 14"/>
                  <a:gd name="T7" fmla="*/ 4 h 6"/>
                  <a:gd name="T8" fmla="*/ 2 w 14"/>
                  <a:gd name="T9" fmla="*/ 4 h 6"/>
                  <a:gd name="T10" fmla="*/ 0 w 14"/>
                  <a:gd name="T11" fmla="*/ 2 h 6"/>
                  <a:gd name="T12" fmla="*/ 2 w 14"/>
                  <a:gd name="T13" fmla="*/ 2 h 6"/>
                  <a:gd name="T14" fmla="*/ 2 w 14"/>
                  <a:gd name="T15" fmla="*/ 0 h 6"/>
                  <a:gd name="T16" fmla="*/ 2 w 14"/>
                  <a:gd name="T17" fmla="*/ 0 h 6"/>
                  <a:gd name="T18" fmla="*/ 4 w 14"/>
                  <a:gd name="T19" fmla="*/ 0 h 6"/>
                  <a:gd name="T20" fmla="*/ 12 w 14"/>
                  <a:gd name="T21" fmla="*/ 0 h 6"/>
                  <a:gd name="T22" fmla="*/ 12 w 14"/>
                  <a:gd name="T23" fmla="*/ 0 h 6"/>
                  <a:gd name="T24" fmla="*/ 12 w 14"/>
                  <a:gd name="T25" fmla="*/ 0 h 6"/>
                  <a:gd name="T26" fmla="*/ 14 w 14"/>
                  <a:gd name="T27" fmla="*/ 2 h 6"/>
                  <a:gd name="T28" fmla="*/ 14 w 14"/>
                  <a:gd name="T29" fmla="*/ 2 h 6"/>
                  <a:gd name="T30" fmla="*/ 14 w 14"/>
                  <a:gd name="T31" fmla="*/ 4 h 6"/>
                  <a:gd name="T32" fmla="*/ 12 w 14"/>
                  <a:gd name="T33" fmla="*/ 4 h 6"/>
                  <a:gd name="T34" fmla="*/ 12 w 14"/>
                  <a:gd name="T35" fmla="*/ 6 h 6"/>
                  <a:gd name="T36" fmla="*/ 12 w 14"/>
                  <a:gd name="T37" fmla="*/ 6 h 6"/>
                  <a:gd name="T38" fmla="*/ 10 w 14"/>
                  <a:gd name="T39" fmla="*/ 6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 h="6">
                    <a:moveTo>
                      <a:pt x="10" y="6"/>
                    </a:moveTo>
                    <a:lnTo>
                      <a:pt x="4" y="6"/>
                    </a:lnTo>
                    <a:lnTo>
                      <a:pt x="2" y="6"/>
                    </a:lnTo>
                    <a:lnTo>
                      <a:pt x="2" y="4"/>
                    </a:lnTo>
                    <a:lnTo>
                      <a:pt x="0" y="2"/>
                    </a:lnTo>
                    <a:lnTo>
                      <a:pt x="2" y="2"/>
                    </a:lnTo>
                    <a:lnTo>
                      <a:pt x="2" y="0"/>
                    </a:lnTo>
                    <a:lnTo>
                      <a:pt x="4" y="0"/>
                    </a:lnTo>
                    <a:lnTo>
                      <a:pt x="12" y="0"/>
                    </a:lnTo>
                    <a:lnTo>
                      <a:pt x="14" y="2"/>
                    </a:lnTo>
                    <a:lnTo>
                      <a:pt x="14" y="4"/>
                    </a:lnTo>
                    <a:lnTo>
                      <a:pt x="12" y="4"/>
                    </a:lnTo>
                    <a:lnTo>
                      <a:pt x="12" y="6"/>
                    </a:lnTo>
                    <a:lnTo>
                      <a:pt x="10" y="6"/>
                    </a:lnTo>
                    <a:close/>
                  </a:path>
                </a:pathLst>
              </a:custGeom>
              <a:solidFill>
                <a:srgbClr val="DF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 name="Freeform 1332"/>
              <p:cNvSpPr>
                <a:spLocks/>
              </p:cNvSpPr>
              <p:nvPr/>
            </p:nvSpPr>
            <p:spPr bwMode="auto">
              <a:xfrm>
                <a:off x="2354" y="3456"/>
                <a:ext cx="10" cy="4"/>
              </a:xfrm>
              <a:custGeom>
                <a:avLst/>
                <a:gdLst>
                  <a:gd name="T0" fmla="*/ 8 w 10"/>
                  <a:gd name="T1" fmla="*/ 4 h 4"/>
                  <a:gd name="T2" fmla="*/ 2 w 10"/>
                  <a:gd name="T3" fmla="*/ 4 h 4"/>
                  <a:gd name="T4" fmla="*/ 0 w 10"/>
                  <a:gd name="T5" fmla="*/ 4 h 4"/>
                  <a:gd name="T6" fmla="*/ 0 w 10"/>
                  <a:gd name="T7" fmla="*/ 2 h 4"/>
                  <a:gd name="T8" fmla="*/ 0 w 10"/>
                  <a:gd name="T9" fmla="*/ 2 h 4"/>
                  <a:gd name="T10" fmla="*/ 0 w 10"/>
                  <a:gd name="T11" fmla="*/ 2 h 4"/>
                  <a:gd name="T12" fmla="*/ 0 w 10"/>
                  <a:gd name="T13" fmla="*/ 0 h 4"/>
                  <a:gd name="T14" fmla="*/ 0 w 10"/>
                  <a:gd name="T15" fmla="*/ 0 h 4"/>
                  <a:gd name="T16" fmla="*/ 0 w 10"/>
                  <a:gd name="T17" fmla="*/ 0 h 4"/>
                  <a:gd name="T18" fmla="*/ 2 w 10"/>
                  <a:gd name="T19" fmla="*/ 0 h 4"/>
                  <a:gd name="T20" fmla="*/ 8 w 10"/>
                  <a:gd name="T21" fmla="*/ 0 h 4"/>
                  <a:gd name="T22" fmla="*/ 10 w 10"/>
                  <a:gd name="T23" fmla="*/ 0 h 4"/>
                  <a:gd name="T24" fmla="*/ 10 w 10"/>
                  <a:gd name="T25" fmla="*/ 0 h 4"/>
                  <a:gd name="T26" fmla="*/ 10 w 10"/>
                  <a:gd name="T27" fmla="*/ 0 h 4"/>
                  <a:gd name="T28" fmla="*/ 10 w 10"/>
                  <a:gd name="T29" fmla="*/ 2 h 4"/>
                  <a:gd name="T30" fmla="*/ 10 w 10"/>
                  <a:gd name="T31" fmla="*/ 2 h 4"/>
                  <a:gd name="T32" fmla="*/ 10 w 10"/>
                  <a:gd name="T33" fmla="*/ 2 h 4"/>
                  <a:gd name="T34" fmla="*/ 10 w 10"/>
                  <a:gd name="T35" fmla="*/ 4 h 4"/>
                  <a:gd name="T36" fmla="*/ 8 w 10"/>
                  <a:gd name="T37" fmla="*/ 4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4">
                    <a:moveTo>
                      <a:pt x="8" y="4"/>
                    </a:moveTo>
                    <a:lnTo>
                      <a:pt x="2" y="4"/>
                    </a:lnTo>
                    <a:lnTo>
                      <a:pt x="0" y="4"/>
                    </a:lnTo>
                    <a:lnTo>
                      <a:pt x="0" y="2"/>
                    </a:lnTo>
                    <a:lnTo>
                      <a:pt x="0" y="0"/>
                    </a:lnTo>
                    <a:lnTo>
                      <a:pt x="2" y="0"/>
                    </a:lnTo>
                    <a:lnTo>
                      <a:pt x="8" y="0"/>
                    </a:lnTo>
                    <a:lnTo>
                      <a:pt x="10" y="0"/>
                    </a:lnTo>
                    <a:lnTo>
                      <a:pt x="10" y="2"/>
                    </a:lnTo>
                    <a:lnTo>
                      <a:pt x="10" y="4"/>
                    </a:lnTo>
                    <a:lnTo>
                      <a:pt x="8" y="4"/>
                    </a:lnTo>
                    <a:close/>
                  </a:path>
                </a:pathLst>
              </a:custGeom>
              <a:solidFill>
                <a:srgbClr val="81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 name="Rectangle 1333"/>
              <p:cNvSpPr>
                <a:spLocks noChangeArrowheads="1"/>
              </p:cNvSpPr>
              <p:nvPr/>
            </p:nvSpPr>
            <p:spPr bwMode="auto">
              <a:xfrm>
                <a:off x="2230" y="3464"/>
                <a:ext cx="152" cy="40"/>
              </a:xfrm>
              <a:prstGeom prst="rect">
                <a:avLst/>
              </a:prstGeom>
              <a:solidFill>
                <a:srgbClr val="92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935" name="Freeform 1334"/>
              <p:cNvSpPr>
                <a:spLocks/>
              </p:cNvSpPr>
              <p:nvPr/>
            </p:nvSpPr>
            <p:spPr bwMode="auto">
              <a:xfrm>
                <a:off x="2230" y="3462"/>
                <a:ext cx="152" cy="2"/>
              </a:xfrm>
              <a:custGeom>
                <a:avLst/>
                <a:gdLst>
                  <a:gd name="T0" fmla="*/ 152 w 152"/>
                  <a:gd name="T1" fmla="*/ 2 h 2"/>
                  <a:gd name="T2" fmla="*/ 152 w 152"/>
                  <a:gd name="T3" fmla="*/ 0 h 2"/>
                  <a:gd name="T4" fmla="*/ 0 w 152"/>
                  <a:gd name="T5" fmla="*/ 0 h 2"/>
                  <a:gd name="T6" fmla="*/ 0 w 152"/>
                  <a:gd name="T7" fmla="*/ 2 h 2"/>
                  <a:gd name="T8" fmla="*/ 152 w 152"/>
                  <a:gd name="T9" fmla="*/ 2 h 2"/>
                  <a:gd name="T10" fmla="*/ 152 w 152"/>
                  <a:gd name="T11" fmla="*/ 2 h 2"/>
                  <a:gd name="T12" fmla="*/ 152 w 152"/>
                  <a:gd name="T13" fmla="*/ 2 h 2"/>
                  <a:gd name="T14" fmla="*/ 152 w 152"/>
                  <a:gd name="T15" fmla="*/ 0 h 2"/>
                  <a:gd name="T16" fmla="*/ 152 w 152"/>
                  <a:gd name="T17" fmla="*/ 0 h 2"/>
                  <a:gd name="T18" fmla="*/ 152 w 152"/>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 h="2">
                    <a:moveTo>
                      <a:pt x="152" y="2"/>
                    </a:moveTo>
                    <a:lnTo>
                      <a:pt x="152" y="0"/>
                    </a:lnTo>
                    <a:lnTo>
                      <a:pt x="0" y="0"/>
                    </a:lnTo>
                    <a:lnTo>
                      <a:pt x="0" y="2"/>
                    </a:lnTo>
                    <a:lnTo>
                      <a:pt x="152" y="2"/>
                    </a:lnTo>
                    <a:lnTo>
                      <a:pt x="152" y="0"/>
                    </a:lnTo>
                    <a:lnTo>
                      <a:pt x="15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6" name="Freeform 1335"/>
              <p:cNvSpPr>
                <a:spLocks/>
              </p:cNvSpPr>
              <p:nvPr/>
            </p:nvSpPr>
            <p:spPr bwMode="auto">
              <a:xfrm>
                <a:off x="2382" y="3464"/>
                <a:ext cx="1" cy="42"/>
              </a:xfrm>
              <a:custGeom>
                <a:avLst/>
                <a:gdLst>
                  <a:gd name="T0" fmla="*/ 0 w 1"/>
                  <a:gd name="T1" fmla="*/ 42 h 42"/>
                  <a:gd name="T2" fmla="*/ 0 w 1"/>
                  <a:gd name="T3" fmla="*/ 40 h 42"/>
                  <a:gd name="T4" fmla="*/ 0 w 1"/>
                  <a:gd name="T5" fmla="*/ 0 h 42"/>
                  <a:gd name="T6" fmla="*/ 0 w 1"/>
                  <a:gd name="T7" fmla="*/ 0 h 42"/>
                  <a:gd name="T8" fmla="*/ 0 w 1"/>
                  <a:gd name="T9" fmla="*/ 40 h 42"/>
                  <a:gd name="T10" fmla="*/ 0 w 1"/>
                  <a:gd name="T11" fmla="*/ 40 h 42"/>
                  <a:gd name="T12" fmla="*/ 0 w 1"/>
                  <a:gd name="T13" fmla="*/ 42 h 42"/>
                  <a:gd name="T14" fmla="*/ 0 w 1"/>
                  <a:gd name="T15" fmla="*/ 42 h 42"/>
                  <a:gd name="T16" fmla="*/ 0 w 1"/>
                  <a:gd name="T17" fmla="*/ 40 h 42"/>
                  <a:gd name="T18" fmla="*/ 0 w 1"/>
                  <a:gd name="T19" fmla="*/ 42 h 42"/>
                  <a:gd name="T20" fmla="*/ 0 w 1"/>
                  <a:gd name="T21" fmla="*/ 42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 h="42">
                    <a:moveTo>
                      <a:pt x="0" y="42"/>
                    </a:moveTo>
                    <a:lnTo>
                      <a:pt x="0" y="40"/>
                    </a:lnTo>
                    <a:lnTo>
                      <a:pt x="0" y="0"/>
                    </a:lnTo>
                    <a:lnTo>
                      <a:pt x="0" y="40"/>
                    </a:lnTo>
                    <a:lnTo>
                      <a:pt x="0" y="42"/>
                    </a:lnTo>
                    <a:lnTo>
                      <a:pt x="0" y="40"/>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 name="Freeform 1336"/>
              <p:cNvSpPr>
                <a:spLocks/>
              </p:cNvSpPr>
              <p:nvPr/>
            </p:nvSpPr>
            <p:spPr bwMode="auto">
              <a:xfrm>
                <a:off x="2228" y="3504"/>
                <a:ext cx="154" cy="2"/>
              </a:xfrm>
              <a:custGeom>
                <a:avLst/>
                <a:gdLst>
                  <a:gd name="T0" fmla="*/ 0 w 154"/>
                  <a:gd name="T1" fmla="*/ 0 h 2"/>
                  <a:gd name="T2" fmla="*/ 2 w 154"/>
                  <a:gd name="T3" fmla="*/ 2 h 2"/>
                  <a:gd name="T4" fmla="*/ 154 w 154"/>
                  <a:gd name="T5" fmla="*/ 2 h 2"/>
                  <a:gd name="T6" fmla="*/ 154 w 154"/>
                  <a:gd name="T7" fmla="*/ 0 h 2"/>
                  <a:gd name="T8" fmla="*/ 2 w 154"/>
                  <a:gd name="T9" fmla="*/ 0 h 2"/>
                  <a:gd name="T10" fmla="*/ 2 w 154"/>
                  <a:gd name="T11" fmla="*/ 0 h 2"/>
                  <a:gd name="T12" fmla="*/ 0 w 154"/>
                  <a:gd name="T13" fmla="*/ 0 h 2"/>
                  <a:gd name="T14" fmla="*/ 0 w 154"/>
                  <a:gd name="T15" fmla="*/ 2 h 2"/>
                  <a:gd name="T16" fmla="*/ 2 w 154"/>
                  <a:gd name="T17" fmla="*/ 2 h 2"/>
                  <a:gd name="T18" fmla="*/ 0 w 154"/>
                  <a:gd name="T19" fmla="*/ 0 h 2"/>
                  <a:gd name="T20" fmla="*/ 0 w 154"/>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 h="2">
                    <a:moveTo>
                      <a:pt x="0" y="0"/>
                    </a:moveTo>
                    <a:lnTo>
                      <a:pt x="2" y="2"/>
                    </a:lnTo>
                    <a:lnTo>
                      <a:pt x="154" y="2"/>
                    </a:lnTo>
                    <a:lnTo>
                      <a:pt x="154" y="0"/>
                    </a:lnTo>
                    <a:lnTo>
                      <a:pt x="2" y="0"/>
                    </a:lnTo>
                    <a:lnTo>
                      <a:pt x="0" y="0"/>
                    </a:lnTo>
                    <a:lnTo>
                      <a:pt x="0" y="2"/>
                    </a:lnTo>
                    <a:lnTo>
                      <a:pt x="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8" name="Freeform 1337"/>
              <p:cNvSpPr>
                <a:spLocks/>
              </p:cNvSpPr>
              <p:nvPr/>
            </p:nvSpPr>
            <p:spPr bwMode="auto">
              <a:xfrm>
                <a:off x="2228" y="3462"/>
                <a:ext cx="2" cy="42"/>
              </a:xfrm>
              <a:custGeom>
                <a:avLst/>
                <a:gdLst>
                  <a:gd name="T0" fmla="*/ 2 w 2"/>
                  <a:gd name="T1" fmla="*/ 0 h 42"/>
                  <a:gd name="T2" fmla="*/ 0 w 2"/>
                  <a:gd name="T3" fmla="*/ 2 h 42"/>
                  <a:gd name="T4" fmla="*/ 0 w 2"/>
                  <a:gd name="T5" fmla="*/ 42 h 42"/>
                  <a:gd name="T6" fmla="*/ 2 w 2"/>
                  <a:gd name="T7" fmla="*/ 42 h 42"/>
                  <a:gd name="T8" fmla="*/ 2 w 2"/>
                  <a:gd name="T9" fmla="*/ 2 h 42"/>
                  <a:gd name="T10" fmla="*/ 2 w 2"/>
                  <a:gd name="T11" fmla="*/ 2 h 42"/>
                  <a:gd name="T12" fmla="*/ 2 w 2"/>
                  <a:gd name="T13" fmla="*/ 0 h 42"/>
                  <a:gd name="T14" fmla="*/ 0 w 2"/>
                  <a:gd name="T15" fmla="*/ 0 h 42"/>
                  <a:gd name="T16" fmla="*/ 0 w 2"/>
                  <a:gd name="T17" fmla="*/ 2 h 42"/>
                  <a:gd name="T18" fmla="*/ 2 w 2"/>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42">
                    <a:moveTo>
                      <a:pt x="2" y="0"/>
                    </a:moveTo>
                    <a:lnTo>
                      <a:pt x="0" y="2"/>
                    </a:lnTo>
                    <a:lnTo>
                      <a:pt x="0" y="42"/>
                    </a:lnTo>
                    <a:lnTo>
                      <a:pt x="2" y="42"/>
                    </a:lnTo>
                    <a:lnTo>
                      <a:pt x="2" y="2"/>
                    </a:lnTo>
                    <a:lnTo>
                      <a:pt x="2" y="0"/>
                    </a:lnTo>
                    <a:lnTo>
                      <a:pt x="0" y="0"/>
                    </a:lnTo>
                    <a:lnTo>
                      <a:pt x="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9" name="Rectangle 1338"/>
              <p:cNvSpPr>
                <a:spLocks noChangeArrowheads="1"/>
              </p:cNvSpPr>
              <p:nvPr/>
            </p:nvSpPr>
            <p:spPr bwMode="auto">
              <a:xfrm>
                <a:off x="2226" y="3504"/>
                <a:ext cx="158" cy="54"/>
              </a:xfrm>
              <a:prstGeom prst="rect">
                <a:avLst/>
              </a:prstGeom>
              <a:solidFill>
                <a:srgbClr val="92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940" name="Freeform 1339"/>
              <p:cNvSpPr>
                <a:spLocks/>
              </p:cNvSpPr>
              <p:nvPr/>
            </p:nvSpPr>
            <p:spPr bwMode="auto">
              <a:xfrm>
                <a:off x="2226" y="3504"/>
                <a:ext cx="158" cy="2"/>
              </a:xfrm>
              <a:custGeom>
                <a:avLst/>
                <a:gdLst>
                  <a:gd name="T0" fmla="*/ 158 w 158"/>
                  <a:gd name="T1" fmla="*/ 0 h 2"/>
                  <a:gd name="T2" fmla="*/ 158 w 158"/>
                  <a:gd name="T3" fmla="*/ 0 h 2"/>
                  <a:gd name="T4" fmla="*/ 0 w 158"/>
                  <a:gd name="T5" fmla="*/ 0 h 2"/>
                  <a:gd name="T6" fmla="*/ 0 w 158"/>
                  <a:gd name="T7" fmla="*/ 2 h 2"/>
                  <a:gd name="T8" fmla="*/ 158 w 158"/>
                  <a:gd name="T9" fmla="*/ 2 h 2"/>
                  <a:gd name="T10" fmla="*/ 158 w 158"/>
                  <a:gd name="T11" fmla="*/ 0 h 2"/>
                  <a:gd name="T12" fmla="*/ 158 w 158"/>
                  <a:gd name="T13" fmla="*/ 0 h 2"/>
                  <a:gd name="T14" fmla="*/ 158 w 158"/>
                  <a:gd name="T15" fmla="*/ 0 h 2"/>
                  <a:gd name="T16" fmla="*/ 158 w 158"/>
                  <a:gd name="T17" fmla="*/ 0 h 2"/>
                  <a:gd name="T18" fmla="*/ 158 w 158"/>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2">
                    <a:moveTo>
                      <a:pt x="158" y="0"/>
                    </a:moveTo>
                    <a:lnTo>
                      <a:pt x="158" y="0"/>
                    </a:lnTo>
                    <a:lnTo>
                      <a:pt x="0" y="0"/>
                    </a:lnTo>
                    <a:lnTo>
                      <a:pt x="0" y="2"/>
                    </a:lnTo>
                    <a:lnTo>
                      <a:pt x="158" y="2"/>
                    </a:lnTo>
                    <a:lnTo>
                      <a:pt x="1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1" name="Freeform 1340"/>
              <p:cNvSpPr>
                <a:spLocks/>
              </p:cNvSpPr>
              <p:nvPr/>
            </p:nvSpPr>
            <p:spPr bwMode="auto">
              <a:xfrm>
                <a:off x="2384" y="3504"/>
                <a:ext cx="1" cy="54"/>
              </a:xfrm>
              <a:custGeom>
                <a:avLst/>
                <a:gdLst>
                  <a:gd name="T0" fmla="*/ 0 w 1"/>
                  <a:gd name="T1" fmla="*/ 54 h 54"/>
                  <a:gd name="T2" fmla="*/ 0 w 1"/>
                  <a:gd name="T3" fmla="*/ 54 h 54"/>
                  <a:gd name="T4" fmla="*/ 0 w 1"/>
                  <a:gd name="T5" fmla="*/ 0 h 54"/>
                  <a:gd name="T6" fmla="*/ 0 w 1"/>
                  <a:gd name="T7" fmla="*/ 0 h 54"/>
                  <a:gd name="T8" fmla="*/ 0 w 1"/>
                  <a:gd name="T9" fmla="*/ 54 h 54"/>
                  <a:gd name="T10" fmla="*/ 0 w 1"/>
                  <a:gd name="T11" fmla="*/ 52 h 54"/>
                  <a:gd name="T12" fmla="*/ 0 w 1"/>
                  <a:gd name="T13" fmla="*/ 54 h 54"/>
                  <a:gd name="T14" fmla="*/ 0 w 1"/>
                  <a:gd name="T15" fmla="*/ 54 h 54"/>
                  <a:gd name="T16" fmla="*/ 0 w 1"/>
                  <a:gd name="T17" fmla="*/ 54 h 54"/>
                  <a:gd name="T18" fmla="*/ 0 w 1"/>
                  <a:gd name="T19" fmla="*/ 54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54">
                    <a:moveTo>
                      <a:pt x="0" y="54"/>
                    </a:moveTo>
                    <a:lnTo>
                      <a:pt x="0" y="54"/>
                    </a:lnTo>
                    <a:lnTo>
                      <a:pt x="0" y="0"/>
                    </a:lnTo>
                    <a:lnTo>
                      <a:pt x="0" y="54"/>
                    </a:lnTo>
                    <a:lnTo>
                      <a:pt x="0" y="52"/>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 name="Freeform 1341"/>
              <p:cNvSpPr>
                <a:spLocks/>
              </p:cNvSpPr>
              <p:nvPr/>
            </p:nvSpPr>
            <p:spPr bwMode="auto">
              <a:xfrm>
                <a:off x="2226" y="3556"/>
                <a:ext cx="158" cy="2"/>
              </a:xfrm>
              <a:custGeom>
                <a:avLst/>
                <a:gdLst>
                  <a:gd name="T0" fmla="*/ 0 w 158"/>
                  <a:gd name="T1" fmla="*/ 2 h 2"/>
                  <a:gd name="T2" fmla="*/ 0 w 158"/>
                  <a:gd name="T3" fmla="*/ 2 h 2"/>
                  <a:gd name="T4" fmla="*/ 158 w 158"/>
                  <a:gd name="T5" fmla="*/ 2 h 2"/>
                  <a:gd name="T6" fmla="*/ 158 w 158"/>
                  <a:gd name="T7" fmla="*/ 0 h 2"/>
                  <a:gd name="T8" fmla="*/ 0 w 158"/>
                  <a:gd name="T9" fmla="*/ 0 h 2"/>
                  <a:gd name="T10" fmla="*/ 2 w 158"/>
                  <a:gd name="T11" fmla="*/ 2 h 2"/>
                  <a:gd name="T12" fmla="*/ 0 w 158"/>
                  <a:gd name="T13" fmla="*/ 2 h 2"/>
                  <a:gd name="T14" fmla="*/ 0 w 158"/>
                  <a:gd name="T15" fmla="*/ 2 h 2"/>
                  <a:gd name="T16" fmla="*/ 0 w 158"/>
                  <a:gd name="T17" fmla="*/ 2 h 2"/>
                  <a:gd name="T18" fmla="*/ 0 w 158"/>
                  <a:gd name="T19" fmla="*/ 2 h 2"/>
                  <a:gd name="T20" fmla="*/ 0 w 158"/>
                  <a:gd name="T21" fmla="*/ 2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8" h="2">
                    <a:moveTo>
                      <a:pt x="0" y="2"/>
                    </a:moveTo>
                    <a:lnTo>
                      <a:pt x="0" y="2"/>
                    </a:lnTo>
                    <a:lnTo>
                      <a:pt x="158" y="2"/>
                    </a:lnTo>
                    <a:lnTo>
                      <a:pt x="158" y="0"/>
                    </a:lnTo>
                    <a:lnTo>
                      <a:pt x="0" y="0"/>
                    </a:lnTo>
                    <a:lnTo>
                      <a:pt x="2"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3" name="Freeform 1342"/>
              <p:cNvSpPr>
                <a:spLocks/>
              </p:cNvSpPr>
              <p:nvPr/>
            </p:nvSpPr>
            <p:spPr bwMode="auto">
              <a:xfrm>
                <a:off x="2226" y="3504"/>
                <a:ext cx="2" cy="54"/>
              </a:xfrm>
              <a:custGeom>
                <a:avLst/>
                <a:gdLst>
                  <a:gd name="T0" fmla="*/ 0 w 2"/>
                  <a:gd name="T1" fmla="*/ 0 h 54"/>
                  <a:gd name="T2" fmla="*/ 0 w 2"/>
                  <a:gd name="T3" fmla="*/ 0 h 54"/>
                  <a:gd name="T4" fmla="*/ 0 w 2"/>
                  <a:gd name="T5" fmla="*/ 54 h 54"/>
                  <a:gd name="T6" fmla="*/ 2 w 2"/>
                  <a:gd name="T7" fmla="*/ 54 h 54"/>
                  <a:gd name="T8" fmla="*/ 2 w 2"/>
                  <a:gd name="T9" fmla="*/ 0 h 54"/>
                  <a:gd name="T10" fmla="*/ 0 w 2"/>
                  <a:gd name="T11" fmla="*/ 2 h 54"/>
                  <a:gd name="T12" fmla="*/ 0 w 2"/>
                  <a:gd name="T13" fmla="*/ 0 h 54"/>
                  <a:gd name="T14" fmla="*/ 0 w 2"/>
                  <a:gd name="T15" fmla="*/ 0 h 54"/>
                  <a:gd name="T16" fmla="*/ 0 w 2"/>
                  <a:gd name="T17" fmla="*/ 0 h 54"/>
                  <a:gd name="T18" fmla="*/ 0 w 2"/>
                  <a:gd name="T19" fmla="*/ 0 h 54"/>
                  <a:gd name="T20" fmla="*/ 0 w 2"/>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54">
                    <a:moveTo>
                      <a:pt x="0" y="0"/>
                    </a:moveTo>
                    <a:lnTo>
                      <a:pt x="0" y="0"/>
                    </a:lnTo>
                    <a:lnTo>
                      <a:pt x="0" y="54"/>
                    </a:lnTo>
                    <a:lnTo>
                      <a:pt x="2" y="54"/>
                    </a:lnTo>
                    <a:lnTo>
                      <a:pt x="2" y="0"/>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4" name="Freeform 1343"/>
              <p:cNvSpPr>
                <a:spLocks/>
              </p:cNvSpPr>
              <p:nvPr/>
            </p:nvSpPr>
            <p:spPr bwMode="auto">
              <a:xfrm>
                <a:off x="2230" y="3508"/>
                <a:ext cx="152" cy="46"/>
              </a:xfrm>
              <a:custGeom>
                <a:avLst/>
                <a:gdLst>
                  <a:gd name="T0" fmla="*/ 0 w 152"/>
                  <a:gd name="T1" fmla="*/ 0 h 46"/>
                  <a:gd name="T2" fmla="*/ 152 w 152"/>
                  <a:gd name="T3" fmla="*/ 0 h 46"/>
                  <a:gd name="T4" fmla="*/ 152 w 152"/>
                  <a:gd name="T5" fmla="*/ 46 h 46"/>
                  <a:gd name="T6" fmla="*/ 0 w 152"/>
                  <a:gd name="T7" fmla="*/ 46 h 46"/>
                  <a:gd name="T8" fmla="*/ 0 w 152"/>
                  <a:gd name="T9" fmla="*/ 0 h 46"/>
                  <a:gd name="T10" fmla="*/ 0 w 152"/>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46">
                    <a:moveTo>
                      <a:pt x="0" y="0"/>
                    </a:moveTo>
                    <a:lnTo>
                      <a:pt x="152" y="0"/>
                    </a:lnTo>
                    <a:lnTo>
                      <a:pt x="152" y="46"/>
                    </a:lnTo>
                    <a:lnTo>
                      <a:pt x="0" y="46"/>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5" name="Freeform 1344"/>
              <p:cNvSpPr>
                <a:spLocks/>
              </p:cNvSpPr>
              <p:nvPr/>
            </p:nvSpPr>
            <p:spPr bwMode="auto">
              <a:xfrm>
                <a:off x="2230" y="3508"/>
                <a:ext cx="152" cy="46"/>
              </a:xfrm>
              <a:custGeom>
                <a:avLst/>
                <a:gdLst>
                  <a:gd name="T0" fmla="*/ 0 w 152"/>
                  <a:gd name="T1" fmla="*/ 0 h 46"/>
                  <a:gd name="T2" fmla="*/ 2 w 152"/>
                  <a:gd name="T3" fmla="*/ 2 h 46"/>
                  <a:gd name="T4" fmla="*/ 148 w 152"/>
                  <a:gd name="T5" fmla="*/ 44 h 46"/>
                  <a:gd name="T6" fmla="*/ 152 w 152"/>
                  <a:gd name="T7" fmla="*/ 46 h 46"/>
                  <a:gd name="T8" fmla="*/ 0 w 152"/>
                  <a:gd name="T9" fmla="*/ 46 h 46"/>
                  <a:gd name="T10" fmla="*/ 0 w 152"/>
                  <a:gd name="T11" fmla="*/ 0 h 46"/>
                  <a:gd name="T12" fmla="*/ 0 w 152"/>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 h="46">
                    <a:moveTo>
                      <a:pt x="0" y="0"/>
                    </a:moveTo>
                    <a:lnTo>
                      <a:pt x="2" y="2"/>
                    </a:lnTo>
                    <a:lnTo>
                      <a:pt x="148" y="44"/>
                    </a:lnTo>
                    <a:lnTo>
                      <a:pt x="152" y="46"/>
                    </a:lnTo>
                    <a:lnTo>
                      <a:pt x="0" y="4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6" name="Rectangle 1345"/>
              <p:cNvSpPr>
                <a:spLocks noChangeArrowheads="1"/>
              </p:cNvSpPr>
              <p:nvPr/>
            </p:nvSpPr>
            <p:spPr bwMode="auto">
              <a:xfrm>
                <a:off x="2232" y="3510"/>
                <a:ext cx="146" cy="42"/>
              </a:xfrm>
              <a:prstGeom prst="rect">
                <a:avLst/>
              </a:prstGeom>
              <a:solidFill>
                <a:srgbClr val="92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947" name="Freeform 1346"/>
              <p:cNvSpPr>
                <a:spLocks/>
              </p:cNvSpPr>
              <p:nvPr/>
            </p:nvSpPr>
            <p:spPr bwMode="auto">
              <a:xfrm>
                <a:off x="2232" y="3468"/>
                <a:ext cx="146" cy="12"/>
              </a:xfrm>
              <a:custGeom>
                <a:avLst/>
                <a:gdLst>
                  <a:gd name="T0" fmla="*/ 0 w 146"/>
                  <a:gd name="T1" fmla="*/ 0 h 12"/>
                  <a:gd name="T2" fmla="*/ 146 w 146"/>
                  <a:gd name="T3" fmla="*/ 2 h 12"/>
                  <a:gd name="T4" fmla="*/ 146 w 146"/>
                  <a:gd name="T5" fmla="*/ 12 h 12"/>
                  <a:gd name="T6" fmla="*/ 0 w 146"/>
                  <a:gd name="T7" fmla="*/ 12 h 12"/>
                  <a:gd name="T8" fmla="*/ 0 w 146"/>
                  <a:gd name="T9" fmla="*/ 2 h 12"/>
                  <a:gd name="T10" fmla="*/ 0 w 146"/>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12">
                    <a:moveTo>
                      <a:pt x="0" y="0"/>
                    </a:moveTo>
                    <a:lnTo>
                      <a:pt x="146" y="2"/>
                    </a:lnTo>
                    <a:lnTo>
                      <a:pt x="146" y="12"/>
                    </a:lnTo>
                    <a:lnTo>
                      <a:pt x="0" y="12"/>
                    </a:lnTo>
                    <a:lnTo>
                      <a:pt x="0" y="2"/>
                    </a:lnTo>
                    <a:lnTo>
                      <a:pt x="0" y="0"/>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8" name="Freeform 1347"/>
              <p:cNvSpPr>
                <a:spLocks/>
              </p:cNvSpPr>
              <p:nvPr/>
            </p:nvSpPr>
            <p:spPr bwMode="auto">
              <a:xfrm>
                <a:off x="2232" y="3470"/>
                <a:ext cx="148" cy="10"/>
              </a:xfrm>
              <a:custGeom>
                <a:avLst/>
                <a:gdLst>
                  <a:gd name="T0" fmla="*/ 4 w 148"/>
                  <a:gd name="T1" fmla="*/ 6 h 10"/>
                  <a:gd name="T2" fmla="*/ 144 w 148"/>
                  <a:gd name="T3" fmla="*/ 2 h 10"/>
                  <a:gd name="T4" fmla="*/ 148 w 148"/>
                  <a:gd name="T5" fmla="*/ 0 h 10"/>
                  <a:gd name="T6" fmla="*/ 148 w 148"/>
                  <a:gd name="T7" fmla="*/ 10 h 10"/>
                  <a:gd name="T8" fmla="*/ 0 w 148"/>
                  <a:gd name="T9" fmla="*/ 10 h 10"/>
                  <a:gd name="T10" fmla="*/ 4 w 148"/>
                  <a:gd name="T11" fmla="*/ 6 h 10"/>
                  <a:gd name="T12" fmla="*/ 4 w 148"/>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10">
                    <a:moveTo>
                      <a:pt x="4" y="6"/>
                    </a:moveTo>
                    <a:lnTo>
                      <a:pt x="144" y="2"/>
                    </a:lnTo>
                    <a:lnTo>
                      <a:pt x="148" y="0"/>
                    </a:lnTo>
                    <a:lnTo>
                      <a:pt x="148" y="10"/>
                    </a:lnTo>
                    <a:lnTo>
                      <a:pt x="0" y="10"/>
                    </a:lnTo>
                    <a:lnTo>
                      <a:pt x="4" y="6"/>
                    </a:lnTo>
                    <a:close/>
                  </a:path>
                </a:pathLst>
              </a:custGeom>
              <a:solidFill>
                <a:srgbClr val="C5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9" name="Freeform 1348"/>
              <p:cNvSpPr>
                <a:spLocks/>
              </p:cNvSpPr>
              <p:nvPr/>
            </p:nvSpPr>
            <p:spPr bwMode="auto">
              <a:xfrm>
                <a:off x="2332" y="3492"/>
                <a:ext cx="6" cy="6"/>
              </a:xfrm>
              <a:custGeom>
                <a:avLst/>
                <a:gdLst>
                  <a:gd name="T0" fmla="*/ 6 w 6"/>
                  <a:gd name="T1" fmla="*/ 2 h 6"/>
                  <a:gd name="T2" fmla="*/ 6 w 6"/>
                  <a:gd name="T3" fmla="*/ 2 h 6"/>
                  <a:gd name="T4" fmla="*/ 6 w 6"/>
                  <a:gd name="T5" fmla="*/ 2 h 6"/>
                  <a:gd name="T6" fmla="*/ 6 w 6"/>
                  <a:gd name="T7" fmla="*/ 2 h 6"/>
                  <a:gd name="T8" fmla="*/ 6 w 6"/>
                  <a:gd name="T9" fmla="*/ 2 h 6"/>
                  <a:gd name="T10" fmla="*/ 6 w 6"/>
                  <a:gd name="T11" fmla="*/ 2 h 6"/>
                  <a:gd name="T12" fmla="*/ 6 w 6"/>
                  <a:gd name="T13" fmla="*/ 0 h 6"/>
                  <a:gd name="T14" fmla="*/ 6 w 6"/>
                  <a:gd name="T15" fmla="*/ 0 h 6"/>
                  <a:gd name="T16" fmla="*/ 6 w 6"/>
                  <a:gd name="T17" fmla="*/ 0 h 6"/>
                  <a:gd name="T18" fmla="*/ 4 w 6"/>
                  <a:gd name="T19" fmla="*/ 0 h 6"/>
                  <a:gd name="T20" fmla="*/ 4 w 6"/>
                  <a:gd name="T21" fmla="*/ 0 h 6"/>
                  <a:gd name="T22" fmla="*/ 4 w 6"/>
                  <a:gd name="T23" fmla="*/ 0 h 6"/>
                  <a:gd name="T24" fmla="*/ 4 w 6"/>
                  <a:gd name="T25" fmla="*/ 0 h 6"/>
                  <a:gd name="T26" fmla="*/ 4 w 6"/>
                  <a:gd name="T27" fmla="*/ 0 h 6"/>
                  <a:gd name="T28" fmla="*/ 4 w 6"/>
                  <a:gd name="T29" fmla="*/ 0 h 6"/>
                  <a:gd name="T30" fmla="*/ 2 w 6"/>
                  <a:gd name="T31" fmla="*/ 0 h 6"/>
                  <a:gd name="T32" fmla="*/ 2 w 6"/>
                  <a:gd name="T33" fmla="*/ 0 h 6"/>
                  <a:gd name="T34" fmla="*/ 2 w 6"/>
                  <a:gd name="T35" fmla="*/ 0 h 6"/>
                  <a:gd name="T36" fmla="*/ 2 w 6"/>
                  <a:gd name="T37" fmla="*/ 0 h 6"/>
                  <a:gd name="T38" fmla="*/ 2 w 6"/>
                  <a:gd name="T39" fmla="*/ 0 h 6"/>
                  <a:gd name="T40" fmla="*/ 2 w 6"/>
                  <a:gd name="T41" fmla="*/ 0 h 6"/>
                  <a:gd name="T42" fmla="*/ 2 w 6"/>
                  <a:gd name="T43" fmla="*/ 2 h 6"/>
                  <a:gd name="T44" fmla="*/ 0 w 6"/>
                  <a:gd name="T45" fmla="*/ 2 h 6"/>
                  <a:gd name="T46" fmla="*/ 0 w 6"/>
                  <a:gd name="T47" fmla="*/ 2 h 6"/>
                  <a:gd name="T48" fmla="*/ 0 w 6"/>
                  <a:gd name="T49" fmla="*/ 2 h 6"/>
                  <a:gd name="T50" fmla="*/ 0 w 6"/>
                  <a:gd name="T51" fmla="*/ 2 h 6"/>
                  <a:gd name="T52" fmla="*/ 0 w 6"/>
                  <a:gd name="T53" fmla="*/ 2 h 6"/>
                  <a:gd name="T54" fmla="*/ 0 w 6"/>
                  <a:gd name="T55" fmla="*/ 2 h 6"/>
                  <a:gd name="T56" fmla="*/ 0 w 6"/>
                  <a:gd name="T57" fmla="*/ 4 h 6"/>
                  <a:gd name="T58" fmla="*/ 0 w 6"/>
                  <a:gd name="T59" fmla="*/ 4 h 6"/>
                  <a:gd name="T60" fmla="*/ 0 w 6"/>
                  <a:gd name="T61" fmla="*/ 4 h 6"/>
                  <a:gd name="T62" fmla="*/ 2 w 6"/>
                  <a:gd name="T63" fmla="*/ 4 h 6"/>
                  <a:gd name="T64" fmla="*/ 2 w 6"/>
                  <a:gd name="T65" fmla="*/ 4 h 6"/>
                  <a:gd name="T66" fmla="*/ 2 w 6"/>
                  <a:gd name="T67" fmla="*/ 4 h 6"/>
                  <a:gd name="T68" fmla="*/ 2 w 6"/>
                  <a:gd name="T69" fmla="*/ 6 h 6"/>
                  <a:gd name="T70" fmla="*/ 2 w 6"/>
                  <a:gd name="T71" fmla="*/ 6 h 6"/>
                  <a:gd name="T72" fmla="*/ 2 w 6"/>
                  <a:gd name="T73" fmla="*/ 6 h 6"/>
                  <a:gd name="T74" fmla="*/ 4 w 6"/>
                  <a:gd name="T75" fmla="*/ 6 h 6"/>
                  <a:gd name="T76" fmla="*/ 4 w 6"/>
                  <a:gd name="T77" fmla="*/ 6 h 6"/>
                  <a:gd name="T78" fmla="*/ 4 w 6"/>
                  <a:gd name="T79" fmla="*/ 6 h 6"/>
                  <a:gd name="T80" fmla="*/ 4 w 6"/>
                  <a:gd name="T81" fmla="*/ 6 h 6"/>
                  <a:gd name="T82" fmla="*/ 4 w 6"/>
                  <a:gd name="T83" fmla="*/ 6 h 6"/>
                  <a:gd name="T84" fmla="*/ 6 w 6"/>
                  <a:gd name="T85" fmla="*/ 4 h 6"/>
                  <a:gd name="T86" fmla="*/ 6 w 6"/>
                  <a:gd name="T87" fmla="*/ 4 h 6"/>
                  <a:gd name="T88" fmla="*/ 6 w 6"/>
                  <a:gd name="T89" fmla="*/ 4 h 6"/>
                  <a:gd name="T90" fmla="*/ 6 w 6"/>
                  <a:gd name="T91" fmla="*/ 4 h 6"/>
                  <a:gd name="T92" fmla="*/ 6 w 6"/>
                  <a:gd name="T93" fmla="*/ 4 h 6"/>
                  <a:gd name="T94" fmla="*/ 6 w 6"/>
                  <a:gd name="T95" fmla="*/ 4 h 6"/>
                  <a:gd name="T96" fmla="*/ 6 w 6"/>
                  <a:gd name="T97" fmla="*/ 2 h 6"/>
                  <a:gd name="T98" fmla="*/ 6 w 6"/>
                  <a:gd name="T99" fmla="*/ 2 h 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 h="6">
                    <a:moveTo>
                      <a:pt x="6" y="2"/>
                    </a:moveTo>
                    <a:lnTo>
                      <a:pt x="6" y="2"/>
                    </a:lnTo>
                    <a:lnTo>
                      <a:pt x="6" y="0"/>
                    </a:lnTo>
                    <a:lnTo>
                      <a:pt x="4" y="0"/>
                    </a:lnTo>
                    <a:lnTo>
                      <a:pt x="2" y="0"/>
                    </a:lnTo>
                    <a:lnTo>
                      <a:pt x="2" y="2"/>
                    </a:lnTo>
                    <a:lnTo>
                      <a:pt x="0" y="2"/>
                    </a:lnTo>
                    <a:lnTo>
                      <a:pt x="0" y="4"/>
                    </a:lnTo>
                    <a:lnTo>
                      <a:pt x="2" y="4"/>
                    </a:lnTo>
                    <a:lnTo>
                      <a:pt x="2" y="6"/>
                    </a:lnTo>
                    <a:lnTo>
                      <a:pt x="4" y="6"/>
                    </a:lnTo>
                    <a:lnTo>
                      <a:pt x="6" y="4"/>
                    </a:lnTo>
                    <a:lnTo>
                      <a:pt x="6" y="2"/>
                    </a:lnTo>
                    <a:close/>
                  </a:path>
                </a:pathLst>
              </a:custGeom>
              <a:solidFill>
                <a:srgbClr val="C5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0" name="Freeform 1349"/>
              <p:cNvSpPr>
                <a:spLocks/>
              </p:cNvSpPr>
              <p:nvPr/>
            </p:nvSpPr>
            <p:spPr bwMode="auto">
              <a:xfrm>
                <a:off x="2332" y="3492"/>
                <a:ext cx="6" cy="4"/>
              </a:xfrm>
              <a:custGeom>
                <a:avLst/>
                <a:gdLst>
                  <a:gd name="T0" fmla="*/ 4 w 6"/>
                  <a:gd name="T1" fmla="*/ 4 h 4"/>
                  <a:gd name="T2" fmla="*/ 6 w 6"/>
                  <a:gd name="T3" fmla="*/ 4 h 4"/>
                  <a:gd name="T4" fmla="*/ 6 w 6"/>
                  <a:gd name="T5" fmla="*/ 4 h 4"/>
                  <a:gd name="T6" fmla="*/ 6 w 6"/>
                  <a:gd name="T7" fmla="*/ 4 h 4"/>
                  <a:gd name="T8" fmla="*/ 6 w 6"/>
                  <a:gd name="T9" fmla="*/ 2 h 4"/>
                  <a:gd name="T10" fmla="*/ 6 w 6"/>
                  <a:gd name="T11" fmla="*/ 2 h 4"/>
                  <a:gd name="T12" fmla="*/ 6 w 6"/>
                  <a:gd name="T13" fmla="*/ 2 h 4"/>
                  <a:gd name="T14" fmla="*/ 6 w 6"/>
                  <a:gd name="T15" fmla="*/ 2 h 4"/>
                  <a:gd name="T16" fmla="*/ 6 w 6"/>
                  <a:gd name="T17" fmla="*/ 0 h 4"/>
                  <a:gd name="T18" fmla="*/ 4 w 6"/>
                  <a:gd name="T19" fmla="*/ 0 h 4"/>
                  <a:gd name="T20" fmla="*/ 4 w 6"/>
                  <a:gd name="T21" fmla="*/ 0 h 4"/>
                  <a:gd name="T22" fmla="*/ 4 w 6"/>
                  <a:gd name="T23" fmla="*/ 0 h 4"/>
                  <a:gd name="T24" fmla="*/ 4 w 6"/>
                  <a:gd name="T25" fmla="*/ 0 h 4"/>
                  <a:gd name="T26" fmla="*/ 2 w 6"/>
                  <a:gd name="T27" fmla="*/ 0 h 4"/>
                  <a:gd name="T28" fmla="*/ 2 w 6"/>
                  <a:gd name="T29" fmla="*/ 0 h 4"/>
                  <a:gd name="T30" fmla="*/ 2 w 6"/>
                  <a:gd name="T31" fmla="*/ 0 h 4"/>
                  <a:gd name="T32" fmla="*/ 2 w 6"/>
                  <a:gd name="T33" fmla="*/ 2 h 4"/>
                  <a:gd name="T34" fmla="*/ 0 w 6"/>
                  <a:gd name="T35" fmla="*/ 2 h 4"/>
                  <a:gd name="T36" fmla="*/ 0 w 6"/>
                  <a:gd name="T37" fmla="*/ 2 h 4"/>
                  <a:gd name="T38" fmla="*/ 0 w 6"/>
                  <a:gd name="T39" fmla="*/ 2 h 4"/>
                  <a:gd name="T40" fmla="*/ 0 w 6"/>
                  <a:gd name="T41" fmla="*/ 4 h 4"/>
                  <a:gd name="T42" fmla="*/ 4 w 6"/>
                  <a:gd name="T43" fmla="*/ 2 h 4"/>
                  <a:gd name="T44" fmla="*/ 4 w 6"/>
                  <a:gd name="T45" fmla="*/ 4 h 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 h="4">
                    <a:moveTo>
                      <a:pt x="4" y="4"/>
                    </a:moveTo>
                    <a:lnTo>
                      <a:pt x="6" y="4"/>
                    </a:lnTo>
                    <a:lnTo>
                      <a:pt x="6" y="2"/>
                    </a:lnTo>
                    <a:lnTo>
                      <a:pt x="6" y="0"/>
                    </a:lnTo>
                    <a:lnTo>
                      <a:pt x="4" y="0"/>
                    </a:lnTo>
                    <a:lnTo>
                      <a:pt x="2" y="0"/>
                    </a:lnTo>
                    <a:lnTo>
                      <a:pt x="2" y="2"/>
                    </a:lnTo>
                    <a:lnTo>
                      <a:pt x="0" y="2"/>
                    </a:lnTo>
                    <a:lnTo>
                      <a:pt x="0" y="4"/>
                    </a:lnTo>
                    <a:lnTo>
                      <a:pt x="4" y="2"/>
                    </a:lnTo>
                    <a:lnTo>
                      <a:pt x="4" y="4"/>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1" name="Freeform 1350"/>
              <p:cNvSpPr>
                <a:spLocks/>
              </p:cNvSpPr>
              <p:nvPr/>
            </p:nvSpPr>
            <p:spPr bwMode="auto">
              <a:xfrm>
                <a:off x="2334" y="3492"/>
                <a:ext cx="4" cy="4"/>
              </a:xfrm>
              <a:custGeom>
                <a:avLst/>
                <a:gdLst>
                  <a:gd name="T0" fmla="*/ 4 w 4"/>
                  <a:gd name="T1" fmla="*/ 2 h 4"/>
                  <a:gd name="T2" fmla="*/ 2 w 4"/>
                  <a:gd name="T3" fmla="*/ 2 h 4"/>
                  <a:gd name="T4" fmla="*/ 2 w 4"/>
                  <a:gd name="T5" fmla="*/ 2 h 4"/>
                  <a:gd name="T6" fmla="*/ 2 w 4"/>
                  <a:gd name="T7" fmla="*/ 2 h 4"/>
                  <a:gd name="T8" fmla="*/ 2 w 4"/>
                  <a:gd name="T9" fmla="*/ 2 h 4"/>
                  <a:gd name="T10" fmla="*/ 2 w 4"/>
                  <a:gd name="T11" fmla="*/ 0 h 4"/>
                  <a:gd name="T12" fmla="*/ 2 w 4"/>
                  <a:gd name="T13" fmla="*/ 0 h 4"/>
                  <a:gd name="T14" fmla="*/ 2 w 4"/>
                  <a:gd name="T15" fmla="*/ 0 h 4"/>
                  <a:gd name="T16" fmla="*/ 2 w 4"/>
                  <a:gd name="T17" fmla="*/ 0 h 4"/>
                  <a:gd name="T18" fmla="*/ 0 w 4"/>
                  <a:gd name="T19" fmla="*/ 0 h 4"/>
                  <a:gd name="T20" fmla="*/ 0 w 4"/>
                  <a:gd name="T21" fmla="*/ 0 h 4"/>
                  <a:gd name="T22" fmla="*/ 0 w 4"/>
                  <a:gd name="T23" fmla="*/ 2 h 4"/>
                  <a:gd name="T24" fmla="*/ 0 w 4"/>
                  <a:gd name="T25" fmla="*/ 2 h 4"/>
                  <a:gd name="T26" fmla="*/ 0 w 4"/>
                  <a:gd name="T27" fmla="*/ 2 h 4"/>
                  <a:gd name="T28" fmla="*/ 0 w 4"/>
                  <a:gd name="T29" fmla="*/ 2 h 4"/>
                  <a:gd name="T30" fmla="*/ 0 w 4"/>
                  <a:gd name="T31" fmla="*/ 2 h 4"/>
                  <a:gd name="T32" fmla="*/ 0 w 4"/>
                  <a:gd name="T33" fmla="*/ 2 h 4"/>
                  <a:gd name="T34" fmla="*/ 0 w 4"/>
                  <a:gd name="T35" fmla="*/ 4 h 4"/>
                  <a:gd name="T36" fmla="*/ 0 w 4"/>
                  <a:gd name="T37" fmla="*/ 4 h 4"/>
                  <a:gd name="T38" fmla="*/ 0 w 4"/>
                  <a:gd name="T39" fmla="*/ 4 h 4"/>
                  <a:gd name="T40" fmla="*/ 0 w 4"/>
                  <a:gd name="T41" fmla="*/ 4 h 4"/>
                  <a:gd name="T42" fmla="*/ 2 w 4"/>
                  <a:gd name="T43" fmla="*/ 4 h 4"/>
                  <a:gd name="T44" fmla="*/ 2 w 4"/>
                  <a:gd name="T45" fmla="*/ 4 h 4"/>
                  <a:gd name="T46" fmla="*/ 2 w 4"/>
                  <a:gd name="T47" fmla="*/ 4 h 4"/>
                  <a:gd name="T48" fmla="*/ 2 w 4"/>
                  <a:gd name="T49" fmla="*/ 4 h 4"/>
                  <a:gd name="T50" fmla="*/ 2 w 4"/>
                  <a:gd name="T51" fmla="*/ 4 h 4"/>
                  <a:gd name="T52" fmla="*/ 2 w 4"/>
                  <a:gd name="T53" fmla="*/ 4 h 4"/>
                  <a:gd name="T54" fmla="*/ 2 w 4"/>
                  <a:gd name="T55" fmla="*/ 2 h 4"/>
                  <a:gd name="T56" fmla="*/ 4 w 4"/>
                  <a:gd name="T57" fmla="*/ 2 h 4"/>
                  <a:gd name="T58" fmla="*/ 4 w 4"/>
                  <a:gd name="T59" fmla="*/ 2 h 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 h="4">
                    <a:moveTo>
                      <a:pt x="4" y="2"/>
                    </a:moveTo>
                    <a:lnTo>
                      <a:pt x="2" y="2"/>
                    </a:lnTo>
                    <a:lnTo>
                      <a:pt x="2" y="0"/>
                    </a:lnTo>
                    <a:lnTo>
                      <a:pt x="0" y="0"/>
                    </a:lnTo>
                    <a:lnTo>
                      <a:pt x="0" y="2"/>
                    </a:lnTo>
                    <a:lnTo>
                      <a:pt x="0" y="4"/>
                    </a:lnTo>
                    <a:lnTo>
                      <a:pt x="2" y="4"/>
                    </a:lnTo>
                    <a:lnTo>
                      <a:pt x="2" y="2"/>
                    </a:lnTo>
                    <a:lnTo>
                      <a:pt x="4" y="2"/>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2" name="Rectangle 1351"/>
              <p:cNvSpPr>
                <a:spLocks noChangeArrowheads="1"/>
              </p:cNvSpPr>
              <p:nvPr/>
            </p:nvSpPr>
            <p:spPr bwMode="auto">
              <a:xfrm>
                <a:off x="2236" y="3472"/>
                <a:ext cx="13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953" name="Rectangle 1352"/>
              <p:cNvSpPr>
                <a:spLocks noChangeArrowheads="1"/>
              </p:cNvSpPr>
              <p:nvPr/>
            </p:nvSpPr>
            <p:spPr bwMode="auto">
              <a:xfrm>
                <a:off x="2346" y="3490"/>
                <a:ext cx="24" cy="10"/>
              </a:xfrm>
              <a:prstGeom prst="rect">
                <a:avLst/>
              </a:prstGeom>
              <a:solidFill>
                <a:srgbClr val="2C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954" name="Freeform 1353"/>
              <p:cNvSpPr>
                <a:spLocks/>
              </p:cNvSpPr>
              <p:nvPr/>
            </p:nvSpPr>
            <p:spPr bwMode="auto">
              <a:xfrm>
                <a:off x="2348" y="3492"/>
                <a:ext cx="22" cy="6"/>
              </a:xfrm>
              <a:custGeom>
                <a:avLst/>
                <a:gdLst>
                  <a:gd name="T0" fmla="*/ 0 w 22"/>
                  <a:gd name="T1" fmla="*/ 0 h 6"/>
                  <a:gd name="T2" fmla="*/ 22 w 22"/>
                  <a:gd name="T3" fmla="*/ 0 h 6"/>
                  <a:gd name="T4" fmla="*/ 22 w 22"/>
                  <a:gd name="T5" fmla="*/ 6 h 6"/>
                  <a:gd name="T6" fmla="*/ 0 w 22"/>
                  <a:gd name="T7" fmla="*/ 6 h 6"/>
                  <a:gd name="T8" fmla="*/ 0 w 22"/>
                  <a:gd name="T9" fmla="*/ 0 h 6"/>
                  <a:gd name="T10" fmla="*/ 0 w 2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6">
                    <a:moveTo>
                      <a:pt x="0" y="0"/>
                    </a:moveTo>
                    <a:lnTo>
                      <a:pt x="22" y="0"/>
                    </a:lnTo>
                    <a:lnTo>
                      <a:pt x="22"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5" name="Freeform 1354"/>
              <p:cNvSpPr>
                <a:spLocks/>
              </p:cNvSpPr>
              <p:nvPr/>
            </p:nvSpPr>
            <p:spPr bwMode="auto">
              <a:xfrm>
                <a:off x="2266" y="3490"/>
                <a:ext cx="16" cy="2"/>
              </a:xfrm>
              <a:custGeom>
                <a:avLst/>
                <a:gdLst>
                  <a:gd name="T0" fmla="*/ 16 w 16"/>
                  <a:gd name="T1" fmla="*/ 0 h 2"/>
                  <a:gd name="T2" fmla="*/ 0 w 16"/>
                  <a:gd name="T3" fmla="*/ 0 h 2"/>
                  <a:gd name="T4" fmla="*/ 0 w 16"/>
                  <a:gd name="T5" fmla="*/ 2 h 2"/>
                  <a:gd name="T6" fmla="*/ 16 w 16"/>
                  <a:gd name="T7" fmla="*/ 2 h 2"/>
                  <a:gd name="T8" fmla="*/ 16 w 16"/>
                  <a:gd name="T9" fmla="*/ 0 h 2"/>
                  <a:gd name="T10" fmla="*/ 16 w 16"/>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
                    <a:moveTo>
                      <a:pt x="16" y="0"/>
                    </a:moveTo>
                    <a:lnTo>
                      <a:pt x="0" y="0"/>
                    </a:lnTo>
                    <a:lnTo>
                      <a:pt x="0" y="2"/>
                    </a:lnTo>
                    <a:lnTo>
                      <a:pt x="16" y="2"/>
                    </a:lnTo>
                    <a:lnTo>
                      <a:pt x="16" y="0"/>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6" name="Freeform 1355"/>
              <p:cNvSpPr>
                <a:spLocks/>
              </p:cNvSpPr>
              <p:nvPr/>
            </p:nvSpPr>
            <p:spPr bwMode="auto">
              <a:xfrm>
                <a:off x="2282" y="3490"/>
                <a:ext cx="4" cy="4"/>
              </a:xfrm>
              <a:custGeom>
                <a:avLst/>
                <a:gdLst>
                  <a:gd name="T0" fmla="*/ 4 w 4"/>
                  <a:gd name="T1" fmla="*/ 4 h 4"/>
                  <a:gd name="T2" fmla="*/ 4 w 4"/>
                  <a:gd name="T3" fmla="*/ 2 h 4"/>
                  <a:gd name="T4" fmla="*/ 2 w 4"/>
                  <a:gd name="T5" fmla="*/ 2 h 4"/>
                  <a:gd name="T6" fmla="*/ 2 w 4"/>
                  <a:gd name="T7" fmla="*/ 0 h 4"/>
                  <a:gd name="T8" fmla="*/ 0 w 4"/>
                  <a:gd name="T9" fmla="*/ 0 h 4"/>
                  <a:gd name="T10" fmla="*/ 0 w 4"/>
                  <a:gd name="T11" fmla="*/ 2 h 4"/>
                  <a:gd name="T12" fmla="*/ 2 w 4"/>
                  <a:gd name="T13" fmla="*/ 2 h 4"/>
                  <a:gd name="T14" fmla="*/ 2 w 4"/>
                  <a:gd name="T15" fmla="*/ 2 h 4"/>
                  <a:gd name="T16" fmla="*/ 2 w 4"/>
                  <a:gd name="T17" fmla="*/ 4 h 4"/>
                  <a:gd name="T18" fmla="*/ 4 w 4"/>
                  <a:gd name="T19" fmla="*/ 4 h 4"/>
                  <a:gd name="T20" fmla="*/ 4 w 4"/>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4">
                    <a:moveTo>
                      <a:pt x="4" y="4"/>
                    </a:moveTo>
                    <a:lnTo>
                      <a:pt x="4" y="2"/>
                    </a:lnTo>
                    <a:lnTo>
                      <a:pt x="2" y="2"/>
                    </a:lnTo>
                    <a:lnTo>
                      <a:pt x="2" y="0"/>
                    </a:lnTo>
                    <a:lnTo>
                      <a:pt x="0" y="0"/>
                    </a:lnTo>
                    <a:lnTo>
                      <a:pt x="0" y="2"/>
                    </a:lnTo>
                    <a:lnTo>
                      <a:pt x="2" y="2"/>
                    </a:lnTo>
                    <a:lnTo>
                      <a:pt x="2" y="4"/>
                    </a:lnTo>
                    <a:lnTo>
                      <a:pt x="4" y="4"/>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7" name="Freeform 1356"/>
              <p:cNvSpPr>
                <a:spLocks/>
              </p:cNvSpPr>
              <p:nvPr/>
            </p:nvSpPr>
            <p:spPr bwMode="auto">
              <a:xfrm>
                <a:off x="2284" y="3494"/>
                <a:ext cx="2" cy="2"/>
              </a:xfrm>
              <a:custGeom>
                <a:avLst/>
                <a:gdLst>
                  <a:gd name="T0" fmla="*/ 2 w 2"/>
                  <a:gd name="T1" fmla="*/ 2 h 2"/>
                  <a:gd name="T2" fmla="*/ 2 w 2"/>
                  <a:gd name="T3" fmla="*/ 0 h 2"/>
                  <a:gd name="T4" fmla="*/ 0 w 2"/>
                  <a:gd name="T5" fmla="*/ 0 h 2"/>
                  <a:gd name="T6" fmla="*/ 0 w 2"/>
                  <a:gd name="T7" fmla="*/ 2 h 2"/>
                  <a:gd name="T8" fmla="*/ 2 w 2"/>
                  <a:gd name="T9" fmla="*/ 2 h 2"/>
                  <a:gd name="T10" fmla="*/ 2 w 2"/>
                  <a:gd name="T11" fmla="*/ 2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2"/>
                    </a:moveTo>
                    <a:lnTo>
                      <a:pt x="2" y="0"/>
                    </a:lnTo>
                    <a:lnTo>
                      <a:pt x="0" y="0"/>
                    </a:lnTo>
                    <a:lnTo>
                      <a:pt x="0" y="2"/>
                    </a:lnTo>
                    <a:lnTo>
                      <a:pt x="2" y="2"/>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8" name="Freeform 1357"/>
              <p:cNvSpPr>
                <a:spLocks/>
              </p:cNvSpPr>
              <p:nvPr/>
            </p:nvSpPr>
            <p:spPr bwMode="auto">
              <a:xfrm>
                <a:off x="2282" y="3496"/>
                <a:ext cx="4" cy="4"/>
              </a:xfrm>
              <a:custGeom>
                <a:avLst/>
                <a:gdLst>
                  <a:gd name="T0" fmla="*/ 0 w 4"/>
                  <a:gd name="T1" fmla="*/ 4 h 4"/>
                  <a:gd name="T2" fmla="*/ 2 w 4"/>
                  <a:gd name="T3" fmla="*/ 2 h 4"/>
                  <a:gd name="T4" fmla="*/ 2 w 4"/>
                  <a:gd name="T5" fmla="*/ 2 h 4"/>
                  <a:gd name="T6" fmla="*/ 4 w 4"/>
                  <a:gd name="T7" fmla="*/ 2 h 4"/>
                  <a:gd name="T8" fmla="*/ 4 w 4"/>
                  <a:gd name="T9" fmla="*/ 0 h 4"/>
                  <a:gd name="T10" fmla="*/ 2 w 4"/>
                  <a:gd name="T11" fmla="*/ 0 h 4"/>
                  <a:gd name="T12" fmla="*/ 2 w 4"/>
                  <a:gd name="T13" fmla="*/ 0 h 4"/>
                  <a:gd name="T14" fmla="*/ 2 w 4"/>
                  <a:gd name="T15" fmla="*/ 2 h 4"/>
                  <a:gd name="T16" fmla="*/ 2 w 4"/>
                  <a:gd name="T17" fmla="*/ 2 h 4"/>
                  <a:gd name="T18" fmla="*/ 0 w 4"/>
                  <a:gd name="T19" fmla="*/ 2 h 4"/>
                  <a:gd name="T20" fmla="*/ 0 w 4"/>
                  <a:gd name="T21" fmla="*/ 4 h 4"/>
                  <a:gd name="T22" fmla="*/ 0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4">
                    <a:moveTo>
                      <a:pt x="0" y="4"/>
                    </a:moveTo>
                    <a:lnTo>
                      <a:pt x="2" y="2"/>
                    </a:lnTo>
                    <a:lnTo>
                      <a:pt x="4" y="2"/>
                    </a:lnTo>
                    <a:lnTo>
                      <a:pt x="4" y="0"/>
                    </a:lnTo>
                    <a:lnTo>
                      <a:pt x="2" y="0"/>
                    </a:lnTo>
                    <a:lnTo>
                      <a:pt x="2" y="2"/>
                    </a:lnTo>
                    <a:lnTo>
                      <a:pt x="0" y="2"/>
                    </a:lnTo>
                    <a:lnTo>
                      <a:pt x="0" y="4"/>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9" name="Freeform 1358"/>
              <p:cNvSpPr>
                <a:spLocks/>
              </p:cNvSpPr>
              <p:nvPr/>
            </p:nvSpPr>
            <p:spPr bwMode="auto">
              <a:xfrm>
                <a:off x="2262" y="3496"/>
                <a:ext cx="4" cy="4"/>
              </a:xfrm>
              <a:custGeom>
                <a:avLst/>
                <a:gdLst>
                  <a:gd name="T0" fmla="*/ 0 w 4"/>
                  <a:gd name="T1" fmla="*/ 0 h 4"/>
                  <a:gd name="T2" fmla="*/ 0 w 4"/>
                  <a:gd name="T3" fmla="*/ 2 h 4"/>
                  <a:gd name="T4" fmla="*/ 0 w 4"/>
                  <a:gd name="T5" fmla="*/ 2 h 4"/>
                  <a:gd name="T6" fmla="*/ 2 w 4"/>
                  <a:gd name="T7" fmla="*/ 2 h 4"/>
                  <a:gd name="T8" fmla="*/ 4 w 4"/>
                  <a:gd name="T9" fmla="*/ 4 h 4"/>
                  <a:gd name="T10" fmla="*/ 4 w 4"/>
                  <a:gd name="T11" fmla="*/ 2 h 4"/>
                  <a:gd name="T12" fmla="*/ 2 w 4"/>
                  <a:gd name="T13" fmla="*/ 2 h 4"/>
                  <a:gd name="T14" fmla="*/ 2 w 4"/>
                  <a:gd name="T15" fmla="*/ 2 h 4"/>
                  <a:gd name="T16" fmla="*/ 2 w 4"/>
                  <a:gd name="T17" fmla="*/ 0 h 4"/>
                  <a:gd name="T18" fmla="*/ 2 w 4"/>
                  <a:gd name="T19" fmla="*/ 0 h 4"/>
                  <a:gd name="T20" fmla="*/ 0 w 4"/>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4">
                    <a:moveTo>
                      <a:pt x="0" y="0"/>
                    </a:moveTo>
                    <a:lnTo>
                      <a:pt x="0" y="2"/>
                    </a:lnTo>
                    <a:lnTo>
                      <a:pt x="2" y="2"/>
                    </a:lnTo>
                    <a:lnTo>
                      <a:pt x="4" y="4"/>
                    </a:lnTo>
                    <a:lnTo>
                      <a:pt x="4" y="2"/>
                    </a:lnTo>
                    <a:lnTo>
                      <a:pt x="2" y="2"/>
                    </a:lnTo>
                    <a:lnTo>
                      <a:pt x="2" y="0"/>
                    </a:lnTo>
                    <a:lnTo>
                      <a:pt x="0" y="0"/>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0" name="Freeform 1359"/>
              <p:cNvSpPr>
                <a:spLocks/>
              </p:cNvSpPr>
              <p:nvPr/>
            </p:nvSpPr>
            <p:spPr bwMode="auto">
              <a:xfrm>
                <a:off x="2262" y="3490"/>
                <a:ext cx="4" cy="4"/>
              </a:xfrm>
              <a:custGeom>
                <a:avLst/>
                <a:gdLst>
                  <a:gd name="T0" fmla="*/ 4 w 4"/>
                  <a:gd name="T1" fmla="*/ 0 h 4"/>
                  <a:gd name="T2" fmla="*/ 2 w 4"/>
                  <a:gd name="T3" fmla="*/ 0 h 4"/>
                  <a:gd name="T4" fmla="*/ 0 w 4"/>
                  <a:gd name="T5" fmla="*/ 2 h 4"/>
                  <a:gd name="T6" fmla="*/ 0 w 4"/>
                  <a:gd name="T7" fmla="*/ 2 h 4"/>
                  <a:gd name="T8" fmla="*/ 0 w 4"/>
                  <a:gd name="T9" fmla="*/ 4 h 4"/>
                  <a:gd name="T10" fmla="*/ 2 w 4"/>
                  <a:gd name="T11" fmla="*/ 4 h 4"/>
                  <a:gd name="T12" fmla="*/ 2 w 4"/>
                  <a:gd name="T13" fmla="*/ 2 h 4"/>
                  <a:gd name="T14" fmla="*/ 2 w 4"/>
                  <a:gd name="T15" fmla="*/ 2 h 4"/>
                  <a:gd name="T16" fmla="*/ 4 w 4"/>
                  <a:gd name="T17" fmla="*/ 2 h 4"/>
                  <a:gd name="T18" fmla="*/ 4 w 4"/>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4">
                    <a:moveTo>
                      <a:pt x="4" y="0"/>
                    </a:moveTo>
                    <a:lnTo>
                      <a:pt x="2" y="0"/>
                    </a:lnTo>
                    <a:lnTo>
                      <a:pt x="0" y="2"/>
                    </a:lnTo>
                    <a:lnTo>
                      <a:pt x="0" y="4"/>
                    </a:lnTo>
                    <a:lnTo>
                      <a:pt x="2" y="4"/>
                    </a:lnTo>
                    <a:lnTo>
                      <a:pt x="2" y="2"/>
                    </a:lnTo>
                    <a:lnTo>
                      <a:pt x="4" y="2"/>
                    </a:lnTo>
                    <a:lnTo>
                      <a:pt x="4" y="0"/>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1" name="Freeform 1360"/>
              <p:cNvSpPr>
                <a:spLocks/>
              </p:cNvSpPr>
              <p:nvPr/>
            </p:nvSpPr>
            <p:spPr bwMode="auto">
              <a:xfrm>
                <a:off x="2348" y="3494"/>
                <a:ext cx="22" cy="4"/>
              </a:xfrm>
              <a:custGeom>
                <a:avLst/>
                <a:gdLst>
                  <a:gd name="T0" fmla="*/ 0 w 22"/>
                  <a:gd name="T1" fmla="*/ 0 h 4"/>
                  <a:gd name="T2" fmla="*/ 22 w 22"/>
                  <a:gd name="T3" fmla="*/ 0 h 4"/>
                  <a:gd name="T4" fmla="*/ 22 w 22"/>
                  <a:gd name="T5" fmla="*/ 4 h 4"/>
                  <a:gd name="T6" fmla="*/ 0 w 22"/>
                  <a:gd name="T7" fmla="*/ 4 h 4"/>
                  <a:gd name="T8" fmla="*/ 0 w 22"/>
                  <a:gd name="T9" fmla="*/ 0 h 4"/>
                  <a:gd name="T10" fmla="*/ 0 w 2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
                    <a:moveTo>
                      <a:pt x="0" y="0"/>
                    </a:moveTo>
                    <a:lnTo>
                      <a:pt x="22" y="0"/>
                    </a:lnTo>
                    <a:lnTo>
                      <a:pt x="22" y="4"/>
                    </a:lnTo>
                    <a:lnTo>
                      <a:pt x="0" y="4"/>
                    </a:lnTo>
                    <a:lnTo>
                      <a:pt x="0" y="0"/>
                    </a:lnTo>
                    <a:close/>
                  </a:path>
                </a:pathLst>
              </a:custGeom>
              <a:solidFill>
                <a:srgbClr val="C5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 name="Freeform 1361"/>
              <p:cNvSpPr>
                <a:spLocks/>
              </p:cNvSpPr>
              <p:nvPr/>
            </p:nvSpPr>
            <p:spPr bwMode="auto">
              <a:xfrm>
                <a:off x="2242" y="3494"/>
                <a:ext cx="6" cy="6"/>
              </a:xfrm>
              <a:custGeom>
                <a:avLst/>
                <a:gdLst>
                  <a:gd name="T0" fmla="*/ 0 w 6"/>
                  <a:gd name="T1" fmla="*/ 0 h 6"/>
                  <a:gd name="T2" fmla="*/ 0 w 6"/>
                  <a:gd name="T3" fmla="*/ 2 h 6"/>
                  <a:gd name="T4" fmla="*/ 2 w 6"/>
                  <a:gd name="T5" fmla="*/ 4 h 6"/>
                  <a:gd name="T6" fmla="*/ 4 w 6"/>
                  <a:gd name="T7" fmla="*/ 6 h 6"/>
                  <a:gd name="T8" fmla="*/ 6 w 6"/>
                  <a:gd name="T9" fmla="*/ 6 h 6"/>
                  <a:gd name="T10" fmla="*/ 6 w 6"/>
                  <a:gd name="T11" fmla="*/ 4 h 6"/>
                  <a:gd name="T12" fmla="*/ 4 w 6"/>
                  <a:gd name="T13" fmla="*/ 4 h 6"/>
                  <a:gd name="T14" fmla="*/ 2 w 6"/>
                  <a:gd name="T15" fmla="*/ 2 h 6"/>
                  <a:gd name="T16" fmla="*/ 2 w 6"/>
                  <a:gd name="T17" fmla="*/ 2 h 6"/>
                  <a:gd name="T18" fmla="*/ 2 w 6"/>
                  <a:gd name="T19" fmla="*/ 0 h 6"/>
                  <a:gd name="T20" fmla="*/ 0 w 6"/>
                  <a:gd name="T21" fmla="*/ 0 h 6"/>
                  <a:gd name="T22" fmla="*/ 0 w 6"/>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6">
                    <a:moveTo>
                      <a:pt x="0" y="0"/>
                    </a:moveTo>
                    <a:lnTo>
                      <a:pt x="0" y="2"/>
                    </a:lnTo>
                    <a:lnTo>
                      <a:pt x="2" y="4"/>
                    </a:lnTo>
                    <a:lnTo>
                      <a:pt x="4" y="6"/>
                    </a:lnTo>
                    <a:lnTo>
                      <a:pt x="6" y="6"/>
                    </a:lnTo>
                    <a:lnTo>
                      <a:pt x="6" y="4"/>
                    </a:lnTo>
                    <a:lnTo>
                      <a:pt x="4" y="4"/>
                    </a:lnTo>
                    <a:lnTo>
                      <a:pt x="2" y="2"/>
                    </a:lnTo>
                    <a:lnTo>
                      <a:pt x="2" y="0"/>
                    </a:lnTo>
                    <a:lnTo>
                      <a:pt x="0" y="0"/>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3" name="Freeform 1362"/>
              <p:cNvSpPr>
                <a:spLocks/>
              </p:cNvSpPr>
              <p:nvPr/>
            </p:nvSpPr>
            <p:spPr bwMode="auto">
              <a:xfrm>
                <a:off x="2242" y="3490"/>
                <a:ext cx="6" cy="4"/>
              </a:xfrm>
              <a:custGeom>
                <a:avLst/>
                <a:gdLst>
                  <a:gd name="T0" fmla="*/ 4 w 6"/>
                  <a:gd name="T1" fmla="*/ 0 h 4"/>
                  <a:gd name="T2" fmla="*/ 4 w 6"/>
                  <a:gd name="T3" fmla="*/ 0 h 4"/>
                  <a:gd name="T4" fmla="*/ 2 w 6"/>
                  <a:gd name="T5" fmla="*/ 2 h 4"/>
                  <a:gd name="T6" fmla="*/ 0 w 6"/>
                  <a:gd name="T7" fmla="*/ 2 h 4"/>
                  <a:gd name="T8" fmla="*/ 0 w 6"/>
                  <a:gd name="T9" fmla="*/ 4 h 4"/>
                  <a:gd name="T10" fmla="*/ 2 w 6"/>
                  <a:gd name="T11" fmla="*/ 4 h 4"/>
                  <a:gd name="T12" fmla="*/ 2 w 6"/>
                  <a:gd name="T13" fmla="*/ 4 h 4"/>
                  <a:gd name="T14" fmla="*/ 2 w 6"/>
                  <a:gd name="T15" fmla="*/ 2 h 4"/>
                  <a:gd name="T16" fmla="*/ 4 w 6"/>
                  <a:gd name="T17" fmla="*/ 2 h 4"/>
                  <a:gd name="T18" fmla="*/ 6 w 6"/>
                  <a:gd name="T19" fmla="*/ 2 h 4"/>
                  <a:gd name="T20" fmla="*/ 6 w 6"/>
                  <a:gd name="T21" fmla="*/ 0 h 4"/>
                  <a:gd name="T22" fmla="*/ 4 w 6"/>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4">
                    <a:moveTo>
                      <a:pt x="4" y="0"/>
                    </a:moveTo>
                    <a:lnTo>
                      <a:pt x="4" y="0"/>
                    </a:lnTo>
                    <a:lnTo>
                      <a:pt x="2" y="2"/>
                    </a:lnTo>
                    <a:lnTo>
                      <a:pt x="0" y="2"/>
                    </a:lnTo>
                    <a:lnTo>
                      <a:pt x="0" y="4"/>
                    </a:lnTo>
                    <a:lnTo>
                      <a:pt x="2" y="4"/>
                    </a:lnTo>
                    <a:lnTo>
                      <a:pt x="2" y="2"/>
                    </a:lnTo>
                    <a:lnTo>
                      <a:pt x="4" y="2"/>
                    </a:lnTo>
                    <a:lnTo>
                      <a:pt x="6" y="2"/>
                    </a:lnTo>
                    <a:lnTo>
                      <a:pt x="6" y="0"/>
                    </a:lnTo>
                    <a:lnTo>
                      <a:pt x="4" y="0"/>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4" name="Freeform 1363"/>
              <p:cNvSpPr>
                <a:spLocks/>
              </p:cNvSpPr>
              <p:nvPr/>
            </p:nvSpPr>
            <p:spPr bwMode="auto">
              <a:xfrm>
                <a:off x="2248" y="3490"/>
                <a:ext cx="4" cy="4"/>
              </a:xfrm>
              <a:custGeom>
                <a:avLst/>
                <a:gdLst>
                  <a:gd name="T0" fmla="*/ 4 w 4"/>
                  <a:gd name="T1" fmla="*/ 4 h 4"/>
                  <a:gd name="T2" fmla="*/ 4 w 4"/>
                  <a:gd name="T3" fmla="*/ 2 h 4"/>
                  <a:gd name="T4" fmla="*/ 2 w 4"/>
                  <a:gd name="T5" fmla="*/ 2 h 4"/>
                  <a:gd name="T6" fmla="*/ 0 w 4"/>
                  <a:gd name="T7" fmla="*/ 0 h 4"/>
                  <a:gd name="T8" fmla="*/ 0 w 4"/>
                  <a:gd name="T9" fmla="*/ 0 h 4"/>
                  <a:gd name="T10" fmla="*/ 0 w 4"/>
                  <a:gd name="T11" fmla="*/ 2 h 4"/>
                  <a:gd name="T12" fmla="*/ 0 w 4"/>
                  <a:gd name="T13" fmla="*/ 2 h 4"/>
                  <a:gd name="T14" fmla="*/ 2 w 4"/>
                  <a:gd name="T15" fmla="*/ 2 h 4"/>
                  <a:gd name="T16" fmla="*/ 2 w 4"/>
                  <a:gd name="T17" fmla="*/ 4 h 4"/>
                  <a:gd name="T18" fmla="*/ 2 w 4"/>
                  <a:gd name="T19" fmla="*/ 4 h 4"/>
                  <a:gd name="T20" fmla="*/ 4 w 4"/>
                  <a:gd name="T21" fmla="*/ 4 h 4"/>
                  <a:gd name="T22" fmla="*/ 4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4">
                    <a:moveTo>
                      <a:pt x="4" y="4"/>
                    </a:moveTo>
                    <a:lnTo>
                      <a:pt x="4" y="2"/>
                    </a:lnTo>
                    <a:lnTo>
                      <a:pt x="2" y="2"/>
                    </a:lnTo>
                    <a:lnTo>
                      <a:pt x="0" y="0"/>
                    </a:lnTo>
                    <a:lnTo>
                      <a:pt x="0" y="2"/>
                    </a:lnTo>
                    <a:lnTo>
                      <a:pt x="2" y="2"/>
                    </a:lnTo>
                    <a:lnTo>
                      <a:pt x="2" y="4"/>
                    </a:lnTo>
                    <a:lnTo>
                      <a:pt x="4" y="4"/>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5" name="Freeform 1364"/>
              <p:cNvSpPr>
                <a:spLocks/>
              </p:cNvSpPr>
              <p:nvPr/>
            </p:nvSpPr>
            <p:spPr bwMode="auto">
              <a:xfrm>
                <a:off x="2246" y="3494"/>
                <a:ext cx="6" cy="6"/>
              </a:xfrm>
              <a:custGeom>
                <a:avLst/>
                <a:gdLst>
                  <a:gd name="T0" fmla="*/ 0 w 6"/>
                  <a:gd name="T1" fmla="*/ 6 h 6"/>
                  <a:gd name="T2" fmla="*/ 2 w 6"/>
                  <a:gd name="T3" fmla="*/ 6 h 6"/>
                  <a:gd name="T4" fmla="*/ 4 w 6"/>
                  <a:gd name="T5" fmla="*/ 4 h 6"/>
                  <a:gd name="T6" fmla="*/ 6 w 6"/>
                  <a:gd name="T7" fmla="*/ 2 h 6"/>
                  <a:gd name="T8" fmla="*/ 6 w 6"/>
                  <a:gd name="T9" fmla="*/ 0 h 6"/>
                  <a:gd name="T10" fmla="*/ 4 w 6"/>
                  <a:gd name="T11" fmla="*/ 0 h 6"/>
                  <a:gd name="T12" fmla="*/ 4 w 6"/>
                  <a:gd name="T13" fmla="*/ 2 h 6"/>
                  <a:gd name="T14" fmla="*/ 4 w 6"/>
                  <a:gd name="T15" fmla="*/ 2 h 6"/>
                  <a:gd name="T16" fmla="*/ 2 w 6"/>
                  <a:gd name="T17" fmla="*/ 4 h 6"/>
                  <a:gd name="T18" fmla="*/ 2 w 6"/>
                  <a:gd name="T19" fmla="*/ 4 h 6"/>
                  <a:gd name="T20" fmla="*/ 2 w 6"/>
                  <a:gd name="T21" fmla="*/ 6 h 6"/>
                  <a:gd name="T22" fmla="*/ 0 w 6"/>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6">
                    <a:moveTo>
                      <a:pt x="0" y="6"/>
                    </a:moveTo>
                    <a:lnTo>
                      <a:pt x="2" y="6"/>
                    </a:lnTo>
                    <a:lnTo>
                      <a:pt x="4" y="4"/>
                    </a:lnTo>
                    <a:lnTo>
                      <a:pt x="6" y="2"/>
                    </a:lnTo>
                    <a:lnTo>
                      <a:pt x="6" y="0"/>
                    </a:lnTo>
                    <a:lnTo>
                      <a:pt x="4" y="0"/>
                    </a:lnTo>
                    <a:lnTo>
                      <a:pt x="4" y="2"/>
                    </a:lnTo>
                    <a:lnTo>
                      <a:pt x="2" y="4"/>
                    </a:lnTo>
                    <a:lnTo>
                      <a:pt x="2" y="6"/>
                    </a:lnTo>
                    <a:lnTo>
                      <a:pt x="0" y="6"/>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6" name="Freeform 1365"/>
              <p:cNvSpPr>
                <a:spLocks/>
              </p:cNvSpPr>
              <p:nvPr/>
            </p:nvSpPr>
            <p:spPr bwMode="auto">
              <a:xfrm>
                <a:off x="2232" y="3440"/>
                <a:ext cx="30" cy="12"/>
              </a:xfrm>
              <a:custGeom>
                <a:avLst/>
                <a:gdLst>
                  <a:gd name="T0" fmla="*/ 4 w 30"/>
                  <a:gd name="T1" fmla="*/ 0 h 12"/>
                  <a:gd name="T2" fmla="*/ 26 w 30"/>
                  <a:gd name="T3" fmla="*/ 0 h 12"/>
                  <a:gd name="T4" fmla="*/ 28 w 30"/>
                  <a:gd name="T5" fmla="*/ 0 h 12"/>
                  <a:gd name="T6" fmla="*/ 28 w 30"/>
                  <a:gd name="T7" fmla="*/ 0 h 12"/>
                  <a:gd name="T8" fmla="*/ 30 w 30"/>
                  <a:gd name="T9" fmla="*/ 2 h 12"/>
                  <a:gd name="T10" fmla="*/ 30 w 30"/>
                  <a:gd name="T11" fmla="*/ 4 h 12"/>
                  <a:gd name="T12" fmla="*/ 30 w 30"/>
                  <a:gd name="T13" fmla="*/ 10 h 12"/>
                  <a:gd name="T14" fmla="*/ 30 w 30"/>
                  <a:gd name="T15" fmla="*/ 10 h 12"/>
                  <a:gd name="T16" fmla="*/ 28 w 30"/>
                  <a:gd name="T17" fmla="*/ 12 h 12"/>
                  <a:gd name="T18" fmla="*/ 28 w 30"/>
                  <a:gd name="T19" fmla="*/ 12 h 12"/>
                  <a:gd name="T20" fmla="*/ 26 w 30"/>
                  <a:gd name="T21" fmla="*/ 12 h 12"/>
                  <a:gd name="T22" fmla="*/ 4 w 30"/>
                  <a:gd name="T23" fmla="*/ 12 h 12"/>
                  <a:gd name="T24" fmla="*/ 2 w 30"/>
                  <a:gd name="T25" fmla="*/ 12 h 12"/>
                  <a:gd name="T26" fmla="*/ 0 w 30"/>
                  <a:gd name="T27" fmla="*/ 12 h 12"/>
                  <a:gd name="T28" fmla="*/ 0 w 30"/>
                  <a:gd name="T29" fmla="*/ 10 h 12"/>
                  <a:gd name="T30" fmla="*/ 0 w 30"/>
                  <a:gd name="T31" fmla="*/ 10 h 12"/>
                  <a:gd name="T32" fmla="*/ 0 w 30"/>
                  <a:gd name="T33" fmla="*/ 4 h 12"/>
                  <a:gd name="T34" fmla="*/ 0 w 30"/>
                  <a:gd name="T35" fmla="*/ 2 h 12"/>
                  <a:gd name="T36" fmla="*/ 0 w 30"/>
                  <a:gd name="T37" fmla="*/ 0 h 12"/>
                  <a:gd name="T38" fmla="*/ 2 w 30"/>
                  <a:gd name="T39" fmla="*/ 0 h 12"/>
                  <a:gd name="T40" fmla="*/ 4 w 30"/>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2">
                    <a:moveTo>
                      <a:pt x="4" y="0"/>
                    </a:moveTo>
                    <a:lnTo>
                      <a:pt x="26" y="0"/>
                    </a:lnTo>
                    <a:lnTo>
                      <a:pt x="28" y="0"/>
                    </a:lnTo>
                    <a:lnTo>
                      <a:pt x="30" y="2"/>
                    </a:lnTo>
                    <a:lnTo>
                      <a:pt x="30" y="4"/>
                    </a:lnTo>
                    <a:lnTo>
                      <a:pt x="30" y="10"/>
                    </a:lnTo>
                    <a:lnTo>
                      <a:pt x="28" y="12"/>
                    </a:lnTo>
                    <a:lnTo>
                      <a:pt x="26" y="12"/>
                    </a:lnTo>
                    <a:lnTo>
                      <a:pt x="4" y="12"/>
                    </a:lnTo>
                    <a:lnTo>
                      <a:pt x="2" y="12"/>
                    </a:lnTo>
                    <a:lnTo>
                      <a:pt x="0" y="12"/>
                    </a:lnTo>
                    <a:lnTo>
                      <a:pt x="0" y="10"/>
                    </a:lnTo>
                    <a:lnTo>
                      <a:pt x="0" y="4"/>
                    </a:lnTo>
                    <a:lnTo>
                      <a:pt x="0" y="2"/>
                    </a:lnTo>
                    <a:lnTo>
                      <a:pt x="0" y="0"/>
                    </a:lnTo>
                    <a:lnTo>
                      <a:pt x="2"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7" name="Freeform 1366"/>
              <p:cNvSpPr>
                <a:spLocks/>
              </p:cNvSpPr>
              <p:nvPr/>
            </p:nvSpPr>
            <p:spPr bwMode="auto">
              <a:xfrm>
                <a:off x="2234" y="3442"/>
                <a:ext cx="10" cy="8"/>
              </a:xfrm>
              <a:custGeom>
                <a:avLst/>
                <a:gdLst>
                  <a:gd name="T0" fmla="*/ 8 w 10"/>
                  <a:gd name="T1" fmla="*/ 4 h 8"/>
                  <a:gd name="T2" fmla="*/ 8 w 10"/>
                  <a:gd name="T3" fmla="*/ 4 h 8"/>
                  <a:gd name="T4" fmla="*/ 8 w 10"/>
                  <a:gd name="T5" fmla="*/ 2 h 8"/>
                  <a:gd name="T6" fmla="*/ 8 w 10"/>
                  <a:gd name="T7" fmla="*/ 2 h 8"/>
                  <a:gd name="T8" fmla="*/ 8 w 10"/>
                  <a:gd name="T9" fmla="*/ 2 h 8"/>
                  <a:gd name="T10" fmla="*/ 8 w 10"/>
                  <a:gd name="T11" fmla="*/ 0 h 8"/>
                  <a:gd name="T12" fmla="*/ 6 w 10"/>
                  <a:gd name="T13" fmla="*/ 0 h 8"/>
                  <a:gd name="T14" fmla="*/ 6 w 10"/>
                  <a:gd name="T15" fmla="*/ 0 h 8"/>
                  <a:gd name="T16" fmla="*/ 6 w 10"/>
                  <a:gd name="T17" fmla="*/ 0 h 8"/>
                  <a:gd name="T18" fmla="*/ 4 w 10"/>
                  <a:gd name="T19" fmla="*/ 0 h 8"/>
                  <a:gd name="T20" fmla="*/ 4 w 10"/>
                  <a:gd name="T21" fmla="*/ 0 h 8"/>
                  <a:gd name="T22" fmla="*/ 2 w 10"/>
                  <a:gd name="T23" fmla="*/ 0 h 8"/>
                  <a:gd name="T24" fmla="*/ 2 w 10"/>
                  <a:gd name="T25" fmla="*/ 2 h 8"/>
                  <a:gd name="T26" fmla="*/ 2 w 10"/>
                  <a:gd name="T27" fmla="*/ 2 h 8"/>
                  <a:gd name="T28" fmla="*/ 0 w 10"/>
                  <a:gd name="T29" fmla="*/ 2 h 8"/>
                  <a:gd name="T30" fmla="*/ 0 w 10"/>
                  <a:gd name="T31" fmla="*/ 4 h 8"/>
                  <a:gd name="T32" fmla="*/ 0 w 10"/>
                  <a:gd name="T33" fmla="*/ 4 h 8"/>
                  <a:gd name="T34" fmla="*/ 0 w 10"/>
                  <a:gd name="T35" fmla="*/ 4 h 8"/>
                  <a:gd name="T36" fmla="*/ 0 w 10"/>
                  <a:gd name="T37" fmla="*/ 6 h 8"/>
                  <a:gd name="T38" fmla="*/ 0 w 10"/>
                  <a:gd name="T39" fmla="*/ 6 h 8"/>
                  <a:gd name="T40" fmla="*/ 0 w 10"/>
                  <a:gd name="T41" fmla="*/ 6 h 8"/>
                  <a:gd name="T42" fmla="*/ 2 w 10"/>
                  <a:gd name="T43" fmla="*/ 8 h 8"/>
                  <a:gd name="T44" fmla="*/ 2 w 10"/>
                  <a:gd name="T45" fmla="*/ 8 h 8"/>
                  <a:gd name="T46" fmla="*/ 4 w 10"/>
                  <a:gd name="T47" fmla="*/ 8 h 8"/>
                  <a:gd name="T48" fmla="*/ 4 w 10"/>
                  <a:gd name="T49" fmla="*/ 8 h 8"/>
                  <a:gd name="T50" fmla="*/ 4 w 10"/>
                  <a:gd name="T51" fmla="*/ 8 h 8"/>
                  <a:gd name="T52" fmla="*/ 6 w 10"/>
                  <a:gd name="T53" fmla="*/ 8 h 8"/>
                  <a:gd name="T54" fmla="*/ 6 w 10"/>
                  <a:gd name="T55" fmla="*/ 8 h 8"/>
                  <a:gd name="T56" fmla="*/ 6 w 10"/>
                  <a:gd name="T57" fmla="*/ 8 h 8"/>
                  <a:gd name="T58" fmla="*/ 8 w 10"/>
                  <a:gd name="T59" fmla="*/ 8 h 8"/>
                  <a:gd name="T60" fmla="*/ 8 w 10"/>
                  <a:gd name="T61" fmla="*/ 8 h 8"/>
                  <a:gd name="T62" fmla="*/ 8 w 10"/>
                  <a:gd name="T63" fmla="*/ 6 h 8"/>
                  <a:gd name="T64" fmla="*/ 8 w 10"/>
                  <a:gd name="T65" fmla="*/ 6 h 8"/>
                  <a:gd name="T66" fmla="*/ 8 w 10"/>
                  <a:gd name="T67" fmla="*/ 6 h 8"/>
                  <a:gd name="T68" fmla="*/ 10 w 10"/>
                  <a:gd name="T69" fmla="*/ 4 h 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 h="8">
                    <a:moveTo>
                      <a:pt x="10" y="4"/>
                    </a:moveTo>
                    <a:lnTo>
                      <a:pt x="8" y="4"/>
                    </a:lnTo>
                    <a:lnTo>
                      <a:pt x="8" y="2"/>
                    </a:lnTo>
                    <a:lnTo>
                      <a:pt x="8" y="0"/>
                    </a:lnTo>
                    <a:lnTo>
                      <a:pt x="6" y="0"/>
                    </a:lnTo>
                    <a:lnTo>
                      <a:pt x="4" y="0"/>
                    </a:lnTo>
                    <a:lnTo>
                      <a:pt x="2" y="0"/>
                    </a:lnTo>
                    <a:lnTo>
                      <a:pt x="2" y="2"/>
                    </a:lnTo>
                    <a:lnTo>
                      <a:pt x="0" y="2"/>
                    </a:lnTo>
                    <a:lnTo>
                      <a:pt x="0" y="4"/>
                    </a:lnTo>
                    <a:lnTo>
                      <a:pt x="0" y="6"/>
                    </a:lnTo>
                    <a:lnTo>
                      <a:pt x="2" y="6"/>
                    </a:lnTo>
                    <a:lnTo>
                      <a:pt x="2" y="8"/>
                    </a:lnTo>
                    <a:lnTo>
                      <a:pt x="4" y="8"/>
                    </a:lnTo>
                    <a:lnTo>
                      <a:pt x="6" y="8"/>
                    </a:lnTo>
                    <a:lnTo>
                      <a:pt x="8" y="8"/>
                    </a:lnTo>
                    <a:lnTo>
                      <a:pt x="8" y="6"/>
                    </a:lnTo>
                    <a:lnTo>
                      <a:pt x="8" y="4"/>
                    </a:lnTo>
                    <a:lnTo>
                      <a:pt x="10" y="4"/>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8" name="Freeform 1367"/>
              <p:cNvSpPr>
                <a:spLocks/>
              </p:cNvSpPr>
              <p:nvPr/>
            </p:nvSpPr>
            <p:spPr bwMode="auto">
              <a:xfrm>
                <a:off x="2236" y="3540"/>
                <a:ext cx="10" cy="12"/>
              </a:xfrm>
              <a:custGeom>
                <a:avLst/>
                <a:gdLst>
                  <a:gd name="T0" fmla="*/ 8 w 10"/>
                  <a:gd name="T1" fmla="*/ 2 h 12"/>
                  <a:gd name="T2" fmla="*/ 8 w 10"/>
                  <a:gd name="T3" fmla="*/ 2 h 12"/>
                  <a:gd name="T4" fmla="*/ 6 w 10"/>
                  <a:gd name="T5" fmla="*/ 0 h 12"/>
                  <a:gd name="T6" fmla="*/ 6 w 10"/>
                  <a:gd name="T7" fmla="*/ 0 h 12"/>
                  <a:gd name="T8" fmla="*/ 6 w 10"/>
                  <a:gd name="T9" fmla="*/ 0 h 12"/>
                  <a:gd name="T10" fmla="*/ 4 w 10"/>
                  <a:gd name="T11" fmla="*/ 0 h 12"/>
                  <a:gd name="T12" fmla="*/ 2 w 10"/>
                  <a:gd name="T13" fmla="*/ 2 h 12"/>
                  <a:gd name="T14" fmla="*/ 2 w 10"/>
                  <a:gd name="T15" fmla="*/ 2 h 12"/>
                  <a:gd name="T16" fmla="*/ 2 w 10"/>
                  <a:gd name="T17" fmla="*/ 2 h 12"/>
                  <a:gd name="T18" fmla="*/ 0 w 10"/>
                  <a:gd name="T19" fmla="*/ 4 h 12"/>
                  <a:gd name="T20" fmla="*/ 0 w 10"/>
                  <a:gd name="T21" fmla="*/ 4 h 12"/>
                  <a:gd name="T22" fmla="*/ 0 w 10"/>
                  <a:gd name="T23" fmla="*/ 4 h 12"/>
                  <a:gd name="T24" fmla="*/ 0 w 10"/>
                  <a:gd name="T25" fmla="*/ 6 h 12"/>
                  <a:gd name="T26" fmla="*/ 0 w 10"/>
                  <a:gd name="T27" fmla="*/ 6 h 12"/>
                  <a:gd name="T28" fmla="*/ 0 w 10"/>
                  <a:gd name="T29" fmla="*/ 8 h 12"/>
                  <a:gd name="T30" fmla="*/ 0 w 10"/>
                  <a:gd name="T31" fmla="*/ 8 h 12"/>
                  <a:gd name="T32" fmla="*/ 2 w 10"/>
                  <a:gd name="T33" fmla="*/ 10 h 12"/>
                  <a:gd name="T34" fmla="*/ 2 w 10"/>
                  <a:gd name="T35" fmla="*/ 10 h 12"/>
                  <a:gd name="T36" fmla="*/ 2 w 10"/>
                  <a:gd name="T37" fmla="*/ 10 h 12"/>
                  <a:gd name="T38" fmla="*/ 4 w 10"/>
                  <a:gd name="T39" fmla="*/ 10 h 12"/>
                  <a:gd name="T40" fmla="*/ 4 w 10"/>
                  <a:gd name="T41" fmla="*/ 10 h 12"/>
                  <a:gd name="T42" fmla="*/ 6 w 10"/>
                  <a:gd name="T43" fmla="*/ 12 h 12"/>
                  <a:gd name="T44" fmla="*/ 6 w 10"/>
                  <a:gd name="T45" fmla="*/ 10 h 12"/>
                  <a:gd name="T46" fmla="*/ 6 w 10"/>
                  <a:gd name="T47" fmla="*/ 10 h 12"/>
                  <a:gd name="T48" fmla="*/ 8 w 10"/>
                  <a:gd name="T49" fmla="*/ 10 h 12"/>
                  <a:gd name="T50" fmla="*/ 8 w 10"/>
                  <a:gd name="T51" fmla="*/ 10 h 12"/>
                  <a:gd name="T52" fmla="*/ 8 w 10"/>
                  <a:gd name="T53" fmla="*/ 8 h 12"/>
                  <a:gd name="T54" fmla="*/ 10 w 10"/>
                  <a:gd name="T55" fmla="*/ 8 h 12"/>
                  <a:gd name="T56" fmla="*/ 10 w 10"/>
                  <a:gd name="T57" fmla="*/ 6 h 12"/>
                  <a:gd name="T58" fmla="*/ 10 w 10"/>
                  <a:gd name="T59" fmla="*/ 6 h 12"/>
                  <a:gd name="T60" fmla="*/ 10 w 10"/>
                  <a:gd name="T61" fmla="*/ 6 h 12"/>
                  <a:gd name="T62" fmla="*/ 10 w 10"/>
                  <a:gd name="T63" fmla="*/ 4 h 12"/>
                  <a:gd name="T64" fmla="*/ 10 w 10"/>
                  <a:gd name="T65" fmla="*/ 4 h 12"/>
                  <a:gd name="T66" fmla="*/ 8 w 10"/>
                  <a:gd name="T67" fmla="*/ 2 h 12"/>
                  <a:gd name="T68" fmla="*/ 8 w 10"/>
                  <a:gd name="T69" fmla="*/ 2 h 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 h="12">
                    <a:moveTo>
                      <a:pt x="8" y="2"/>
                    </a:moveTo>
                    <a:lnTo>
                      <a:pt x="8" y="2"/>
                    </a:lnTo>
                    <a:lnTo>
                      <a:pt x="6" y="2"/>
                    </a:lnTo>
                    <a:lnTo>
                      <a:pt x="6" y="0"/>
                    </a:lnTo>
                    <a:lnTo>
                      <a:pt x="4" y="0"/>
                    </a:lnTo>
                    <a:lnTo>
                      <a:pt x="4" y="2"/>
                    </a:lnTo>
                    <a:lnTo>
                      <a:pt x="2" y="2"/>
                    </a:lnTo>
                    <a:lnTo>
                      <a:pt x="0" y="4"/>
                    </a:lnTo>
                    <a:lnTo>
                      <a:pt x="0" y="6"/>
                    </a:lnTo>
                    <a:lnTo>
                      <a:pt x="0" y="8"/>
                    </a:lnTo>
                    <a:lnTo>
                      <a:pt x="2" y="10"/>
                    </a:lnTo>
                    <a:lnTo>
                      <a:pt x="4" y="10"/>
                    </a:lnTo>
                    <a:lnTo>
                      <a:pt x="4" y="12"/>
                    </a:lnTo>
                    <a:lnTo>
                      <a:pt x="6" y="12"/>
                    </a:lnTo>
                    <a:lnTo>
                      <a:pt x="6" y="10"/>
                    </a:lnTo>
                    <a:lnTo>
                      <a:pt x="8" y="10"/>
                    </a:lnTo>
                    <a:lnTo>
                      <a:pt x="8" y="8"/>
                    </a:lnTo>
                    <a:lnTo>
                      <a:pt x="10" y="8"/>
                    </a:lnTo>
                    <a:lnTo>
                      <a:pt x="10" y="6"/>
                    </a:lnTo>
                    <a:lnTo>
                      <a:pt x="10" y="4"/>
                    </a:lnTo>
                    <a:lnTo>
                      <a:pt x="8" y="2"/>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9" name="Freeform 1368"/>
              <p:cNvSpPr>
                <a:spLocks/>
              </p:cNvSpPr>
              <p:nvPr/>
            </p:nvSpPr>
            <p:spPr bwMode="auto">
              <a:xfrm>
                <a:off x="2238" y="3538"/>
                <a:ext cx="6" cy="10"/>
              </a:xfrm>
              <a:custGeom>
                <a:avLst/>
                <a:gdLst>
                  <a:gd name="T0" fmla="*/ 4 w 6"/>
                  <a:gd name="T1" fmla="*/ 10 h 10"/>
                  <a:gd name="T2" fmla="*/ 6 w 6"/>
                  <a:gd name="T3" fmla="*/ 10 h 10"/>
                  <a:gd name="T4" fmla="*/ 6 w 6"/>
                  <a:gd name="T5" fmla="*/ 8 h 10"/>
                  <a:gd name="T6" fmla="*/ 6 w 6"/>
                  <a:gd name="T7" fmla="*/ 8 h 10"/>
                  <a:gd name="T8" fmla="*/ 6 w 6"/>
                  <a:gd name="T9" fmla="*/ 8 h 10"/>
                  <a:gd name="T10" fmla="*/ 6 w 6"/>
                  <a:gd name="T11" fmla="*/ 8 h 10"/>
                  <a:gd name="T12" fmla="*/ 6 w 6"/>
                  <a:gd name="T13" fmla="*/ 8 h 10"/>
                  <a:gd name="T14" fmla="*/ 6 w 6"/>
                  <a:gd name="T15" fmla="*/ 6 h 10"/>
                  <a:gd name="T16" fmla="*/ 6 w 6"/>
                  <a:gd name="T17" fmla="*/ 6 h 10"/>
                  <a:gd name="T18" fmla="*/ 6 w 6"/>
                  <a:gd name="T19" fmla="*/ 6 h 10"/>
                  <a:gd name="T20" fmla="*/ 6 w 6"/>
                  <a:gd name="T21" fmla="*/ 4 h 10"/>
                  <a:gd name="T22" fmla="*/ 6 w 6"/>
                  <a:gd name="T23" fmla="*/ 4 h 10"/>
                  <a:gd name="T24" fmla="*/ 6 w 6"/>
                  <a:gd name="T25" fmla="*/ 4 h 10"/>
                  <a:gd name="T26" fmla="*/ 6 w 6"/>
                  <a:gd name="T27" fmla="*/ 4 h 10"/>
                  <a:gd name="T28" fmla="*/ 6 w 6"/>
                  <a:gd name="T29" fmla="*/ 2 h 10"/>
                  <a:gd name="T30" fmla="*/ 6 w 6"/>
                  <a:gd name="T31" fmla="*/ 2 h 10"/>
                  <a:gd name="T32" fmla="*/ 6 w 6"/>
                  <a:gd name="T33" fmla="*/ 2 h 10"/>
                  <a:gd name="T34" fmla="*/ 4 w 6"/>
                  <a:gd name="T35" fmla="*/ 2 h 10"/>
                  <a:gd name="T36" fmla="*/ 4 w 6"/>
                  <a:gd name="T37" fmla="*/ 2 h 10"/>
                  <a:gd name="T38" fmla="*/ 4 w 6"/>
                  <a:gd name="T39" fmla="*/ 2 h 10"/>
                  <a:gd name="T40" fmla="*/ 4 w 6"/>
                  <a:gd name="T41" fmla="*/ 2 h 10"/>
                  <a:gd name="T42" fmla="*/ 4 w 6"/>
                  <a:gd name="T43" fmla="*/ 2 h 10"/>
                  <a:gd name="T44" fmla="*/ 2 w 6"/>
                  <a:gd name="T45" fmla="*/ 0 h 10"/>
                  <a:gd name="T46" fmla="*/ 2 w 6"/>
                  <a:gd name="T47" fmla="*/ 0 h 10"/>
                  <a:gd name="T48" fmla="*/ 2 w 6"/>
                  <a:gd name="T49" fmla="*/ 2 h 10"/>
                  <a:gd name="T50" fmla="*/ 0 w 6"/>
                  <a:gd name="T51" fmla="*/ 2 h 10"/>
                  <a:gd name="T52" fmla="*/ 0 w 6"/>
                  <a:gd name="T53" fmla="*/ 2 h 10"/>
                  <a:gd name="T54" fmla="*/ 0 w 6"/>
                  <a:gd name="T55" fmla="*/ 2 h 10"/>
                  <a:gd name="T56" fmla="*/ 2 w 6"/>
                  <a:gd name="T57" fmla="*/ 6 h 10"/>
                  <a:gd name="T58" fmla="*/ 4 w 6"/>
                  <a:gd name="T59" fmla="*/ 10 h 10"/>
                  <a:gd name="T60" fmla="*/ 4 w 6"/>
                  <a:gd name="T61" fmla="*/ 10 h 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 h="10">
                    <a:moveTo>
                      <a:pt x="4" y="10"/>
                    </a:moveTo>
                    <a:lnTo>
                      <a:pt x="6" y="10"/>
                    </a:lnTo>
                    <a:lnTo>
                      <a:pt x="6" y="8"/>
                    </a:lnTo>
                    <a:lnTo>
                      <a:pt x="6" y="6"/>
                    </a:lnTo>
                    <a:lnTo>
                      <a:pt x="6" y="4"/>
                    </a:lnTo>
                    <a:lnTo>
                      <a:pt x="6" y="2"/>
                    </a:lnTo>
                    <a:lnTo>
                      <a:pt x="4" y="2"/>
                    </a:lnTo>
                    <a:lnTo>
                      <a:pt x="2" y="0"/>
                    </a:lnTo>
                    <a:lnTo>
                      <a:pt x="2" y="2"/>
                    </a:lnTo>
                    <a:lnTo>
                      <a:pt x="0" y="2"/>
                    </a:lnTo>
                    <a:lnTo>
                      <a:pt x="2" y="6"/>
                    </a:lnTo>
                    <a:lnTo>
                      <a:pt x="4" y="1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0" name="Freeform 1369"/>
              <p:cNvSpPr>
                <a:spLocks/>
              </p:cNvSpPr>
              <p:nvPr/>
            </p:nvSpPr>
            <p:spPr bwMode="auto">
              <a:xfrm>
                <a:off x="2238" y="3542"/>
                <a:ext cx="6" cy="6"/>
              </a:xfrm>
              <a:custGeom>
                <a:avLst/>
                <a:gdLst>
                  <a:gd name="T0" fmla="*/ 6 w 6"/>
                  <a:gd name="T1" fmla="*/ 4 h 6"/>
                  <a:gd name="T2" fmla="*/ 6 w 6"/>
                  <a:gd name="T3" fmla="*/ 4 h 6"/>
                  <a:gd name="T4" fmla="*/ 6 w 6"/>
                  <a:gd name="T5" fmla="*/ 4 h 6"/>
                  <a:gd name="T6" fmla="*/ 6 w 6"/>
                  <a:gd name="T7" fmla="*/ 2 h 6"/>
                  <a:gd name="T8" fmla="*/ 6 w 6"/>
                  <a:gd name="T9" fmla="*/ 2 h 6"/>
                  <a:gd name="T10" fmla="*/ 4 w 6"/>
                  <a:gd name="T11" fmla="*/ 2 h 6"/>
                  <a:gd name="T12" fmla="*/ 4 w 6"/>
                  <a:gd name="T13" fmla="*/ 2 h 6"/>
                  <a:gd name="T14" fmla="*/ 4 w 6"/>
                  <a:gd name="T15" fmla="*/ 2 h 6"/>
                  <a:gd name="T16" fmla="*/ 4 w 6"/>
                  <a:gd name="T17" fmla="*/ 2 h 6"/>
                  <a:gd name="T18" fmla="*/ 4 w 6"/>
                  <a:gd name="T19" fmla="*/ 2 h 6"/>
                  <a:gd name="T20" fmla="*/ 4 w 6"/>
                  <a:gd name="T21" fmla="*/ 2 h 6"/>
                  <a:gd name="T22" fmla="*/ 4 w 6"/>
                  <a:gd name="T23" fmla="*/ 2 h 6"/>
                  <a:gd name="T24" fmla="*/ 4 w 6"/>
                  <a:gd name="T25" fmla="*/ 0 h 6"/>
                  <a:gd name="T26" fmla="*/ 2 w 6"/>
                  <a:gd name="T27" fmla="*/ 2 h 6"/>
                  <a:gd name="T28" fmla="*/ 2 w 6"/>
                  <a:gd name="T29" fmla="*/ 2 h 6"/>
                  <a:gd name="T30" fmla="*/ 2 w 6"/>
                  <a:gd name="T31" fmla="*/ 2 h 6"/>
                  <a:gd name="T32" fmla="*/ 2 w 6"/>
                  <a:gd name="T33" fmla="*/ 2 h 6"/>
                  <a:gd name="T34" fmla="*/ 2 w 6"/>
                  <a:gd name="T35" fmla="*/ 2 h 6"/>
                  <a:gd name="T36" fmla="*/ 2 w 6"/>
                  <a:gd name="T37" fmla="*/ 2 h 6"/>
                  <a:gd name="T38" fmla="*/ 0 w 6"/>
                  <a:gd name="T39" fmla="*/ 2 h 6"/>
                  <a:gd name="T40" fmla="*/ 0 w 6"/>
                  <a:gd name="T41" fmla="*/ 2 h 6"/>
                  <a:gd name="T42" fmla="*/ 0 w 6"/>
                  <a:gd name="T43" fmla="*/ 2 h 6"/>
                  <a:gd name="T44" fmla="*/ 0 w 6"/>
                  <a:gd name="T45" fmla="*/ 4 h 6"/>
                  <a:gd name="T46" fmla="*/ 0 w 6"/>
                  <a:gd name="T47" fmla="*/ 4 h 6"/>
                  <a:gd name="T48" fmla="*/ 0 w 6"/>
                  <a:gd name="T49" fmla="*/ 4 h 6"/>
                  <a:gd name="T50" fmla="*/ 0 w 6"/>
                  <a:gd name="T51" fmla="*/ 4 h 6"/>
                  <a:gd name="T52" fmla="*/ 0 w 6"/>
                  <a:gd name="T53" fmla="*/ 4 h 6"/>
                  <a:gd name="T54" fmla="*/ 0 w 6"/>
                  <a:gd name="T55" fmla="*/ 4 h 6"/>
                  <a:gd name="T56" fmla="*/ 0 w 6"/>
                  <a:gd name="T57" fmla="*/ 4 h 6"/>
                  <a:gd name="T58" fmla="*/ 0 w 6"/>
                  <a:gd name="T59" fmla="*/ 4 h 6"/>
                  <a:gd name="T60" fmla="*/ 2 w 6"/>
                  <a:gd name="T61" fmla="*/ 6 h 6"/>
                  <a:gd name="T62" fmla="*/ 2 w 6"/>
                  <a:gd name="T63" fmla="*/ 6 h 6"/>
                  <a:gd name="T64" fmla="*/ 2 w 6"/>
                  <a:gd name="T65" fmla="*/ 6 h 6"/>
                  <a:gd name="T66" fmla="*/ 2 w 6"/>
                  <a:gd name="T67" fmla="*/ 6 h 6"/>
                  <a:gd name="T68" fmla="*/ 2 w 6"/>
                  <a:gd name="T69" fmla="*/ 6 h 6"/>
                  <a:gd name="T70" fmla="*/ 4 w 6"/>
                  <a:gd name="T71" fmla="*/ 6 h 6"/>
                  <a:gd name="T72" fmla="*/ 4 w 6"/>
                  <a:gd name="T73" fmla="*/ 6 h 6"/>
                  <a:gd name="T74" fmla="*/ 4 w 6"/>
                  <a:gd name="T75" fmla="*/ 6 h 6"/>
                  <a:gd name="T76" fmla="*/ 4 w 6"/>
                  <a:gd name="T77" fmla="*/ 6 h 6"/>
                  <a:gd name="T78" fmla="*/ 4 w 6"/>
                  <a:gd name="T79" fmla="*/ 6 h 6"/>
                  <a:gd name="T80" fmla="*/ 4 w 6"/>
                  <a:gd name="T81" fmla="*/ 4 h 6"/>
                  <a:gd name="T82" fmla="*/ 6 w 6"/>
                  <a:gd name="T83" fmla="*/ 4 h 6"/>
                  <a:gd name="T84" fmla="*/ 6 w 6"/>
                  <a:gd name="T85" fmla="*/ 4 h 6"/>
                  <a:gd name="T86" fmla="*/ 6 w 6"/>
                  <a:gd name="T87" fmla="*/ 4 h 6"/>
                  <a:gd name="T88" fmla="*/ 6 w 6"/>
                  <a:gd name="T89" fmla="*/ 4 h 6"/>
                  <a:gd name="T90" fmla="*/ 6 w 6"/>
                  <a:gd name="T91" fmla="*/ 4 h 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 h="6">
                    <a:moveTo>
                      <a:pt x="6" y="4"/>
                    </a:moveTo>
                    <a:lnTo>
                      <a:pt x="6" y="4"/>
                    </a:lnTo>
                    <a:lnTo>
                      <a:pt x="6" y="2"/>
                    </a:lnTo>
                    <a:lnTo>
                      <a:pt x="4" y="2"/>
                    </a:lnTo>
                    <a:lnTo>
                      <a:pt x="4" y="0"/>
                    </a:lnTo>
                    <a:lnTo>
                      <a:pt x="2" y="2"/>
                    </a:lnTo>
                    <a:lnTo>
                      <a:pt x="0" y="2"/>
                    </a:lnTo>
                    <a:lnTo>
                      <a:pt x="0" y="4"/>
                    </a:lnTo>
                    <a:lnTo>
                      <a:pt x="2" y="6"/>
                    </a:lnTo>
                    <a:lnTo>
                      <a:pt x="4" y="6"/>
                    </a:lnTo>
                    <a:lnTo>
                      <a:pt x="4" y="4"/>
                    </a:lnTo>
                    <a:lnTo>
                      <a:pt x="6" y="4"/>
                    </a:lnTo>
                    <a:close/>
                  </a:path>
                </a:pathLst>
              </a:custGeom>
              <a:solidFill>
                <a:srgbClr val="CAF5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1" name="Freeform 1370"/>
              <p:cNvSpPr>
                <a:spLocks/>
              </p:cNvSpPr>
              <p:nvPr/>
            </p:nvSpPr>
            <p:spPr bwMode="auto">
              <a:xfrm>
                <a:off x="2238" y="3542"/>
                <a:ext cx="6" cy="6"/>
              </a:xfrm>
              <a:custGeom>
                <a:avLst/>
                <a:gdLst>
                  <a:gd name="T0" fmla="*/ 6 w 6"/>
                  <a:gd name="T1" fmla="*/ 4 h 6"/>
                  <a:gd name="T2" fmla="*/ 6 w 6"/>
                  <a:gd name="T3" fmla="*/ 4 h 6"/>
                  <a:gd name="T4" fmla="*/ 6 w 6"/>
                  <a:gd name="T5" fmla="*/ 4 h 6"/>
                  <a:gd name="T6" fmla="*/ 6 w 6"/>
                  <a:gd name="T7" fmla="*/ 2 h 6"/>
                  <a:gd name="T8" fmla="*/ 6 w 6"/>
                  <a:gd name="T9" fmla="*/ 2 h 6"/>
                  <a:gd name="T10" fmla="*/ 4 w 6"/>
                  <a:gd name="T11" fmla="*/ 2 h 6"/>
                  <a:gd name="T12" fmla="*/ 4 w 6"/>
                  <a:gd name="T13" fmla="*/ 2 h 6"/>
                  <a:gd name="T14" fmla="*/ 4 w 6"/>
                  <a:gd name="T15" fmla="*/ 2 h 6"/>
                  <a:gd name="T16" fmla="*/ 4 w 6"/>
                  <a:gd name="T17" fmla="*/ 2 h 6"/>
                  <a:gd name="T18" fmla="*/ 4 w 6"/>
                  <a:gd name="T19" fmla="*/ 2 h 6"/>
                  <a:gd name="T20" fmla="*/ 4 w 6"/>
                  <a:gd name="T21" fmla="*/ 2 h 6"/>
                  <a:gd name="T22" fmla="*/ 4 w 6"/>
                  <a:gd name="T23" fmla="*/ 2 h 6"/>
                  <a:gd name="T24" fmla="*/ 4 w 6"/>
                  <a:gd name="T25" fmla="*/ 0 h 6"/>
                  <a:gd name="T26" fmla="*/ 2 w 6"/>
                  <a:gd name="T27" fmla="*/ 2 h 6"/>
                  <a:gd name="T28" fmla="*/ 2 w 6"/>
                  <a:gd name="T29" fmla="*/ 2 h 6"/>
                  <a:gd name="T30" fmla="*/ 2 w 6"/>
                  <a:gd name="T31" fmla="*/ 2 h 6"/>
                  <a:gd name="T32" fmla="*/ 2 w 6"/>
                  <a:gd name="T33" fmla="*/ 2 h 6"/>
                  <a:gd name="T34" fmla="*/ 2 w 6"/>
                  <a:gd name="T35" fmla="*/ 2 h 6"/>
                  <a:gd name="T36" fmla="*/ 2 w 6"/>
                  <a:gd name="T37" fmla="*/ 2 h 6"/>
                  <a:gd name="T38" fmla="*/ 0 w 6"/>
                  <a:gd name="T39" fmla="*/ 2 h 6"/>
                  <a:gd name="T40" fmla="*/ 0 w 6"/>
                  <a:gd name="T41" fmla="*/ 2 h 6"/>
                  <a:gd name="T42" fmla="*/ 0 w 6"/>
                  <a:gd name="T43" fmla="*/ 2 h 6"/>
                  <a:gd name="T44" fmla="*/ 0 w 6"/>
                  <a:gd name="T45" fmla="*/ 4 h 6"/>
                  <a:gd name="T46" fmla="*/ 0 w 6"/>
                  <a:gd name="T47" fmla="*/ 4 h 6"/>
                  <a:gd name="T48" fmla="*/ 0 w 6"/>
                  <a:gd name="T49" fmla="*/ 4 h 6"/>
                  <a:gd name="T50" fmla="*/ 0 w 6"/>
                  <a:gd name="T51" fmla="*/ 4 h 6"/>
                  <a:gd name="T52" fmla="*/ 0 w 6"/>
                  <a:gd name="T53" fmla="*/ 4 h 6"/>
                  <a:gd name="T54" fmla="*/ 0 w 6"/>
                  <a:gd name="T55" fmla="*/ 4 h 6"/>
                  <a:gd name="T56" fmla="*/ 0 w 6"/>
                  <a:gd name="T57" fmla="*/ 4 h 6"/>
                  <a:gd name="T58" fmla="*/ 0 w 6"/>
                  <a:gd name="T59" fmla="*/ 4 h 6"/>
                  <a:gd name="T60" fmla="*/ 2 w 6"/>
                  <a:gd name="T61" fmla="*/ 6 h 6"/>
                  <a:gd name="T62" fmla="*/ 2 w 6"/>
                  <a:gd name="T63" fmla="*/ 6 h 6"/>
                  <a:gd name="T64" fmla="*/ 2 w 6"/>
                  <a:gd name="T65" fmla="*/ 6 h 6"/>
                  <a:gd name="T66" fmla="*/ 2 w 6"/>
                  <a:gd name="T67" fmla="*/ 6 h 6"/>
                  <a:gd name="T68" fmla="*/ 2 w 6"/>
                  <a:gd name="T69" fmla="*/ 6 h 6"/>
                  <a:gd name="T70" fmla="*/ 2 w 6"/>
                  <a:gd name="T71" fmla="*/ 6 h 6"/>
                  <a:gd name="T72" fmla="*/ 4 w 6"/>
                  <a:gd name="T73" fmla="*/ 6 h 6"/>
                  <a:gd name="T74" fmla="*/ 4 w 6"/>
                  <a:gd name="T75" fmla="*/ 6 h 6"/>
                  <a:gd name="T76" fmla="*/ 4 w 6"/>
                  <a:gd name="T77" fmla="*/ 6 h 6"/>
                  <a:gd name="T78" fmla="*/ 4 w 6"/>
                  <a:gd name="T79" fmla="*/ 6 h 6"/>
                  <a:gd name="T80" fmla="*/ 4 w 6"/>
                  <a:gd name="T81" fmla="*/ 6 h 6"/>
                  <a:gd name="T82" fmla="*/ 4 w 6"/>
                  <a:gd name="T83" fmla="*/ 6 h 6"/>
                  <a:gd name="T84" fmla="*/ 4 w 6"/>
                  <a:gd name="T85" fmla="*/ 6 h 6"/>
                  <a:gd name="T86" fmla="*/ 4 w 6"/>
                  <a:gd name="T87" fmla="*/ 4 h 6"/>
                  <a:gd name="T88" fmla="*/ 6 w 6"/>
                  <a:gd name="T89" fmla="*/ 4 h 6"/>
                  <a:gd name="T90" fmla="*/ 6 w 6"/>
                  <a:gd name="T91" fmla="*/ 4 h 6"/>
                  <a:gd name="T92" fmla="*/ 6 w 6"/>
                  <a:gd name="T93" fmla="*/ 4 h 6"/>
                  <a:gd name="T94" fmla="*/ 6 w 6"/>
                  <a:gd name="T95" fmla="*/ 4 h 6"/>
                  <a:gd name="T96" fmla="*/ 6 w 6"/>
                  <a:gd name="T97" fmla="*/ 4 h 6"/>
                  <a:gd name="T98" fmla="*/ 6 w 6"/>
                  <a:gd name="T99" fmla="*/ 4 h 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 h="6">
                    <a:moveTo>
                      <a:pt x="6" y="4"/>
                    </a:moveTo>
                    <a:lnTo>
                      <a:pt x="6" y="4"/>
                    </a:lnTo>
                    <a:lnTo>
                      <a:pt x="6" y="2"/>
                    </a:lnTo>
                    <a:lnTo>
                      <a:pt x="4" y="2"/>
                    </a:lnTo>
                    <a:lnTo>
                      <a:pt x="4" y="0"/>
                    </a:lnTo>
                    <a:lnTo>
                      <a:pt x="2" y="2"/>
                    </a:lnTo>
                    <a:lnTo>
                      <a:pt x="0" y="2"/>
                    </a:lnTo>
                    <a:lnTo>
                      <a:pt x="0" y="4"/>
                    </a:lnTo>
                    <a:lnTo>
                      <a:pt x="2" y="6"/>
                    </a:lnTo>
                    <a:lnTo>
                      <a:pt x="4" y="6"/>
                    </a:lnTo>
                    <a:lnTo>
                      <a:pt x="4" y="4"/>
                    </a:lnTo>
                    <a:lnTo>
                      <a:pt x="6"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2" name="Freeform 1371"/>
              <p:cNvSpPr>
                <a:spLocks/>
              </p:cNvSpPr>
              <p:nvPr/>
            </p:nvSpPr>
            <p:spPr bwMode="auto">
              <a:xfrm>
                <a:off x="2226" y="3610"/>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3" name="Freeform 1372"/>
              <p:cNvSpPr>
                <a:spLocks/>
              </p:cNvSpPr>
              <p:nvPr/>
            </p:nvSpPr>
            <p:spPr bwMode="auto">
              <a:xfrm>
                <a:off x="2226" y="3610"/>
                <a:ext cx="158" cy="1"/>
              </a:xfrm>
              <a:custGeom>
                <a:avLst/>
                <a:gdLst>
                  <a:gd name="T0" fmla="*/ 158 w 158"/>
                  <a:gd name="T1" fmla="*/ 0 h 1"/>
                  <a:gd name="T2" fmla="*/ 158 w 158"/>
                  <a:gd name="T3" fmla="*/ 0 h 1"/>
                  <a:gd name="T4" fmla="*/ 0 w 158"/>
                  <a:gd name="T5" fmla="*/ 0 h 1"/>
                  <a:gd name="T6" fmla="*/ 0 w 158"/>
                  <a:gd name="T7" fmla="*/ 0 h 1"/>
                  <a:gd name="T8" fmla="*/ 158 w 158"/>
                  <a:gd name="T9" fmla="*/ 0 h 1"/>
                  <a:gd name="T10" fmla="*/ 158 w 158"/>
                  <a:gd name="T11" fmla="*/ 0 h 1"/>
                  <a:gd name="T12" fmla="*/ 158 w 158"/>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 h="1">
                    <a:moveTo>
                      <a:pt x="158" y="0"/>
                    </a:moveTo>
                    <a:lnTo>
                      <a:pt x="158" y="0"/>
                    </a:lnTo>
                    <a:lnTo>
                      <a:pt x="0" y="0"/>
                    </a:lnTo>
                    <a:lnTo>
                      <a:pt x="1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4" name="Freeform 1373"/>
              <p:cNvSpPr>
                <a:spLocks/>
              </p:cNvSpPr>
              <p:nvPr/>
            </p:nvSpPr>
            <p:spPr bwMode="auto">
              <a:xfrm>
                <a:off x="2384" y="3610"/>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5" name="Freeform 1374"/>
              <p:cNvSpPr>
                <a:spLocks/>
              </p:cNvSpPr>
              <p:nvPr/>
            </p:nvSpPr>
            <p:spPr bwMode="auto">
              <a:xfrm>
                <a:off x="2238" y="3620"/>
                <a:ext cx="18" cy="16"/>
              </a:xfrm>
              <a:custGeom>
                <a:avLst/>
                <a:gdLst>
                  <a:gd name="T0" fmla="*/ 16 w 18"/>
                  <a:gd name="T1" fmla="*/ 2 h 16"/>
                  <a:gd name="T2" fmla="*/ 14 w 18"/>
                  <a:gd name="T3" fmla="*/ 0 h 16"/>
                  <a:gd name="T4" fmla="*/ 12 w 18"/>
                  <a:gd name="T5" fmla="*/ 0 h 16"/>
                  <a:gd name="T6" fmla="*/ 12 w 18"/>
                  <a:gd name="T7" fmla="*/ 0 h 16"/>
                  <a:gd name="T8" fmla="*/ 10 w 18"/>
                  <a:gd name="T9" fmla="*/ 0 h 16"/>
                  <a:gd name="T10" fmla="*/ 8 w 18"/>
                  <a:gd name="T11" fmla="*/ 0 h 16"/>
                  <a:gd name="T12" fmla="*/ 6 w 18"/>
                  <a:gd name="T13" fmla="*/ 0 h 16"/>
                  <a:gd name="T14" fmla="*/ 4 w 18"/>
                  <a:gd name="T15" fmla="*/ 0 h 16"/>
                  <a:gd name="T16" fmla="*/ 4 w 18"/>
                  <a:gd name="T17" fmla="*/ 2 h 16"/>
                  <a:gd name="T18" fmla="*/ 4 w 18"/>
                  <a:gd name="T19" fmla="*/ 2 h 16"/>
                  <a:gd name="T20" fmla="*/ 2 w 18"/>
                  <a:gd name="T21" fmla="*/ 4 h 16"/>
                  <a:gd name="T22" fmla="*/ 2 w 18"/>
                  <a:gd name="T23" fmla="*/ 4 h 16"/>
                  <a:gd name="T24" fmla="*/ 2 w 18"/>
                  <a:gd name="T25" fmla="*/ 6 h 16"/>
                  <a:gd name="T26" fmla="*/ 0 w 18"/>
                  <a:gd name="T27" fmla="*/ 8 h 16"/>
                  <a:gd name="T28" fmla="*/ 2 w 18"/>
                  <a:gd name="T29" fmla="*/ 10 h 16"/>
                  <a:gd name="T30" fmla="*/ 2 w 18"/>
                  <a:gd name="T31" fmla="*/ 10 h 16"/>
                  <a:gd name="T32" fmla="*/ 2 w 18"/>
                  <a:gd name="T33" fmla="*/ 12 h 16"/>
                  <a:gd name="T34" fmla="*/ 4 w 18"/>
                  <a:gd name="T35" fmla="*/ 14 h 16"/>
                  <a:gd name="T36" fmla="*/ 4 w 18"/>
                  <a:gd name="T37" fmla="*/ 14 h 16"/>
                  <a:gd name="T38" fmla="*/ 4 w 18"/>
                  <a:gd name="T39" fmla="*/ 14 h 16"/>
                  <a:gd name="T40" fmla="*/ 6 w 18"/>
                  <a:gd name="T41" fmla="*/ 16 h 16"/>
                  <a:gd name="T42" fmla="*/ 8 w 18"/>
                  <a:gd name="T43" fmla="*/ 16 h 16"/>
                  <a:gd name="T44" fmla="*/ 10 w 18"/>
                  <a:gd name="T45" fmla="*/ 16 h 16"/>
                  <a:gd name="T46" fmla="*/ 12 w 18"/>
                  <a:gd name="T47" fmla="*/ 16 h 16"/>
                  <a:gd name="T48" fmla="*/ 12 w 18"/>
                  <a:gd name="T49" fmla="*/ 16 h 16"/>
                  <a:gd name="T50" fmla="*/ 14 w 18"/>
                  <a:gd name="T51" fmla="*/ 14 h 16"/>
                  <a:gd name="T52" fmla="*/ 14 w 18"/>
                  <a:gd name="T53" fmla="*/ 14 h 16"/>
                  <a:gd name="T54" fmla="*/ 16 w 18"/>
                  <a:gd name="T55" fmla="*/ 14 h 16"/>
                  <a:gd name="T56" fmla="*/ 16 w 18"/>
                  <a:gd name="T57" fmla="*/ 12 h 16"/>
                  <a:gd name="T58" fmla="*/ 18 w 18"/>
                  <a:gd name="T59" fmla="*/ 10 h 16"/>
                  <a:gd name="T60" fmla="*/ 18 w 18"/>
                  <a:gd name="T61" fmla="*/ 10 h 16"/>
                  <a:gd name="T62" fmla="*/ 18 w 18"/>
                  <a:gd name="T63" fmla="*/ 8 h 16"/>
                  <a:gd name="T64" fmla="*/ 18 w 18"/>
                  <a:gd name="T65" fmla="*/ 6 h 16"/>
                  <a:gd name="T66" fmla="*/ 18 w 18"/>
                  <a:gd name="T67" fmla="*/ 4 h 16"/>
                  <a:gd name="T68" fmla="*/ 16 w 18"/>
                  <a:gd name="T69" fmla="*/ 4 h 16"/>
                  <a:gd name="T70" fmla="*/ 16 w 18"/>
                  <a:gd name="T71" fmla="*/ 2 h 16"/>
                  <a:gd name="T72" fmla="*/ 16 w 18"/>
                  <a:gd name="T73" fmla="*/ 2 h 16"/>
                  <a:gd name="T74" fmla="*/ 16 w 18"/>
                  <a:gd name="T75" fmla="*/ 2 h 16"/>
                  <a:gd name="T76" fmla="*/ 16 w 18"/>
                  <a:gd name="T77" fmla="*/ 2 h 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 h="16">
                    <a:moveTo>
                      <a:pt x="16" y="2"/>
                    </a:moveTo>
                    <a:lnTo>
                      <a:pt x="16" y="2"/>
                    </a:lnTo>
                    <a:lnTo>
                      <a:pt x="14" y="0"/>
                    </a:lnTo>
                    <a:lnTo>
                      <a:pt x="12" y="0"/>
                    </a:lnTo>
                    <a:lnTo>
                      <a:pt x="10" y="0"/>
                    </a:lnTo>
                    <a:lnTo>
                      <a:pt x="8" y="0"/>
                    </a:lnTo>
                    <a:lnTo>
                      <a:pt x="6" y="0"/>
                    </a:lnTo>
                    <a:lnTo>
                      <a:pt x="4" y="0"/>
                    </a:lnTo>
                    <a:lnTo>
                      <a:pt x="4" y="2"/>
                    </a:lnTo>
                    <a:lnTo>
                      <a:pt x="2" y="2"/>
                    </a:lnTo>
                    <a:lnTo>
                      <a:pt x="2" y="4"/>
                    </a:lnTo>
                    <a:lnTo>
                      <a:pt x="2" y="6"/>
                    </a:lnTo>
                    <a:lnTo>
                      <a:pt x="0" y="8"/>
                    </a:lnTo>
                    <a:lnTo>
                      <a:pt x="2" y="8"/>
                    </a:lnTo>
                    <a:lnTo>
                      <a:pt x="2" y="10"/>
                    </a:lnTo>
                    <a:lnTo>
                      <a:pt x="2" y="12"/>
                    </a:lnTo>
                    <a:lnTo>
                      <a:pt x="4" y="14"/>
                    </a:lnTo>
                    <a:lnTo>
                      <a:pt x="6" y="16"/>
                    </a:lnTo>
                    <a:lnTo>
                      <a:pt x="8" y="16"/>
                    </a:lnTo>
                    <a:lnTo>
                      <a:pt x="10" y="16"/>
                    </a:lnTo>
                    <a:lnTo>
                      <a:pt x="12" y="16"/>
                    </a:lnTo>
                    <a:lnTo>
                      <a:pt x="14" y="16"/>
                    </a:lnTo>
                    <a:lnTo>
                      <a:pt x="14" y="14"/>
                    </a:lnTo>
                    <a:lnTo>
                      <a:pt x="16" y="14"/>
                    </a:lnTo>
                    <a:lnTo>
                      <a:pt x="16" y="12"/>
                    </a:lnTo>
                    <a:lnTo>
                      <a:pt x="18" y="10"/>
                    </a:lnTo>
                    <a:lnTo>
                      <a:pt x="18" y="8"/>
                    </a:lnTo>
                    <a:lnTo>
                      <a:pt x="18" y="6"/>
                    </a:lnTo>
                    <a:lnTo>
                      <a:pt x="18" y="4"/>
                    </a:lnTo>
                    <a:lnTo>
                      <a:pt x="16" y="4"/>
                    </a:lnTo>
                    <a:lnTo>
                      <a:pt x="16" y="2"/>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6" name="Freeform 1375"/>
              <p:cNvSpPr>
                <a:spLocks/>
              </p:cNvSpPr>
              <p:nvPr/>
            </p:nvSpPr>
            <p:spPr bwMode="auto">
              <a:xfrm>
                <a:off x="2240" y="3616"/>
                <a:ext cx="14" cy="14"/>
              </a:xfrm>
              <a:custGeom>
                <a:avLst/>
                <a:gdLst>
                  <a:gd name="T0" fmla="*/ 12 w 14"/>
                  <a:gd name="T1" fmla="*/ 14 h 14"/>
                  <a:gd name="T2" fmla="*/ 12 w 14"/>
                  <a:gd name="T3" fmla="*/ 14 h 14"/>
                  <a:gd name="T4" fmla="*/ 14 w 14"/>
                  <a:gd name="T5" fmla="*/ 14 h 14"/>
                  <a:gd name="T6" fmla="*/ 14 w 14"/>
                  <a:gd name="T7" fmla="*/ 12 h 14"/>
                  <a:gd name="T8" fmla="*/ 14 w 14"/>
                  <a:gd name="T9" fmla="*/ 12 h 14"/>
                  <a:gd name="T10" fmla="*/ 14 w 14"/>
                  <a:gd name="T11" fmla="*/ 12 h 14"/>
                  <a:gd name="T12" fmla="*/ 14 w 14"/>
                  <a:gd name="T13" fmla="*/ 10 h 14"/>
                  <a:gd name="T14" fmla="*/ 14 w 14"/>
                  <a:gd name="T15" fmla="*/ 10 h 14"/>
                  <a:gd name="T16" fmla="*/ 14 w 14"/>
                  <a:gd name="T17" fmla="*/ 8 h 14"/>
                  <a:gd name="T18" fmla="*/ 14 w 14"/>
                  <a:gd name="T19" fmla="*/ 8 h 14"/>
                  <a:gd name="T20" fmla="*/ 14 w 14"/>
                  <a:gd name="T21" fmla="*/ 8 h 14"/>
                  <a:gd name="T22" fmla="*/ 14 w 14"/>
                  <a:gd name="T23" fmla="*/ 6 h 14"/>
                  <a:gd name="T24" fmla="*/ 14 w 14"/>
                  <a:gd name="T25" fmla="*/ 6 h 14"/>
                  <a:gd name="T26" fmla="*/ 14 w 14"/>
                  <a:gd name="T27" fmla="*/ 6 h 14"/>
                  <a:gd name="T28" fmla="*/ 14 w 14"/>
                  <a:gd name="T29" fmla="*/ 4 h 14"/>
                  <a:gd name="T30" fmla="*/ 14 w 14"/>
                  <a:gd name="T31" fmla="*/ 4 h 14"/>
                  <a:gd name="T32" fmla="*/ 14 w 14"/>
                  <a:gd name="T33" fmla="*/ 4 h 14"/>
                  <a:gd name="T34" fmla="*/ 12 w 14"/>
                  <a:gd name="T35" fmla="*/ 2 h 14"/>
                  <a:gd name="T36" fmla="*/ 12 w 14"/>
                  <a:gd name="T37" fmla="*/ 2 h 14"/>
                  <a:gd name="T38" fmla="*/ 12 w 14"/>
                  <a:gd name="T39" fmla="*/ 2 h 14"/>
                  <a:gd name="T40" fmla="*/ 12 w 14"/>
                  <a:gd name="T41" fmla="*/ 2 h 14"/>
                  <a:gd name="T42" fmla="*/ 10 w 14"/>
                  <a:gd name="T43" fmla="*/ 0 h 14"/>
                  <a:gd name="T44" fmla="*/ 10 w 14"/>
                  <a:gd name="T45" fmla="*/ 0 h 14"/>
                  <a:gd name="T46" fmla="*/ 10 w 14"/>
                  <a:gd name="T47" fmla="*/ 0 h 14"/>
                  <a:gd name="T48" fmla="*/ 8 w 14"/>
                  <a:gd name="T49" fmla="*/ 0 h 14"/>
                  <a:gd name="T50" fmla="*/ 8 w 14"/>
                  <a:gd name="T51" fmla="*/ 0 h 14"/>
                  <a:gd name="T52" fmla="*/ 6 w 14"/>
                  <a:gd name="T53" fmla="*/ 0 h 14"/>
                  <a:gd name="T54" fmla="*/ 6 w 14"/>
                  <a:gd name="T55" fmla="*/ 0 h 14"/>
                  <a:gd name="T56" fmla="*/ 6 w 14"/>
                  <a:gd name="T57" fmla="*/ 0 h 14"/>
                  <a:gd name="T58" fmla="*/ 4 w 14"/>
                  <a:gd name="T59" fmla="*/ 0 h 14"/>
                  <a:gd name="T60" fmla="*/ 4 w 14"/>
                  <a:gd name="T61" fmla="*/ 0 h 14"/>
                  <a:gd name="T62" fmla="*/ 4 w 14"/>
                  <a:gd name="T63" fmla="*/ 0 h 14"/>
                  <a:gd name="T64" fmla="*/ 2 w 14"/>
                  <a:gd name="T65" fmla="*/ 0 h 14"/>
                  <a:gd name="T66" fmla="*/ 2 w 14"/>
                  <a:gd name="T67" fmla="*/ 0 h 14"/>
                  <a:gd name="T68" fmla="*/ 2 w 14"/>
                  <a:gd name="T69" fmla="*/ 2 h 14"/>
                  <a:gd name="T70" fmla="*/ 0 w 14"/>
                  <a:gd name="T71" fmla="*/ 2 h 14"/>
                  <a:gd name="T72" fmla="*/ 6 w 14"/>
                  <a:gd name="T73" fmla="*/ 8 h 14"/>
                  <a:gd name="T74" fmla="*/ 12 w 14"/>
                  <a:gd name="T75" fmla="*/ 14 h 14"/>
                  <a:gd name="T76" fmla="*/ 12 w 14"/>
                  <a:gd name="T77" fmla="*/ 14 h 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 h="14">
                    <a:moveTo>
                      <a:pt x="12" y="14"/>
                    </a:moveTo>
                    <a:lnTo>
                      <a:pt x="12" y="14"/>
                    </a:lnTo>
                    <a:lnTo>
                      <a:pt x="14" y="14"/>
                    </a:lnTo>
                    <a:lnTo>
                      <a:pt x="14" y="12"/>
                    </a:lnTo>
                    <a:lnTo>
                      <a:pt x="14" y="10"/>
                    </a:lnTo>
                    <a:lnTo>
                      <a:pt x="14" y="8"/>
                    </a:lnTo>
                    <a:lnTo>
                      <a:pt x="14" y="6"/>
                    </a:lnTo>
                    <a:lnTo>
                      <a:pt x="14" y="4"/>
                    </a:lnTo>
                    <a:lnTo>
                      <a:pt x="12" y="2"/>
                    </a:lnTo>
                    <a:lnTo>
                      <a:pt x="10" y="0"/>
                    </a:lnTo>
                    <a:lnTo>
                      <a:pt x="8" y="0"/>
                    </a:lnTo>
                    <a:lnTo>
                      <a:pt x="6" y="0"/>
                    </a:lnTo>
                    <a:lnTo>
                      <a:pt x="4" y="0"/>
                    </a:lnTo>
                    <a:lnTo>
                      <a:pt x="2" y="0"/>
                    </a:lnTo>
                    <a:lnTo>
                      <a:pt x="2" y="2"/>
                    </a:lnTo>
                    <a:lnTo>
                      <a:pt x="0" y="2"/>
                    </a:lnTo>
                    <a:lnTo>
                      <a:pt x="6" y="8"/>
                    </a:lnTo>
                    <a:lnTo>
                      <a:pt x="12" y="14"/>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7" name="Freeform 1376"/>
              <p:cNvSpPr>
                <a:spLocks/>
              </p:cNvSpPr>
              <p:nvPr/>
            </p:nvSpPr>
            <p:spPr bwMode="auto">
              <a:xfrm>
                <a:off x="2242" y="3622"/>
                <a:ext cx="12" cy="12"/>
              </a:xfrm>
              <a:custGeom>
                <a:avLst/>
                <a:gdLst>
                  <a:gd name="T0" fmla="*/ 10 w 12"/>
                  <a:gd name="T1" fmla="*/ 0 h 12"/>
                  <a:gd name="T2" fmla="*/ 8 w 12"/>
                  <a:gd name="T3" fmla="*/ 0 h 12"/>
                  <a:gd name="T4" fmla="*/ 8 w 12"/>
                  <a:gd name="T5" fmla="*/ 0 h 12"/>
                  <a:gd name="T6" fmla="*/ 6 w 12"/>
                  <a:gd name="T7" fmla="*/ 0 h 12"/>
                  <a:gd name="T8" fmla="*/ 6 w 12"/>
                  <a:gd name="T9" fmla="*/ 0 h 12"/>
                  <a:gd name="T10" fmla="*/ 4 w 12"/>
                  <a:gd name="T11" fmla="*/ 0 h 12"/>
                  <a:gd name="T12" fmla="*/ 4 w 12"/>
                  <a:gd name="T13" fmla="*/ 0 h 12"/>
                  <a:gd name="T14" fmla="*/ 2 w 12"/>
                  <a:gd name="T15" fmla="*/ 0 h 12"/>
                  <a:gd name="T16" fmla="*/ 2 w 12"/>
                  <a:gd name="T17" fmla="*/ 0 h 12"/>
                  <a:gd name="T18" fmla="*/ 0 w 12"/>
                  <a:gd name="T19" fmla="*/ 2 h 12"/>
                  <a:gd name="T20" fmla="*/ 0 w 12"/>
                  <a:gd name="T21" fmla="*/ 2 h 12"/>
                  <a:gd name="T22" fmla="*/ 0 w 12"/>
                  <a:gd name="T23" fmla="*/ 4 h 12"/>
                  <a:gd name="T24" fmla="*/ 0 w 12"/>
                  <a:gd name="T25" fmla="*/ 4 h 12"/>
                  <a:gd name="T26" fmla="*/ 0 w 12"/>
                  <a:gd name="T27" fmla="*/ 6 h 12"/>
                  <a:gd name="T28" fmla="*/ 0 w 12"/>
                  <a:gd name="T29" fmla="*/ 6 h 12"/>
                  <a:gd name="T30" fmla="*/ 0 w 12"/>
                  <a:gd name="T31" fmla="*/ 8 h 12"/>
                  <a:gd name="T32" fmla="*/ 0 w 12"/>
                  <a:gd name="T33" fmla="*/ 8 h 12"/>
                  <a:gd name="T34" fmla="*/ 0 w 12"/>
                  <a:gd name="T35" fmla="*/ 10 h 12"/>
                  <a:gd name="T36" fmla="*/ 0 w 12"/>
                  <a:gd name="T37" fmla="*/ 10 h 12"/>
                  <a:gd name="T38" fmla="*/ 2 w 12"/>
                  <a:gd name="T39" fmla="*/ 12 h 12"/>
                  <a:gd name="T40" fmla="*/ 4 w 12"/>
                  <a:gd name="T41" fmla="*/ 12 h 12"/>
                  <a:gd name="T42" fmla="*/ 4 w 12"/>
                  <a:gd name="T43" fmla="*/ 12 h 12"/>
                  <a:gd name="T44" fmla="*/ 6 w 12"/>
                  <a:gd name="T45" fmla="*/ 12 h 12"/>
                  <a:gd name="T46" fmla="*/ 6 w 12"/>
                  <a:gd name="T47" fmla="*/ 12 h 12"/>
                  <a:gd name="T48" fmla="*/ 8 w 12"/>
                  <a:gd name="T49" fmla="*/ 12 h 12"/>
                  <a:gd name="T50" fmla="*/ 8 w 12"/>
                  <a:gd name="T51" fmla="*/ 12 h 12"/>
                  <a:gd name="T52" fmla="*/ 10 w 12"/>
                  <a:gd name="T53" fmla="*/ 10 h 12"/>
                  <a:gd name="T54" fmla="*/ 10 w 12"/>
                  <a:gd name="T55" fmla="*/ 10 h 12"/>
                  <a:gd name="T56" fmla="*/ 12 w 12"/>
                  <a:gd name="T57" fmla="*/ 8 h 12"/>
                  <a:gd name="T58" fmla="*/ 12 w 12"/>
                  <a:gd name="T59" fmla="*/ 8 h 12"/>
                  <a:gd name="T60" fmla="*/ 12 w 12"/>
                  <a:gd name="T61" fmla="*/ 6 h 12"/>
                  <a:gd name="T62" fmla="*/ 12 w 12"/>
                  <a:gd name="T63" fmla="*/ 6 h 12"/>
                  <a:gd name="T64" fmla="*/ 12 w 12"/>
                  <a:gd name="T65" fmla="*/ 4 h 12"/>
                  <a:gd name="T66" fmla="*/ 12 w 12"/>
                  <a:gd name="T67" fmla="*/ 4 h 12"/>
                  <a:gd name="T68" fmla="*/ 12 w 12"/>
                  <a:gd name="T69" fmla="*/ 2 h 12"/>
                  <a:gd name="T70" fmla="*/ 10 w 12"/>
                  <a:gd name="T71" fmla="*/ 0 h 12"/>
                  <a:gd name="T72" fmla="*/ 10 w 12"/>
                  <a:gd name="T73" fmla="*/ 0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2">
                    <a:moveTo>
                      <a:pt x="10" y="0"/>
                    </a:moveTo>
                    <a:lnTo>
                      <a:pt x="10" y="0"/>
                    </a:lnTo>
                    <a:lnTo>
                      <a:pt x="8" y="0"/>
                    </a:lnTo>
                    <a:lnTo>
                      <a:pt x="6" y="0"/>
                    </a:lnTo>
                    <a:lnTo>
                      <a:pt x="4" y="0"/>
                    </a:lnTo>
                    <a:lnTo>
                      <a:pt x="2" y="0"/>
                    </a:lnTo>
                    <a:lnTo>
                      <a:pt x="0" y="0"/>
                    </a:lnTo>
                    <a:lnTo>
                      <a:pt x="0" y="2"/>
                    </a:lnTo>
                    <a:lnTo>
                      <a:pt x="0" y="4"/>
                    </a:lnTo>
                    <a:lnTo>
                      <a:pt x="0" y="6"/>
                    </a:lnTo>
                    <a:lnTo>
                      <a:pt x="0" y="8"/>
                    </a:lnTo>
                    <a:lnTo>
                      <a:pt x="0" y="10"/>
                    </a:lnTo>
                    <a:lnTo>
                      <a:pt x="2" y="10"/>
                    </a:lnTo>
                    <a:lnTo>
                      <a:pt x="2" y="12"/>
                    </a:lnTo>
                    <a:lnTo>
                      <a:pt x="4" y="12"/>
                    </a:lnTo>
                    <a:lnTo>
                      <a:pt x="6" y="12"/>
                    </a:lnTo>
                    <a:lnTo>
                      <a:pt x="8" y="12"/>
                    </a:lnTo>
                    <a:lnTo>
                      <a:pt x="10" y="10"/>
                    </a:lnTo>
                    <a:lnTo>
                      <a:pt x="12" y="8"/>
                    </a:lnTo>
                    <a:lnTo>
                      <a:pt x="12" y="6"/>
                    </a:lnTo>
                    <a:lnTo>
                      <a:pt x="12" y="4"/>
                    </a:lnTo>
                    <a:lnTo>
                      <a:pt x="12" y="2"/>
                    </a:lnTo>
                    <a:lnTo>
                      <a:pt x="10" y="2"/>
                    </a:lnTo>
                    <a:lnTo>
                      <a:pt x="10" y="0"/>
                    </a:lnTo>
                    <a:close/>
                  </a:path>
                </a:pathLst>
              </a:custGeom>
              <a:solidFill>
                <a:srgbClr val="AC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8" name="Freeform 1377"/>
              <p:cNvSpPr>
                <a:spLocks/>
              </p:cNvSpPr>
              <p:nvPr/>
            </p:nvSpPr>
            <p:spPr bwMode="auto">
              <a:xfrm>
                <a:off x="2244" y="3624"/>
                <a:ext cx="8" cy="8"/>
              </a:xfrm>
              <a:custGeom>
                <a:avLst/>
                <a:gdLst>
                  <a:gd name="T0" fmla="*/ 6 w 8"/>
                  <a:gd name="T1" fmla="*/ 0 h 8"/>
                  <a:gd name="T2" fmla="*/ 6 w 8"/>
                  <a:gd name="T3" fmla="*/ 0 h 8"/>
                  <a:gd name="T4" fmla="*/ 6 w 8"/>
                  <a:gd name="T5" fmla="*/ 0 h 8"/>
                  <a:gd name="T6" fmla="*/ 4 w 8"/>
                  <a:gd name="T7" fmla="*/ 0 h 8"/>
                  <a:gd name="T8" fmla="*/ 4 w 8"/>
                  <a:gd name="T9" fmla="*/ 0 h 8"/>
                  <a:gd name="T10" fmla="*/ 2 w 8"/>
                  <a:gd name="T11" fmla="*/ 0 h 8"/>
                  <a:gd name="T12" fmla="*/ 2 w 8"/>
                  <a:gd name="T13" fmla="*/ 0 h 8"/>
                  <a:gd name="T14" fmla="*/ 0 w 8"/>
                  <a:gd name="T15" fmla="*/ 0 h 8"/>
                  <a:gd name="T16" fmla="*/ 0 w 8"/>
                  <a:gd name="T17" fmla="*/ 2 h 8"/>
                  <a:gd name="T18" fmla="*/ 0 w 8"/>
                  <a:gd name="T19" fmla="*/ 2 h 8"/>
                  <a:gd name="T20" fmla="*/ 0 w 8"/>
                  <a:gd name="T21" fmla="*/ 2 h 8"/>
                  <a:gd name="T22" fmla="*/ 0 w 8"/>
                  <a:gd name="T23" fmla="*/ 4 h 8"/>
                  <a:gd name="T24" fmla="*/ 0 w 8"/>
                  <a:gd name="T25" fmla="*/ 4 h 8"/>
                  <a:gd name="T26" fmla="*/ 0 w 8"/>
                  <a:gd name="T27" fmla="*/ 4 h 8"/>
                  <a:gd name="T28" fmla="*/ 0 w 8"/>
                  <a:gd name="T29" fmla="*/ 6 h 8"/>
                  <a:gd name="T30" fmla="*/ 0 w 8"/>
                  <a:gd name="T31" fmla="*/ 6 h 8"/>
                  <a:gd name="T32" fmla="*/ 0 w 8"/>
                  <a:gd name="T33" fmla="*/ 6 h 8"/>
                  <a:gd name="T34" fmla="*/ 2 w 8"/>
                  <a:gd name="T35" fmla="*/ 8 h 8"/>
                  <a:gd name="T36" fmla="*/ 2 w 8"/>
                  <a:gd name="T37" fmla="*/ 8 h 8"/>
                  <a:gd name="T38" fmla="*/ 2 w 8"/>
                  <a:gd name="T39" fmla="*/ 8 h 8"/>
                  <a:gd name="T40" fmla="*/ 4 w 8"/>
                  <a:gd name="T41" fmla="*/ 8 h 8"/>
                  <a:gd name="T42" fmla="*/ 4 w 8"/>
                  <a:gd name="T43" fmla="*/ 8 h 8"/>
                  <a:gd name="T44" fmla="*/ 6 w 8"/>
                  <a:gd name="T45" fmla="*/ 8 h 8"/>
                  <a:gd name="T46" fmla="*/ 6 w 8"/>
                  <a:gd name="T47" fmla="*/ 8 h 8"/>
                  <a:gd name="T48" fmla="*/ 6 w 8"/>
                  <a:gd name="T49" fmla="*/ 6 h 8"/>
                  <a:gd name="T50" fmla="*/ 8 w 8"/>
                  <a:gd name="T51" fmla="*/ 6 h 8"/>
                  <a:gd name="T52" fmla="*/ 8 w 8"/>
                  <a:gd name="T53" fmla="*/ 6 h 8"/>
                  <a:gd name="T54" fmla="*/ 8 w 8"/>
                  <a:gd name="T55" fmla="*/ 4 h 8"/>
                  <a:gd name="T56" fmla="*/ 8 w 8"/>
                  <a:gd name="T57" fmla="*/ 4 h 8"/>
                  <a:gd name="T58" fmla="*/ 8 w 8"/>
                  <a:gd name="T59" fmla="*/ 4 h 8"/>
                  <a:gd name="T60" fmla="*/ 8 w 8"/>
                  <a:gd name="T61" fmla="*/ 2 h 8"/>
                  <a:gd name="T62" fmla="*/ 8 w 8"/>
                  <a:gd name="T63" fmla="*/ 2 h 8"/>
                  <a:gd name="T64" fmla="*/ 8 w 8"/>
                  <a:gd name="T65" fmla="*/ 2 h 8"/>
                  <a:gd name="T66" fmla="*/ 6 w 8"/>
                  <a:gd name="T67" fmla="*/ 0 h 8"/>
                  <a:gd name="T68" fmla="*/ 6 w 8"/>
                  <a:gd name="T69" fmla="*/ 0 h 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 h="8">
                    <a:moveTo>
                      <a:pt x="6" y="0"/>
                    </a:moveTo>
                    <a:lnTo>
                      <a:pt x="6" y="0"/>
                    </a:lnTo>
                    <a:lnTo>
                      <a:pt x="4" y="0"/>
                    </a:lnTo>
                    <a:lnTo>
                      <a:pt x="2" y="0"/>
                    </a:lnTo>
                    <a:lnTo>
                      <a:pt x="0" y="0"/>
                    </a:lnTo>
                    <a:lnTo>
                      <a:pt x="0" y="2"/>
                    </a:lnTo>
                    <a:lnTo>
                      <a:pt x="0" y="4"/>
                    </a:lnTo>
                    <a:lnTo>
                      <a:pt x="0" y="6"/>
                    </a:lnTo>
                    <a:lnTo>
                      <a:pt x="2" y="8"/>
                    </a:lnTo>
                    <a:lnTo>
                      <a:pt x="4" y="8"/>
                    </a:lnTo>
                    <a:lnTo>
                      <a:pt x="6" y="8"/>
                    </a:lnTo>
                    <a:lnTo>
                      <a:pt x="6" y="6"/>
                    </a:lnTo>
                    <a:lnTo>
                      <a:pt x="8" y="6"/>
                    </a:lnTo>
                    <a:lnTo>
                      <a:pt x="8" y="4"/>
                    </a:lnTo>
                    <a:lnTo>
                      <a:pt x="8" y="2"/>
                    </a:lnTo>
                    <a:lnTo>
                      <a:pt x="8" y="0"/>
                    </a:lnTo>
                    <a:lnTo>
                      <a:pt x="6"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9" name="Freeform 1378"/>
              <p:cNvSpPr>
                <a:spLocks/>
              </p:cNvSpPr>
              <p:nvPr/>
            </p:nvSpPr>
            <p:spPr bwMode="auto">
              <a:xfrm>
                <a:off x="2274" y="3618"/>
                <a:ext cx="10" cy="4"/>
              </a:xfrm>
              <a:custGeom>
                <a:avLst/>
                <a:gdLst>
                  <a:gd name="T0" fmla="*/ 0 w 10"/>
                  <a:gd name="T1" fmla="*/ 0 h 4"/>
                  <a:gd name="T2" fmla="*/ 10 w 10"/>
                  <a:gd name="T3" fmla="*/ 0 h 4"/>
                  <a:gd name="T4" fmla="*/ 10 w 10"/>
                  <a:gd name="T5" fmla="*/ 4 h 4"/>
                  <a:gd name="T6" fmla="*/ 0 w 10"/>
                  <a:gd name="T7" fmla="*/ 4 h 4"/>
                  <a:gd name="T8" fmla="*/ 0 w 10"/>
                  <a:gd name="T9" fmla="*/ 0 h 4"/>
                  <a:gd name="T10" fmla="*/ 0 w 10"/>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
                    <a:moveTo>
                      <a:pt x="0" y="0"/>
                    </a:moveTo>
                    <a:lnTo>
                      <a:pt x="10" y="0"/>
                    </a:lnTo>
                    <a:lnTo>
                      <a:pt x="10" y="4"/>
                    </a:lnTo>
                    <a:lnTo>
                      <a:pt x="0" y="4"/>
                    </a:lnTo>
                    <a:lnTo>
                      <a:pt x="0" y="0"/>
                    </a:lnTo>
                    <a:close/>
                  </a:path>
                </a:pathLst>
              </a:custGeom>
              <a:solidFill>
                <a:srgbClr val="34F5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0" name="Freeform 1379"/>
              <p:cNvSpPr>
                <a:spLocks/>
              </p:cNvSpPr>
              <p:nvPr/>
            </p:nvSpPr>
            <p:spPr bwMode="auto">
              <a:xfrm>
                <a:off x="2274" y="3632"/>
                <a:ext cx="10" cy="4"/>
              </a:xfrm>
              <a:custGeom>
                <a:avLst/>
                <a:gdLst>
                  <a:gd name="T0" fmla="*/ 0 w 10"/>
                  <a:gd name="T1" fmla="*/ 0 h 4"/>
                  <a:gd name="T2" fmla="*/ 10 w 10"/>
                  <a:gd name="T3" fmla="*/ 0 h 4"/>
                  <a:gd name="T4" fmla="*/ 10 w 10"/>
                  <a:gd name="T5" fmla="*/ 4 h 4"/>
                  <a:gd name="T6" fmla="*/ 0 w 10"/>
                  <a:gd name="T7" fmla="*/ 4 h 4"/>
                  <a:gd name="T8" fmla="*/ 0 w 10"/>
                  <a:gd name="T9" fmla="*/ 0 h 4"/>
                  <a:gd name="T10" fmla="*/ 0 w 10"/>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
                    <a:moveTo>
                      <a:pt x="0" y="0"/>
                    </a:moveTo>
                    <a:lnTo>
                      <a:pt x="10" y="0"/>
                    </a:lnTo>
                    <a:lnTo>
                      <a:pt x="10" y="4"/>
                    </a:lnTo>
                    <a:lnTo>
                      <a:pt x="0"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1" name="Freeform 1380"/>
              <p:cNvSpPr>
                <a:spLocks/>
              </p:cNvSpPr>
              <p:nvPr/>
            </p:nvSpPr>
            <p:spPr bwMode="auto">
              <a:xfrm>
                <a:off x="2300" y="3616"/>
                <a:ext cx="14" cy="20"/>
              </a:xfrm>
              <a:custGeom>
                <a:avLst/>
                <a:gdLst>
                  <a:gd name="T0" fmla="*/ 0 w 14"/>
                  <a:gd name="T1" fmla="*/ 0 h 20"/>
                  <a:gd name="T2" fmla="*/ 14 w 14"/>
                  <a:gd name="T3" fmla="*/ 0 h 20"/>
                  <a:gd name="T4" fmla="*/ 14 w 14"/>
                  <a:gd name="T5" fmla="*/ 20 h 20"/>
                  <a:gd name="T6" fmla="*/ 0 w 14"/>
                  <a:gd name="T7" fmla="*/ 20 h 20"/>
                  <a:gd name="T8" fmla="*/ 0 w 14"/>
                  <a:gd name="T9" fmla="*/ 0 h 20"/>
                  <a:gd name="T10" fmla="*/ 0 w 14"/>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0">
                    <a:moveTo>
                      <a:pt x="0" y="0"/>
                    </a:moveTo>
                    <a:lnTo>
                      <a:pt x="14" y="0"/>
                    </a:lnTo>
                    <a:lnTo>
                      <a:pt x="14" y="20"/>
                    </a:lnTo>
                    <a:lnTo>
                      <a:pt x="0"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2" name="Rectangle 1381"/>
              <p:cNvSpPr>
                <a:spLocks noChangeArrowheads="1"/>
              </p:cNvSpPr>
              <p:nvPr/>
            </p:nvSpPr>
            <p:spPr bwMode="auto">
              <a:xfrm>
                <a:off x="2302" y="3618"/>
                <a:ext cx="12" cy="16"/>
              </a:xfrm>
              <a:prstGeom prst="rect">
                <a:avLst/>
              </a:prstGeom>
              <a:solidFill>
                <a:srgbClr val="AC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983" name="Freeform 1382"/>
              <p:cNvSpPr>
                <a:spLocks/>
              </p:cNvSpPr>
              <p:nvPr/>
            </p:nvSpPr>
            <p:spPr bwMode="auto">
              <a:xfrm>
                <a:off x="2304" y="3620"/>
                <a:ext cx="6" cy="2"/>
              </a:xfrm>
              <a:custGeom>
                <a:avLst/>
                <a:gdLst>
                  <a:gd name="T0" fmla="*/ 0 w 6"/>
                  <a:gd name="T1" fmla="*/ 0 h 2"/>
                  <a:gd name="T2" fmla="*/ 6 w 6"/>
                  <a:gd name="T3" fmla="*/ 0 h 2"/>
                  <a:gd name="T4" fmla="*/ 6 w 6"/>
                  <a:gd name="T5" fmla="*/ 2 h 2"/>
                  <a:gd name="T6" fmla="*/ 0 w 6"/>
                  <a:gd name="T7" fmla="*/ 2 h 2"/>
                  <a:gd name="T8" fmla="*/ 0 w 6"/>
                  <a:gd name="T9" fmla="*/ 0 h 2"/>
                  <a:gd name="T10" fmla="*/ 0 w 6"/>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2">
                    <a:moveTo>
                      <a:pt x="0" y="0"/>
                    </a:moveTo>
                    <a:lnTo>
                      <a:pt x="6" y="0"/>
                    </a:lnTo>
                    <a:lnTo>
                      <a:pt x="6" y="2"/>
                    </a:lnTo>
                    <a:lnTo>
                      <a:pt x="0" y="2"/>
                    </a:lnTo>
                    <a:lnTo>
                      <a:pt x="0" y="0"/>
                    </a:lnTo>
                    <a:close/>
                  </a:path>
                </a:pathLst>
              </a:custGeom>
              <a:solidFill>
                <a:srgbClr val="D2F5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31" name="Picture 1383" descr="ti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7474" y="4558516"/>
              <a:ext cx="207443" cy="26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1384" descr="ti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3373" y="4572640"/>
              <a:ext cx="207444" cy="2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1385" descr="ti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7474" y="5594775"/>
              <a:ext cx="207443" cy="2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1386" descr="ti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3373" y="5594775"/>
              <a:ext cx="207444" cy="2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 name="Line 1387"/>
            <p:cNvSpPr>
              <a:spLocks noChangeAspect="1" noChangeShapeType="1"/>
            </p:cNvSpPr>
            <p:nvPr/>
          </p:nvSpPr>
          <p:spPr bwMode="auto">
            <a:xfrm>
              <a:off x="2609863" y="3022747"/>
              <a:ext cx="0" cy="25553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pic>
          <p:nvPicPr>
            <p:cNvPr id="136" name="Picture 138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2040" y="3563347"/>
              <a:ext cx="634100" cy="11685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8" name="Group 1392"/>
            <p:cNvGrpSpPr>
              <a:grpSpLocks/>
            </p:cNvGrpSpPr>
            <p:nvPr/>
          </p:nvGrpSpPr>
          <p:grpSpPr bwMode="auto">
            <a:xfrm>
              <a:off x="1763905" y="3242325"/>
              <a:ext cx="634101" cy="205454"/>
              <a:chOff x="2210" y="3408"/>
              <a:chExt cx="198" cy="514"/>
            </a:xfrm>
          </p:grpSpPr>
          <p:sp>
            <p:nvSpPr>
              <p:cNvPr id="628" name="Freeform 1393"/>
              <p:cNvSpPr>
                <a:spLocks/>
              </p:cNvSpPr>
              <p:nvPr/>
            </p:nvSpPr>
            <p:spPr bwMode="auto">
              <a:xfrm>
                <a:off x="2210" y="3414"/>
                <a:ext cx="198" cy="508"/>
              </a:xfrm>
              <a:custGeom>
                <a:avLst/>
                <a:gdLst>
                  <a:gd name="T0" fmla="*/ 2 w 198"/>
                  <a:gd name="T1" fmla="*/ 0 h 508"/>
                  <a:gd name="T2" fmla="*/ 194 w 198"/>
                  <a:gd name="T3" fmla="*/ 0 h 508"/>
                  <a:gd name="T4" fmla="*/ 196 w 198"/>
                  <a:gd name="T5" fmla="*/ 0 h 508"/>
                  <a:gd name="T6" fmla="*/ 198 w 198"/>
                  <a:gd name="T7" fmla="*/ 0 h 508"/>
                  <a:gd name="T8" fmla="*/ 198 w 198"/>
                  <a:gd name="T9" fmla="*/ 0 h 508"/>
                  <a:gd name="T10" fmla="*/ 198 w 198"/>
                  <a:gd name="T11" fmla="*/ 2 h 508"/>
                  <a:gd name="T12" fmla="*/ 198 w 198"/>
                  <a:gd name="T13" fmla="*/ 506 h 508"/>
                  <a:gd name="T14" fmla="*/ 198 w 198"/>
                  <a:gd name="T15" fmla="*/ 506 h 508"/>
                  <a:gd name="T16" fmla="*/ 198 w 198"/>
                  <a:gd name="T17" fmla="*/ 508 h 508"/>
                  <a:gd name="T18" fmla="*/ 196 w 198"/>
                  <a:gd name="T19" fmla="*/ 508 h 508"/>
                  <a:gd name="T20" fmla="*/ 194 w 198"/>
                  <a:gd name="T21" fmla="*/ 508 h 508"/>
                  <a:gd name="T22" fmla="*/ 2 w 198"/>
                  <a:gd name="T23" fmla="*/ 508 h 508"/>
                  <a:gd name="T24" fmla="*/ 2 w 198"/>
                  <a:gd name="T25" fmla="*/ 508 h 508"/>
                  <a:gd name="T26" fmla="*/ 0 w 198"/>
                  <a:gd name="T27" fmla="*/ 508 h 508"/>
                  <a:gd name="T28" fmla="*/ 0 w 198"/>
                  <a:gd name="T29" fmla="*/ 506 h 508"/>
                  <a:gd name="T30" fmla="*/ 0 w 198"/>
                  <a:gd name="T31" fmla="*/ 506 h 508"/>
                  <a:gd name="T32" fmla="*/ 0 w 198"/>
                  <a:gd name="T33" fmla="*/ 2 h 508"/>
                  <a:gd name="T34" fmla="*/ 0 w 198"/>
                  <a:gd name="T35" fmla="*/ 0 h 508"/>
                  <a:gd name="T36" fmla="*/ 0 w 198"/>
                  <a:gd name="T37" fmla="*/ 0 h 508"/>
                  <a:gd name="T38" fmla="*/ 2 w 198"/>
                  <a:gd name="T39" fmla="*/ 0 h 508"/>
                  <a:gd name="T40" fmla="*/ 2 w 198"/>
                  <a:gd name="T41" fmla="*/ 0 h 5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8" h="508">
                    <a:moveTo>
                      <a:pt x="2" y="0"/>
                    </a:moveTo>
                    <a:lnTo>
                      <a:pt x="194" y="0"/>
                    </a:lnTo>
                    <a:lnTo>
                      <a:pt x="196" y="0"/>
                    </a:lnTo>
                    <a:lnTo>
                      <a:pt x="198" y="0"/>
                    </a:lnTo>
                    <a:lnTo>
                      <a:pt x="198" y="2"/>
                    </a:lnTo>
                    <a:lnTo>
                      <a:pt x="198" y="506"/>
                    </a:lnTo>
                    <a:lnTo>
                      <a:pt x="198" y="508"/>
                    </a:lnTo>
                    <a:lnTo>
                      <a:pt x="196" y="508"/>
                    </a:lnTo>
                    <a:lnTo>
                      <a:pt x="194" y="508"/>
                    </a:lnTo>
                    <a:lnTo>
                      <a:pt x="2" y="508"/>
                    </a:lnTo>
                    <a:lnTo>
                      <a:pt x="0" y="508"/>
                    </a:lnTo>
                    <a:lnTo>
                      <a:pt x="0" y="506"/>
                    </a:lnTo>
                    <a:lnTo>
                      <a:pt x="0" y="2"/>
                    </a:lnTo>
                    <a:lnTo>
                      <a:pt x="0"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 name="Freeform 1394"/>
              <p:cNvSpPr>
                <a:spLocks/>
              </p:cNvSpPr>
              <p:nvPr/>
            </p:nvSpPr>
            <p:spPr bwMode="auto">
              <a:xfrm>
                <a:off x="2210" y="3408"/>
                <a:ext cx="36" cy="510"/>
              </a:xfrm>
              <a:custGeom>
                <a:avLst/>
                <a:gdLst>
                  <a:gd name="T0" fmla="*/ 36 w 36"/>
                  <a:gd name="T1" fmla="*/ 0 h 510"/>
                  <a:gd name="T2" fmla="*/ 2 w 36"/>
                  <a:gd name="T3" fmla="*/ 0 h 510"/>
                  <a:gd name="T4" fmla="*/ 2 w 36"/>
                  <a:gd name="T5" fmla="*/ 2 h 510"/>
                  <a:gd name="T6" fmla="*/ 0 w 36"/>
                  <a:gd name="T7" fmla="*/ 2 h 510"/>
                  <a:gd name="T8" fmla="*/ 0 w 36"/>
                  <a:gd name="T9" fmla="*/ 2 h 510"/>
                  <a:gd name="T10" fmla="*/ 0 w 36"/>
                  <a:gd name="T11" fmla="*/ 4 h 510"/>
                  <a:gd name="T12" fmla="*/ 0 w 36"/>
                  <a:gd name="T13" fmla="*/ 508 h 510"/>
                  <a:gd name="T14" fmla="*/ 0 w 36"/>
                  <a:gd name="T15" fmla="*/ 508 h 510"/>
                  <a:gd name="T16" fmla="*/ 0 w 36"/>
                  <a:gd name="T17" fmla="*/ 510 h 510"/>
                  <a:gd name="T18" fmla="*/ 2 w 36"/>
                  <a:gd name="T19" fmla="*/ 510 h 510"/>
                  <a:gd name="T20" fmla="*/ 2 w 36"/>
                  <a:gd name="T21" fmla="*/ 510 h 510"/>
                  <a:gd name="T22" fmla="*/ 36 w 36"/>
                  <a:gd name="T23" fmla="*/ 510 h 510"/>
                  <a:gd name="T24" fmla="*/ 36 w 36"/>
                  <a:gd name="T25" fmla="*/ 0 h 5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10">
                    <a:moveTo>
                      <a:pt x="36" y="0"/>
                    </a:moveTo>
                    <a:lnTo>
                      <a:pt x="2" y="0"/>
                    </a:lnTo>
                    <a:lnTo>
                      <a:pt x="2" y="2"/>
                    </a:lnTo>
                    <a:lnTo>
                      <a:pt x="0" y="2"/>
                    </a:lnTo>
                    <a:lnTo>
                      <a:pt x="0" y="4"/>
                    </a:lnTo>
                    <a:lnTo>
                      <a:pt x="0" y="508"/>
                    </a:lnTo>
                    <a:lnTo>
                      <a:pt x="0" y="510"/>
                    </a:lnTo>
                    <a:lnTo>
                      <a:pt x="2" y="510"/>
                    </a:lnTo>
                    <a:lnTo>
                      <a:pt x="36" y="510"/>
                    </a:lnTo>
                    <a:lnTo>
                      <a:pt x="36" y="0"/>
                    </a:lnTo>
                    <a:close/>
                  </a:path>
                </a:pathLst>
              </a:custGeom>
              <a:solidFill>
                <a:srgbClr val="868D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 name="Rectangle 1395"/>
              <p:cNvSpPr>
                <a:spLocks noChangeArrowheads="1"/>
              </p:cNvSpPr>
              <p:nvPr/>
            </p:nvSpPr>
            <p:spPr bwMode="auto">
              <a:xfrm>
                <a:off x="2246" y="3408"/>
                <a:ext cx="6" cy="510"/>
              </a:xfrm>
              <a:prstGeom prst="rect">
                <a:avLst/>
              </a:prstGeom>
              <a:solidFill>
                <a:srgbClr val="8B92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31" name="Rectangle 1396"/>
              <p:cNvSpPr>
                <a:spLocks noChangeArrowheads="1"/>
              </p:cNvSpPr>
              <p:nvPr/>
            </p:nvSpPr>
            <p:spPr bwMode="auto">
              <a:xfrm>
                <a:off x="2252" y="3408"/>
                <a:ext cx="8" cy="510"/>
              </a:xfrm>
              <a:prstGeom prst="rect">
                <a:avLst/>
              </a:prstGeom>
              <a:solidFill>
                <a:srgbClr val="8D97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32" name="Rectangle 1397"/>
              <p:cNvSpPr>
                <a:spLocks noChangeArrowheads="1"/>
              </p:cNvSpPr>
              <p:nvPr/>
            </p:nvSpPr>
            <p:spPr bwMode="auto">
              <a:xfrm>
                <a:off x="2260" y="3408"/>
                <a:ext cx="6" cy="510"/>
              </a:xfrm>
              <a:prstGeom prst="rect">
                <a:avLst/>
              </a:prstGeom>
              <a:solidFill>
                <a:srgbClr val="92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33" name="Freeform 1398"/>
              <p:cNvSpPr>
                <a:spLocks/>
              </p:cNvSpPr>
              <p:nvPr/>
            </p:nvSpPr>
            <p:spPr bwMode="auto">
              <a:xfrm>
                <a:off x="2266" y="3408"/>
                <a:ext cx="8" cy="510"/>
              </a:xfrm>
              <a:custGeom>
                <a:avLst/>
                <a:gdLst>
                  <a:gd name="T0" fmla="*/ 0 w 8"/>
                  <a:gd name="T1" fmla="*/ 0 h 510"/>
                  <a:gd name="T2" fmla="*/ 8 w 8"/>
                  <a:gd name="T3" fmla="*/ 0 h 510"/>
                  <a:gd name="T4" fmla="*/ 8 w 8"/>
                  <a:gd name="T5" fmla="*/ 510 h 510"/>
                  <a:gd name="T6" fmla="*/ 0 w 8"/>
                  <a:gd name="T7" fmla="*/ 510 h 510"/>
                  <a:gd name="T8" fmla="*/ 0 w 8"/>
                  <a:gd name="T9" fmla="*/ 0 h 510"/>
                  <a:gd name="T10" fmla="*/ 0 w 8"/>
                  <a:gd name="T11" fmla="*/ 0 h 5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10">
                    <a:moveTo>
                      <a:pt x="0" y="0"/>
                    </a:moveTo>
                    <a:lnTo>
                      <a:pt x="8" y="0"/>
                    </a:lnTo>
                    <a:lnTo>
                      <a:pt x="8" y="510"/>
                    </a:lnTo>
                    <a:lnTo>
                      <a:pt x="0" y="510"/>
                    </a:lnTo>
                    <a:lnTo>
                      <a:pt x="0" y="0"/>
                    </a:lnTo>
                    <a:close/>
                  </a:path>
                </a:pathLst>
              </a:custGeom>
              <a:solidFill>
                <a:srgbClr val="98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 name="Freeform 1399"/>
              <p:cNvSpPr>
                <a:spLocks/>
              </p:cNvSpPr>
              <p:nvPr/>
            </p:nvSpPr>
            <p:spPr bwMode="auto">
              <a:xfrm>
                <a:off x="2280" y="3408"/>
                <a:ext cx="8" cy="510"/>
              </a:xfrm>
              <a:custGeom>
                <a:avLst/>
                <a:gdLst>
                  <a:gd name="T0" fmla="*/ 0 w 8"/>
                  <a:gd name="T1" fmla="*/ 0 h 510"/>
                  <a:gd name="T2" fmla="*/ 8 w 8"/>
                  <a:gd name="T3" fmla="*/ 0 h 510"/>
                  <a:gd name="T4" fmla="*/ 8 w 8"/>
                  <a:gd name="T5" fmla="*/ 510 h 510"/>
                  <a:gd name="T6" fmla="*/ 0 w 8"/>
                  <a:gd name="T7" fmla="*/ 510 h 510"/>
                  <a:gd name="T8" fmla="*/ 0 w 8"/>
                  <a:gd name="T9" fmla="*/ 0 h 510"/>
                  <a:gd name="T10" fmla="*/ 0 w 8"/>
                  <a:gd name="T11" fmla="*/ 0 h 5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10">
                    <a:moveTo>
                      <a:pt x="0" y="0"/>
                    </a:moveTo>
                    <a:lnTo>
                      <a:pt x="8" y="0"/>
                    </a:lnTo>
                    <a:lnTo>
                      <a:pt x="8" y="510"/>
                    </a:lnTo>
                    <a:lnTo>
                      <a:pt x="0" y="510"/>
                    </a:lnTo>
                    <a:lnTo>
                      <a:pt x="0" y="0"/>
                    </a:lnTo>
                    <a:close/>
                  </a:path>
                </a:pathLst>
              </a:custGeom>
              <a:solidFill>
                <a:srgbClr val="9F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 name="Rectangle 1400"/>
              <p:cNvSpPr>
                <a:spLocks noChangeArrowheads="1"/>
              </p:cNvSpPr>
              <p:nvPr/>
            </p:nvSpPr>
            <p:spPr bwMode="auto">
              <a:xfrm>
                <a:off x="2288" y="3408"/>
                <a:ext cx="6" cy="510"/>
              </a:xfrm>
              <a:prstGeom prst="rect">
                <a:avLst/>
              </a:prstGeom>
              <a:solidFill>
                <a:srgbClr val="A2A9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36" name="Rectangle 1401"/>
              <p:cNvSpPr>
                <a:spLocks noChangeArrowheads="1"/>
              </p:cNvSpPr>
              <p:nvPr/>
            </p:nvSpPr>
            <p:spPr bwMode="auto">
              <a:xfrm>
                <a:off x="2294" y="3408"/>
                <a:ext cx="8" cy="510"/>
              </a:xfrm>
              <a:prstGeom prst="rect">
                <a:avLst/>
              </a:prstGeom>
              <a:solidFill>
                <a:srgbClr val="A7AE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37" name="Rectangle 1402"/>
              <p:cNvSpPr>
                <a:spLocks noChangeArrowheads="1"/>
              </p:cNvSpPr>
              <p:nvPr/>
            </p:nvSpPr>
            <p:spPr bwMode="auto">
              <a:xfrm>
                <a:off x="2302" y="3408"/>
                <a:ext cx="6" cy="510"/>
              </a:xfrm>
              <a:prstGeom prst="rect">
                <a:avLst/>
              </a:prstGeom>
              <a:solidFill>
                <a:srgbClr val="A9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38" name="Rectangle 1403"/>
              <p:cNvSpPr>
                <a:spLocks noChangeArrowheads="1"/>
              </p:cNvSpPr>
              <p:nvPr/>
            </p:nvSpPr>
            <p:spPr bwMode="auto">
              <a:xfrm>
                <a:off x="2308" y="3408"/>
                <a:ext cx="8" cy="510"/>
              </a:xfrm>
              <a:prstGeom prst="rect">
                <a:avLst/>
              </a:prstGeom>
              <a:solidFill>
                <a:srgbClr val="AF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39" name="Rectangle 1404"/>
              <p:cNvSpPr>
                <a:spLocks noChangeArrowheads="1"/>
              </p:cNvSpPr>
              <p:nvPr/>
            </p:nvSpPr>
            <p:spPr bwMode="auto">
              <a:xfrm>
                <a:off x="2316" y="3408"/>
                <a:ext cx="6" cy="510"/>
              </a:xfrm>
              <a:prstGeom prst="rect">
                <a:avLst/>
              </a:prstGeom>
              <a:solidFill>
                <a:srgbClr val="B4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40" name="Rectangle 1405"/>
              <p:cNvSpPr>
                <a:spLocks noChangeArrowheads="1"/>
              </p:cNvSpPr>
              <p:nvPr/>
            </p:nvSpPr>
            <p:spPr bwMode="auto">
              <a:xfrm>
                <a:off x="2322" y="3408"/>
                <a:ext cx="8" cy="510"/>
              </a:xfrm>
              <a:prstGeom prst="rect">
                <a:avLst/>
              </a:prstGeom>
              <a:solidFill>
                <a:srgbClr val="B6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41" name="Rectangle 1406"/>
              <p:cNvSpPr>
                <a:spLocks noChangeArrowheads="1"/>
              </p:cNvSpPr>
              <p:nvPr/>
            </p:nvSpPr>
            <p:spPr bwMode="auto">
              <a:xfrm>
                <a:off x="2330" y="3408"/>
                <a:ext cx="6" cy="510"/>
              </a:xfrm>
              <a:prstGeom prst="rect">
                <a:avLst/>
              </a:prstGeom>
              <a:solidFill>
                <a:srgbClr val="BB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42" name="Freeform 1407"/>
              <p:cNvSpPr>
                <a:spLocks/>
              </p:cNvSpPr>
              <p:nvPr/>
            </p:nvSpPr>
            <p:spPr bwMode="auto">
              <a:xfrm>
                <a:off x="2336" y="3408"/>
                <a:ext cx="8" cy="510"/>
              </a:xfrm>
              <a:custGeom>
                <a:avLst/>
                <a:gdLst>
                  <a:gd name="T0" fmla="*/ 0 w 8"/>
                  <a:gd name="T1" fmla="*/ 0 h 510"/>
                  <a:gd name="T2" fmla="*/ 8 w 8"/>
                  <a:gd name="T3" fmla="*/ 0 h 510"/>
                  <a:gd name="T4" fmla="*/ 8 w 8"/>
                  <a:gd name="T5" fmla="*/ 510 h 510"/>
                  <a:gd name="T6" fmla="*/ 0 w 8"/>
                  <a:gd name="T7" fmla="*/ 510 h 510"/>
                  <a:gd name="T8" fmla="*/ 0 w 8"/>
                  <a:gd name="T9" fmla="*/ 0 h 510"/>
                  <a:gd name="T10" fmla="*/ 0 w 8"/>
                  <a:gd name="T11" fmla="*/ 0 h 5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10">
                    <a:moveTo>
                      <a:pt x="0" y="0"/>
                    </a:moveTo>
                    <a:lnTo>
                      <a:pt x="8" y="0"/>
                    </a:lnTo>
                    <a:lnTo>
                      <a:pt x="8" y="510"/>
                    </a:lnTo>
                    <a:lnTo>
                      <a:pt x="0" y="510"/>
                    </a:lnTo>
                    <a:lnTo>
                      <a:pt x="0" y="0"/>
                    </a:lnTo>
                    <a:close/>
                  </a:path>
                </a:pathLst>
              </a:custGeom>
              <a:solidFill>
                <a:srgbClr val="BE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3" name="Rectangle 1408"/>
              <p:cNvSpPr>
                <a:spLocks noChangeArrowheads="1"/>
              </p:cNvSpPr>
              <p:nvPr/>
            </p:nvSpPr>
            <p:spPr bwMode="auto">
              <a:xfrm>
                <a:off x="2344" y="3408"/>
                <a:ext cx="6" cy="510"/>
              </a:xfrm>
              <a:prstGeom prst="rect">
                <a:avLst/>
              </a:prstGeom>
              <a:solidFill>
                <a:srgbClr val="C3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44" name="Freeform 1409"/>
              <p:cNvSpPr>
                <a:spLocks/>
              </p:cNvSpPr>
              <p:nvPr/>
            </p:nvSpPr>
            <p:spPr bwMode="auto">
              <a:xfrm>
                <a:off x="2350" y="3408"/>
                <a:ext cx="8" cy="510"/>
              </a:xfrm>
              <a:custGeom>
                <a:avLst/>
                <a:gdLst>
                  <a:gd name="T0" fmla="*/ 0 w 8"/>
                  <a:gd name="T1" fmla="*/ 0 h 510"/>
                  <a:gd name="T2" fmla="*/ 8 w 8"/>
                  <a:gd name="T3" fmla="*/ 0 h 510"/>
                  <a:gd name="T4" fmla="*/ 8 w 8"/>
                  <a:gd name="T5" fmla="*/ 510 h 510"/>
                  <a:gd name="T6" fmla="*/ 0 w 8"/>
                  <a:gd name="T7" fmla="*/ 510 h 510"/>
                  <a:gd name="T8" fmla="*/ 0 w 8"/>
                  <a:gd name="T9" fmla="*/ 0 h 510"/>
                  <a:gd name="T10" fmla="*/ 0 w 8"/>
                  <a:gd name="T11" fmla="*/ 0 h 5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10">
                    <a:moveTo>
                      <a:pt x="0" y="0"/>
                    </a:moveTo>
                    <a:lnTo>
                      <a:pt x="8" y="0"/>
                    </a:lnTo>
                    <a:lnTo>
                      <a:pt x="8" y="510"/>
                    </a:lnTo>
                    <a:lnTo>
                      <a:pt x="0" y="510"/>
                    </a:lnTo>
                    <a:lnTo>
                      <a:pt x="0" y="0"/>
                    </a:lnTo>
                    <a:close/>
                  </a:path>
                </a:pathLst>
              </a:custGeom>
              <a:solidFill>
                <a:srgbClr val="C5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 name="Freeform 1410"/>
              <p:cNvSpPr>
                <a:spLocks/>
              </p:cNvSpPr>
              <p:nvPr/>
            </p:nvSpPr>
            <p:spPr bwMode="auto">
              <a:xfrm>
                <a:off x="2364" y="3408"/>
                <a:ext cx="8" cy="510"/>
              </a:xfrm>
              <a:custGeom>
                <a:avLst/>
                <a:gdLst>
                  <a:gd name="T0" fmla="*/ 0 w 8"/>
                  <a:gd name="T1" fmla="*/ 0 h 510"/>
                  <a:gd name="T2" fmla="*/ 8 w 8"/>
                  <a:gd name="T3" fmla="*/ 0 h 510"/>
                  <a:gd name="T4" fmla="*/ 8 w 8"/>
                  <a:gd name="T5" fmla="*/ 510 h 510"/>
                  <a:gd name="T6" fmla="*/ 0 w 8"/>
                  <a:gd name="T7" fmla="*/ 510 h 510"/>
                  <a:gd name="T8" fmla="*/ 0 w 8"/>
                  <a:gd name="T9" fmla="*/ 0 h 510"/>
                  <a:gd name="T10" fmla="*/ 0 w 8"/>
                  <a:gd name="T11" fmla="*/ 0 h 5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10">
                    <a:moveTo>
                      <a:pt x="0" y="0"/>
                    </a:moveTo>
                    <a:lnTo>
                      <a:pt x="8" y="0"/>
                    </a:lnTo>
                    <a:lnTo>
                      <a:pt x="8" y="510"/>
                    </a:lnTo>
                    <a:lnTo>
                      <a:pt x="0" y="510"/>
                    </a:lnTo>
                    <a:lnTo>
                      <a:pt x="0" y="0"/>
                    </a:lnTo>
                    <a:close/>
                  </a:path>
                </a:pathLst>
              </a:custGeom>
              <a:solidFill>
                <a:srgbClr val="CD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6" name="Freeform 1411"/>
              <p:cNvSpPr>
                <a:spLocks/>
              </p:cNvSpPr>
              <p:nvPr/>
            </p:nvSpPr>
            <p:spPr bwMode="auto">
              <a:xfrm>
                <a:off x="2372" y="3408"/>
                <a:ext cx="36" cy="510"/>
              </a:xfrm>
              <a:custGeom>
                <a:avLst/>
                <a:gdLst>
                  <a:gd name="T0" fmla="*/ 0 w 36"/>
                  <a:gd name="T1" fmla="*/ 0 h 510"/>
                  <a:gd name="T2" fmla="*/ 32 w 36"/>
                  <a:gd name="T3" fmla="*/ 0 h 510"/>
                  <a:gd name="T4" fmla="*/ 34 w 36"/>
                  <a:gd name="T5" fmla="*/ 2 h 510"/>
                  <a:gd name="T6" fmla="*/ 36 w 36"/>
                  <a:gd name="T7" fmla="*/ 2 h 510"/>
                  <a:gd name="T8" fmla="*/ 36 w 36"/>
                  <a:gd name="T9" fmla="*/ 2 h 510"/>
                  <a:gd name="T10" fmla="*/ 36 w 36"/>
                  <a:gd name="T11" fmla="*/ 4 h 510"/>
                  <a:gd name="T12" fmla="*/ 36 w 36"/>
                  <a:gd name="T13" fmla="*/ 508 h 510"/>
                  <a:gd name="T14" fmla="*/ 36 w 36"/>
                  <a:gd name="T15" fmla="*/ 508 h 510"/>
                  <a:gd name="T16" fmla="*/ 36 w 36"/>
                  <a:gd name="T17" fmla="*/ 510 h 510"/>
                  <a:gd name="T18" fmla="*/ 34 w 36"/>
                  <a:gd name="T19" fmla="*/ 510 h 510"/>
                  <a:gd name="T20" fmla="*/ 32 w 36"/>
                  <a:gd name="T21" fmla="*/ 510 h 510"/>
                  <a:gd name="T22" fmla="*/ 0 w 36"/>
                  <a:gd name="T23" fmla="*/ 510 h 510"/>
                  <a:gd name="T24" fmla="*/ 0 w 36"/>
                  <a:gd name="T25" fmla="*/ 0 h 5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10">
                    <a:moveTo>
                      <a:pt x="0" y="0"/>
                    </a:moveTo>
                    <a:lnTo>
                      <a:pt x="32" y="0"/>
                    </a:lnTo>
                    <a:lnTo>
                      <a:pt x="34" y="2"/>
                    </a:lnTo>
                    <a:lnTo>
                      <a:pt x="36" y="2"/>
                    </a:lnTo>
                    <a:lnTo>
                      <a:pt x="36" y="4"/>
                    </a:lnTo>
                    <a:lnTo>
                      <a:pt x="36" y="508"/>
                    </a:lnTo>
                    <a:lnTo>
                      <a:pt x="36" y="510"/>
                    </a:lnTo>
                    <a:lnTo>
                      <a:pt x="34" y="510"/>
                    </a:lnTo>
                    <a:lnTo>
                      <a:pt x="32" y="510"/>
                    </a:lnTo>
                    <a:lnTo>
                      <a:pt x="0" y="510"/>
                    </a:lnTo>
                    <a:lnTo>
                      <a:pt x="0" y="0"/>
                    </a:lnTo>
                    <a:close/>
                  </a:path>
                </a:pathLst>
              </a:custGeom>
              <a:solidFill>
                <a:srgbClr val="D2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7" name="Freeform 1412"/>
              <p:cNvSpPr>
                <a:spLocks/>
              </p:cNvSpPr>
              <p:nvPr/>
            </p:nvSpPr>
            <p:spPr bwMode="auto">
              <a:xfrm>
                <a:off x="2220" y="3432"/>
                <a:ext cx="172" cy="214"/>
              </a:xfrm>
              <a:custGeom>
                <a:avLst/>
                <a:gdLst>
                  <a:gd name="T0" fmla="*/ 2 w 172"/>
                  <a:gd name="T1" fmla="*/ 0 h 214"/>
                  <a:gd name="T2" fmla="*/ 170 w 172"/>
                  <a:gd name="T3" fmla="*/ 0 h 214"/>
                  <a:gd name="T4" fmla="*/ 170 w 172"/>
                  <a:gd name="T5" fmla="*/ 0 h 214"/>
                  <a:gd name="T6" fmla="*/ 170 w 172"/>
                  <a:gd name="T7" fmla="*/ 0 h 214"/>
                  <a:gd name="T8" fmla="*/ 170 w 172"/>
                  <a:gd name="T9" fmla="*/ 0 h 214"/>
                  <a:gd name="T10" fmla="*/ 172 w 172"/>
                  <a:gd name="T11" fmla="*/ 0 h 214"/>
                  <a:gd name="T12" fmla="*/ 172 w 172"/>
                  <a:gd name="T13" fmla="*/ 212 h 214"/>
                  <a:gd name="T14" fmla="*/ 170 w 172"/>
                  <a:gd name="T15" fmla="*/ 212 h 214"/>
                  <a:gd name="T16" fmla="*/ 170 w 172"/>
                  <a:gd name="T17" fmla="*/ 212 h 214"/>
                  <a:gd name="T18" fmla="*/ 170 w 172"/>
                  <a:gd name="T19" fmla="*/ 212 h 214"/>
                  <a:gd name="T20" fmla="*/ 170 w 172"/>
                  <a:gd name="T21" fmla="*/ 214 h 214"/>
                  <a:gd name="T22" fmla="*/ 2 w 172"/>
                  <a:gd name="T23" fmla="*/ 214 h 214"/>
                  <a:gd name="T24" fmla="*/ 0 w 172"/>
                  <a:gd name="T25" fmla="*/ 212 h 214"/>
                  <a:gd name="T26" fmla="*/ 0 w 172"/>
                  <a:gd name="T27" fmla="*/ 212 h 214"/>
                  <a:gd name="T28" fmla="*/ 0 w 172"/>
                  <a:gd name="T29" fmla="*/ 212 h 214"/>
                  <a:gd name="T30" fmla="*/ 0 w 172"/>
                  <a:gd name="T31" fmla="*/ 212 h 214"/>
                  <a:gd name="T32" fmla="*/ 0 w 172"/>
                  <a:gd name="T33" fmla="*/ 0 h 214"/>
                  <a:gd name="T34" fmla="*/ 0 w 172"/>
                  <a:gd name="T35" fmla="*/ 0 h 214"/>
                  <a:gd name="T36" fmla="*/ 0 w 172"/>
                  <a:gd name="T37" fmla="*/ 0 h 214"/>
                  <a:gd name="T38" fmla="*/ 0 w 172"/>
                  <a:gd name="T39" fmla="*/ 0 h 214"/>
                  <a:gd name="T40" fmla="*/ 2 w 172"/>
                  <a:gd name="T41" fmla="*/ 0 h 2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2" h="214">
                    <a:moveTo>
                      <a:pt x="2" y="0"/>
                    </a:moveTo>
                    <a:lnTo>
                      <a:pt x="170" y="0"/>
                    </a:lnTo>
                    <a:lnTo>
                      <a:pt x="172" y="0"/>
                    </a:lnTo>
                    <a:lnTo>
                      <a:pt x="172" y="212"/>
                    </a:lnTo>
                    <a:lnTo>
                      <a:pt x="170" y="212"/>
                    </a:lnTo>
                    <a:lnTo>
                      <a:pt x="170" y="214"/>
                    </a:lnTo>
                    <a:lnTo>
                      <a:pt x="2" y="214"/>
                    </a:lnTo>
                    <a:lnTo>
                      <a:pt x="0" y="212"/>
                    </a:lnTo>
                    <a:lnTo>
                      <a:pt x="0" y="0"/>
                    </a:lnTo>
                    <a:lnTo>
                      <a:pt x="2"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 name="Freeform 1413"/>
              <p:cNvSpPr>
                <a:spLocks/>
              </p:cNvSpPr>
              <p:nvPr/>
            </p:nvSpPr>
            <p:spPr bwMode="auto">
              <a:xfrm>
                <a:off x="2222" y="3432"/>
                <a:ext cx="170" cy="212"/>
              </a:xfrm>
              <a:custGeom>
                <a:avLst/>
                <a:gdLst>
                  <a:gd name="T0" fmla="*/ 0 w 170"/>
                  <a:gd name="T1" fmla="*/ 0 h 212"/>
                  <a:gd name="T2" fmla="*/ 168 w 170"/>
                  <a:gd name="T3" fmla="*/ 0 h 212"/>
                  <a:gd name="T4" fmla="*/ 168 w 170"/>
                  <a:gd name="T5" fmla="*/ 0 h 212"/>
                  <a:gd name="T6" fmla="*/ 168 w 170"/>
                  <a:gd name="T7" fmla="*/ 0 h 212"/>
                  <a:gd name="T8" fmla="*/ 168 w 170"/>
                  <a:gd name="T9" fmla="*/ 0 h 212"/>
                  <a:gd name="T10" fmla="*/ 170 w 170"/>
                  <a:gd name="T11" fmla="*/ 0 h 212"/>
                  <a:gd name="T12" fmla="*/ 170 w 170"/>
                  <a:gd name="T13" fmla="*/ 212 h 212"/>
                  <a:gd name="T14" fmla="*/ 162 w 170"/>
                  <a:gd name="T15" fmla="*/ 208 h 212"/>
                  <a:gd name="T16" fmla="*/ 4 w 170"/>
                  <a:gd name="T17" fmla="*/ 4 h 212"/>
                  <a:gd name="T18" fmla="*/ 0 w 170"/>
                  <a:gd name="T19" fmla="*/ 0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 h="212">
                    <a:moveTo>
                      <a:pt x="0" y="0"/>
                    </a:moveTo>
                    <a:lnTo>
                      <a:pt x="168" y="0"/>
                    </a:lnTo>
                    <a:lnTo>
                      <a:pt x="170" y="0"/>
                    </a:lnTo>
                    <a:lnTo>
                      <a:pt x="170" y="212"/>
                    </a:lnTo>
                    <a:lnTo>
                      <a:pt x="162" y="208"/>
                    </a:lnTo>
                    <a:lnTo>
                      <a:pt x="4" y="4"/>
                    </a:lnTo>
                    <a:lnTo>
                      <a:pt x="0" y="0"/>
                    </a:lnTo>
                    <a:close/>
                  </a:path>
                </a:pathLst>
              </a:custGeom>
              <a:solidFill>
                <a:srgbClr val="53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 name="Freeform 1414"/>
              <p:cNvSpPr>
                <a:spLocks/>
              </p:cNvSpPr>
              <p:nvPr/>
            </p:nvSpPr>
            <p:spPr bwMode="auto">
              <a:xfrm>
                <a:off x="2226" y="3434"/>
                <a:ext cx="158" cy="208"/>
              </a:xfrm>
              <a:custGeom>
                <a:avLst/>
                <a:gdLst>
                  <a:gd name="T0" fmla="*/ 2 w 158"/>
                  <a:gd name="T1" fmla="*/ 0 h 208"/>
                  <a:gd name="T2" fmla="*/ 156 w 158"/>
                  <a:gd name="T3" fmla="*/ 0 h 208"/>
                  <a:gd name="T4" fmla="*/ 156 w 158"/>
                  <a:gd name="T5" fmla="*/ 0 h 208"/>
                  <a:gd name="T6" fmla="*/ 158 w 158"/>
                  <a:gd name="T7" fmla="*/ 0 h 208"/>
                  <a:gd name="T8" fmla="*/ 158 w 158"/>
                  <a:gd name="T9" fmla="*/ 2 h 208"/>
                  <a:gd name="T10" fmla="*/ 158 w 158"/>
                  <a:gd name="T11" fmla="*/ 2 h 208"/>
                  <a:gd name="T12" fmla="*/ 158 w 158"/>
                  <a:gd name="T13" fmla="*/ 206 h 208"/>
                  <a:gd name="T14" fmla="*/ 158 w 158"/>
                  <a:gd name="T15" fmla="*/ 208 h 208"/>
                  <a:gd name="T16" fmla="*/ 158 w 158"/>
                  <a:gd name="T17" fmla="*/ 208 h 208"/>
                  <a:gd name="T18" fmla="*/ 156 w 158"/>
                  <a:gd name="T19" fmla="*/ 208 h 208"/>
                  <a:gd name="T20" fmla="*/ 156 w 158"/>
                  <a:gd name="T21" fmla="*/ 208 h 208"/>
                  <a:gd name="T22" fmla="*/ 2 w 158"/>
                  <a:gd name="T23" fmla="*/ 208 h 208"/>
                  <a:gd name="T24" fmla="*/ 2 w 158"/>
                  <a:gd name="T25" fmla="*/ 208 h 208"/>
                  <a:gd name="T26" fmla="*/ 2 w 158"/>
                  <a:gd name="T27" fmla="*/ 208 h 208"/>
                  <a:gd name="T28" fmla="*/ 0 w 158"/>
                  <a:gd name="T29" fmla="*/ 208 h 208"/>
                  <a:gd name="T30" fmla="*/ 0 w 158"/>
                  <a:gd name="T31" fmla="*/ 206 h 208"/>
                  <a:gd name="T32" fmla="*/ 0 w 158"/>
                  <a:gd name="T33" fmla="*/ 2 h 208"/>
                  <a:gd name="T34" fmla="*/ 0 w 158"/>
                  <a:gd name="T35" fmla="*/ 2 h 208"/>
                  <a:gd name="T36" fmla="*/ 2 w 158"/>
                  <a:gd name="T37" fmla="*/ 0 h 208"/>
                  <a:gd name="T38" fmla="*/ 2 w 158"/>
                  <a:gd name="T39" fmla="*/ 0 h 208"/>
                  <a:gd name="T40" fmla="*/ 2 w 158"/>
                  <a:gd name="T41" fmla="*/ 0 h 208"/>
                  <a:gd name="T42" fmla="*/ 2 w 158"/>
                  <a:gd name="T43" fmla="*/ 0 h 2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8" h="208">
                    <a:moveTo>
                      <a:pt x="2" y="0"/>
                    </a:moveTo>
                    <a:lnTo>
                      <a:pt x="156" y="0"/>
                    </a:lnTo>
                    <a:lnTo>
                      <a:pt x="158" y="0"/>
                    </a:lnTo>
                    <a:lnTo>
                      <a:pt x="158" y="2"/>
                    </a:lnTo>
                    <a:lnTo>
                      <a:pt x="158" y="206"/>
                    </a:lnTo>
                    <a:lnTo>
                      <a:pt x="158" y="208"/>
                    </a:lnTo>
                    <a:lnTo>
                      <a:pt x="156" y="208"/>
                    </a:lnTo>
                    <a:lnTo>
                      <a:pt x="2" y="208"/>
                    </a:lnTo>
                    <a:lnTo>
                      <a:pt x="0" y="208"/>
                    </a:lnTo>
                    <a:lnTo>
                      <a:pt x="0" y="206"/>
                    </a:lnTo>
                    <a:lnTo>
                      <a:pt x="0" y="2"/>
                    </a:lnTo>
                    <a:lnTo>
                      <a:pt x="2" y="0"/>
                    </a:lnTo>
                    <a:close/>
                  </a:path>
                </a:pathLst>
              </a:custGeom>
              <a:solidFill>
                <a:srgbClr val="C5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0" name="Rectangle 1415"/>
              <p:cNvSpPr>
                <a:spLocks noChangeArrowheads="1"/>
              </p:cNvSpPr>
              <p:nvPr/>
            </p:nvSpPr>
            <p:spPr bwMode="auto">
              <a:xfrm>
                <a:off x="2228" y="3434"/>
                <a:ext cx="154"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51" name="Freeform 1416"/>
              <p:cNvSpPr>
                <a:spLocks/>
              </p:cNvSpPr>
              <p:nvPr/>
            </p:nvSpPr>
            <p:spPr bwMode="auto">
              <a:xfrm>
                <a:off x="2382" y="3434"/>
                <a:ext cx="2" cy="2"/>
              </a:xfrm>
              <a:custGeom>
                <a:avLst/>
                <a:gdLst>
                  <a:gd name="T0" fmla="*/ 2 w 2"/>
                  <a:gd name="T1" fmla="*/ 2 h 2"/>
                  <a:gd name="T2" fmla="*/ 2 w 2"/>
                  <a:gd name="T3" fmla="*/ 0 h 2"/>
                  <a:gd name="T4" fmla="*/ 2 w 2"/>
                  <a:gd name="T5" fmla="*/ 0 h 2"/>
                  <a:gd name="T6" fmla="*/ 2 w 2"/>
                  <a:gd name="T7" fmla="*/ 0 h 2"/>
                  <a:gd name="T8" fmla="*/ 0 w 2"/>
                  <a:gd name="T9" fmla="*/ 0 h 2"/>
                  <a:gd name="T10" fmla="*/ 0 w 2"/>
                  <a:gd name="T11" fmla="*/ 2 h 2"/>
                  <a:gd name="T12" fmla="*/ 0 w 2"/>
                  <a:gd name="T13" fmla="*/ 2 h 2"/>
                  <a:gd name="T14" fmla="*/ 0 w 2"/>
                  <a:gd name="T15" fmla="*/ 2 h 2"/>
                  <a:gd name="T16" fmla="*/ 2 w 2"/>
                  <a:gd name="T17" fmla="*/ 2 h 2"/>
                  <a:gd name="T18" fmla="*/ 2 w 2"/>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
                    <a:moveTo>
                      <a:pt x="2" y="2"/>
                    </a:moveTo>
                    <a:lnTo>
                      <a:pt x="2" y="0"/>
                    </a:lnTo>
                    <a:lnTo>
                      <a:pt x="0" y="0"/>
                    </a:lnTo>
                    <a:lnTo>
                      <a:pt x="0"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2" name="Freeform 1417"/>
              <p:cNvSpPr>
                <a:spLocks/>
              </p:cNvSpPr>
              <p:nvPr/>
            </p:nvSpPr>
            <p:spPr bwMode="auto">
              <a:xfrm>
                <a:off x="2382" y="3640"/>
                <a:ext cx="2" cy="4"/>
              </a:xfrm>
              <a:custGeom>
                <a:avLst/>
                <a:gdLst>
                  <a:gd name="T0" fmla="*/ 0 w 2"/>
                  <a:gd name="T1" fmla="*/ 4 h 4"/>
                  <a:gd name="T2" fmla="*/ 2 w 2"/>
                  <a:gd name="T3" fmla="*/ 2 h 4"/>
                  <a:gd name="T4" fmla="*/ 2 w 2"/>
                  <a:gd name="T5" fmla="*/ 2 h 4"/>
                  <a:gd name="T6" fmla="*/ 2 w 2"/>
                  <a:gd name="T7" fmla="*/ 2 h 4"/>
                  <a:gd name="T8" fmla="*/ 2 w 2"/>
                  <a:gd name="T9" fmla="*/ 0 h 4"/>
                  <a:gd name="T10" fmla="*/ 0 w 2"/>
                  <a:gd name="T11" fmla="*/ 0 h 4"/>
                  <a:gd name="T12" fmla="*/ 0 w 2"/>
                  <a:gd name="T13" fmla="*/ 0 h 4"/>
                  <a:gd name="T14" fmla="*/ 0 w 2"/>
                  <a:gd name="T15" fmla="*/ 0 h 4"/>
                  <a:gd name="T16" fmla="*/ 0 w 2"/>
                  <a:gd name="T17" fmla="*/ 0 h 4"/>
                  <a:gd name="T18" fmla="*/ 0 w 2"/>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4">
                    <a:moveTo>
                      <a:pt x="0" y="4"/>
                    </a:moveTo>
                    <a:lnTo>
                      <a:pt x="2" y="2"/>
                    </a:lnTo>
                    <a:lnTo>
                      <a:pt x="2" y="0"/>
                    </a:lnTo>
                    <a:lnTo>
                      <a:pt x="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3" name="Freeform 1418"/>
              <p:cNvSpPr>
                <a:spLocks/>
              </p:cNvSpPr>
              <p:nvPr/>
            </p:nvSpPr>
            <p:spPr bwMode="auto">
              <a:xfrm>
                <a:off x="2228" y="3640"/>
                <a:ext cx="154" cy="4"/>
              </a:xfrm>
              <a:custGeom>
                <a:avLst/>
                <a:gdLst>
                  <a:gd name="T0" fmla="*/ 0 w 154"/>
                  <a:gd name="T1" fmla="*/ 4 h 4"/>
                  <a:gd name="T2" fmla="*/ 154 w 154"/>
                  <a:gd name="T3" fmla="*/ 4 h 4"/>
                  <a:gd name="T4" fmla="*/ 154 w 154"/>
                  <a:gd name="T5" fmla="*/ 0 h 4"/>
                  <a:gd name="T6" fmla="*/ 0 w 154"/>
                  <a:gd name="T7" fmla="*/ 0 h 4"/>
                  <a:gd name="T8" fmla="*/ 0 w 154"/>
                  <a:gd name="T9" fmla="*/ 4 h 4"/>
                  <a:gd name="T10" fmla="*/ 0 w 154"/>
                  <a:gd name="T11" fmla="*/ 4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4" h="4">
                    <a:moveTo>
                      <a:pt x="0" y="4"/>
                    </a:moveTo>
                    <a:lnTo>
                      <a:pt x="154" y="4"/>
                    </a:lnTo>
                    <a:lnTo>
                      <a:pt x="154" y="0"/>
                    </a:lnTo>
                    <a:lnTo>
                      <a:pt x="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4" name="Freeform 1419"/>
              <p:cNvSpPr>
                <a:spLocks/>
              </p:cNvSpPr>
              <p:nvPr/>
            </p:nvSpPr>
            <p:spPr bwMode="auto">
              <a:xfrm>
                <a:off x="2226" y="3640"/>
                <a:ext cx="2" cy="4"/>
              </a:xfrm>
              <a:custGeom>
                <a:avLst/>
                <a:gdLst>
                  <a:gd name="T0" fmla="*/ 0 w 2"/>
                  <a:gd name="T1" fmla="*/ 0 h 4"/>
                  <a:gd name="T2" fmla="*/ 0 w 2"/>
                  <a:gd name="T3" fmla="*/ 2 h 4"/>
                  <a:gd name="T4" fmla="*/ 0 w 2"/>
                  <a:gd name="T5" fmla="*/ 2 h 4"/>
                  <a:gd name="T6" fmla="*/ 2 w 2"/>
                  <a:gd name="T7" fmla="*/ 2 h 4"/>
                  <a:gd name="T8" fmla="*/ 2 w 2"/>
                  <a:gd name="T9" fmla="*/ 4 h 4"/>
                  <a:gd name="T10" fmla="*/ 2 w 2"/>
                  <a:gd name="T11" fmla="*/ 0 h 4"/>
                  <a:gd name="T12" fmla="*/ 2 w 2"/>
                  <a:gd name="T13" fmla="*/ 0 h 4"/>
                  <a:gd name="T14" fmla="*/ 2 w 2"/>
                  <a:gd name="T15" fmla="*/ 0 h 4"/>
                  <a:gd name="T16" fmla="*/ 2 w 2"/>
                  <a:gd name="T17" fmla="*/ 0 h 4"/>
                  <a:gd name="T18" fmla="*/ 0 w 2"/>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4">
                    <a:moveTo>
                      <a:pt x="0" y="0"/>
                    </a:moveTo>
                    <a:lnTo>
                      <a:pt x="0" y="2"/>
                    </a:lnTo>
                    <a:lnTo>
                      <a:pt x="2" y="2"/>
                    </a:lnTo>
                    <a:lnTo>
                      <a:pt x="2" y="4"/>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 name="Freeform 1420"/>
              <p:cNvSpPr>
                <a:spLocks/>
              </p:cNvSpPr>
              <p:nvPr/>
            </p:nvSpPr>
            <p:spPr bwMode="auto">
              <a:xfrm>
                <a:off x="2226" y="3436"/>
                <a:ext cx="2" cy="204"/>
              </a:xfrm>
              <a:custGeom>
                <a:avLst/>
                <a:gdLst>
                  <a:gd name="T0" fmla="*/ 0 w 2"/>
                  <a:gd name="T1" fmla="*/ 0 h 204"/>
                  <a:gd name="T2" fmla="*/ 0 w 2"/>
                  <a:gd name="T3" fmla="*/ 204 h 204"/>
                  <a:gd name="T4" fmla="*/ 2 w 2"/>
                  <a:gd name="T5" fmla="*/ 204 h 204"/>
                  <a:gd name="T6" fmla="*/ 2 w 2"/>
                  <a:gd name="T7" fmla="*/ 0 h 204"/>
                  <a:gd name="T8" fmla="*/ 0 w 2"/>
                  <a:gd name="T9" fmla="*/ 0 h 204"/>
                  <a:gd name="T10" fmla="*/ 0 w 2"/>
                  <a:gd name="T11" fmla="*/ 0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04">
                    <a:moveTo>
                      <a:pt x="0" y="0"/>
                    </a:moveTo>
                    <a:lnTo>
                      <a:pt x="0" y="204"/>
                    </a:lnTo>
                    <a:lnTo>
                      <a:pt x="2" y="204"/>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6" name="Freeform 1421"/>
              <p:cNvSpPr>
                <a:spLocks/>
              </p:cNvSpPr>
              <p:nvPr/>
            </p:nvSpPr>
            <p:spPr bwMode="auto">
              <a:xfrm>
                <a:off x="2226" y="3434"/>
                <a:ext cx="2" cy="2"/>
              </a:xfrm>
              <a:custGeom>
                <a:avLst/>
                <a:gdLst>
                  <a:gd name="T0" fmla="*/ 2 w 2"/>
                  <a:gd name="T1" fmla="*/ 0 h 2"/>
                  <a:gd name="T2" fmla="*/ 2 w 2"/>
                  <a:gd name="T3" fmla="*/ 0 h 2"/>
                  <a:gd name="T4" fmla="*/ 0 w 2"/>
                  <a:gd name="T5" fmla="*/ 0 h 2"/>
                  <a:gd name="T6" fmla="*/ 0 w 2"/>
                  <a:gd name="T7" fmla="*/ 0 h 2"/>
                  <a:gd name="T8" fmla="*/ 0 w 2"/>
                  <a:gd name="T9" fmla="*/ 2 h 2"/>
                  <a:gd name="T10" fmla="*/ 2 w 2"/>
                  <a:gd name="T11" fmla="*/ 2 h 2"/>
                  <a:gd name="T12" fmla="*/ 2 w 2"/>
                  <a:gd name="T13" fmla="*/ 2 h 2"/>
                  <a:gd name="T14" fmla="*/ 2 w 2"/>
                  <a:gd name="T15" fmla="*/ 2 h 2"/>
                  <a:gd name="T16" fmla="*/ 2 w 2"/>
                  <a:gd name="T17" fmla="*/ 0 h 2"/>
                  <a:gd name="T18" fmla="*/ 2 w 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
                    <a:moveTo>
                      <a:pt x="2" y="0"/>
                    </a:moveTo>
                    <a:lnTo>
                      <a:pt x="2" y="0"/>
                    </a:lnTo>
                    <a:lnTo>
                      <a:pt x="0" y="0"/>
                    </a:lnTo>
                    <a:lnTo>
                      <a:pt x="0" y="2"/>
                    </a:lnTo>
                    <a:lnTo>
                      <a:pt x="2"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7" name="Freeform 1422"/>
              <p:cNvSpPr>
                <a:spLocks/>
              </p:cNvSpPr>
              <p:nvPr/>
            </p:nvSpPr>
            <p:spPr bwMode="auto">
              <a:xfrm>
                <a:off x="2220" y="3654"/>
                <a:ext cx="172" cy="28"/>
              </a:xfrm>
              <a:custGeom>
                <a:avLst/>
                <a:gdLst>
                  <a:gd name="T0" fmla="*/ 2 w 172"/>
                  <a:gd name="T1" fmla="*/ 0 h 28"/>
                  <a:gd name="T2" fmla="*/ 170 w 172"/>
                  <a:gd name="T3" fmla="*/ 0 h 28"/>
                  <a:gd name="T4" fmla="*/ 170 w 172"/>
                  <a:gd name="T5" fmla="*/ 2 h 28"/>
                  <a:gd name="T6" fmla="*/ 170 w 172"/>
                  <a:gd name="T7" fmla="*/ 2 h 28"/>
                  <a:gd name="T8" fmla="*/ 172 w 172"/>
                  <a:gd name="T9" fmla="*/ 2 h 28"/>
                  <a:gd name="T10" fmla="*/ 172 w 172"/>
                  <a:gd name="T11" fmla="*/ 2 h 28"/>
                  <a:gd name="T12" fmla="*/ 172 w 172"/>
                  <a:gd name="T13" fmla="*/ 26 h 28"/>
                  <a:gd name="T14" fmla="*/ 172 w 172"/>
                  <a:gd name="T15" fmla="*/ 26 h 28"/>
                  <a:gd name="T16" fmla="*/ 170 w 172"/>
                  <a:gd name="T17" fmla="*/ 26 h 28"/>
                  <a:gd name="T18" fmla="*/ 170 w 172"/>
                  <a:gd name="T19" fmla="*/ 28 h 28"/>
                  <a:gd name="T20" fmla="*/ 170 w 172"/>
                  <a:gd name="T21" fmla="*/ 28 h 28"/>
                  <a:gd name="T22" fmla="*/ 2 w 172"/>
                  <a:gd name="T23" fmla="*/ 28 h 28"/>
                  <a:gd name="T24" fmla="*/ 2 w 172"/>
                  <a:gd name="T25" fmla="*/ 28 h 28"/>
                  <a:gd name="T26" fmla="*/ 2 w 172"/>
                  <a:gd name="T27" fmla="*/ 26 h 28"/>
                  <a:gd name="T28" fmla="*/ 0 w 172"/>
                  <a:gd name="T29" fmla="*/ 26 h 28"/>
                  <a:gd name="T30" fmla="*/ 0 w 172"/>
                  <a:gd name="T31" fmla="*/ 26 h 28"/>
                  <a:gd name="T32" fmla="*/ 0 w 172"/>
                  <a:gd name="T33" fmla="*/ 2 h 28"/>
                  <a:gd name="T34" fmla="*/ 0 w 172"/>
                  <a:gd name="T35" fmla="*/ 2 h 28"/>
                  <a:gd name="T36" fmla="*/ 2 w 172"/>
                  <a:gd name="T37" fmla="*/ 2 h 28"/>
                  <a:gd name="T38" fmla="*/ 2 w 172"/>
                  <a:gd name="T39" fmla="*/ 2 h 28"/>
                  <a:gd name="T40" fmla="*/ 2 w 172"/>
                  <a:gd name="T41" fmla="*/ 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2" h="28">
                    <a:moveTo>
                      <a:pt x="2" y="0"/>
                    </a:moveTo>
                    <a:lnTo>
                      <a:pt x="170" y="0"/>
                    </a:lnTo>
                    <a:lnTo>
                      <a:pt x="170" y="2"/>
                    </a:lnTo>
                    <a:lnTo>
                      <a:pt x="172" y="2"/>
                    </a:lnTo>
                    <a:lnTo>
                      <a:pt x="172" y="26"/>
                    </a:lnTo>
                    <a:lnTo>
                      <a:pt x="170" y="26"/>
                    </a:lnTo>
                    <a:lnTo>
                      <a:pt x="170" y="28"/>
                    </a:lnTo>
                    <a:lnTo>
                      <a:pt x="2" y="28"/>
                    </a:lnTo>
                    <a:lnTo>
                      <a:pt x="2" y="26"/>
                    </a:lnTo>
                    <a:lnTo>
                      <a:pt x="0" y="26"/>
                    </a:lnTo>
                    <a:lnTo>
                      <a:pt x="0" y="2"/>
                    </a:lnTo>
                    <a:lnTo>
                      <a:pt x="2" y="2"/>
                    </a:lnTo>
                    <a:lnTo>
                      <a:pt x="2" y="0"/>
                    </a:lnTo>
                    <a:close/>
                  </a:path>
                </a:pathLst>
              </a:custGeom>
              <a:solidFill>
                <a:srgbClr val="2C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8" name="Freeform 1423"/>
              <p:cNvSpPr>
                <a:spLocks/>
              </p:cNvSpPr>
              <p:nvPr/>
            </p:nvSpPr>
            <p:spPr bwMode="auto">
              <a:xfrm>
                <a:off x="2330" y="3658"/>
                <a:ext cx="22" cy="22"/>
              </a:xfrm>
              <a:custGeom>
                <a:avLst/>
                <a:gdLst>
                  <a:gd name="T0" fmla="*/ 0 w 22"/>
                  <a:gd name="T1" fmla="*/ 10 h 22"/>
                  <a:gd name="T2" fmla="*/ 12 w 22"/>
                  <a:gd name="T3" fmla="*/ 0 h 22"/>
                  <a:gd name="T4" fmla="*/ 22 w 22"/>
                  <a:gd name="T5" fmla="*/ 10 h 22"/>
                  <a:gd name="T6" fmla="*/ 12 w 22"/>
                  <a:gd name="T7" fmla="*/ 22 h 22"/>
                  <a:gd name="T8" fmla="*/ 0 w 22"/>
                  <a:gd name="T9" fmla="*/ 1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2">
                    <a:moveTo>
                      <a:pt x="0" y="10"/>
                    </a:moveTo>
                    <a:lnTo>
                      <a:pt x="12" y="0"/>
                    </a:lnTo>
                    <a:lnTo>
                      <a:pt x="22" y="10"/>
                    </a:lnTo>
                    <a:lnTo>
                      <a:pt x="12" y="22"/>
                    </a:lnTo>
                    <a:lnTo>
                      <a:pt x="0" y="10"/>
                    </a:lnTo>
                    <a:close/>
                  </a:path>
                </a:pathLst>
              </a:custGeom>
              <a:solidFill>
                <a:srgbClr val="9F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9" name="Freeform 1424"/>
              <p:cNvSpPr>
                <a:spLocks/>
              </p:cNvSpPr>
              <p:nvPr/>
            </p:nvSpPr>
            <p:spPr bwMode="auto">
              <a:xfrm>
                <a:off x="2310" y="3696"/>
                <a:ext cx="70" cy="6"/>
              </a:xfrm>
              <a:custGeom>
                <a:avLst/>
                <a:gdLst>
                  <a:gd name="T0" fmla="*/ 0 w 70"/>
                  <a:gd name="T1" fmla="*/ 0 h 6"/>
                  <a:gd name="T2" fmla="*/ 70 w 70"/>
                  <a:gd name="T3" fmla="*/ 0 h 6"/>
                  <a:gd name="T4" fmla="*/ 70 w 70"/>
                  <a:gd name="T5" fmla="*/ 6 h 6"/>
                  <a:gd name="T6" fmla="*/ 0 w 70"/>
                  <a:gd name="T7" fmla="*/ 6 h 6"/>
                  <a:gd name="T8" fmla="*/ 0 w 70"/>
                  <a:gd name="T9" fmla="*/ 0 h 6"/>
                  <a:gd name="T10" fmla="*/ 0 w 70"/>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6">
                    <a:moveTo>
                      <a:pt x="0" y="0"/>
                    </a:moveTo>
                    <a:lnTo>
                      <a:pt x="70" y="0"/>
                    </a:lnTo>
                    <a:lnTo>
                      <a:pt x="70"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0" name="Freeform 1425"/>
              <p:cNvSpPr>
                <a:spLocks/>
              </p:cNvSpPr>
              <p:nvPr/>
            </p:nvSpPr>
            <p:spPr bwMode="auto">
              <a:xfrm>
                <a:off x="2310" y="3696"/>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w 72"/>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1" name="Freeform 1426"/>
              <p:cNvSpPr>
                <a:spLocks/>
              </p:cNvSpPr>
              <p:nvPr/>
            </p:nvSpPr>
            <p:spPr bwMode="auto">
              <a:xfrm>
                <a:off x="2242" y="3696"/>
                <a:ext cx="64" cy="6"/>
              </a:xfrm>
              <a:custGeom>
                <a:avLst/>
                <a:gdLst>
                  <a:gd name="T0" fmla="*/ 0 w 64"/>
                  <a:gd name="T1" fmla="*/ 0 h 6"/>
                  <a:gd name="T2" fmla="*/ 64 w 64"/>
                  <a:gd name="T3" fmla="*/ 0 h 6"/>
                  <a:gd name="T4" fmla="*/ 64 w 64"/>
                  <a:gd name="T5" fmla="*/ 6 h 6"/>
                  <a:gd name="T6" fmla="*/ 0 w 64"/>
                  <a:gd name="T7" fmla="*/ 6 h 6"/>
                  <a:gd name="T8" fmla="*/ 0 w 64"/>
                  <a:gd name="T9" fmla="*/ 0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2" name="Freeform 1427"/>
              <p:cNvSpPr>
                <a:spLocks/>
              </p:cNvSpPr>
              <p:nvPr/>
            </p:nvSpPr>
            <p:spPr bwMode="auto">
              <a:xfrm>
                <a:off x="2242" y="3696"/>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w 6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3" name="Freeform 1428"/>
              <p:cNvSpPr>
                <a:spLocks/>
              </p:cNvSpPr>
              <p:nvPr/>
            </p:nvSpPr>
            <p:spPr bwMode="auto">
              <a:xfrm>
                <a:off x="2310" y="3900"/>
                <a:ext cx="70" cy="6"/>
              </a:xfrm>
              <a:custGeom>
                <a:avLst/>
                <a:gdLst>
                  <a:gd name="T0" fmla="*/ 0 w 70"/>
                  <a:gd name="T1" fmla="*/ 0 h 6"/>
                  <a:gd name="T2" fmla="*/ 70 w 70"/>
                  <a:gd name="T3" fmla="*/ 0 h 6"/>
                  <a:gd name="T4" fmla="*/ 70 w 70"/>
                  <a:gd name="T5" fmla="*/ 6 h 6"/>
                  <a:gd name="T6" fmla="*/ 0 w 70"/>
                  <a:gd name="T7" fmla="*/ 6 h 6"/>
                  <a:gd name="T8" fmla="*/ 0 w 70"/>
                  <a:gd name="T9" fmla="*/ 0 h 6"/>
                  <a:gd name="T10" fmla="*/ 0 w 70"/>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6">
                    <a:moveTo>
                      <a:pt x="0" y="0"/>
                    </a:moveTo>
                    <a:lnTo>
                      <a:pt x="70" y="0"/>
                    </a:lnTo>
                    <a:lnTo>
                      <a:pt x="70"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4" name="Freeform 1429"/>
              <p:cNvSpPr>
                <a:spLocks/>
              </p:cNvSpPr>
              <p:nvPr/>
            </p:nvSpPr>
            <p:spPr bwMode="auto">
              <a:xfrm>
                <a:off x="2310" y="3900"/>
                <a:ext cx="72" cy="6"/>
              </a:xfrm>
              <a:custGeom>
                <a:avLst/>
                <a:gdLst>
                  <a:gd name="T0" fmla="*/ 0 w 72"/>
                  <a:gd name="T1" fmla="*/ 0 h 6"/>
                  <a:gd name="T2" fmla="*/ 72 w 72"/>
                  <a:gd name="T3" fmla="*/ 0 h 6"/>
                  <a:gd name="T4" fmla="*/ 72 w 72"/>
                  <a:gd name="T5" fmla="*/ 6 h 6"/>
                  <a:gd name="T6" fmla="*/ 68 w 72"/>
                  <a:gd name="T7" fmla="*/ 2 h 6"/>
                  <a:gd name="T8" fmla="*/ 4 w 72"/>
                  <a:gd name="T9" fmla="*/ 2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 name="Freeform 1430"/>
              <p:cNvSpPr>
                <a:spLocks/>
              </p:cNvSpPr>
              <p:nvPr/>
            </p:nvSpPr>
            <p:spPr bwMode="auto">
              <a:xfrm>
                <a:off x="2242" y="3900"/>
                <a:ext cx="64" cy="6"/>
              </a:xfrm>
              <a:custGeom>
                <a:avLst/>
                <a:gdLst>
                  <a:gd name="T0" fmla="*/ 0 w 64"/>
                  <a:gd name="T1" fmla="*/ 0 h 6"/>
                  <a:gd name="T2" fmla="*/ 64 w 64"/>
                  <a:gd name="T3" fmla="*/ 0 h 6"/>
                  <a:gd name="T4" fmla="*/ 64 w 64"/>
                  <a:gd name="T5" fmla="*/ 6 h 6"/>
                  <a:gd name="T6" fmla="*/ 0 w 64"/>
                  <a:gd name="T7" fmla="*/ 6 h 6"/>
                  <a:gd name="T8" fmla="*/ 0 w 64"/>
                  <a:gd name="T9" fmla="*/ 0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6" name="Freeform 1431"/>
              <p:cNvSpPr>
                <a:spLocks/>
              </p:cNvSpPr>
              <p:nvPr/>
            </p:nvSpPr>
            <p:spPr bwMode="auto">
              <a:xfrm>
                <a:off x="2242" y="3900"/>
                <a:ext cx="64" cy="6"/>
              </a:xfrm>
              <a:custGeom>
                <a:avLst/>
                <a:gdLst>
                  <a:gd name="T0" fmla="*/ 0 w 64"/>
                  <a:gd name="T1" fmla="*/ 0 h 6"/>
                  <a:gd name="T2" fmla="*/ 64 w 64"/>
                  <a:gd name="T3" fmla="*/ 0 h 6"/>
                  <a:gd name="T4" fmla="*/ 64 w 64"/>
                  <a:gd name="T5" fmla="*/ 6 h 6"/>
                  <a:gd name="T6" fmla="*/ 62 w 64"/>
                  <a:gd name="T7" fmla="*/ 2 h 6"/>
                  <a:gd name="T8" fmla="*/ 4 w 64"/>
                  <a:gd name="T9" fmla="*/ 2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7" name="Freeform 1432"/>
              <p:cNvSpPr>
                <a:spLocks/>
              </p:cNvSpPr>
              <p:nvPr/>
            </p:nvSpPr>
            <p:spPr bwMode="auto">
              <a:xfrm>
                <a:off x="2310" y="3888"/>
                <a:ext cx="70" cy="8"/>
              </a:xfrm>
              <a:custGeom>
                <a:avLst/>
                <a:gdLst>
                  <a:gd name="T0" fmla="*/ 0 w 70"/>
                  <a:gd name="T1" fmla="*/ 0 h 8"/>
                  <a:gd name="T2" fmla="*/ 70 w 70"/>
                  <a:gd name="T3" fmla="*/ 2 h 8"/>
                  <a:gd name="T4" fmla="*/ 70 w 70"/>
                  <a:gd name="T5" fmla="*/ 8 h 8"/>
                  <a:gd name="T6" fmla="*/ 0 w 70"/>
                  <a:gd name="T7" fmla="*/ 8 h 8"/>
                  <a:gd name="T8" fmla="*/ 0 w 70"/>
                  <a:gd name="T9" fmla="*/ 2 h 8"/>
                  <a:gd name="T10" fmla="*/ 0 w 70"/>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8">
                    <a:moveTo>
                      <a:pt x="0" y="0"/>
                    </a:moveTo>
                    <a:lnTo>
                      <a:pt x="70" y="2"/>
                    </a:lnTo>
                    <a:lnTo>
                      <a:pt x="70" y="8"/>
                    </a:lnTo>
                    <a:lnTo>
                      <a:pt x="0" y="8"/>
                    </a:lnTo>
                    <a:lnTo>
                      <a:pt x="0" y="2"/>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8" name="Freeform 1433"/>
              <p:cNvSpPr>
                <a:spLocks/>
              </p:cNvSpPr>
              <p:nvPr/>
            </p:nvSpPr>
            <p:spPr bwMode="auto">
              <a:xfrm>
                <a:off x="2310" y="3890"/>
                <a:ext cx="72" cy="6"/>
              </a:xfrm>
              <a:custGeom>
                <a:avLst/>
                <a:gdLst>
                  <a:gd name="T0" fmla="*/ 0 w 72"/>
                  <a:gd name="T1" fmla="*/ 0 h 6"/>
                  <a:gd name="T2" fmla="*/ 72 w 72"/>
                  <a:gd name="T3" fmla="*/ 0 h 6"/>
                  <a:gd name="T4" fmla="*/ 72 w 72"/>
                  <a:gd name="T5" fmla="*/ 6 h 6"/>
                  <a:gd name="T6" fmla="*/ 68 w 72"/>
                  <a:gd name="T7" fmla="*/ 2 h 6"/>
                  <a:gd name="T8" fmla="*/ 4 w 72"/>
                  <a:gd name="T9" fmla="*/ 2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9" name="Freeform 1434"/>
              <p:cNvSpPr>
                <a:spLocks/>
              </p:cNvSpPr>
              <p:nvPr/>
            </p:nvSpPr>
            <p:spPr bwMode="auto">
              <a:xfrm>
                <a:off x="2242" y="3888"/>
                <a:ext cx="64" cy="8"/>
              </a:xfrm>
              <a:custGeom>
                <a:avLst/>
                <a:gdLst>
                  <a:gd name="T0" fmla="*/ 0 w 64"/>
                  <a:gd name="T1" fmla="*/ 0 h 8"/>
                  <a:gd name="T2" fmla="*/ 64 w 64"/>
                  <a:gd name="T3" fmla="*/ 2 h 8"/>
                  <a:gd name="T4" fmla="*/ 64 w 64"/>
                  <a:gd name="T5" fmla="*/ 8 h 8"/>
                  <a:gd name="T6" fmla="*/ 0 w 64"/>
                  <a:gd name="T7" fmla="*/ 8 h 8"/>
                  <a:gd name="T8" fmla="*/ 0 w 64"/>
                  <a:gd name="T9" fmla="*/ 2 h 8"/>
                  <a:gd name="T10" fmla="*/ 0 w 64"/>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
                    <a:moveTo>
                      <a:pt x="0" y="0"/>
                    </a:moveTo>
                    <a:lnTo>
                      <a:pt x="64" y="2"/>
                    </a:lnTo>
                    <a:lnTo>
                      <a:pt x="64" y="8"/>
                    </a:lnTo>
                    <a:lnTo>
                      <a:pt x="0" y="8"/>
                    </a:lnTo>
                    <a:lnTo>
                      <a:pt x="0" y="2"/>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0" name="Freeform 1435"/>
              <p:cNvSpPr>
                <a:spLocks/>
              </p:cNvSpPr>
              <p:nvPr/>
            </p:nvSpPr>
            <p:spPr bwMode="auto">
              <a:xfrm>
                <a:off x="2242" y="3890"/>
                <a:ext cx="64" cy="6"/>
              </a:xfrm>
              <a:custGeom>
                <a:avLst/>
                <a:gdLst>
                  <a:gd name="T0" fmla="*/ 0 w 64"/>
                  <a:gd name="T1" fmla="*/ 0 h 6"/>
                  <a:gd name="T2" fmla="*/ 64 w 64"/>
                  <a:gd name="T3" fmla="*/ 0 h 6"/>
                  <a:gd name="T4" fmla="*/ 64 w 64"/>
                  <a:gd name="T5" fmla="*/ 6 h 6"/>
                  <a:gd name="T6" fmla="*/ 62 w 64"/>
                  <a:gd name="T7" fmla="*/ 2 h 6"/>
                  <a:gd name="T8" fmla="*/ 4 w 64"/>
                  <a:gd name="T9" fmla="*/ 2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1" name="Rectangle 1436"/>
              <p:cNvSpPr>
                <a:spLocks noChangeArrowheads="1"/>
              </p:cNvSpPr>
              <p:nvPr/>
            </p:nvSpPr>
            <p:spPr bwMode="auto">
              <a:xfrm>
                <a:off x="2310" y="3880"/>
                <a:ext cx="70" cy="4"/>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72" name="Freeform 1437"/>
              <p:cNvSpPr>
                <a:spLocks/>
              </p:cNvSpPr>
              <p:nvPr/>
            </p:nvSpPr>
            <p:spPr bwMode="auto">
              <a:xfrm>
                <a:off x="2310" y="3880"/>
                <a:ext cx="72" cy="6"/>
              </a:xfrm>
              <a:custGeom>
                <a:avLst/>
                <a:gdLst>
                  <a:gd name="T0" fmla="*/ 0 w 72"/>
                  <a:gd name="T1" fmla="*/ 0 h 6"/>
                  <a:gd name="T2" fmla="*/ 72 w 72"/>
                  <a:gd name="T3" fmla="*/ 0 h 6"/>
                  <a:gd name="T4" fmla="*/ 72 w 72"/>
                  <a:gd name="T5" fmla="*/ 6 h 6"/>
                  <a:gd name="T6" fmla="*/ 68 w 72"/>
                  <a:gd name="T7" fmla="*/ 2 h 6"/>
                  <a:gd name="T8" fmla="*/ 4 w 72"/>
                  <a:gd name="T9" fmla="*/ 2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3" name="Rectangle 1438"/>
              <p:cNvSpPr>
                <a:spLocks noChangeArrowheads="1"/>
              </p:cNvSpPr>
              <p:nvPr/>
            </p:nvSpPr>
            <p:spPr bwMode="auto">
              <a:xfrm>
                <a:off x="2242" y="3880"/>
                <a:ext cx="64" cy="4"/>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74" name="Freeform 1439"/>
              <p:cNvSpPr>
                <a:spLocks/>
              </p:cNvSpPr>
              <p:nvPr/>
            </p:nvSpPr>
            <p:spPr bwMode="auto">
              <a:xfrm>
                <a:off x="2242" y="3880"/>
                <a:ext cx="64" cy="6"/>
              </a:xfrm>
              <a:custGeom>
                <a:avLst/>
                <a:gdLst>
                  <a:gd name="T0" fmla="*/ 0 w 64"/>
                  <a:gd name="T1" fmla="*/ 0 h 6"/>
                  <a:gd name="T2" fmla="*/ 64 w 64"/>
                  <a:gd name="T3" fmla="*/ 0 h 6"/>
                  <a:gd name="T4" fmla="*/ 64 w 64"/>
                  <a:gd name="T5" fmla="*/ 6 h 6"/>
                  <a:gd name="T6" fmla="*/ 62 w 64"/>
                  <a:gd name="T7" fmla="*/ 2 h 6"/>
                  <a:gd name="T8" fmla="*/ 4 w 64"/>
                  <a:gd name="T9" fmla="*/ 2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 name="Rectangle 1440"/>
              <p:cNvSpPr>
                <a:spLocks noChangeArrowheads="1"/>
              </p:cNvSpPr>
              <p:nvPr/>
            </p:nvSpPr>
            <p:spPr bwMode="auto">
              <a:xfrm>
                <a:off x="2310" y="3868"/>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76" name="Freeform 1441"/>
              <p:cNvSpPr>
                <a:spLocks/>
              </p:cNvSpPr>
              <p:nvPr/>
            </p:nvSpPr>
            <p:spPr bwMode="auto">
              <a:xfrm>
                <a:off x="2310" y="3868"/>
                <a:ext cx="72" cy="8"/>
              </a:xfrm>
              <a:custGeom>
                <a:avLst/>
                <a:gdLst>
                  <a:gd name="T0" fmla="*/ 0 w 72"/>
                  <a:gd name="T1" fmla="*/ 0 h 8"/>
                  <a:gd name="T2" fmla="*/ 72 w 72"/>
                  <a:gd name="T3" fmla="*/ 2 h 8"/>
                  <a:gd name="T4" fmla="*/ 72 w 72"/>
                  <a:gd name="T5" fmla="*/ 8 h 8"/>
                  <a:gd name="T6" fmla="*/ 68 w 72"/>
                  <a:gd name="T7" fmla="*/ 4 h 8"/>
                  <a:gd name="T8" fmla="*/ 4 w 72"/>
                  <a:gd name="T9" fmla="*/ 4 h 8"/>
                  <a:gd name="T10" fmla="*/ 0 w 72"/>
                  <a:gd name="T11" fmla="*/ 2 h 8"/>
                  <a:gd name="T12" fmla="*/ 0 w 72"/>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
                    <a:moveTo>
                      <a:pt x="0" y="0"/>
                    </a:moveTo>
                    <a:lnTo>
                      <a:pt x="72" y="2"/>
                    </a:lnTo>
                    <a:lnTo>
                      <a:pt x="72" y="8"/>
                    </a:lnTo>
                    <a:lnTo>
                      <a:pt x="68" y="4"/>
                    </a:lnTo>
                    <a:lnTo>
                      <a:pt x="4" y="4"/>
                    </a:lnTo>
                    <a:lnTo>
                      <a:pt x="0"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7" name="Rectangle 1442"/>
              <p:cNvSpPr>
                <a:spLocks noChangeArrowheads="1"/>
              </p:cNvSpPr>
              <p:nvPr/>
            </p:nvSpPr>
            <p:spPr bwMode="auto">
              <a:xfrm>
                <a:off x="2242" y="3868"/>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78" name="Freeform 1443"/>
              <p:cNvSpPr>
                <a:spLocks/>
              </p:cNvSpPr>
              <p:nvPr/>
            </p:nvSpPr>
            <p:spPr bwMode="auto">
              <a:xfrm>
                <a:off x="2242" y="3868"/>
                <a:ext cx="64" cy="8"/>
              </a:xfrm>
              <a:custGeom>
                <a:avLst/>
                <a:gdLst>
                  <a:gd name="T0" fmla="*/ 0 w 64"/>
                  <a:gd name="T1" fmla="*/ 0 h 8"/>
                  <a:gd name="T2" fmla="*/ 64 w 64"/>
                  <a:gd name="T3" fmla="*/ 2 h 8"/>
                  <a:gd name="T4" fmla="*/ 64 w 64"/>
                  <a:gd name="T5" fmla="*/ 8 h 8"/>
                  <a:gd name="T6" fmla="*/ 62 w 64"/>
                  <a:gd name="T7" fmla="*/ 4 h 8"/>
                  <a:gd name="T8" fmla="*/ 4 w 64"/>
                  <a:gd name="T9" fmla="*/ 4 h 8"/>
                  <a:gd name="T10" fmla="*/ 0 w 64"/>
                  <a:gd name="T11" fmla="*/ 2 h 8"/>
                  <a:gd name="T12" fmla="*/ 0 w 64"/>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8">
                    <a:moveTo>
                      <a:pt x="0" y="0"/>
                    </a:moveTo>
                    <a:lnTo>
                      <a:pt x="64" y="2"/>
                    </a:lnTo>
                    <a:lnTo>
                      <a:pt x="64" y="8"/>
                    </a:lnTo>
                    <a:lnTo>
                      <a:pt x="62" y="4"/>
                    </a:lnTo>
                    <a:lnTo>
                      <a:pt x="4" y="4"/>
                    </a:lnTo>
                    <a:lnTo>
                      <a:pt x="0"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9" name="Rectangle 1444"/>
              <p:cNvSpPr>
                <a:spLocks noChangeArrowheads="1"/>
              </p:cNvSpPr>
              <p:nvPr/>
            </p:nvSpPr>
            <p:spPr bwMode="auto">
              <a:xfrm>
                <a:off x="2310" y="3848"/>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80" name="Freeform 1445"/>
              <p:cNvSpPr>
                <a:spLocks/>
              </p:cNvSpPr>
              <p:nvPr/>
            </p:nvSpPr>
            <p:spPr bwMode="auto">
              <a:xfrm>
                <a:off x="2310" y="3848"/>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w 72"/>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1" name="Rectangle 1446"/>
              <p:cNvSpPr>
                <a:spLocks noChangeArrowheads="1"/>
              </p:cNvSpPr>
              <p:nvPr/>
            </p:nvSpPr>
            <p:spPr bwMode="auto">
              <a:xfrm>
                <a:off x="2242" y="3848"/>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82" name="Freeform 1447"/>
              <p:cNvSpPr>
                <a:spLocks/>
              </p:cNvSpPr>
              <p:nvPr/>
            </p:nvSpPr>
            <p:spPr bwMode="auto">
              <a:xfrm>
                <a:off x="2242" y="3848"/>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w 6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3" name="Freeform 1448"/>
              <p:cNvSpPr>
                <a:spLocks/>
              </p:cNvSpPr>
              <p:nvPr/>
            </p:nvSpPr>
            <p:spPr bwMode="auto">
              <a:xfrm>
                <a:off x="2310" y="3858"/>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4" name="Freeform 1449"/>
              <p:cNvSpPr>
                <a:spLocks/>
              </p:cNvSpPr>
              <p:nvPr/>
            </p:nvSpPr>
            <p:spPr bwMode="auto">
              <a:xfrm>
                <a:off x="2242" y="3858"/>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5" name="Rectangle 1450"/>
              <p:cNvSpPr>
                <a:spLocks noChangeArrowheads="1"/>
              </p:cNvSpPr>
              <p:nvPr/>
            </p:nvSpPr>
            <p:spPr bwMode="auto">
              <a:xfrm>
                <a:off x="2310" y="3838"/>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86" name="Freeform 1451"/>
              <p:cNvSpPr>
                <a:spLocks/>
              </p:cNvSpPr>
              <p:nvPr/>
            </p:nvSpPr>
            <p:spPr bwMode="auto">
              <a:xfrm>
                <a:off x="2310" y="3838"/>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 name="Rectangle 1452"/>
              <p:cNvSpPr>
                <a:spLocks noChangeArrowheads="1"/>
              </p:cNvSpPr>
              <p:nvPr/>
            </p:nvSpPr>
            <p:spPr bwMode="auto">
              <a:xfrm>
                <a:off x="2242" y="3838"/>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88" name="Freeform 1453"/>
              <p:cNvSpPr>
                <a:spLocks/>
              </p:cNvSpPr>
              <p:nvPr/>
            </p:nvSpPr>
            <p:spPr bwMode="auto">
              <a:xfrm>
                <a:off x="2242" y="3838"/>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9" name="Freeform 1454"/>
              <p:cNvSpPr>
                <a:spLocks/>
              </p:cNvSpPr>
              <p:nvPr/>
            </p:nvSpPr>
            <p:spPr bwMode="auto">
              <a:xfrm>
                <a:off x="2310" y="3828"/>
                <a:ext cx="70" cy="6"/>
              </a:xfrm>
              <a:custGeom>
                <a:avLst/>
                <a:gdLst>
                  <a:gd name="T0" fmla="*/ 0 w 70"/>
                  <a:gd name="T1" fmla="*/ 0 h 6"/>
                  <a:gd name="T2" fmla="*/ 70 w 70"/>
                  <a:gd name="T3" fmla="*/ 0 h 6"/>
                  <a:gd name="T4" fmla="*/ 70 w 70"/>
                  <a:gd name="T5" fmla="*/ 6 h 6"/>
                  <a:gd name="T6" fmla="*/ 0 w 70"/>
                  <a:gd name="T7" fmla="*/ 6 h 6"/>
                  <a:gd name="T8" fmla="*/ 0 w 70"/>
                  <a:gd name="T9" fmla="*/ 0 h 6"/>
                  <a:gd name="T10" fmla="*/ 0 w 70"/>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6">
                    <a:moveTo>
                      <a:pt x="0" y="0"/>
                    </a:moveTo>
                    <a:lnTo>
                      <a:pt x="70" y="0"/>
                    </a:lnTo>
                    <a:lnTo>
                      <a:pt x="70"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0" name="Freeform 1455"/>
              <p:cNvSpPr>
                <a:spLocks/>
              </p:cNvSpPr>
              <p:nvPr/>
            </p:nvSpPr>
            <p:spPr bwMode="auto">
              <a:xfrm>
                <a:off x="2310" y="3828"/>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1" name="Freeform 1456"/>
              <p:cNvSpPr>
                <a:spLocks/>
              </p:cNvSpPr>
              <p:nvPr/>
            </p:nvSpPr>
            <p:spPr bwMode="auto">
              <a:xfrm>
                <a:off x="2242" y="3828"/>
                <a:ext cx="64" cy="6"/>
              </a:xfrm>
              <a:custGeom>
                <a:avLst/>
                <a:gdLst>
                  <a:gd name="T0" fmla="*/ 0 w 64"/>
                  <a:gd name="T1" fmla="*/ 0 h 6"/>
                  <a:gd name="T2" fmla="*/ 64 w 64"/>
                  <a:gd name="T3" fmla="*/ 0 h 6"/>
                  <a:gd name="T4" fmla="*/ 64 w 64"/>
                  <a:gd name="T5" fmla="*/ 6 h 6"/>
                  <a:gd name="T6" fmla="*/ 0 w 64"/>
                  <a:gd name="T7" fmla="*/ 6 h 6"/>
                  <a:gd name="T8" fmla="*/ 0 w 64"/>
                  <a:gd name="T9" fmla="*/ 0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2" name="Freeform 1457"/>
              <p:cNvSpPr>
                <a:spLocks/>
              </p:cNvSpPr>
              <p:nvPr/>
            </p:nvSpPr>
            <p:spPr bwMode="auto">
              <a:xfrm>
                <a:off x="2242" y="3828"/>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3" name="Rectangle 1458"/>
              <p:cNvSpPr>
                <a:spLocks noChangeArrowheads="1"/>
              </p:cNvSpPr>
              <p:nvPr/>
            </p:nvSpPr>
            <p:spPr bwMode="auto">
              <a:xfrm>
                <a:off x="2310" y="3818"/>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94" name="Freeform 1459"/>
              <p:cNvSpPr>
                <a:spLocks/>
              </p:cNvSpPr>
              <p:nvPr/>
            </p:nvSpPr>
            <p:spPr bwMode="auto">
              <a:xfrm>
                <a:off x="2310" y="3818"/>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5" name="Rectangle 1460"/>
              <p:cNvSpPr>
                <a:spLocks noChangeArrowheads="1"/>
              </p:cNvSpPr>
              <p:nvPr/>
            </p:nvSpPr>
            <p:spPr bwMode="auto">
              <a:xfrm>
                <a:off x="2242" y="3818"/>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96" name="Freeform 1461"/>
              <p:cNvSpPr>
                <a:spLocks/>
              </p:cNvSpPr>
              <p:nvPr/>
            </p:nvSpPr>
            <p:spPr bwMode="auto">
              <a:xfrm>
                <a:off x="2242" y="3818"/>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 name="Rectangle 1462"/>
              <p:cNvSpPr>
                <a:spLocks noChangeArrowheads="1"/>
              </p:cNvSpPr>
              <p:nvPr/>
            </p:nvSpPr>
            <p:spPr bwMode="auto">
              <a:xfrm>
                <a:off x="2310" y="3808"/>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98" name="Freeform 1463"/>
              <p:cNvSpPr>
                <a:spLocks/>
              </p:cNvSpPr>
              <p:nvPr/>
            </p:nvSpPr>
            <p:spPr bwMode="auto">
              <a:xfrm>
                <a:off x="2310" y="3808"/>
                <a:ext cx="72" cy="6"/>
              </a:xfrm>
              <a:custGeom>
                <a:avLst/>
                <a:gdLst>
                  <a:gd name="T0" fmla="*/ 0 w 72"/>
                  <a:gd name="T1" fmla="*/ 0 h 6"/>
                  <a:gd name="T2" fmla="*/ 72 w 72"/>
                  <a:gd name="T3" fmla="*/ 0 h 6"/>
                  <a:gd name="T4" fmla="*/ 72 w 72"/>
                  <a:gd name="T5" fmla="*/ 6 h 6"/>
                  <a:gd name="T6" fmla="*/ 68 w 72"/>
                  <a:gd name="T7" fmla="*/ 2 h 6"/>
                  <a:gd name="T8" fmla="*/ 4 w 72"/>
                  <a:gd name="T9" fmla="*/ 2 h 6"/>
                  <a:gd name="T10" fmla="*/ 0 w 72"/>
                  <a:gd name="T11" fmla="*/ 0 h 6"/>
                  <a:gd name="T12" fmla="*/ 0 w 72"/>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
                    <a:moveTo>
                      <a:pt x="0" y="0"/>
                    </a:moveTo>
                    <a:lnTo>
                      <a:pt x="72" y="0"/>
                    </a:lnTo>
                    <a:lnTo>
                      <a:pt x="72" y="6"/>
                    </a:lnTo>
                    <a:lnTo>
                      <a:pt x="68"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9" name="Rectangle 1464"/>
              <p:cNvSpPr>
                <a:spLocks noChangeArrowheads="1"/>
              </p:cNvSpPr>
              <p:nvPr/>
            </p:nvSpPr>
            <p:spPr bwMode="auto">
              <a:xfrm>
                <a:off x="2242" y="3808"/>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700" name="Freeform 1465"/>
              <p:cNvSpPr>
                <a:spLocks/>
              </p:cNvSpPr>
              <p:nvPr/>
            </p:nvSpPr>
            <p:spPr bwMode="auto">
              <a:xfrm>
                <a:off x="2242" y="3808"/>
                <a:ext cx="64" cy="6"/>
              </a:xfrm>
              <a:custGeom>
                <a:avLst/>
                <a:gdLst>
                  <a:gd name="T0" fmla="*/ 0 w 64"/>
                  <a:gd name="T1" fmla="*/ 0 h 6"/>
                  <a:gd name="T2" fmla="*/ 64 w 64"/>
                  <a:gd name="T3" fmla="*/ 0 h 6"/>
                  <a:gd name="T4" fmla="*/ 64 w 64"/>
                  <a:gd name="T5" fmla="*/ 6 h 6"/>
                  <a:gd name="T6" fmla="*/ 62 w 64"/>
                  <a:gd name="T7" fmla="*/ 2 h 6"/>
                  <a:gd name="T8" fmla="*/ 4 w 64"/>
                  <a:gd name="T9" fmla="*/ 2 h 6"/>
                  <a:gd name="T10" fmla="*/ 0 w 64"/>
                  <a:gd name="T11" fmla="*/ 0 h 6"/>
                  <a:gd name="T12" fmla="*/ 0 w 6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
                    <a:moveTo>
                      <a:pt x="0" y="0"/>
                    </a:moveTo>
                    <a:lnTo>
                      <a:pt x="64" y="0"/>
                    </a:lnTo>
                    <a:lnTo>
                      <a:pt x="64" y="6"/>
                    </a:lnTo>
                    <a:lnTo>
                      <a:pt x="62"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1" name="Rectangle 1466"/>
              <p:cNvSpPr>
                <a:spLocks noChangeArrowheads="1"/>
              </p:cNvSpPr>
              <p:nvPr/>
            </p:nvSpPr>
            <p:spPr bwMode="auto">
              <a:xfrm>
                <a:off x="2310" y="3798"/>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702" name="Freeform 1467"/>
              <p:cNvSpPr>
                <a:spLocks/>
              </p:cNvSpPr>
              <p:nvPr/>
            </p:nvSpPr>
            <p:spPr bwMode="auto">
              <a:xfrm>
                <a:off x="2310" y="3798"/>
                <a:ext cx="72" cy="6"/>
              </a:xfrm>
              <a:custGeom>
                <a:avLst/>
                <a:gdLst>
                  <a:gd name="T0" fmla="*/ 0 w 72"/>
                  <a:gd name="T1" fmla="*/ 0 h 6"/>
                  <a:gd name="T2" fmla="*/ 72 w 72"/>
                  <a:gd name="T3" fmla="*/ 0 h 6"/>
                  <a:gd name="T4" fmla="*/ 72 w 72"/>
                  <a:gd name="T5" fmla="*/ 6 h 6"/>
                  <a:gd name="T6" fmla="*/ 68 w 72"/>
                  <a:gd name="T7" fmla="*/ 2 h 6"/>
                  <a:gd name="T8" fmla="*/ 4 w 72"/>
                  <a:gd name="T9" fmla="*/ 2 h 6"/>
                  <a:gd name="T10" fmla="*/ 0 w 72"/>
                  <a:gd name="T11" fmla="*/ 0 h 6"/>
                  <a:gd name="T12" fmla="*/ 0 w 72"/>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
                    <a:moveTo>
                      <a:pt x="0" y="0"/>
                    </a:moveTo>
                    <a:lnTo>
                      <a:pt x="72" y="0"/>
                    </a:lnTo>
                    <a:lnTo>
                      <a:pt x="72" y="6"/>
                    </a:lnTo>
                    <a:lnTo>
                      <a:pt x="68"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3" name="Rectangle 1468"/>
              <p:cNvSpPr>
                <a:spLocks noChangeArrowheads="1"/>
              </p:cNvSpPr>
              <p:nvPr/>
            </p:nvSpPr>
            <p:spPr bwMode="auto">
              <a:xfrm>
                <a:off x="2242" y="3798"/>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704" name="Freeform 1469"/>
              <p:cNvSpPr>
                <a:spLocks/>
              </p:cNvSpPr>
              <p:nvPr/>
            </p:nvSpPr>
            <p:spPr bwMode="auto">
              <a:xfrm>
                <a:off x="2242" y="3798"/>
                <a:ext cx="64" cy="6"/>
              </a:xfrm>
              <a:custGeom>
                <a:avLst/>
                <a:gdLst>
                  <a:gd name="T0" fmla="*/ 0 w 64"/>
                  <a:gd name="T1" fmla="*/ 0 h 6"/>
                  <a:gd name="T2" fmla="*/ 64 w 64"/>
                  <a:gd name="T3" fmla="*/ 0 h 6"/>
                  <a:gd name="T4" fmla="*/ 64 w 64"/>
                  <a:gd name="T5" fmla="*/ 6 h 6"/>
                  <a:gd name="T6" fmla="*/ 62 w 64"/>
                  <a:gd name="T7" fmla="*/ 2 h 6"/>
                  <a:gd name="T8" fmla="*/ 4 w 64"/>
                  <a:gd name="T9" fmla="*/ 2 h 6"/>
                  <a:gd name="T10" fmla="*/ 0 w 64"/>
                  <a:gd name="T11" fmla="*/ 0 h 6"/>
                  <a:gd name="T12" fmla="*/ 0 w 6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
                    <a:moveTo>
                      <a:pt x="0" y="0"/>
                    </a:moveTo>
                    <a:lnTo>
                      <a:pt x="64" y="0"/>
                    </a:lnTo>
                    <a:lnTo>
                      <a:pt x="64" y="6"/>
                    </a:lnTo>
                    <a:lnTo>
                      <a:pt x="62"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5" name="Freeform 1470"/>
              <p:cNvSpPr>
                <a:spLocks/>
              </p:cNvSpPr>
              <p:nvPr/>
            </p:nvSpPr>
            <p:spPr bwMode="auto">
              <a:xfrm>
                <a:off x="2310" y="3766"/>
                <a:ext cx="72" cy="8"/>
              </a:xfrm>
              <a:custGeom>
                <a:avLst/>
                <a:gdLst>
                  <a:gd name="T0" fmla="*/ 0 w 72"/>
                  <a:gd name="T1" fmla="*/ 0 h 8"/>
                  <a:gd name="T2" fmla="*/ 72 w 72"/>
                  <a:gd name="T3" fmla="*/ 2 h 8"/>
                  <a:gd name="T4" fmla="*/ 72 w 72"/>
                  <a:gd name="T5" fmla="*/ 8 h 8"/>
                  <a:gd name="T6" fmla="*/ 68 w 72"/>
                  <a:gd name="T7" fmla="*/ 4 h 8"/>
                  <a:gd name="T8" fmla="*/ 4 w 72"/>
                  <a:gd name="T9" fmla="*/ 4 h 8"/>
                  <a:gd name="T10" fmla="*/ 0 w 72"/>
                  <a:gd name="T11" fmla="*/ 2 h 8"/>
                  <a:gd name="T12" fmla="*/ 0 w 72"/>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
                    <a:moveTo>
                      <a:pt x="0" y="0"/>
                    </a:moveTo>
                    <a:lnTo>
                      <a:pt x="72" y="2"/>
                    </a:lnTo>
                    <a:lnTo>
                      <a:pt x="72" y="8"/>
                    </a:lnTo>
                    <a:lnTo>
                      <a:pt x="68" y="4"/>
                    </a:lnTo>
                    <a:lnTo>
                      <a:pt x="4" y="4"/>
                    </a:lnTo>
                    <a:lnTo>
                      <a:pt x="0"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 name="Freeform 1471"/>
              <p:cNvSpPr>
                <a:spLocks/>
              </p:cNvSpPr>
              <p:nvPr/>
            </p:nvSpPr>
            <p:spPr bwMode="auto">
              <a:xfrm>
                <a:off x="2242" y="3766"/>
                <a:ext cx="64" cy="8"/>
              </a:xfrm>
              <a:custGeom>
                <a:avLst/>
                <a:gdLst>
                  <a:gd name="T0" fmla="*/ 0 w 64"/>
                  <a:gd name="T1" fmla="*/ 0 h 8"/>
                  <a:gd name="T2" fmla="*/ 64 w 64"/>
                  <a:gd name="T3" fmla="*/ 2 h 8"/>
                  <a:gd name="T4" fmla="*/ 64 w 64"/>
                  <a:gd name="T5" fmla="*/ 8 h 8"/>
                  <a:gd name="T6" fmla="*/ 62 w 64"/>
                  <a:gd name="T7" fmla="*/ 4 h 8"/>
                  <a:gd name="T8" fmla="*/ 4 w 64"/>
                  <a:gd name="T9" fmla="*/ 4 h 8"/>
                  <a:gd name="T10" fmla="*/ 0 w 64"/>
                  <a:gd name="T11" fmla="*/ 2 h 8"/>
                  <a:gd name="T12" fmla="*/ 0 w 64"/>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8">
                    <a:moveTo>
                      <a:pt x="0" y="0"/>
                    </a:moveTo>
                    <a:lnTo>
                      <a:pt x="64" y="2"/>
                    </a:lnTo>
                    <a:lnTo>
                      <a:pt x="64" y="8"/>
                    </a:lnTo>
                    <a:lnTo>
                      <a:pt x="62" y="4"/>
                    </a:lnTo>
                    <a:lnTo>
                      <a:pt x="4" y="4"/>
                    </a:lnTo>
                    <a:lnTo>
                      <a:pt x="0"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7" name="Rectangle 1472"/>
              <p:cNvSpPr>
                <a:spLocks noChangeArrowheads="1"/>
              </p:cNvSpPr>
              <p:nvPr/>
            </p:nvSpPr>
            <p:spPr bwMode="auto">
              <a:xfrm>
                <a:off x="2310" y="3786"/>
                <a:ext cx="70" cy="8"/>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708" name="Freeform 1473"/>
              <p:cNvSpPr>
                <a:spLocks/>
              </p:cNvSpPr>
              <p:nvPr/>
            </p:nvSpPr>
            <p:spPr bwMode="auto">
              <a:xfrm>
                <a:off x="2310" y="3788"/>
                <a:ext cx="72" cy="6"/>
              </a:xfrm>
              <a:custGeom>
                <a:avLst/>
                <a:gdLst>
                  <a:gd name="T0" fmla="*/ 0 w 72"/>
                  <a:gd name="T1" fmla="*/ 0 h 6"/>
                  <a:gd name="T2" fmla="*/ 72 w 72"/>
                  <a:gd name="T3" fmla="*/ 0 h 6"/>
                  <a:gd name="T4" fmla="*/ 72 w 72"/>
                  <a:gd name="T5" fmla="*/ 6 h 6"/>
                  <a:gd name="T6" fmla="*/ 68 w 72"/>
                  <a:gd name="T7" fmla="*/ 2 h 6"/>
                  <a:gd name="T8" fmla="*/ 4 w 72"/>
                  <a:gd name="T9" fmla="*/ 2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9" name="Rectangle 1474"/>
              <p:cNvSpPr>
                <a:spLocks noChangeArrowheads="1"/>
              </p:cNvSpPr>
              <p:nvPr/>
            </p:nvSpPr>
            <p:spPr bwMode="auto">
              <a:xfrm>
                <a:off x="2242" y="3786"/>
                <a:ext cx="64" cy="8"/>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710" name="Freeform 1475"/>
              <p:cNvSpPr>
                <a:spLocks/>
              </p:cNvSpPr>
              <p:nvPr/>
            </p:nvSpPr>
            <p:spPr bwMode="auto">
              <a:xfrm>
                <a:off x="2242" y="3788"/>
                <a:ext cx="64" cy="6"/>
              </a:xfrm>
              <a:custGeom>
                <a:avLst/>
                <a:gdLst>
                  <a:gd name="T0" fmla="*/ 0 w 64"/>
                  <a:gd name="T1" fmla="*/ 0 h 6"/>
                  <a:gd name="T2" fmla="*/ 64 w 64"/>
                  <a:gd name="T3" fmla="*/ 0 h 6"/>
                  <a:gd name="T4" fmla="*/ 64 w 64"/>
                  <a:gd name="T5" fmla="*/ 6 h 6"/>
                  <a:gd name="T6" fmla="*/ 62 w 64"/>
                  <a:gd name="T7" fmla="*/ 2 h 6"/>
                  <a:gd name="T8" fmla="*/ 4 w 64"/>
                  <a:gd name="T9" fmla="*/ 2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1" name="Freeform 1476"/>
              <p:cNvSpPr>
                <a:spLocks/>
              </p:cNvSpPr>
              <p:nvPr/>
            </p:nvSpPr>
            <p:spPr bwMode="auto">
              <a:xfrm>
                <a:off x="2310" y="3776"/>
                <a:ext cx="70" cy="6"/>
              </a:xfrm>
              <a:custGeom>
                <a:avLst/>
                <a:gdLst>
                  <a:gd name="T0" fmla="*/ 0 w 70"/>
                  <a:gd name="T1" fmla="*/ 0 h 6"/>
                  <a:gd name="T2" fmla="*/ 70 w 70"/>
                  <a:gd name="T3" fmla="*/ 0 h 6"/>
                  <a:gd name="T4" fmla="*/ 70 w 70"/>
                  <a:gd name="T5" fmla="*/ 6 h 6"/>
                  <a:gd name="T6" fmla="*/ 0 w 70"/>
                  <a:gd name="T7" fmla="*/ 6 h 6"/>
                  <a:gd name="T8" fmla="*/ 0 w 70"/>
                  <a:gd name="T9" fmla="*/ 0 h 6"/>
                  <a:gd name="T10" fmla="*/ 0 w 70"/>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6">
                    <a:moveTo>
                      <a:pt x="0" y="0"/>
                    </a:moveTo>
                    <a:lnTo>
                      <a:pt x="70" y="0"/>
                    </a:lnTo>
                    <a:lnTo>
                      <a:pt x="70"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2" name="Freeform 1477"/>
              <p:cNvSpPr>
                <a:spLocks/>
              </p:cNvSpPr>
              <p:nvPr/>
            </p:nvSpPr>
            <p:spPr bwMode="auto">
              <a:xfrm>
                <a:off x="2310" y="3776"/>
                <a:ext cx="72" cy="8"/>
              </a:xfrm>
              <a:custGeom>
                <a:avLst/>
                <a:gdLst>
                  <a:gd name="T0" fmla="*/ 0 w 72"/>
                  <a:gd name="T1" fmla="*/ 0 h 8"/>
                  <a:gd name="T2" fmla="*/ 72 w 72"/>
                  <a:gd name="T3" fmla="*/ 0 h 8"/>
                  <a:gd name="T4" fmla="*/ 72 w 72"/>
                  <a:gd name="T5" fmla="*/ 8 h 8"/>
                  <a:gd name="T6" fmla="*/ 68 w 72"/>
                  <a:gd name="T7" fmla="*/ 4 h 8"/>
                  <a:gd name="T8" fmla="*/ 4 w 72"/>
                  <a:gd name="T9" fmla="*/ 4 h 8"/>
                  <a:gd name="T10" fmla="*/ 0 w 7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8">
                    <a:moveTo>
                      <a:pt x="0" y="0"/>
                    </a:moveTo>
                    <a:lnTo>
                      <a:pt x="72" y="0"/>
                    </a:lnTo>
                    <a:lnTo>
                      <a:pt x="72" y="8"/>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3" name="Freeform 1478"/>
              <p:cNvSpPr>
                <a:spLocks/>
              </p:cNvSpPr>
              <p:nvPr/>
            </p:nvSpPr>
            <p:spPr bwMode="auto">
              <a:xfrm>
                <a:off x="2242" y="3776"/>
                <a:ext cx="64" cy="6"/>
              </a:xfrm>
              <a:custGeom>
                <a:avLst/>
                <a:gdLst>
                  <a:gd name="T0" fmla="*/ 0 w 64"/>
                  <a:gd name="T1" fmla="*/ 0 h 6"/>
                  <a:gd name="T2" fmla="*/ 64 w 64"/>
                  <a:gd name="T3" fmla="*/ 0 h 6"/>
                  <a:gd name="T4" fmla="*/ 64 w 64"/>
                  <a:gd name="T5" fmla="*/ 6 h 6"/>
                  <a:gd name="T6" fmla="*/ 0 w 64"/>
                  <a:gd name="T7" fmla="*/ 6 h 6"/>
                  <a:gd name="T8" fmla="*/ 0 w 64"/>
                  <a:gd name="T9" fmla="*/ 0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4" name="Freeform 1479"/>
              <p:cNvSpPr>
                <a:spLocks/>
              </p:cNvSpPr>
              <p:nvPr/>
            </p:nvSpPr>
            <p:spPr bwMode="auto">
              <a:xfrm>
                <a:off x="2242" y="3776"/>
                <a:ext cx="64" cy="8"/>
              </a:xfrm>
              <a:custGeom>
                <a:avLst/>
                <a:gdLst>
                  <a:gd name="T0" fmla="*/ 0 w 64"/>
                  <a:gd name="T1" fmla="*/ 0 h 8"/>
                  <a:gd name="T2" fmla="*/ 64 w 64"/>
                  <a:gd name="T3" fmla="*/ 0 h 8"/>
                  <a:gd name="T4" fmla="*/ 64 w 64"/>
                  <a:gd name="T5" fmla="*/ 8 h 8"/>
                  <a:gd name="T6" fmla="*/ 62 w 64"/>
                  <a:gd name="T7" fmla="*/ 4 h 8"/>
                  <a:gd name="T8" fmla="*/ 4 w 64"/>
                  <a:gd name="T9" fmla="*/ 4 h 8"/>
                  <a:gd name="T10" fmla="*/ 0 w 64"/>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
                    <a:moveTo>
                      <a:pt x="0" y="0"/>
                    </a:moveTo>
                    <a:lnTo>
                      <a:pt x="64" y="0"/>
                    </a:lnTo>
                    <a:lnTo>
                      <a:pt x="64" y="8"/>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5" name="Rectangle 1480"/>
              <p:cNvSpPr>
                <a:spLocks noChangeArrowheads="1"/>
              </p:cNvSpPr>
              <p:nvPr/>
            </p:nvSpPr>
            <p:spPr bwMode="auto">
              <a:xfrm>
                <a:off x="2310" y="3756"/>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716" name="Freeform 1481"/>
              <p:cNvSpPr>
                <a:spLocks/>
              </p:cNvSpPr>
              <p:nvPr/>
            </p:nvSpPr>
            <p:spPr bwMode="auto">
              <a:xfrm>
                <a:off x="2310" y="3756"/>
                <a:ext cx="72" cy="8"/>
              </a:xfrm>
              <a:custGeom>
                <a:avLst/>
                <a:gdLst>
                  <a:gd name="T0" fmla="*/ 0 w 72"/>
                  <a:gd name="T1" fmla="*/ 0 h 8"/>
                  <a:gd name="T2" fmla="*/ 72 w 72"/>
                  <a:gd name="T3" fmla="*/ 0 h 8"/>
                  <a:gd name="T4" fmla="*/ 72 w 72"/>
                  <a:gd name="T5" fmla="*/ 8 h 8"/>
                  <a:gd name="T6" fmla="*/ 68 w 72"/>
                  <a:gd name="T7" fmla="*/ 4 h 8"/>
                  <a:gd name="T8" fmla="*/ 4 w 72"/>
                  <a:gd name="T9" fmla="*/ 4 h 8"/>
                  <a:gd name="T10" fmla="*/ 0 w 72"/>
                  <a:gd name="T11" fmla="*/ 0 h 8"/>
                  <a:gd name="T12" fmla="*/ 0 w 72"/>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
                    <a:moveTo>
                      <a:pt x="0" y="0"/>
                    </a:moveTo>
                    <a:lnTo>
                      <a:pt x="72" y="0"/>
                    </a:lnTo>
                    <a:lnTo>
                      <a:pt x="72" y="8"/>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 name="Rectangle 1482"/>
              <p:cNvSpPr>
                <a:spLocks noChangeArrowheads="1"/>
              </p:cNvSpPr>
              <p:nvPr/>
            </p:nvSpPr>
            <p:spPr bwMode="auto">
              <a:xfrm>
                <a:off x="2242" y="3756"/>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718" name="Freeform 1483"/>
              <p:cNvSpPr>
                <a:spLocks/>
              </p:cNvSpPr>
              <p:nvPr/>
            </p:nvSpPr>
            <p:spPr bwMode="auto">
              <a:xfrm>
                <a:off x="2242" y="3756"/>
                <a:ext cx="64" cy="8"/>
              </a:xfrm>
              <a:custGeom>
                <a:avLst/>
                <a:gdLst>
                  <a:gd name="T0" fmla="*/ 0 w 64"/>
                  <a:gd name="T1" fmla="*/ 0 h 8"/>
                  <a:gd name="T2" fmla="*/ 64 w 64"/>
                  <a:gd name="T3" fmla="*/ 0 h 8"/>
                  <a:gd name="T4" fmla="*/ 64 w 64"/>
                  <a:gd name="T5" fmla="*/ 8 h 8"/>
                  <a:gd name="T6" fmla="*/ 62 w 64"/>
                  <a:gd name="T7" fmla="*/ 4 h 8"/>
                  <a:gd name="T8" fmla="*/ 4 w 64"/>
                  <a:gd name="T9" fmla="*/ 4 h 8"/>
                  <a:gd name="T10" fmla="*/ 0 w 64"/>
                  <a:gd name="T11" fmla="*/ 0 h 8"/>
                  <a:gd name="T12" fmla="*/ 0 w 64"/>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8">
                    <a:moveTo>
                      <a:pt x="0" y="0"/>
                    </a:moveTo>
                    <a:lnTo>
                      <a:pt x="64" y="0"/>
                    </a:lnTo>
                    <a:lnTo>
                      <a:pt x="64" y="8"/>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 name="Rectangle 1484"/>
              <p:cNvSpPr>
                <a:spLocks noChangeArrowheads="1"/>
              </p:cNvSpPr>
              <p:nvPr/>
            </p:nvSpPr>
            <p:spPr bwMode="auto">
              <a:xfrm>
                <a:off x="2310" y="3746"/>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720" name="Freeform 1485"/>
              <p:cNvSpPr>
                <a:spLocks/>
              </p:cNvSpPr>
              <p:nvPr/>
            </p:nvSpPr>
            <p:spPr bwMode="auto">
              <a:xfrm>
                <a:off x="2310" y="3746"/>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 name="Rectangle 1486"/>
              <p:cNvSpPr>
                <a:spLocks noChangeArrowheads="1"/>
              </p:cNvSpPr>
              <p:nvPr/>
            </p:nvSpPr>
            <p:spPr bwMode="auto">
              <a:xfrm>
                <a:off x="2242" y="3746"/>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722" name="Freeform 1487"/>
              <p:cNvSpPr>
                <a:spLocks/>
              </p:cNvSpPr>
              <p:nvPr/>
            </p:nvSpPr>
            <p:spPr bwMode="auto">
              <a:xfrm>
                <a:off x="2242" y="3746"/>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 name="Rectangle 1488"/>
              <p:cNvSpPr>
                <a:spLocks noChangeArrowheads="1"/>
              </p:cNvSpPr>
              <p:nvPr/>
            </p:nvSpPr>
            <p:spPr bwMode="auto">
              <a:xfrm>
                <a:off x="2310" y="3736"/>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724" name="Freeform 1489"/>
              <p:cNvSpPr>
                <a:spLocks/>
              </p:cNvSpPr>
              <p:nvPr/>
            </p:nvSpPr>
            <p:spPr bwMode="auto">
              <a:xfrm>
                <a:off x="2310" y="3736"/>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 name="Rectangle 1490"/>
              <p:cNvSpPr>
                <a:spLocks noChangeArrowheads="1"/>
              </p:cNvSpPr>
              <p:nvPr/>
            </p:nvSpPr>
            <p:spPr bwMode="auto">
              <a:xfrm>
                <a:off x="2242" y="3736"/>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726" name="Freeform 1491"/>
              <p:cNvSpPr>
                <a:spLocks/>
              </p:cNvSpPr>
              <p:nvPr/>
            </p:nvSpPr>
            <p:spPr bwMode="auto">
              <a:xfrm>
                <a:off x="2242" y="3736"/>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 name="Rectangle 1492"/>
              <p:cNvSpPr>
                <a:spLocks noChangeArrowheads="1"/>
              </p:cNvSpPr>
              <p:nvPr/>
            </p:nvSpPr>
            <p:spPr bwMode="auto">
              <a:xfrm>
                <a:off x="2310" y="3726"/>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728" name="Freeform 1493"/>
              <p:cNvSpPr>
                <a:spLocks/>
              </p:cNvSpPr>
              <p:nvPr/>
            </p:nvSpPr>
            <p:spPr bwMode="auto">
              <a:xfrm>
                <a:off x="2310" y="3726"/>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w 72"/>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9" name="Rectangle 1494"/>
              <p:cNvSpPr>
                <a:spLocks noChangeArrowheads="1"/>
              </p:cNvSpPr>
              <p:nvPr/>
            </p:nvSpPr>
            <p:spPr bwMode="auto">
              <a:xfrm>
                <a:off x="2242" y="3726"/>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730" name="Freeform 1495"/>
              <p:cNvSpPr>
                <a:spLocks/>
              </p:cNvSpPr>
              <p:nvPr/>
            </p:nvSpPr>
            <p:spPr bwMode="auto">
              <a:xfrm>
                <a:off x="2242" y="3726"/>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w 6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1" name="Rectangle 1496"/>
              <p:cNvSpPr>
                <a:spLocks noChangeArrowheads="1"/>
              </p:cNvSpPr>
              <p:nvPr/>
            </p:nvSpPr>
            <p:spPr bwMode="auto">
              <a:xfrm>
                <a:off x="2310" y="3716"/>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732" name="Freeform 1497"/>
              <p:cNvSpPr>
                <a:spLocks/>
              </p:cNvSpPr>
              <p:nvPr/>
            </p:nvSpPr>
            <p:spPr bwMode="auto">
              <a:xfrm>
                <a:off x="2310" y="3716"/>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w 72"/>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3" name="Rectangle 1498"/>
              <p:cNvSpPr>
                <a:spLocks noChangeArrowheads="1"/>
              </p:cNvSpPr>
              <p:nvPr/>
            </p:nvSpPr>
            <p:spPr bwMode="auto">
              <a:xfrm>
                <a:off x="2242" y="3716"/>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734" name="Freeform 1499"/>
              <p:cNvSpPr>
                <a:spLocks/>
              </p:cNvSpPr>
              <p:nvPr/>
            </p:nvSpPr>
            <p:spPr bwMode="auto">
              <a:xfrm>
                <a:off x="2242" y="3716"/>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w 6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5" name="Rectangle 1500"/>
              <p:cNvSpPr>
                <a:spLocks noChangeArrowheads="1"/>
              </p:cNvSpPr>
              <p:nvPr/>
            </p:nvSpPr>
            <p:spPr bwMode="auto">
              <a:xfrm>
                <a:off x="2310" y="3706"/>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736" name="Freeform 1501"/>
              <p:cNvSpPr>
                <a:spLocks/>
              </p:cNvSpPr>
              <p:nvPr/>
            </p:nvSpPr>
            <p:spPr bwMode="auto">
              <a:xfrm>
                <a:off x="2310" y="3706"/>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w 72"/>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 name="Rectangle 1502"/>
              <p:cNvSpPr>
                <a:spLocks noChangeArrowheads="1"/>
              </p:cNvSpPr>
              <p:nvPr/>
            </p:nvSpPr>
            <p:spPr bwMode="auto">
              <a:xfrm>
                <a:off x="2242" y="3706"/>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738" name="Freeform 1503"/>
              <p:cNvSpPr>
                <a:spLocks/>
              </p:cNvSpPr>
              <p:nvPr/>
            </p:nvSpPr>
            <p:spPr bwMode="auto">
              <a:xfrm>
                <a:off x="2242" y="3706"/>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w 6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9" name="Rectangle 1504"/>
              <p:cNvSpPr>
                <a:spLocks noChangeArrowheads="1"/>
              </p:cNvSpPr>
              <p:nvPr/>
            </p:nvSpPr>
            <p:spPr bwMode="auto">
              <a:xfrm>
                <a:off x="2270" y="3436"/>
                <a:ext cx="112" cy="28"/>
              </a:xfrm>
              <a:prstGeom prst="rect">
                <a:avLst/>
              </a:prstGeom>
              <a:solidFill>
                <a:srgbClr val="92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740" name="Freeform 1505"/>
              <p:cNvSpPr>
                <a:spLocks/>
              </p:cNvSpPr>
              <p:nvPr/>
            </p:nvSpPr>
            <p:spPr bwMode="auto">
              <a:xfrm>
                <a:off x="2270" y="3436"/>
                <a:ext cx="114" cy="1"/>
              </a:xfrm>
              <a:custGeom>
                <a:avLst/>
                <a:gdLst>
                  <a:gd name="T0" fmla="*/ 114 w 114"/>
                  <a:gd name="T1" fmla="*/ 0 h 1"/>
                  <a:gd name="T2" fmla="*/ 112 w 114"/>
                  <a:gd name="T3" fmla="*/ 0 h 1"/>
                  <a:gd name="T4" fmla="*/ 0 w 114"/>
                  <a:gd name="T5" fmla="*/ 0 h 1"/>
                  <a:gd name="T6" fmla="*/ 0 w 114"/>
                  <a:gd name="T7" fmla="*/ 0 h 1"/>
                  <a:gd name="T8" fmla="*/ 112 w 114"/>
                  <a:gd name="T9" fmla="*/ 0 h 1"/>
                  <a:gd name="T10" fmla="*/ 112 w 114"/>
                  <a:gd name="T11" fmla="*/ 0 h 1"/>
                  <a:gd name="T12" fmla="*/ 114 w 114"/>
                  <a:gd name="T13" fmla="*/ 0 h 1"/>
                  <a:gd name="T14" fmla="*/ 114 w 114"/>
                  <a:gd name="T15" fmla="*/ 0 h 1"/>
                  <a:gd name="T16" fmla="*/ 112 w 114"/>
                  <a:gd name="T17" fmla="*/ 0 h 1"/>
                  <a:gd name="T18" fmla="*/ 114 w 114"/>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1">
                    <a:moveTo>
                      <a:pt x="114" y="0"/>
                    </a:moveTo>
                    <a:lnTo>
                      <a:pt x="112" y="0"/>
                    </a:lnTo>
                    <a:lnTo>
                      <a:pt x="0" y="0"/>
                    </a:lnTo>
                    <a:lnTo>
                      <a:pt x="112" y="0"/>
                    </a:lnTo>
                    <a:lnTo>
                      <a:pt x="114" y="0"/>
                    </a:lnTo>
                    <a:lnTo>
                      <a:pt x="112" y="0"/>
                    </a:lnTo>
                    <a:lnTo>
                      <a:pt x="1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1" name="Freeform 1506"/>
              <p:cNvSpPr>
                <a:spLocks/>
              </p:cNvSpPr>
              <p:nvPr/>
            </p:nvSpPr>
            <p:spPr bwMode="auto">
              <a:xfrm>
                <a:off x="2382" y="3436"/>
                <a:ext cx="2" cy="28"/>
              </a:xfrm>
              <a:custGeom>
                <a:avLst/>
                <a:gdLst>
                  <a:gd name="T0" fmla="*/ 0 w 2"/>
                  <a:gd name="T1" fmla="*/ 28 h 28"/>
                  <a:gd name="T2" fmla="*/ 2 w 2"/>
                  <a:gd name="T3" fmla="*/ 28 h 28"/>
                  <a:gd name="T4" fmla="*/ 2 w 2"/>
                  <a:gd name="T5" fmla="*/ 0 h 28"/>
                  <a:gd name="T6" fmla="*/ 0 w 2"/>
                  <a:gd name="T7" fmla="*/ 0 h 28"/>
                  <a:gd name="T8" fmla="*/ 0 w 2"/>
                  <a:gd name="T9" fmla="*/ 28 h 28"/>
                  <a:gd name="T10" fmla="*/ 0 w 2"/>
                  <a:gd name="T11" fmla="*/ 26 h 28"/>
                  <a:gd name="T12" fmla="*/ 0 w 2"/>
                  <a:gd name="T13" fmla="*/ 28 h 28"/>
                  <a:gd name="T14" fmla="*/ 2 w 2"/>
                  <a:gd name="T15" fmla="*/ 28 h 28"/>
                  <a:gd name="T16" fmla="*/ 2 w 2"/>
                  <a:gd name="T17" fmla="*/ 28 h 28"/>
                  <a:gd name="T18" fmla="*/ 0 w 2"/>
                  <a:gd name="T19" fmla="*/ 2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8">
                    <a:moveTo>
                      <a:pt x="0" y="28"/>
                    </a:moveTo>
                    <a:lnTo>
                      <a:pt x="2" y="28"/>
                    </a:lnTo>
                    <a:lnTo>
                      <a:pt x="2" y="0"/>
                    </a:lnTo>
                    <a:lnTo>
                      <a:pt x="0" y="0"/>
                    </a:lnTo>
                    <a:lnTo>
                      <a:pt x="0" y="28"/>
                    </a:lnTo>
                    <a:lnTo>
                      <a:pt x="0" y="26"/>
                    </a:lnTo>
                    <a:lnTo>
                      <a:pt x="0" y="28"/>
                    </a:lnTo>
                    <a:lnTo>
                      <a:pt x="2" y="28"/>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2" name="Freeform 1507"/>
              <p:cNvSpPr>
                <a:spLocks/>
              </p:cNvSpPr>
              <p:nvPr/>
            </p:nvSpPr>
            <p:spPr bwMode="auto">
              <a:xfrm>
                <a:off x="2268" y="3462"/>
                <a:ext cx="114" cy="2"/>
              </a:xfrm>
              <a:custGeom>
                <a:avLst/>
                <a:gdLst>
                  <a:gd name="T0" fmla="*/ 0 w 114"/>
                  <a:gd name="T1" fmla="*/ 2 h 2"/>
                  <a:gd name="T2" fmla="*/ 2 w 114"/>
                  <a:gd name="T3" fmla="*/ 2 h 2"/>
                  <a:gd name="T4" fmla="*/ 114 w 114"/>
                  <a:gd name="T5" fmla="*/ 2 h 2"/>
                  <a:gd name="T6" fmla="*/ 114 w 114"/>
                  <a:gd name="T7" fmla="*/ 0 h 2"/>
                  <a:gd name="T8" fmla="*/ 2 w 114"/>
                  <a:gd name="T9" fmla="*/ 0 h 2"/>
                  <a:gd name="T10" fmla="*/ 2 w 114"/>
                  <a:gd name="T11" fmla="*/ 2 h 2"/>
                  <a:gd name="T12" fmla="*/ 0 w 114"/>
                  <a:gd name="T13" fmla="*/ 2 h 2"/>
                  <a:gd name="T14" fmla="*/ 0 w 114"/>
                  <a:gd name="T15" fmla="*/ 2 h 2"/>
                  <a:gd name="T16" fmla="*/ 2 w 114"/>
                  <a:gd name="T17" fmla="*/ 2 h 2"/>
                  <a:gd name="T18" fmla="*/ 0 w 114"/>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2">
                    <a:moveTo>
                      <a:pt x="0" y="2"/>
                    </a:moveTo>
                    <a:lnTo>
                      <a:pt x="2" y="2"/>
                    </a:lnTo>
                    <a:lnTo>
                      <a:pt x="114" y="2"/>
                    </a:lnTo>
                    <a:lnTo>
                      <a:pt x="114" y="0"/>
                    </a:lnTo>
                    <a:lnTo>
                      <a:pt x="2" y="0"/>
                    </a:lnTo>
                    <a:lnTo>
                      <a:pt x="2" y="2"/>
                    </a:lnTo>
                    <a:lnTo>
                      <a:pt x="0" y="2"/>
                    </a:lnTo>
                    <a:lnTo>
                      <a:pt x="2"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3" name="Freeform 1508"/>
              <p:cNvSpPr>
                <a:spLocks/>
              </p:cNvSpPr>
              <p:nvPr/>
            </p:nvSpPr>
            <p:spPr bwMode="auto">
              <a:xfrm>
                <a:off x="2268" y="3436"/>
                <a:ext cx="2" cy="28"/>
              </a:xfrm>
              <a:custGeom>
                <a:avLst/>
                <a:gdLst>
                  <a:gd name="T0" fmla="*/ 2 w 2"/>
                  <a:gd name="T1" fmla="*/ 0 h 28"/>
                  <a:gd name="T2" fmla="*/ 0 w 2"/>
                  <a:gd name="T3" fmla="*/ 0 h 28"/>
                  <a:gd name="T4" fmla="*/ 0 w 2"/>
                  <a:gd name="T5" fmla="*/ 28 h 28"/>
                  <a:gd name="T6" fmla="*/ 2 w 2"/>
                  <a:gd name="T7" fmla="*/ 28 h 28"/>
                  <a:gd name="T8" fmla="*/ 2 w 2"/>
                  <a:gd name="T9" fmla="*/ 0 h 28"/>
                  <a:gd name="T10" fmla="*/ 2 w 2"/>
                  <a:gd name="T11" fmla="*/ 0 h 28"/>
                  <a:gd name="T12" fmla="*/ 2 w 2"/>
                  <a:gd name="T13" fmla="*/ 0 h 28"/>
                  <a:gd name="T14" fmla="*/ 0 w 2"/>
                  <a:gd name="T15" fmla="*/ 0 h 28"/>
                  <a:gd name="T16" fmla="*/ 0 w 2"/>
                  <a:gd name="T17" fmla="*/ 0 h 28"/>
                  <a:gd name="T18" fmla="*/ 2 w 2"/>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8">
                    <a:moveTo>
                      <a:pt x="2" y="0"/>
                    </a:moveTo>
                    <a:lnTo>
                      <a:pt x="0" y="0"/>
                    </a:lnTo>
                    <a:lnTo>
                      <a:pt x="0" y="28"/>
                    </a:lnTo>
                    <a:lnTo>
                      <a:pt x="2" y="28"/>
                    </a:lnTo>
                    <a:lnTo>
                      <a:pt x="2" y="0"/>
                    </a:lnTo>
                    <a:lnTo>
                      <a:pt x="0"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4" name="Freeform 1509"/>
              <p:cNvSpPr>
                <a:spLocks/>
              </p:cNvSpPr>
              <p:nvPr/>
            </p:nvSpPr>
            <p:spPr bwMode="auto">
              <a:xfrm>
                <a:off x="2274" y="3438"/>
                <a:ext cx="102" cy="12"/>
              </a:xfrm>
              <a:custGeom>
                <a:avLst/>
                <a:gdLst>
                  <a:gd name="T0" fmla="*/ 0 w 102"/>
                  <a:gd name="T1" fmla="*/ 4 h 12"/>
                  <a:gd name="T2" fmla="*/ 36 w 102"/>
                  <a:gd name="T3" fmla="*/ 4 h 12"/>
                  <a:gd name="T4" fmla="*/ 36 w 102"/>
                  <a:gd name="T5" fmla="*/ 0 h 12"/>
                  <a:gd name="T6" fmla="*/ 66 w 102"/>
                  <a:gd name="T7" fmla="*/ 0 h 12"/>
                  <a:gd name="T8" fmla="*/ 66 w 102"/>
                  <a:gd name="T9" fmla="*/ 4 h 12"/>
                  <a:gd name="T10" fmla="*/ 102 w 102"/>
                  <a:gd name="T11" fmla="*/ 4 h 12"/>
                  <a:gd name="T12" fmla="*/ 102 w 102"/>
                  <a:gd name="T13" fmla="*/ 12 h 12"/>
                  <a:gd name="T14" fmla="*/ 0 w 102"/>
                  <a:gd name="T15" fmla="*/ 12 h 12"/>
                  <a:gd name="T16" fmla="*/ 0 w 102"/>
                  <a:gd name="T17" fmla="*/ 4 h 12"/>
                  <a:gd name="T18" fmla="*/ 0 w 102"/>
                  <a:gd name="T19" fmla="*/ 4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 h="12">
                    <a:moveTo>
                      <a:pt x="0" y="4"/>
                    </a:moveTo>
                    <a:lnTo>
                      <a:pt x="36" y="4"/>
                    </a:lnTo>
                    <a:lnTo>
                      <a:pt x="36" y="0"/>
                    </a:lnTo>
                    <a:lnTo>
                      <a:pt x="66" y="0"/>
                    </a:lnTo>
                    <a:lnTo>
                      <a:pt x="66" y="4"/>
                    </a:lnTo>
                    <a:lnTo>
                      <a:pt x="102" y="4"/>
                    </a:lnTo>
                    <a:lnTo>
                      <a:pt x="102" y="12"/>
                    </a:lnTo>
                    <a:lnTo>
                      <a:pt x="0" y="12"/>
                    </a:lnTo>
                    <a:lnTo>
                      <a:pt x="0" y="4"/>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5" name="Freeform 1510"/>
              <p:cNvSpPr>
                <a:spLocks/>
              </p:cNvSpPr>
              <p:nvPr/>
            </p:nvSpPr>
            <p:spPr bwMode="auto">
              <a:xfrm>
                <a:off x="2274" y="3442"/>
                <a:ext cx="102" cy="18"/>
              </a:xfrm>
              <a:custGeom>
                <a:avLst/>
                <a:gdLst>
                  <a:gd name="T0" fmla="*/ 4 w 102"/>
                  <a:gd name="T1" fmla="*/ 4 h 18"/>
                  <a:gd name="T2" fmla="*/ 100 w 102"/>
                  <a:gd name="T3" fmla="*/ 0 h 18"/>
                  <a:gd name="T4" fmla="*/ 102 w 102"/>
                  <a:gd name="T5" fmla="*/ 0 h 18"/>
                  <a:gd name="T6" fmla="*/ 102 w 102"/>
                  <a:gd name="T7" fmla="*/ 8 h 18"/>
                  <a:gd name="T8" fmla="*/ 66 w 102"/>
                  <a:gd name="T9" fmla="*/ 8 h 18"/>
                  <a:gd name="T10" fmla="*/ 66 w 102"/>
                  <a:gd name="T11" fmla="*/ 18 h 18"/>
                  <a:gd name="T12" fmla="*/ 36 w 102"/>
                  <a:gd name="T13" fmla="*/ 18 h 18"/>
                  <a:gd name="T14" fmla="*/ 36 w 102"/>
                  <a:gd name="T15" fmla="*/ 8 h 18"/>
                  <a:gd name="T16" fmla="*/ 0 w 102"/>
                  <a:gd name="T17" fmla="*/ 8 h 18"/>
                  <a:gd name="T18" fmla="*/ 4 w 102"/>
                  <a:gd name="T19" fmla="*/ 4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 h="18">
                    <a:moveTo>
                      <a:pt x="4" y="4"/>
                    </a:moveTo>
                    <a:lnTo>
                      <a:pt x="100" y="0"/>
                    </a:lnTo>
                    <a:lnTo>
                      <a:pt x="102" y="0"/>
                    </a:lnTo>
                    <a:lnTo>
                      <a:pt x="102" y="8"/>
                    </a:lnTo>
                    <a:lnTo>
                      <a:pt x="66" y="8"/>
                    </a:lnTo>
                    <a:lnTo>
                      <a:pt x="66" y="18"/>
                    </a:lnTo>
                    <a:lnTo>
                      <a:pt x="36" y="18"/>
                    </a:lnTo>
                    <a:lnTo>
                      <a:pt x="36" y="8"/>
                    </a:lnTo>
                    <a:lnTo>
                      <a:pt x="0" y="8"/>
                    </a:lnTo>
                    <a:lnTo>
                      <a:pt x="4" y="4"/>
                    </a:lnTo>
                    <a:close/>
                  </a:path>
                </a:pathLst>
              </a:custGeom>
              <a:solidFill>
                <a:srgbClr val="C5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 name="Freeform 1511"/>
              <p:cNvSpPr>
                <a:spLocks/>
              </p:cNvSpPr>
              <p:nvPr/>
            </p:nvSpPr>
            <p:spPr bwMode="auto">
              <a:xfrm>
                <a:off x="2278" y="3438"/>
                <a:ext cx="96" cy="12"/>
              </a:xfrm>
              <a:custGeom>
                <a:avLst/>
                <a:gdLst>
                  <a:gd name="T0" fmla="*/ 0 w 96"/>
                  <a:gd name="T1" fmla="*/ 4 h 12"/>
                  <a:gd name="T2" fmla="*/ 32 w 96"/>
                  <a:gd name="T3" fmla="*/ 4 h 12"/>
                  <a:gd name="T4" fmla="*/ 32 w 96"/>
                  <a:gd name="T5" fmla="*/ 0 h 12"/>
                  <a:gd name="T6" fmla="*/ 34 w 96"/>
                  <a:gd name="T7" fmla="*/ 4 h 12"/>
                  <a:gd name="T8" fmla="*/ 60 w 96"/>
                  <a:gd name="T9" fmla="*/ 4 h 12"/>
                  <a:gd name="T10" fmla="*/ 62 w 96"/>
                  <a:gd name="T11" fmla="*/ 0 h 12"/>
                  <a:gd name="T12" fmla="*/ 62 w 96"/>
                  <a:gd name="T13" fmla="*/ 4 h 12"/>
                  <a:gd name="T14" fmla="*/ 96 w 96"/>
                  <a:gd name="T15" fmla="*/ 4 h 12"/>
                  <a:gd name="T16" fmla="*/ 96 w 96"/>
                  <a:gd name="T17" fmla="*/ 8 h 12"/>
                  <a:gd name="T18" fmla="*/ 58 w 96"/>
                  <a:gd name="T19" fmla="*/ 8 h 12"/>
                  <a:gd name="T20" fmla="*/ 58 w 96"/>
                  <a:gd name="T21" fmla="*/ 12 h 12"/>
                  <a:gd name="T22" fmla="*/ 36 w 96"/>
                  <a:gd name="T23" fmla="*/ 12 h 12"/>
                  <a:gd name="T24" fmla="*/ 36 w 96"/>
                  <a:gd name="T25" fmla="*/ 8 h 12"/>
                  <a:gd name="T26" fmla="*/ 0 w 96"/>
                  <a:gd name="T27" fmla="*/ 8 h 12"/>
                  <a:gd name="T28" fmla="*/ 0 w 96"/>
                  <a:gd name="T29" fmla="*/ 4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6" h="12">
                    <a:moveTo>
                      <a:pt x="0" y="4"/>
                    </a:moveTo>
                    <a:lnTo>
                      <a:pt x="32" y="4"/>
                    </a:lnTo>
                    <a:lnTo>
                      <a:pt x="32" y="0"/>
                    </a:lnTo>
                    <a:lnTo>
                      <a:pt x="34" y="4"/>
                    </a:lnTo>
                    <a:lnTo>
                      <a:pt x="60" y="4"/>
                    </a:lnTo>
                    <a:lnTo>
                      <a:pt x="62" y="0"/>
                    </a:lnTo>
                    <a:lnTo>
                      <a:pt x="62" y="4"/>
                    </a:lnTo>
                    <a:lnTo>
                      <a:pt x="96" y="4"/>
                    </a:lnTo>
                    <a:lnTo>
                      <a:pt x="96" y="8"/>
                    </a:lnTo>
                    <a:lnTo>
                      <a:pt x="58" y="8"/>
                    </a:lnTo>
                    <a:lnTo>
                      <a:pt x="58" y="12"/>
                    </a:lnTo>
                    <a:lnTo>
                      <a:pt x="36" y="12"/>
                    </a:lnTo>
                    <a:lnTo>
                      <a:pt x="36" y="8"/>
                    </a:lnTo>
                    <a:lnTo>
                      <a:pt x="0" y="8"/>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 name="Freeform 1512"/>
              <p:cNvSpPr>
                <a:spLocks/>
              </p:cNvSpPr>
              <p:nvPr/>
            </p:nvSpPr>
            <p:spPr bwMode="auto">
              <a:xfrm>
                <a:off x="2278" y="3442"/>
                <a:ext cx="94" cy="8"/>
              </a:xfrm>
              <a:custGeom>
                <a:avLst/>
                <a:gdLst>
                  <a:gd name="T0" fmla="*/ 0 w 94"/>
                  <a:gd name="T1" fmla="*/ 0 h 8"/>
                  <a:gd name="T2" fmla="*/ 94 w 94"/>
                  <a:gd name="T3" fmla="*/ 0 h 8"/>
                  <a:gd name="T4" fmla="*/ 94 w 94"/>
                  <a:gd name="T5" fmla="*/ 4 h 8"/>
                  <a:gd name="T6" fmla="*/ 58 w 94"/>
                  <a:gd name="T7" fmla="*/ 4 h 8"/>
                  <a:gd name="T8" fmla="*/ 58 w 94"/>
                  <a:gd name="T9" fmla="*/ 8 h 8"/>
                  <a:gd name="T10" fmla="*/ 36 w 94"/>
                  <a:gd name="T11" fmla="*/ 8 h 8"/>
                  <a:gd name="T12" fmla="*/ 36 w 94"/>
                  <a:gd name="T13" fmla="*/ 4 h 8"/>
                  <a:gd name="T14" fmla="*/ 0 w 94"/>
                  <a:gd name="T15" fmla="*/ 4 h 8"/>
                  <a:gd name="T16" fmla="*/ 0 w 94"/>
                  <a:gd name="T17" fmla="*/ 0 h 8"/>
                  <a:gd name="T18" fmla="*/ 0 w 9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8">
                    <a:moveTo>
                      <a:pt x="0" y="0"/>
                    </a:moveTo>
                    <a:lnTo>
                      <a:pt x="94" y="0"/>
                    </a:lnTo>
                    <a:lnTo>
                      <a:pt x="94" y="4"/>
                    </a:lnTo>
                    <a:lnTo>
                      <a:pt x="58" y="4"/>
                    </a:lnTo>
                    <a:lnTo>
                      <a:pt x="58" y="8"/>
                    </a:lnTo>
                    <a:lnTo>
                      <a:pt x="36" y="8"/>
                    </a:lnTo>
                    <a:lnTo>
                      <a:pt x="36" y="4"/>
                    </a:lnTo>
                    <a:lnTo>
                      <a:pt x="0" y="4"/>
                    </a:lnTo>
                    <a:lnTo>
                      <a:pt x="0" y="0"/>
                    </a:lnTo>
                    <a:close/>
                  </a:path>
                </a:pathLst>
              </a:custGeom>
              <a:solidFill>
                <a:srgbClr val="92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 name="Freeform 1513"/>
              <p:cNvSpPr>
                <a:spLocks/>
              </p:cNvSpPr>
              <p:nvPr/>
            </p:nvSpPr>
            <p:spPr bwMode="auto">
              <a:xfrm>
                <a:off x="2310" y="3450"/>
                <a:ext cx="30" cy="10"/>
              </a:xfrm>
              <a:custGeom>
                <a:avLst/>
                <a:gdLst>
                  <a:gd name="T0" fmla="*/ 30 w 30"/>
                  <a:gd name="T1" fmla="*/ 10 h 10"/>
                  <a:gd name="T2" fmla="*/ 26 w 30"/>
                  <a:gd name="T3" fmla="*/ 0 h 10"/>
                  <a:gd name="T4" fmla="*/ 4 w 30"/>
                  <a:gd name="T5" fmla="*/ 0 h 10"/>
                  <a:gd name="T6" fmla="*/ 0 w 30"/>
                  <a:gd name="T7" fmla="*/ 10 h 10"/>
                  <a:gd name="T8" fmla="*/ 30 w 30"/>
                  <a:gd name="T9" fmla="*/ 1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0">
                    <a:moveTo>
                      <a:pt x="30" y="10"/>
                    </a:moveTo>
                    <a:lnTo>
                      <a:pt x="26" y="0"/>
                    </a:lnTo>
                    <a:lnTo>
                      <a:pt x="4" y="0"/>
                    </a:lnTo>
                    <a:lnTo>
                      <a:pt x="0" y="10"/>
                    </a:lnTo>
                    <a:lnTo>
                      <a:pt x="30" y="10"/>
                    </a:lnTo>
                    <a:close/>
                  </a:path>
                </a:pathLst>
              </a:custGeom>
              <a:solidFill>
                <a:srgbClr val="AC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9" name="Freeform 1514"/>
              <p:cNvSpPr>
                <a:spLocks/>
              </p:cNvSpPr>
              <p:nvPr/>
            </p:nvSpPr>
            <p:spPr bwMode="auto">
              <a:xfrm>
                <a:off x="2310" y="3446"/>
                <a:ext cx="4" cy="14"/>
              </a:xfrm>
              <a:custGeom>
                <a:avLst/>
                <a:gdLst>
                  <a:gd name="T0" fmla="*/ 0 w 4"/>
                  <a:gd name="T1" fmla="*/ 4 h 14"/>
                  <a:gd name="T2" fmla="*/ 4 w 4"/>
                  <a:gd name="T3" fmla="*/ 0 h 14"/>
                  <a:gd name="T4" fmla="*/ 4 w 4"/>
                  <a:gd name="T5" fmla="*/ 4 h 14"/>
                  <a:gd name="T6" fmla="*/ 0 w 4"/>
                  <a:gd name="T7" fmla="*/ 14 h 14"/>
                  <a:gd name="T8" fmla="*/ 0 w 4"/>
                  <a:gd name="T9" fmla="*/ 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4">
                    <a:moveTo>
                      <a:pt x="0" y="4"/>
                    </a:moveTo>
                    <a:lnTo>
                      <a:pt x="4" y="0"/>
                    </a:lnTo>
                    <a:lnTo>
                      <a:pt x="4" y="4"/>
                    </a:lnTo>
                    <a:lnTo>
                      <a:pt x="0" y="14"/>
                    </a:lnTo>
                    <a:lnTo>
                      <a:pt x="0" y="4"/>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0" name="Freeform 1515"/>
              <p:cNvSpPr>
                <a:spLocks/>
              </p:cNvSpPr>
              <p:nvPr/>
            </p:nvSpPr>
            <p:spPr bwMode="auto">
              <a:xfrm>
                <a:off x="2292" y="3456"/>
                <a:ext cx="8" cy="4"/>
              </a:xfrm>
              <a:custGeom>
                <a:avLst/>
                <a:gdLst>
                  <a:gd name="T0" fmla="*/ 0 w 8"/>
                  <a:gd name="T1" fmla="*/ 0 h 4"/>
                  <a:gd name="T2" fmla="*/ 8 w 8"/>
                  <a:gd name="T3" fmla="*/ 0 h 4"/>
                  <a:gd name="T4" fmla="*/ 8 w 8"/>
                  <a:gd name="T5" fmla="*/ 0 h 4"/>
                  <a:gd name="T6" fmla="*/ 8 w 8"/>
                  <a:gd name="T7" fmla="*/ 0 h 4"/>
                  <a:gd name="T8" fmla="*/ 8 w 8"/>
                  <a:gd name="T9" fmla="*/ 0 h 4"/>
                  <a:gd name="T10" fmla="*/ 8 w 8"/>
                  <a:gd name="T11" fmla="*/ 2 h 4"/>
                  <a:gd name="T12" fmla="*/ 8 w 8"/>
                  <a:gd name="T13" fmla="*/ 2 h 4"/>
                  <a:gd name="T14" fmla="*/ 8 w 8"/>
                  <a:gd name="T15" fmla="*/ 4 h 4"/>
                  <a:gd name="T16" fmla="*/ 8 w 8"/>
                  <a:gd name="T17" fmla="*/ 4 h 4"/>
                  <a:gd name="T18" fmla="*/ 8 w 8"/>
                  <a:gd name="T19" fmla="*/ 4 h 4"/>
                  <a:gd name="T20" fmla="*/ 0 w 8"/>
                  <a:gd name="T21" fmla="*/ 4 h 4"/>
                  <a:gd name="T22" fmla="*/ 0 w 8"/>
                  <a:gd name="T23" fmla="*/ 4 h 4"/>
                  <a:gd name="T24" fmla="*/ 0 w 8"/>
                  <a:gd name="T25" fmla="*/ 4 h 4"/>
                  <a:gd name="T26" fmla="*/ 0 w 8"/>
                  <a:gd name="T27" fmla="*/ 2 h 4"/>
                  <a:gd name="T28" fmla="*/ 0 w 8"/>
                  <a:gd name="T29" fmla="*/ 2 h 4"/>
                  <a:gd name="T30" fmla="*/ 0 w 8"/>
                  <a:gd name="T31" fmla="*/ 0 h 4"/>
                  <a:gd name="T32" fmla="*/ 0 w 8"/>
                  <a:gd name="T33" fmla="*/ 0 h 4"/>
                  <a:gd name="T34" fmla="*/ 0 w 8"/>
                  <a:gd name="T35" fmla="*/ 0 h 4"/>
                  <a:gd name="T36" fmla="*/ 0 w 8"/>
                  <a:gd name="T37" fmla="*/ 0 h 4"/>
                  <a:gd name="T38" fmla="*/ 0 w 8"/>
                  <a:gd name="T39" fmla="*/ 0 h 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 h="4">
                    <a:moveTo>
                      <a:pt x="0" y="0"/>
                    </a:moveTo>
                    <a:lnTo>
                      <a:pt x="8" y="0"/>
                    </a:lnTo>
                    <a:lnTo>
                      <a:pt x="8" y="2"/>
                    </a:lnTo>
                    <a:lnTo>
                      <a:pt x="8" y="4"/>
                    </a:lnTo>
                    <a:lnTo>
                      <a:pt x="0" y="4"/>
                    </a:lnTo>
                    <a:lnTo>
                      <a:pt x="0"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1" name="Freeform 1516"/>
              <p:cNvSpPr>
                <a:spLocks/>
              </p:cNvSpPr>
              <p:nvPr/>
            </p:nvSpPr>
            <p:spPr bwMode="auto">
              <a:xfrm>
                <a:off x="2352" y="3454"/>
                <a:ext cx="14" cy="6"/>
              </a:xfrm>
              <a:custGeom>
                <a:avLst/>
                <a:gdLst>
                  <a:gd name="T0" fmla="*/ 12 w 14"/>
                  <a:gd name="T1" fmla="*/ 6 h 6"/>
                  <a:gd name="T2" fmla="*/ 2 w 14"/>
                  <a:gd name="T3" fmla="*/ 6 h 6"/>
                  <a:gd name="T4" fmla="*/ 2 w 14"/>
                  <a:gd name="T5" fmla="*/ 6 h 6"/>
                  <a:gd name="T6" fmla="*/ 0 w 14"/>
                  <a:gd name="T7" fmla="*/ 6 h 6"/>
                  <a:gd name="T8" fmla="*/ 0 w 14"/>
                  <a:gd name="T9" fmla="*/ 4 h 6"/>
                  <a:gd name="T10" fmla="*/ 0 w 14"/>
                  <a:gd name="T11" fmla="*/ 2 h 6"/>
                  <a:gd name="T12" fmla="*/ 0 w 14"/>
                  <a:gd name="T13" fmla="*/ 2 h 6"/>
                  <a:gd name="T14" fmla="*/ 0 w 14"/>
                  <a:gd name="T15" fmla="*/ 0 h 6"/>
                  <a:gd name="T16" fmla="*/ 2 w 14"/>
                  <a:gd name="T17" fmla="*/ 0 h 6"/>
                  <a:gd name="T18" fmla="*/ 2 w 14"/>
                  <a:gd name="T19" fmla="*/ 0 h 6"/>
                  <a:gd name="T20" fmla="*/ 12 w 14"/>
                  <a:gd name="T21" fmla="*/ 0 h 6"/>
                  <a:gd name="T22" fmla="*/ 12 w 14"/>
                  <a:gd name="T23" fmla="*/ 0 h 6"/>
                  <a:gd name="T24" fmla="*/ 14 w 14"/>
                  <a:gd name="T25" fmla="*/ 0 h 6"/>
                  <a:gd name="T26" fmla="*/ 14 w 14"/>
                  <a:gd name="T27" fmla="*/ 2 h 6"/>
                  <a:gd name="T28" fmla="*/ 14 w 14"/>
                  <a:gd name="T29" fmla="*/ 2 h 6"/>
                  <a:gd name="T30" fmla="*/ 14 w 14"/>
                  <a:gd name="T31" fmla="*/ 4 h 6"/>
                  <a:gd name="T32" fmla="*/ 14 w 14"/>
                  <a:gd name="T33" fmla="*/ 6 h 6"/>
                  <a:gd name="T34" fmla="*/ 12 w 14"/>
                  <a:gd name="T35" fmla="*/ 6 h 6"/>
                  <a:gd name="T36" fmla="*/ 12 w 14"/>
                  <a:gd name="T37" fmla="*/ 6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 h="6">
                    <a:moveTo>
                      <a:pt x="12" y="6"/>
                    </a:moveTo>
                    <a:lnTo>
                      <a:pt x="2" y="6"/>
                    </a:lnTo>
                    <a:lnTo>
                      <a:pt x="0" y="6"/>
                    </a:lnTo>
                    <a:lnTo>
                      <a:pt x="0" y="4"/>
                    </a:lnTo>
                    <a:lnTo>
                      <a:pt x="0" y="2"/>
                    </a:lnTo>
                    <a:lnTo>
                      <a:pt x="0" y="0"/>
                    </a:lnTo>
                    <a:lnTo>
                      <a:pt x="2" y="0"/>
                    </a:lnTo>
                    <a:lnTo>
                      <a:pt x="12" y="0"/>
                    </a:lnTo>
                    <a:lnTo>
                      <a:pt x="14" y="0"/>
                    </a:lnTo>
                    <a:lnTo>
                      <a:pt x="14" y="2"/>
                    </a:lnTo>
                    <a:lnTo>
                      <a:pt x="14" y="4"/>
                    </a:lnTo>
                    <a:lnTo>
                      <a:pt x="14" y="6"/>
                    </a:lnTo>
                    <a:lnTo>
                      <a:pt x="12" y="6"/>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2" name="Freeform 1517"/>
              <p:cNvSpPr>
                <a:spLocks/>
              </p:cNvSpPr>
              <p:nvPr/>
            </p:nvSpPr>
            <p:spPr bwMode="auto">
              <a:xfrm>
                <a:off x="2292" y="3456"/>
                <a:ext cx="8" cy="4"/>
              </a:xfrm>
              <a:custGeom>
                <a:avLst/>
                <a:gdLst>
                  <a:gd name="T0" fmla="*/ 2 w 8"/>
                  <a:gd name="T1" fmla="*/ 0 h 4"/>
                  <a:gd name="T2" fmla="*/ 6 w 8"/>
                  <a:gd name="T3" fmla="*/ 0 h 4"/>
                  <a:gd name="T4" fmla="*/ 8 w 8"/>
                  <a:gd name="T5" fmla="*/ 0 h 4"/>
                  <a:gd name="T6" fmla="*/ 8 w 8"/>
                  <a:gd name="T7" fmla="*/ 0 h 4"/>
                  <a:gd name="T8" fmla="*/ 8 w 8"/>
                  <a:gd name="T9" fmla="*/ 2 h 4"/>
                  <a:gd name="T10" fmla="*/ 8 w 8"/>
                  <a:gd name="T11" fmla="*/ 2 h 4"/>
                  <a:gd name="T12" fmla="*/ 8 w 8"/>
                  <a:gd name="T13" fmla="*/ 2 h 4"/>
                  <a:gd name="T14" fmla="*/ 8 w 8"/>
                  <a:gd name="T15" fmla="*/ 2 h 4"/>
                  <a:gd name="T16" fmla="*/ 8 w 8"/>
                  <a:gd name="T17" fmla="*/ 4 h 4"/>
                  <a:gd name="T18" fmla="*/ 6 w 8"/>
                  <a:gd name="T19" fmla="*/ 4 h 4"/>
                  <a:gd name="T20" fmla="*/ 2 w 8"/>
                  <a:gd name="T21" fmla="*/ 4 h 4"/>
                  <a:gd name="T22" fmla="*/ 0 w 8"/>
                  <a:gd name="T23" fmla="*/ 4 h 4"/>
                  <a:gd name="T24" fmla="*/ 0 w 8"/>
                  <a:gd name="T25" fmla="*/ 2 h 4"/>
                  <a:gd name="T26" fmla="*/ 0 w 8"/>
                  <a:gd name="T27" fmla="*/ 2 h 4"/>
                  <a:gd name="T28" fmla="*/ 0 w 8"/>
                  <a:gd name="T29" fmla="*/ 2 h 4"/>
                  <a:gd name="T30" fmla="*/ 0 w 8"/>
                  <a:gd name="T31" fmla="*/ 2 h 4"/>
                  <a:gd name="T32" fmla="*/ 0 w 8"/>
                  <a:gd name="T33" fmla="*/ 0 h 4"/>
                  <a:gd name="T34" fmla="*/ 0 w 8"/>
                  <a:gd name="T35" fmla="*/ 0 h 4"/>
                  <a:gd name="T36" fmla="*/ 2 w 8"/>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4">
                    <a:moveTo>
                      <a:pt x="2" y="0"/>
                    </a:moveTo>
                    <a:lnTo>
                      <a:pt x="6" y="0"/>
                    </a:lnTo>
                    <a:lnTo>
                      <a:pt x="8" y="0"/>
                    </a:lnTo>
                    <a:lnTo>
                      <a:pt x="8" y="2"/>
                    </a:lnTo>
                    <a:lnTo>
                      <a:pt x="8" y="4"/>
                    </a:lnTo>
                    <a:lnTo>
                      <a:pt x="6" y="4"/>
                    </a:lnTo>
                    <a:lnTo>
                      <a:pt x="2" y="4"/>
                    </a:lnTo>
                    <a:lnTo>
                      <a:pt x="0" y="4"/>
                    </a:lnTo>
                    <a:lnTo>
                      <a:pt x="0" y="2"/>
                    </a:lnTo>
                    <a:lnTo>
                      <a:pt x="0" y="0"/>
                    </a:lnTo>
                    <a:lnTo>
                      <a:pt x="2" y="0"/>
                    </a:ln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3" name="Freeform 1518"/>
              <p:cNvSpPr>
                <a:spLocks/>
              </p:cNvSpPr>
              <p:nvPr/>
            </p:nvSpPr>
            <p:spPr bwMode="auto">
              <a:xfrm>
                <a:off x="2352" y="3454"/>
                <a:ext cx="14" cy="6"/>
              </a:xfrm>
              <a:custGeom>
                <a:avLst/>
                <a:gdLst>
                  <a:gd name="T0" fmla="*/ 10 w 14"/>
                  <a:gd name="T1" fmla="*/ 6 h 6"/>
                  <a:gd name="T2" fmla="*/ 4 w 14"/>
                  <a:gd name="T3" fmla="*/ 6 h 6"/>
                  <a:gd name="T4" fmla="*/ 2 w 14"/>
                  <a:gd name="T5" fmla="*/ 6 h 6"/>
                  <a:gd name="T6" fmla="*/ 2 w 14"/>
                  <a:gd name="T7" fmla="*/ 4 h 6"/>
                  <a:gd name="T8" fmla="*/ 2 w 14"/>
                  <a:gd name="T9" fmla="*/ 4 h 6"/>
                  <a:gd name="T10" fmla="*/ 0 w 14"/>
                  <a:gd name="T11" fmla="*/ 2 h 6"/>
                  <a:gd name="T12" fmla="*/ 2 w 14"/>
                  <a:gd name="T13" fmla="*/ 2 h 6"/>
                  <a:gd name="T14" fmla="*/ 2 w 14"/>
                  <a:gd name="T15" fmla="*/ 0 h 6"/>
                  <a:gd name="T16" fmla="*/ 2 w 14"/>
                  <a:gd name="T17" fmla="*/ 0 h 6"/>
                  <a:gd name="T18" fmla="*/ 4 w 14"/>
                  <a:gd name="T19" fmla="*/ 0 h 6"/>
                  <a:gd name="T20" fmla="*/ 12 w 14"/>
                  <a:gd name="T21" fmla="*/ 0 h 6"/>
                  <a:gd name="T22" fmla="*/ 12 w 14"/>
                  <a:gd name="T23" fmla="*/ 0 h 6"/>
                  <a:gd name="T24" fmla="*/ 12 w 14"/>
                  <a:gd name="T25" fmla="*/ 0 h 6"/>
                  <a:gd name="T26" fmla="*/ 14 w 14"/>
                  <a:gd name="T27" fmla="*/ 2 h 6"/>
                  <a:gd name="T28" fmla="*/ 14 w 14"/>
                  <a:gd name="T29" fmla="*/ 2 h 6"/>
                  <a:gd name="T30" fmla="*/ 14 w 14"/>
                  <a:gd name="T31" fmla="*/ 4 h 6"/>
                  <a:gd name="T32" fmla="*/ 12 w 14"/>
                  <a:gd name="T33" fmla="*/ 4 h 6"/>
                  <a:gd name="T34" fmla="*/ 12 w 14"/>
                  <a:gd name="T35" fmla="*/ 6 h 6"/>
                  <a:gd name="T36" fmla="*/ 12 w 14"/>
                  <a:gd name="T37" fmla="*/ 6 h 6"/>
                  <a:gd name="T38" fmla="*/ 10 w 14"/>
                  <a:gd name="T39" fmla="*/ 6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 h="6">
                    <a:moveTo>
                      <a:pt x="10" y="6"/>
                    </a:moveTo>
                    <a:lnTo>
                      <a:pt x="4" y="6"/>
                    </a:lnTo>
                    <a:lnTo>
                      <a:pt x="2" y="6"/>
                    </a:lnTo>
                    <a:lnTo>
                      <a:pt x="2" y="4"/>
                    </a:lnTo>
                    <a:lnTo>
                      <a:pt x="0" y="2"/>
                    </a:lnTo>
                    <a:lnTo>
                      <a:pt x="2" y="2"/>
                    </a:lnTo>
                    <a:lnTo>
                      <a:pt x="2" y="0"/>
                    </a:lnTo>
                    <a:lnTo>
                      <a:pt x="4" y="0"/>
                    </a:lnTo>
                    <a:lnTo>
                      <a:pt x="12" y="0"/>
                    </a:lnTo>
                    <a:lnTo>
                      <a:pt x="14" y="2"/>
                    </a:lnTo>
                    <a:lnTo>
                      <a:pt x="14" y="4"/>
                    </a:lnTo>
                    <a:lnTo>
                      <a:pt x="12" y="4"/>
                    </a:lnTo>
                    <a:lnTo>
                      <a:pt x="12" y="6"/>
                    </a:lnTo>
                    <a:lnTo>
                      <a:pt x="10" y="6"/>
                    </a:lnTo>
                    <a:close/>
                  </a:path>
                </a:pathLst>
              </a:custGeom>
              <a:solidFill>
                <a:srgbClr val="DF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4" name="Freeform 1519"/>
              <p:cNvSpPr>
                <a:spLocks/>
              </p:cNvSpPr>
              <p:nvPr/>
            </p:nvSpPr>
            <p:spPr bwMode="auto">
              <a:xfrm>
                <a:off x="2354" y="3456"/>
                <a:ext cx="10" cy="4"/>
              </a:xfrm>
              <a:custGeom>
                <a:avLst/>
                <a:gdLst>
                  <a:gd name="T0" fmla="*/ 8 w 10"/>
                  <a:gd name="T1" fmla="*/ 4 h 4"/>
                  <a:gd name="T2" fmla="*/ 2 w 10"/>
                  <a:gd name="T3" fmla="*/ 4 h 4"/>
                  <a:gd name="T4" fmla="*/ 0 w 10"/>
                  <a:gd name="T5" fmla="*/ 4 h 4"/>
                  <a:gd name="T6" fmla="*/ 0 w 10"/>
                  <a:gd name="T7" fmla="*/ 2 h 4"/>
                  <a:gd name="T8" fmla="*/ 0 w 10"/>
                  <a:gd name="T9" fmla="*/ 2 h 4"/>
                  <a:gd name="T10" fmla="*/ 0 w 10"/>
                  <a:gd name="T11" fmla="*/ 2 h 4"/>
                  <a:gd name="T12" fmla="*/ 0 w 10"/>
                  <a:gd name="T13" fmla="*/ 0 h 4"/>
                  <a:gd name="T14" fmla="*/ 0 w 10"/>
                  <a:gd name="T15" fmla="*/ 0 h 4"/>
                  <a:gd name="T16" fmla="*/ 0 w 10"/>
                  <a:gd name="T17" fmla="*/ 0 h 4"/>
                  <a:gd name="T18" fmla="*/ 2 w 10"/>
                  <a:gd name="T19" fmla="*/ 0 h 4"/>
                  <a:gd name="T20" fmla="*/ 8 w 10"/>
                  <a:gd name="T21" fmla="*/ 0 h 4"/>
                  <a:gd name="T22" fmla="*/ 10 w 10"/>
                  <a:gd name="T23" fmla="*/ 0 h 4"/>
                  <a:gd name="T24" fmla="*/ 10 w 10"/>
                  <a:gd name="T25" fmla="*/ 0 h 4"/>
                  <a:gd name="T26" fmla="*/ 10 w 10"/>
                  <a:gd name="T27" fmla="*/ 0 h 4"/>
                  <a:gd name="T28" fmla="*/ 10 w 10"/>
                  <a:gd name="T29" fmla="*/ 2 h 4"/>
                  <a:gd name="T30" fmla="*/ 10 w 10"/>
                  <a:gd name="T31" fmla="*/ 2 h 4"/>
                  <a:gd name="T32" fmla="*/ 10 w 10"/>
                  <a:gd name="T33" fmla="*/ 2 h 4"/>
                  <a:gd name="T34" fmla="*/ 10 w 10"/>
                  <a:gd name="T35" fmla="*/ 4 h 4"/>
                  <a:gd name="T36" fmla="*/ 8 w 10"/>
                  <a:gd name="T37" fmla="*/ 4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4">
                    <a:moveTo>
                      <a:pt x="8" y="4"/>
                    </a:moveTo>
                    <a:lnTo>
                      <a:pt x="2" y="4"/>
                    </a:lnTo>
                    <a:lnTo>
                      <a:pt x="0" y="4"/>
                    </a:lnTo>
                    <a:lnTo>
                      <a:pt x="0" y="2"/>
                    </a:lnTo>
                    <a:lnTo>
                      <a:pt x="0" y="0"/>
                    </a:lnTo>
                    <a:lnTo>
                      <a:pt x="2" y="0"/>
                    </a:lnTo>
                    <a:lnTo>
                      <a:pt x="8" y="0"/>
                    </a:lnTo>
                    <a:lnTo>
                      <a:pt x="10" y="0"/>
                    </a:lnTo>
                    <a:lnTo>
                      <a:pt x="10" y="2"/>
                    </a:lnTo>
                    <a:lnTo>
                      <a:pt x="10" y="4"/>
                    </a:lnTo>
                    <a:lnTo>
                      <a:pt x="8" y="4"/>
                    </a:lnTo>
                    <a:close/>
                  </a:path>
                </a:pathLst>
              </a:custGeom>
              <a:solidFill>
                <a:srgbClr val="81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5" name="Rectangle 1520"/>
              <p:cNvSpPr>
                <a:spLocks noChangeArrowheads="1"/>
              </p:cNvSpPr>
              <p:nvPr/>
            </p:nvSpPr>
            <p:spPr bwMode="auto">
              <a:xfrm>
                <a:off x="2230" y="3464"/>
                <a:ext cx="152" cy="40"/>
              </a:xfrm>
              <a:prstGeom prst="rect">
                <a:avLst/>
              </a:prstGeom>
              <a:solidFill>
                <a:srgbClr val="92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756" name="Freeform 1521"/>
              <p:cNvSpPr>
                <a:spLocks/>
              </p:cNvSpPr>
              <p:nvPr/>
            </p:nvSpPr>
            <p:spPr bwMode="auto">
              <a:xfrm>
                <a:off x="2230" y="3462"/>
                <a:ext cx="152" cy="2"/>
              </a:xfrm>
              <a:custGeom>
                <a:avLst/>
                <a:gdLst>
                  <a:gd name="T0" fmla="*/ 152 w 152"/>
                  <a:gd name="T1" fmla="*/ 2 h 2"/>
                  <a:gd name="T2" fmla="*/ 152 w 152"/>
                  <a:gd name="T3" fmla="*/ 0 h 2"/>
                  <a:gd name="T4" fmla="*/ 0 w 152"/>
                  <a:gd name="T5" fmla="*/ 0 h 2"/>
                  <a:gd name="T6" fmla="*/ 0 w 152"/>
                  <a:gd name="T7" fmla="*/ 2 h 2"/>
                  <a:gd name="T8" fmla="*/ 152 w 152"/>
                  <a:gd name="T9" fmla="*/ 2 h 2"/>
                  <a:gd name="T10" fmla="*/ 152 w 152"/>
                  <a:gd name="T11" fmla="*/ 2 h 2"/>
                  <a:gd name="T12" fmla="*/ 152 w 152"/>
                  <a:gd name="T13" fmla="*/ 2 h 2"/>
                  <a:gd name="T14" fmla="*/ 152 w 152"/>
                  <a:gd name="T15" fmla="*/ 0 h 2"/>
                  <a:gd name="T16" fmla="*/ 152 w 152"/>
                  <a:gd name="T17" fmla="*/ 0 h 2"/>
                  <a:gd name="T18" fmla="*/ 152 w 152"/>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 h="2">
                    <a:moveTo>
                      <a:pt x="152" y="2"/>
                    </a:moveTo>
                    <a:lnTo>
                      <a:pt x="152" y="0"/>
                    </a:lnTo>
                    <a:lnTo>
                      <a:pt x="0" y="0"/>
                    </a:lnTo>
                    <a:lnTo>
                      <a:pt x="0" y="2"/>
                    </a:lnTo>
                    <a:lnTo>
                      <a:pt x="152" y="2"/>
                    </a:lnTo>
                    <a:lnTo>
                      <a:pt x="152" y="0"/>
                    </a:lnTo>
                    <a:lnTo>
                      <a:pt x="15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 name="Freeform 1522"/>
              <p:cNvSpPr>
                <a:spLocks/>
              </p:cNvSpPr>
              <p:nvPr/>
            </p:nvSpPr>
            <p:spPr bwMode="auto">
              <a:xfrm>
                <a:off x="2382" y="3464"/>
                <a:ext cx="1" cy="42"/>
              </a:xfrm>
              <a:custGeom>
                <a:avLst/>
                <a:gdLst>
                  <a:gd name="T0" fmla="*/ 0 w 1"/>
                  <a:gd name="T1" fmla="*/ 42 h 42"/>
                  <a:gd name="T2" fmla="*/ 0 w 1"/>
                  <a:gd name="T3" fmla="*/ 40 h 42"/>
                  <a:gd name="T4" fmla="*/ 0 w 1"/>
                  <a:gd name="T5" fmla="*/ 0 h 42"/>
                  <a:gd name="T6" fmla="*/ 0 w 1"/>
                  <a:gd name="T7" fmla="*/ 0 h 42"/>
                  <a:gd name="T8" fmla="*/ 0 w 1"/>
                  <a:gd name="T9" fmla="*/ 40 h 42"/>
                  <a:gd name="T10" fmla="*/ 0 w 1"/>
                  <a:gd name="T11" fmla="*/ 40 h 42"/>
                  <a:gd name="T12" fmla="*/ 0 w 1"/>
                  <a:gd name="T13" fmla="*/ 42 h 42"/>
                  <a:gd name="T14" fmla="*/ 0 w 1"/>
                  <a:gd name="T15" fmla="*/ 42 h 42"/>
                  <a:gd name="T16" fmla="*/ 0 w 1"/>
                  <a:gd name="T17" fmla="*/ 40 h 42"/>
                  <a:gd name="T18" fmla="*/ 0 w 1"/>
                  <a:gd name="T19" fmla="*/ 42 h 42"/>
                  <a:gd name="T20" fmla="*/ 0 w 1"/>
                  <a:gd name="T21" fmla="*/ 42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 h="42">
                    <a:moveTo>
                      <a:pt x="0" y="42"/>
                    </a:moveTo>
                    <a:lnTo>
                      <a:pt x="0" y="40"/>
                    </a:lnTo>
                    <a:lnTo>
                      <a:pt x="0" y="0"/>
                    </a:lnTo>
                    <a:lnTo>
                      <a:pt x="0" y="40"/>
                    </a:lnTo>
                    <a:lnTo>
                      <a:pt x="0" y="42"/>
                    </a:lnTo>
                    <a:lnTo>
                      <a:pt x="0" y="40"/>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 name="Freeform 1523"/>
              <p:cNvSpPr>
                <a:spLocks/>
              </p:cNvSpPr>
              <p:nvPr/>
            </p:nvSpPr>
            <p:spPr bwMode="auto">
              <a:xfrm>
                <a:off x="2228" y="3504"/>
                <a:ext cx="154" cy="2"/>
              </a:xfrm>
              <a:custGeom>
                <a:avLst/>
                <a:gdLst>
                  <a:gd name="T0" fmla="*/ 0 w 154"/>
                  <a:gd name="T1" fmla="*/ 0 h 2"/>
                  <a:gd name="T2" fmla="*/ 2 w 154"/>
                  <a:gd name="T3" fmla="*/ 2 h 2"/>
                  <a:gd name="T4" fmla="*/ 154 w 154"/>
                  <a:gd name="T5" fmla="*/ 2 h 2"/>
                  <a:gd name="T6" fmla="*/ 154 w 154"/>
                  <a:gd name="T7" fmla="*/ 0 h 2"/>
                  <a:gd name="T8" fmla="*/ 2 w 154"/>
                  <a:gd name="T9" fmla="*/ 0 h 2"/>
                  <a:gd name="T10" fmla="*/ 2 w 154"/>
                  <a:gd name="T11" fmla="*/ 0 h 2"/>
                  <a:gd name="T12" fmla="*/ 0 w 154"/>
                  <a:gd name="T13" fmla="*/ 0 h 2"/>
                  <a:gd name="T14" fmla="*/ 0 w 154"/>
                  <a:gd name="T15" fmla="*/ 2 h 2"/>
                  <a:gd name="T16" fmla="*/ 2 w 154"/>
                  <a:gd name="T17" fmla="*/ 2 h 2"/>
                  <a:gd name="T18" fmla="*/ 0 w 154"/>
                  <a:gd name="T19" fmla="*/ 0 h 2"/>
                  <a:gd name="T20" fmla="*/ 0 w 154"/>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 h="2">
                    <a:moveTo>
                      <a:pt x="0" y="0"/>
                    </a:moveTo>
                    <a:lnTo>
                      <a:pt x="2" y="2"/>
                    </a:lnTo>
                    <a:lnTo>
                      <a:pt x="154" y="2"/>
                    </a:lnTo>
                    <a:lnTo>
                      <a:pt x="154" y="0"/>
                    </a:lnTo>
                    <a:lnTo>
                      <a:pt x="2" y="0"/>
                    </a:lnTo>
                    <a:lnTo>
                      <a:pt x="0" y="0"/>
                    </a:lnTo>
                    <a:lnTo>
                      <a:pt x="0" y="2"/>
                    </a:lnTo>
                    <a:lnTo>
                      <a:pt x="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9" name="Freeform 1524"/>
              <p:cNvSpPr>
                <a:spLocks/>
              </p:cNvSpPr>
              <p:nvPr/>
            </p:nvSpPr>
            <p:spPr bwMode="auto">
              <a:xfrm>
                <a:off x="2228" y="3462"/>
                <a:ext cx="2" cy="42"/>
              </a:xfrm>
              <a:custGeom>
                <a:avLst/>
                <a:gdLst>
                  <a:gd name="T0" fmla="*/ 2 w 2"/>
                  <a:gd name="T1" fmla="*/ 0 h 42"/>
                  <a:gd name="T2" fmla="*/ 0 w 2"/>
                  <a:gd name="T3" fmla="*/ 2 h 42"/>
                  <a:gd name="T4" fmla="*/ 0 w 2"/>
                  <a:gd name="T5" fmla="*/ 42 h 42"/>
                  <a:gd name="T6" fmla="*/ 2 w 2"/>
                  <a:gd name="T7" fmla="*/ 42 h 42"/>
                  <a:gd name="T8" fmla="*/ 2 w 2"/>
                  <a:gd name="T9" fmla="*/ 2 h 42"/>
                  <a:gd name="T10" fmla="*/ 2 w 2"/>
                  <a:gd name="T11" fmla="*/ 2 h 42"/>
                  <a:gd name="T12" fmla="*/ 2 w 2"/>
                  <a:gd name="T13" fmla="*/ 0 h 42"/>
                  <a:gd name="T14" fmla="*/ 0 w 2"/>
                  <a:gd name="T15" fmla="*/ 0 h 42"/>
                  <a:gd name="T16" fmla="*/ 0 w 2"/>
                  <a:gd name="T17" fmla="*/ 2 h 42"/>
                  <a:gd name="T18" fmla="*/ 2 w 2"/>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42">
                    <a:moveTo>
                      <a:pt x="2" y="0"/>
                    </a:moveTo>
                    <a:lnTo>
                      <a:pt x="0" y="2"/>
                    </a:lnTo>
                    <a:lnTo>
                      <a:pt x="0" y="42"/>
                    </a:lnTo>
                    <a:lnTo>
                      <a:pt x="2" y="42"/>
                    </a:lnTo>
                    <a:lnTo>
                      <a:pt x="2" y="2"/>
                    </a:lnTo>
                    <a:lnTo>
                      <a:pt x="2" y="0"/>
                    </a:lnTo>
                    <a:lnTo>
                      <a:pt x="0" y="0"/>
                    </a:lnTo>
                    <a:lnTo>
                      <a:pt x="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0" name="Rectangle 1525"/>
              <p:cNvSpPr>
                <a:spLocks noChangeArrowheads="1"/>
              </p:cNvSpPr>
              <p:nvPr/>
            </p:nvSpPr>
            <p:spPr bwMode="auto">
              <a:xfrm>
                <a:off x="2226" y="3504"/>
                <a:ext cx="158" cy="54"/>
              </a:xfrm>
              <a:prstGeom prst="rect">
                <a:avLst/>
              </a:prstGeom>
              <a:solidFill>
                <a:srgbClr val="92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761" name="Freeform 1526"/>
              <p:cNvSpPr>
                <a:spLocks/>
              </p:cNvSpPr>
              <p:nvPr/>
            </p:nvSpPr>
            <p:spPr bwMode="auto">
              <a:xfrm>
                <a:off x="2226" y="3504"/>
                <a:ext cx="158" cy="2"/>
              </a:xfrm>
              <a:custGeom>
                <a:avLst/>
                <a:gdLst>
                  <a:gd name="T0" fmla="*/ 158 w 158"/>
                  <a:gd name="T1" fmla="*/ 0 h 2"/>
                  <a:gd name="T2" fmla="*/ 158 w 158"/>
                  <a:gd name="T3" fmla="*/ 0 h 2"/>
                  <a:gd name="T4" fmla="*/ 0 w 158"/>
                  <a:gd name="T5" fmla="*/ 0 h 2"/>
                  <a:gd name="T6" fmla="*/ 0 w 158"/>
                  <a:gd name="T7" fmla="*/ 2 h 2"/>
                  <a:gd name="T8" fmla="*/ 158 w 158"/>
                  <a:gd name="T9" fmla="*/ 2 h 2"/>
                  <a:gd name="T10" fmla="*/ 158 w 158"/>
                  <a:gd name="T11" fmla="*/ 0 h 2"/>
                  <a:gd name="T12" fmla="*/ 158 w 158"/>
                  <a:gd name="T13" fmla="*/ 0 h 2"/>
                  <a:gd name="T14" fmla="*/ 158 w 158"/>
                  <a:gd name="T15" fmla="*/ 0 h 2"/>
                  <a:gd name="T16" fmla="*/ 158 w 158"/>
                  <a:gd name="T17" fmla="*/ 0 h 2"/>
                  <a:gd name="T18" fmla="*/ 158 w 158"/>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2">
                    <a:moveTo>
                      <a:pt x="158" y="0"/>
                    </a:moveTo>
                    <a:lnTo>
                      <a:pt x="158" y="0"/>
                    </a:lnTo>
                    <a:lnTo>
                      <a:pt x="0" y="0"/>
                    </a:lnTo>
                    <a:lnTo>
                      <a:pt x="0" y="2"/>
                    </a:lnTo>
                    <a:lnTo>
                      <a:pt x="158" y="2"/>
                    </a:lnTo>
                    <a:lnTo>
                      <a:pt x="1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2" name="Freeform 1527"/>
              <p:cNvSpPr>
                <a:spLocks/>
              </p:cNvSpPr>
              <p:nvPr/>
            </p:nvSpPr>
            <p:spPr bwMode="auto">
              <a:xfrm>
                <a:off x="2384" y="3504"/>
                <a:ext cx="1" cy="54"/>
              </a:xfrm>
              <a:custGeom>
                <a:avLst/>
                <a:gdLst>
                  <a:gd name="T0" fmla="*/ 0 w 1"/>
                  <a:gd name="T1" fmla="*/ 54 h 54"/>
                  <a:gd name="T2" fmla="*/ 0 w 1"/>
                  <a:gd name="T3" fmla="*/ 54 h 54"/>
                  <a:gd name="T4" fmla="*/ 0 w 1"/>
                  <a:gd name="T5" fmla="*/ 0 h 54"/>
                  <a:gd name="T6" fmla="*/ 0 w 1"/>
                  <a:gd name="T7" fmla="*/ 0 h 54"/>
                  <a:gd name="T8" fmla="*/ 0 w 1"/>
                  <a:gd name="T9" fmla="*/ 54 h 54"/>
                  <a:gd name="T10" fmla="*/ 0 w 1"/>
                  <a:gd name="T11" fmla="*/ 52 h 54"/>
                  <a:gd name="T12" fmla="*/ 0 w 1"/>
                  <a:gd name="T13" fmla="*/ 54 h 54"/>
                  <a:gd name="T14" fmla="*/ 0 w 1"/>
                  <a:gd name="T15" fmla="*/ 54 h 54"/>
                  <a:gd name="T16" fmla="*/ 0 w 1"/>
                  <a:gd name="T17" fmla="*/ 54 h 54"/>
                  <a:gd name="T18" fmla="*/ 0 w 1"/>
                  <a:gd name="T19" fmla="*/ 54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54">
                    <a:moveTo>
                      <a:pt x="0" y="54"/>
                    </a:moveTo>
                    <a:lnTo>
                      <a:pt x="0" y="54"/>
                    </a:lnTo>
                    <a:lnTo>
                      <a:pt x="0" y="0"/>
                    </a:lnTo>
                    <a:lnTo>
                      <a:pt x="0" y="54"/>
                    </a:lnTo>
                    <a:lnTo>
                      <a:pt x="0" y="52"/>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3" name="Freeform 1528"/>
              <p:cNvSpPr>
                <a:spLocks/>
              </p:cNvSpPr>
              <p:nvPr/>
            </p:nvSpPr>
            <p:spPr bwMode="auto">
              <a:xfrm>
                <a:off x="2226" y="3556"/>
                <a:ext cx="158" cy="2"/>
              </a:xfrm>
              <a:custGeom>
                <a:avLst/>
                <a:gdLst>
                  <a:gd name="T0" fmla="*/ 0 w 158"/>
                  <a:gd name="T1" fmla="*/ 2 h 2"/>
                  <a:gd name="T2" fmla="*/ 0 w 158"/>
                  <a:gd name="T3" fmla="*/ 2 h 2"/>
                  <a:gd name="T4" fmla="*/ 158 w 158"/>
                  <a:gd name="T5" fmla="*/ 2 h 2"/>
                  <a:gd name="T6" fmla="*/ 158 w 158"/>
                  <a:gd name="T7" fmla="*/ 0 h 2"/>
                  <a:gd name="T8" fmla="*/ 0 w 158"/>
                  <a:gd name="T9" fmla="*/ 0 h 2"/>
                  <a:gd name="T10" fmla="*/ 2 w 158"/>
                  <a:gd name="T11" fmla="*/ 2 h 2"/>
                  <a:gd name="T12" fmla="*/ 0 w 158"/>
                  <a:gd name="T13" fmla="*/ 2 h 2"/>
                  <a:gd name="T14" fmla="*/ 0 w 158"/>
                  <a:gd name="T15" fmla="*/ 2 h 2"/>
                  <a:gd name="T16" fmla="*/ 0 w 158"/>
                  <a:gd name="T17" fmla="*/ 2 h 2"/>
                  <a:gd name="T18" fmla="*/ 0 w 158"/>
                  <a:gd name="T19" fmla="*/ 2 h 2"/>
                  <a:gd name="T20" fmla="*/ 0 w 158"/>
                  <a:gd name="T21" fmla="*/ 2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8" h="2">
                    <a:moveTo>
                      <a:pt x="0" y="2"/>
                    </a:moveTo>
                    <a:lnTo>
                      <a:pt x="0" y="2"/>
                    </a:lnTo>
                    <a:lnTo>
                      <a:pt x="158" y="2"/>
                    </a:lnTo>
                    <a:lnTo>
                      <a:pt x="158" y="0"/>
                    </a:lnTo>
                    <a:lnTo>
                      <a:pt x="0" y="0"/>
                    </a:lnTo>
                    <a:lnTo>
                      <a:pt x="2"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4" name="Freeform 1529"/>
              <p:cNvSpPr>
                <a:spLocks/>
              </p:cNvSpPr>
              <p:nvPr/>
            </p:nvSpPr>
            <p:spPr bwMode="auto">
              <a:xfrm>
                <a:off x="2226" y="3504"/>
                <a:ext cx="2" cy="54"/>
              </a:xfrm>
              <a:custGeom>
                <a:avLst/>
                <a:gdLst>
                  <a:gd name="T0" fmla="*/ 0 w 2"/>
                  <a:gd name="T1" fmla="*/ 0 h 54"/>
                  <a:gd name="T2" fmla="*/ 0 w 2"/>
                  <a:gd name="T3" fmla="*/ 0 h 54"/>
                  <a:gd name="T4" fmla="*/ 0 w 2"/>
                  <a:gd name="T5" fmla="*/ 54 h 54"/>
                  <a:gd name="T6" fmla="*/ 2 w 2"/>
                  <a:gd name="T7" fmla="*/ 54 h 54"/>
                  <a:gd name="T8" fmla="*/ 2 w 2"/>
                  <a:gd name="T9" fmla="*/ 0 h 54"/>
                  <a:gd name="T10" fmla="*/ 0 w 2"/>
                  <a:gd name="T11" fmla="*/ 2 h 54"/>
                  <a:gd name="T12" fmla="*/ 0 w 2"/>
                  <a:gd name="T13" fmla="*/ 0 h 54"/>
                  <a:gd name="T14" fmla="*/ 0 w 2"/>
                  <a:gd name="T15" fmla="*/ 0 h 54"/>
                  <a:gd name="T16" fmla="*/ 0 w 2"/>
                  <a:gd name="T17" fmla="*/ 0 h 54"/>
                  <a:gd name="T18" fmla="*/ 0 w 2"/>
                  <a:gd name="T19" fmla="*/ 0 h 54"/>
                  <a:gd name="T20" fmla="*/ 0 w 2"/>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54">
                    <a:moveTo>
                      <a:pt x="0" y="0"/>
                    </a:moveTo>
                    <a:lnTo>
                      <a:pt x="0" y="0"/>
                    </a:lnTo>
                    <a:lnTo>
                      <a:pt x="0" y="54"/>
                    </a:lnTo>
                    <a:lnTo>
                      <a:pt x="2" y="54"/>
                    </a:lnTo>
                    <a:lnTo>
                      <a:pt x="2" y="0"/>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5" name="Freeform 1530"/>
              <p:cNvSpPr>
                <a:spLocks/>
              </p:cNvSpPr>
              <p:nvPr/>
            </p:nvSpPr>
            <p:spPr bwMode="auto">
              <a:xfrm>
                <a:off x="2230" y="3508"/>
                <a:ext cx="152" cy="46"/>
              </a:xfrm>
              <a:custGeom>
                <a:avLst/>
                <a:gdLst>
                  <a:gd name="T0" fmla="*/ 0 w 152"/>
                  <a:gd name="T1" fmla="*/ 0 h 46"/>
                  <a:gd name="T2" fmla="*/ 152 w 152"/>
                  <a:gd name="T3" fmla="*/ 0 h 46"/>
                  <a:gd name="T4" fmla="*/ 152 w 152"/>
                  <a:gd name="T5" fmla="*/ 46 h 46"/>
                  <a:gd name="T6" fmla="*/ 0 w 152"/>
                  <a:gd name="T7" fmla="*/ 46 h 46"/>
                  <a:gd name="T8" fmla="*/ 0 w 152"/>
                  <a:gd name="T9" fmla="*/ 0 h 46"/>
                  <a:gd name="T10" fmla="*/ 0 w 152"/>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46">
                    <a:moveTo>
                      <a:pt x="0" y="0"/>
                    </a:moveTo>
                    <a:lnTo>
                      <a:pt x="152" y="0"/>
                    </a:lnTo>
                    <a:lnTo>
                      <a:pt x="152" y="46"/>
                    </a:lnTo>
                    <a:lnTo>
                      <a:pt x="0" y="46"/>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6" name="Freeform 1531"/>
              <p:cNvSpPr>
                <a:spLocks/>
              </p:cNvSpPr>
              <p:nvPr/>
            </p:nvSpPr>
            <p:spPr bwMode="auto">
              <a:xfrm>
                <a:off x="2230" y="3508"/>
                <a:ext cx="152" cy="46"/>
              </a:xfrm>
              <a:custGeom>
                <a:avLst/>
                <a:gdLst>
                  <a:gd name="T0" fmla="*/ 0 w 152"/>
                  <a:gd name="T1" fmla="*/ 0 h 46"/>
                  <a:gd name="T2" fmla="*/ 2 w 152"/>
                  <a:gd name="T3" fmla="*/ 2 h 46"/>
                  <a:gd name="T4" fmla="*/ 148 w 152"/>
                  <a:gd name="T5" fmla="*/ 44 h 46"/>
                  <a:gd name="T6" fmla="*/ 152 w 152"/>
                  <a:gd name="T7" fmla="*/ 46 h 46"/>
                  <a:gd name="T8" fmla="*/ 0 w 152"/>
                  <a:gd name="T9" fmla="*/ 46 h 46"/>
                  <a:gd name="T10" fmla="*/ 0 w 152"/>
                  <a:gd name="T11" fmla="*/ 0 h 46"/>
                  <a:gd name="T12" fmla="*/ 0 w 152"/>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 h="46">
                    <a:moveTo>
                      <a:pt x="0" y="0"/>
                    </a:moveTo>
                    <a:lnTo>
                      <a:pt x="2" y="2"/>
                    </a:lnTo>
                    <a:lnTo>
                      <a:pt x="148" y="44"/>
                    </a:lnTo>
                    <a:lnTo>
                      <a:pt x="152" y="46"/>
                    </a:lnTo>
                    <a:lnTo>
                      <a:pt x="0" y="4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7" name="Rectangle 1532"/>
              <p:cNvSpPr>
                <a:spLocks noChangeArrowheads="1"/>
              </p:cNvSpPr>
              <p:nvPr/>
            </p:nvSpPr>
            <p:spPr bwMode="auto">
              <a:xfrm>
                <a:off x="2232" y="3510"/>
                <a:ext cx="146" cy="42"/>
              </a:xfrm>
              <a:prstGeom prst="rect">
                <a:avLst/>
              </a:prstGeom>
              <a:solidFill>
                <a:srgbClr val="92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768" name="Freeform 1533"/>
              <p:cNvSpPr>
                <a:spLocks/>
              </p:cNvSpPr>
              <p:nvPr/>
            </p:nvSpPr>
            <p:spPr bwMode="auto">
              <a:xfrm>
                <a:off x="2232" y="3468"/>
                <a:ext cx="146" cy="12"/>
              </a:xfrm>
              <a:custGeom>
                <a:avLst/>
                <a:gdLst>
                  <a:gd name="T0" fmla="*/ 0 w 146"/>
                  <a:gd name="T1" fmla="*/ 0 h 12"/>
                  <a:gd name="T2" fmla="*/ 146 w 146"/>
                  <a:gd name="T3" fmla="*/ 2 h 12"/>
                  <a:gd name="T4" fmla="*/ 146 w 146"/>
                  <a:gd name="T5" fmla="*/ 12 h 12"/>
                  <a:gd name="T6" fmla="*/ 0 w 146"/>
                  <a:gd name="T7" fmla="*/ 12 h 12"/>
                  <a:gd name="T8" fmla="*/ 0 w 146"/>
                  <a:gd name="T9" fmla="*/ 2 h 12"/>
                  <a:gd name="T10" fmla="*/ 0 w 146"/>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12">
                    <a:moveTo>
                      <a:pt x="0" y="0"/>
                    </a:moveTo>
                    <a:lnTo>
                      <a:pt x="146" y="2"/>
                    </a:lnTo>
                    <a:lnTo>
                      <a:pt x="146" y="12"/>
                    </a:lnTo>
                    <a:lnTo>
                      <a:pt x="0" y="12"/>
                    </a:lnTo>
                    <a:lnTo>
                      <a:pt x="0" y="2"/>
                    </a:lnTo>
                    <a:lnTo>
                      <a:pt x="0" y="0"/>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9" name="Freeform 1534"/>
              <p:cNvSpPr>
                <a:spLocks/>
              </p:cNvSpPr>
              <p:nvPr/>
            </p:nvSpPr>
            <p:spPr bwMode="auto">
              <a:xfrm>
                <a:off x="2232" y="3470"/>
                <a:ext cx="148" cy="10"/>
              </a:xfrm>
              <a:custGeom>
                <a:avLst/>
                <a:gdLst>
                  <a:gd name="T0" fmla="*/ 4 w 148"/>
                  <a:gd name="T1" fmla="*/ 6 h 10"/>
                  <a:gd name="T2" fmla="*/ 144 w 148"/>
                  <a:gd name="T3" fmla="*/ 2 h 10"/>
                  <a:gd name="T4" fmla="*/ 148 w 148"/>
                  <a:gd name="T5" fmla="*/ 0 h 10"/>
                  <a:gd name="T6" fmla="*/ 148 w 148"/>
                  <a:gd name="T7" fmla="*/ 10 h 10"/>
                  <a:gd name="T8" fmla="*/ 0 w 148"/>
                  <a:gd name="T9" fmla="*/ 10 h 10"/>
                  <a:gd name="T10" fmla="*/ 4 w 148"/>
                  <a:gd name="T11" fmla="*/ 6 h 10"/>
                  <a:gd name="T12" fmla="*/ 4 w 148"/>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10">
                    <a:moveTo>
                      <a:pt x="4" y="6"/>
                    </a:moveTo>
                    <a:lnTo>
                      <a:pt x="144" y="2"/>
                    </a:lnTo>
                    <a:lnTo>
                      <a:pt x="148" y="0"/>
                    </a:lnTo>
                    <a:lnTo>
                      <a:pt x="148" y="10"/>
                    </a:lnTo>
                    <a:lnTo>
                      <a:pt x="0" y="10"/>
                    </a:lnTo>
                    <a:lnTo>
                      <a:pt x="4" y="6"/>
                    </a:lnTo>
                    <a:close/>
                  </a:path>
                </a:pathLst>
              </a:custGeom>
              <a:solidFill>
                <a:srgbClr val="C5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0" name="Freeform 1535"/>
              <p:cNvSpPr>
                <a:spLocks/>
              </p:cNvSpPr>
              <p:nvPr/>
            </p:nvSpPr>
            <p:spPr bwMode="auto">
              <a:xfrm>
                <a:off x="2332" y="3492"/>
                <a:ext cx="6" cy="6"/>
              </a:xfrm>
              <a:custGeom>
                <a:avLst/>
                <a:gdLst>
                  <a:gd name="T0" fmla="*/ 6 w 6"/>
                  <a:gd name="T1" fmla="*/ 2 h 6"/>
                  <a:gd name="T2" fmla="*/ 6 w 6"/>
                  <a:gd name="T3" fmla="*/ 2 h 6"/>
                  <a:gd name="T4" fmla="*/ 6 w 6"/>
                  <a:gd name="T5" fmla="*/ 2 h 6"/>
                  <a:gd name="T6" fmla="*/ 6 w 6"/>
                  <a:gd name="T7" fmla="*/ 2 h 6"/>
                  <a:gd name="T8" fmla="*/ 6 w 6"/>
                  <a:gd name="T9" fmla="*/ 2 h 6"/>
                  <a:gd name="T10" fmla="*/ 6 w 6"/>
                  <a:gd name="T11" fmla="*/ 2 h 6"/>
                  <a:gd name="T12" fmla="*/ 6 w 6"/>
                  <a:gd name="T13" fmla="*/ 0 h 6"/>
                  <a:gd name="T14" fmla="*/ 6 w 6"/>
                  <a:gd name="T15" fmla="*/ 0 h 6"/>
                  <a:gd name="T16" fmla="*/ 6 w 6"/>
                  <a:gd name="T17" fmla="*/ 0 h 6"/>
                  <a:gd name="T18" fmla="*/ 4 w 6"/>
                  <a:gd name="T19" fmla="*/ 0 h 6"/>
                  <a:gd name="T20" fmla="*/ 4 w 6"/>
                  <a:gd name="T21" fmla="*/ 0 h 6"/>
                  <a:gd name="T22" fmla="*/ 4 w 6"/>
                  <a:gd name="T23" fmla="*/ 0 h 6"/>
                  <a:gd name="T24" fmla="*/ 4 w 6"/>
                  <a:gd name="T25" fmla="*/ 0 h 6"/>
                  <a:gd name="T26" fmla="*/ 4 w 6"/>
                  <a:gd name="T27" fmla="*/ 0 h 6"/>
                  <a:gd name="T28" fmla="*/ 4 w 6"/>
                  <a:gd name="T29" fmla="*/ 0 h 6"/>
                  <a:gd name="T30" fmla="*/ 2 w 6"/>
                  <a:gd name="T31" fmla="*/ 0 h 6"/>
                  <a:gd name="T32" fmla="*/ 2 w 6"/>
                  <a:gd name="T33" fmla="*/ 0 h 6"/>
                  <a:gd name="T34" fmla="*/ 2 w 6"/>
                  <a:gd name="T35" fmla="*/ 0 h 6"/>
                  <a:gd name="T36" fmla="*/ 2 w 6"/>
                  <a:gd name="T37" fmla="*/ 0 h 6"/>
                  <a:gd name="T38" fmla="*/ 2 w 6"/>
                  <a:gd name="T39" fmla="*/ 0 h 6"/>
                  <a:gd name="T40" fmla="*/ 2 w 6"/>
                  <a:gd name="T41" fmla="*/ 0 h 6"/>
                  <a:gd name="T42" fmla="*/ 2 w 6"/>
                  <a:gd name="T43" fmla="*/ 2 h 6"/>
                  <a:gd name="T44" fmla="*/ 0 w 6"/>
                  <a:gd name="T45" fmla="*/ 2 h 6"/>
                  <a:gd name="T46" fmla="*/ 0 w 6"/>
                  <a:gd name="T47" fmla="*/ 2 h 6"/>
                  <a:gd name="T48" fmla="*/ 0 w 6"/>
                  <a:gd name="T49" fmla="*/ 2 h 6"/>
                  <a:gd name="T50" fmla="*/ 0 w 6"/>
                  <a:gd name="T51" fmla="*/ 2 h 6"/>
                  <a:gd name="T52" fmla="*/ 0 w 6"/>
                  <a:gd name="T53" fmla="*/ 2 h 6"/>
                  <a:gd name="T54" fmla="*/ 0 w 6"/>
                  <a:gd name="T55" fmla="*/ 2 h 6"/>
                  <a:gd name="T56" fmla="*/ 0 w 6"/>
                  <a:gd name="T57" fmla="*/ 4 h 6"/>
                  <a:gd name="T58" fmla="*/ 0 w 6"/>
                  <a:gd name="T59" fmla="*/ 4 h 6"/>
                  <a:gd name="T60" fmla="*/ 0 w 6"/>
                  <a:gd name="T61" fmla="*/ 4 h 6"/>
                  <a:gd name="T62" fmla="*/ 2 w 6"/>
                  <a:gd name="T63" fmla="*/ 4 h 6"/>
                  <a:gd name="T64" fmla="*/ 2 w 6"/>
                  <a:gd name="T65" fmla="*/ 4 h 6"/>
                  <a:gd name="T66" fmla="*/ 2 w 6"/>
                  <a:gd name="T67" fmla="*/ 4 h 6"/>
                  <a:gd name="T68" fmla="*/ 2 w 6"/>
                  <a:gd name="T69" fmla="*/ 6 h 6"/>
                  <a:gd name="T70" fmla="*/ 2 w 6"/>
                  <a:gd name="T71" fmla="*/ 6 h 6"/>
                  <a:gd name="T72" fmla="*/ 2 w 6"/>
                  <a:gd name="T73" fmla="*/ 6 h 6"/>
                  <a:gd name="T74" fmla="*/ 4 w 6"/>
                  <a:gd name="T75" fmla="*/ 6 h 6"/>
                  <a:gd name="T76" fmla="*/ 4 w 6"/>
                  <a:gd name="T77" fmla="*/ 6 h 6"/>
                  <a:gd name="T78" fmla="*/ 4 w 6"/>
                  <a:gd name="T79" fmla="*/ 6 h 6"/>
                  <a:gd name="T80" fmla="*/ 4 w 6"/>
                  <a:gd name="T81" fmla="*/ 6 h 6"/>
                  <a:gd name="T82" fmla="*/ 4 w 6"/>
                  <a:gd name="T83" fmla="*/ 6 h 6"/>
                  <a:gd name="T84" fmla="*/ 6 w 6"/>
                  <a:gd name="T85" fmla="*/ 4 h 6"/>
                  <a:gd name="T86" fmla="*/ 6 w 6"/>
                  <a:gd name="T87" fmla="*/ 4 h 6"/>
                  <a:gd name="T88" fmla="*/ 6 w 6"/>
                  <a:gd name="T89" fmla="*/ 4 h 6"/>
                  <a:gd name="T90" fmla="*/ 6 w 6"/>
                  <a:gd name="T91" fmla="*/ 4 h 6"/>
                  <a:gd name="T92" fmla="*/ 6 w 6"/>
                  <a:gd name="T93" fmla="*/ 4 h 6"/>
                  <a:gd name="T94" fmla="*/ 6 w 6"/>
                  <a:gd name="T95" fmla="*/ 4 h 6"/>
                  <a:gd name="T96" fmla="*/ 6 w 6"/>
                  <a:gd name="T97" fmla="*/ 2 h 6"/>
                  <a:gd name="T98" fmla="*/ 6 w 6"/>
                  <a:gd name="T99" fmla="*/ 2 h 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 h="6">
                    <a:moveTo>
                      <a:pt x="6" y="2"/>
                    </a:moveTo>
                    <a:lnTo>
                      <a:pt x="6" y="2"/>
                    </a:lnTo>
                    <a:lnTo>
                      <a:pt x="6" y="0"/>
                    </a:lnTo>
                    <a:lnTo>
                      <a:pt x="4" y="0"/>
                    </a:lnTo>
                    <a:lnTo>
                      <a:pt x="2" y="0"/>
                    </a:lnTo>
                    <a:lnTo>
                      <a:pt x="2" y="2"/>
                    </a:lnTo>
                    <a:lnTo>
                      <a:pt x="0" y="2"/>
                    </a:lnTo>
                    <a:lnTo>
                      <a:pt x="0" y="4"/>
                    </a:lnTo>
                    <a:lnTo>
                      <a:pt x="2" y="4"/>
                    </a:lnTo>
                    <a:lnTo>
                      <a:pt x="2" y="6"/>
                    </a:lnTo>
                    <a:lnTo>
                      <a:pt x="4" y="6"/>
                    </a:lnTo>
                    <a:lnTo>
                      <a:pt x="6" y="4"/>
                    </a:lnTo>
                    <a:lnTo>
                      <a:pt x="6" y="2"/>
                    </a:lnTo>
                    <a:close/>
                  </a:path>
                </a:pathLst>
              </a:custGeom>
              <a:solidFill>
                <a:srgbClr val="C5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1" name="Freeform 1536"/>
              <p:cNvSpPr>
                <a:spLocks/>
              </p:cNvSpPr>
              <p:nvPr/>
            </p:nvSpPr>
            <p:spPr bwMode="auto">
              <a:xfrm>
                <a:off x="2332" y="3492"/>
                <a:ext cx="6" cy="4"/>
              </a:xfrm>
              <a:custGeom>
                <a:avLst/>
                <a:gdLst>
                  <a:gd name="T0" fmla="*/ 4 w 6"/>
                  <a:gd name="T1" fmla="*/ 4 h 4"/>
                  <a:gd name="T2" fmla="*/ 6 w 6"/>
                  <a:gd name="T3" fmla="*/ 4 h 4"/>
                  <a:gd name="T4" fmla="*/ 6 w 6"/>
                  <a:gd name="T5" fmla="*/ 4 h 4"/>
                  <a:gd name="T6" fmla="*/ 6 w 6"/>
                  <a:gd name="T7" fmla="*/ 4 h 4"/>
                  <a:gd name="T8" fmla="*/ 6 w 6"/>
                  <a:gd name="T9" fmla="*/ 2 h 4"/>
                  <a:gd name="T10" fmla="*/ 6 w 6"/>
                  <a:gd name="T11" fmla="*/ 2 h 4"/>
                  <a:gd name="T12" fmla="*/ 6 w 6"/>
                  <a:gd name="T13" fmla="*/ 2 h 4"/>
                  <a:gd name="T14" fmla="*/ 6 w 6"/>
                  <a:gd name="T15" fmla="*/ 2 h 4"/>
                  <a:gd name="T16" fmla="*/ 6 w 6"/>
                  <a:gd name="T17" fmla="*/ 0 h 4"/>
                  <a:gd name="T18" fmla="*/ 4 w 6"/>
                  <a:gd name="T19" fmla="*/ 0 h 4"/>
                  <a:gd name="T20" fmla="*/ 4 w 6"/>
                  <a:gd name="T21" fmla="*/ 0 h 4"/>
                  <a:gd name="T22" fmla="*/ 4 w 6"/>
                  <a:gd name="T23" fmla="*/ 0 h 4"/>
                  <a:gd name="T24" fmla="*/ 4 w 6"/>
                  <a:gd name="T25" fmla="*/ 0 h 4"/>
                  <a:gd name="T26" fmla="*/ 2 w 6"/>
                  <a:gd name="T27" fmla="*/ 0 h 4"/>
                  <a:gd name="T28" fmla="*/ 2 w 6"/>
                  <a:gd name="T29" fmla="*/ 0 h 4"/>
                  <a:gd name="T30" fmla="*/ 2 w 6"/>
                  <a:gd name="T31" fmla="*/ 0 h 4"/>
                  <a:gd name="T32" fmla="*/ 2 w 6"/>
                  <a:gd name="T33" fmla="*/ 2 h 4"/>
                  <a:gd name="T34" fmla="*/ 0 w 6"/>
                  <a:gd name="T35" fmla="*/ 2 h 4"/>
                  <a:gd name="T36" fmla="*/ 0 w 6"/>
                  <a:gd name="T37" fmla="*/ 2 h 4"/>
                  <a:gd name="T38" fmla="*/ 0 w 6"/>
                  <a:gd name="T39" fmla="*/ 2 h 4"/>
                  <a:gd name="T40" fmla="*/ 0 w 6"/>
                  <a:gd name="T41" fmla="*/ 4 h 4"/>
                  <a:gd name="T42" fmla="*/ 4 w 6"/>
                  <a:gd name="T43" fmla="*/ 2 h 4"/>
                  <a:gd name="T44" fmla="*/ 4 w 6"/>
                  <a:gd name="T45" fmla="*/ 4 h 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 h="4">
                    <a:moveTo>
                      <a:pt x="4" y="4"/>
                    </a:moveTo>
                    <a:lnTo>
                      <a:pt x="6" y="4"/>
                    </a:lnTo>
                    <a:lnTo>
                      <a:pt x="6" y="2"/>
                    </a:lnTo>
                    <a:lnTo>
                      <a:pt x="6" y="0"/>
                    </a:lnTo>
                    <a:lnTo>
                      <a:pt x="4" y="0"/>
                    </a:lnTo>
                    <a:lnTo>
                      <a:pt x="2" y="0"/>
                    </a:lnTo>
                    <a:lnTo>
                      <a:pt x="2" y="2"/>
                    </a:lnTo>
                    <a:lnTo>
                      <a:pt x="0" y="2"/>
                    </a:lnTo>
                    <a:lnTo>
                      <a:pt x="0" y="4"/>
                    </a:lnTo>
                    <a:lnTo>
                      <a:pt x="4" y="2"/>
                    </a:lnTo>
                    <a:lnTo>
                      <a:pt x="4" y="4"/>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2" name="Freeform 1537"/>
              <p:cNvSpPr>
                <a:spLocks/>
              </p:cNvSpPr>
              <p:nvPr/>
            </p:nvSpPr>
            <p:spPr bwMode="auto">
              <a:xfrm>
                <a:off x="2334" y="3492"/>
                <a:ext cx="4" cy="4"/>
              </a:xfrm>
              <a:custGeom>
                <a:avLst/>
                <a:gdLst>
                  <a:gd name="T0" fmla="*/ 4 w 4"/>
                  <a:gd name="T1" fmla="*/ 2 h 4"/>
                  <a:gd name="T2" fmla="*/ 2 w 4"/>
                  <a:gd name="T3" fmla="*/ 2 h 4"/>
                  <a:gd name="T4" fmla="*/ 2 w 4"/>
                  <a:gd name="T5" fmla="*/ 2 h 4"/>
                  <a:gd name="T6" fmla="*/ 2 w 4"/>
                  <a:gd name="T7" fmla="*/ 2 h 4"/>
                  <a:gd name="T8" fmla="*/ 2 w 4"/>
                  <a:gd name="T9" fmla="*/ 2 h 4"/>
                  <a:gd name="T10" fmla="*/ 2 w 4"/>
                  <a:gd name="T11" fmla="*/ 0 h 4"/>
                  <a:gd name="T12" fmla="*/ 2 w 4"/>
                  <a:gd name="T13" fmla="*/ 0 h 4"/>
                  <a:gd name="T14" fmla="*/ 2 w 4"/>
                  <a:gd name="T15" fmla="*/ 0 h 4"/>
                  <a:gd name="T16" fmla="*/ 2 w 4"/>
                  <a:gd name="T17" fmla="*/ 0 h 4"/>
                  <a:gd name="T18" fmla="*/ 0 w 4"/>
                  <a:gd name="T19" fmla="*/ 0 h 4"/>
                  <a:gd name="T20" fmla="*/ 0 w 4"/>
                  <a:gd name="T21" fmla="*/ 0 h 4"/>
                  <a:gd name="T22" fmla="*/ 0 w 4"/>
                  <a:gd name="T23" fmla="*/ 2 h 4"/>
                  <a:gd name="T24" fmla="*/ 0 w 4"/>
                  <a:gd name="T25" fmla="*/ 2 h 4"/>
                  <a:gd name="T26" fmla="*/ 0 w 4"/>
                  <a:gd name="T27" fmla="*/ 2 h 4"/>
                  <a:gd name="T28" fmla="*/ 0 w 4"/>
                  <a:gd name="T29" fmla="*/ 2 h 4"/>
                  <a:gd name="T30" fmla="*/ 0 w 4"/>
                  <a:gd name="T31" fmla="*/ 2 h 4"/>
                  <a:gd name="T32" fmla="*/ 0 w 4"/>
                  <a:gd name="T33" fmla="*/ 2 h 4"/>
                  <a:gd name="T34" fmla="*/ 0 w 4"/>
                  <a:gd name="T35" fmla="*/ 4 h 4"/>
                  <a:gd name="T36" fmla="*/ 0 w 4"/>
                  <a:gd name="T37" fmla="*/ 4 h 4"/>
                  <a:gd name="T38" fmla="*/ 0 w 4"/>
                  <a:gd name="T39" fmla="*/ 4 h 4"/>
                  <a:gd name="T40" fmla="*/ 0 w 4"/>
                  <a:gd name="T41" fmla="*/ 4 h 4"/>
                  <a:gd name="T42" fmla="*/ 2 w 4"/>
                  <a:gd name="T43" fmla="*/ 4 h 4"/>
                  <a:gd name="T44" fmla="*/ 2 w 4"/>
                  <a:gd name="T45" fmla="*/ 4 h 4"/>
                  <a:gd name="T46" fmla="*/ 2 w 4"/>
                  <a:gd name="T47" fmla="*/ 4 h 4"/>
                  <a:gd name="T48" fmla="*/ 2 w 4"/>
                  <a:gd name="T49" fmla="*/ 4 h 4"/>
                  <a:gd name="T50" fmla="*/ 2 w 4"/>
                  <a:gd name="T51" fmla="*/ 4 h 4"/>
                  <a:gd name="T52" fmla="*/ 2 w 4"/>
                  <a:gd name="T53" fmla="*/ 4 h 4"/>
                  <a:gd name="T54" fmla="*/ 2 w 4"/>
                  <a:gd name="T55" fmla="*/ 2 h 4"/>
                  <a:gd name="T56" fmla="*/ 4 w 4"/>
                  <a:gd name="T57" fmla="*/ 2 h 4"/>
                  <a:gd name="T58" fmla="*/ 4 w 4"/>
                  <a:gd name="T59" fmla="*/ 2 h 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 h="4">
                    <a:moveTo>
                      <a:pt x="4" y="2"/>
                    </a:moveTo>
                    <a:lnTo>
                      <a:pt x="2" y="2"/>
                    </a:lnTo>
                    <a:lnTo>
                      <a:pt x="2" y="0"/>
                    </a:lnTo>
                    <a:lnTo>
                      <a:pt x="0" y="0"/>
                    </a:lnTo>
                    <a:lnTo>
                      <a:pt x="0" y="2"/>
                    </a:lnTo>
                    <a:lnTo>
                      <a:pt x="0" y="4"/>
                    </a:lnTo>
                    <a:lnTo>
                      <a:pt x="2" y="4"/>
                    </a:lnTo>
                    <a:lnTo>
                      <a:pt x="2" y="2"/>
                    </a:lnTo>
                    <a:lnTo>
                      <a:pt x="4" y="2"/>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3" name="Rectangle 1538"/>
              <p:cNvSpPr>
                <a:spLocks noChangeArrowheads="1"/>
              </p:cNvSpPr>
              <p:nvPr/>
            </p:nvSpPr>
            <p:spPr bwMode="auto">
              <a:xfrm>
                <a:off x="2236" y="3472"/>
                <a:ext cx="13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774" name="Rectangle 1539"/>
              <p:cNvSpPr>
                <a:spLocks noChangeArrowheads="1"/>
              </p:cNvSpPr>
              <p:nvPr/>
            </p:nvSpPr>
            <p:spPr bwMode="auto">
              <a:xfrm>
                <a:off x="2346" y="3490"/>
                <a:ext cx="24" cy="10"/>
              </a:xfrm>
              <a:prstGeom prst="rect">
                <a:avLst/>
              </a:prstGeom>
              <a:solidFill>
                <a:srgbClr val="2C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775" name="Freeform 1540"/>
              <p:cNvSpPr>
                <a:spLocks/>
              </p:cNvSpPr>
              <p:nvPr/>
            </p:nvSpPr>
            <p:spPr bwMode="auto">
              <a:xfrm>
                <a:off x="2348" y="3492"/>
                <a:ext cx="22" cy="6"/>
              </a:xfrm>
              <a:custGeom>
                <a:avLst/>
                <a:gdLst>
                  <a:gd name="T0" fmla="*/ 0 w 22"/>
                  <a:gd name="T1" fmla="*/ 0 h 6"/>
                  <a:gd name="T2" fmla="*/ 22 w 22"/>
                  <a:gd name="T3" fmla="*/ 0 h 6"/>
                  <a:gd name="T4" fmla="*/ 22 w 22"/>
                  <a:gd name="T5" fmla="*/ 6 h 6"/>
                  <a:gd name="T6" fmla="*/ 0 w 22"/>
                  <a:gd name="T7" fmla="*/ 6 h 6"/>
                  <a:gd name="T8" fmla="*/ 0 w 22"/>
                  <a:gd name="T9" fmla="*/ 0 h 6"/>
                  <a:gd name="T10" fmla="*/ 0 w 2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6">
                    <a:moveTo>
                      <a:pt x="0" y="0"/>
                    </a:moveTo>
                    <a:lnTo>
                      <a:pt x="22" y="0"/>
                    </a:lnTo>
                    <a:lnTo>
                      <a:pt x="22"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6" name="Freeform 1541"/>
              <p:cNvSpPr>
                <a:spLocks/>
              </p:cNvSpPr>
              <p:nvPr/>
            </p:nvSpPr>
            <p:spPr bwMode="auto">
              <a:xfrm>
                <a:off x="2266" y="3490"/>
                <a:ext cx="16" cy="2"/>
              </a:xfrm>
              <a:custGeom>
                <a:avLst/>
                <a:gdLst>
                  <a:gd name="T0" fmla="*/ 16 w 16"/>
                  <a:gd name="T1" fmla="*/ 0 h 2"/>
                  <a:gd name="T2" fmla="*/ 0 w 16"/>
                  <a:gd name="T3" fmla="*/ 0 h 2"/>
                  <a:gd name="T4" fmla="*/ 0 w 16"/>
                  <a:gd name="T5" fmla="*/ 2 h 2"/>
                  <a:gd name="T6" fmla="*/ 16 w 16"/>
                  <a:gd name="T7" fmla="*/ 2 h 2"/>
                  <a:gd name="T8" fmla="*/ 16 w 16"/>
                  <a:gd name="T9" fmla="*/ 0 h 2"/>
                  <a:gd name="T10" fmla="*/ 16 w 16"/>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
                    <a:moveTo>
                      <a:pt x="16" y="0"/>
                    </a:moveTo>
                    <a:lnTo>
                      <a:pt x="0" y="0"/>
                    </a:lnTo>
                    <a:lnTo>
                      <a:pt x="0" y="2"/>
                    </a:lnTo>
                    <a:lnTo>
                      <a:pt x="16" y="2"/>
                    </a:lnTo>
                    <a:lnTo>
                      <a:pt x="16" y="0"/>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7" name="Freeform 1542"/>
              <p:cNvSpPr>
                <a:spLocks/>
              </p:cNvSpPr>
              <p:nvPr/>
            </p:nvSpPr>
            <p:spPr bwMode="auto">
              <a:xfrm>
                <a:off x="2282" y="3490"/>
                <a:ext cx="4" cy="4"/>
              </a:xfrm>
              <a:custGeom>
                <a:avLst/>
                <a:gdLst>
                  <a:gd name="T0" fmla="*/ 4 w 4"/>
                  <a:gd name="T1" fmla="*/ 4 h 4"/>
                  <a:gd name="T2" fmla="*/ 4 w 4"/>
                  <a:gd name="T3" fmla="*/ 2 h 4"/>
                  <a:gd name="T4" fmla="*/ 2 w 4"/>
                  <a:gd name="T5" fmla="*/ 2 h 4"/>
                  <a:gd name="T6" fmla="*/ 2 w 4"/>
                  <a:gd name="T7" fmla="*/ 0 h 4"/>
                  <a:gd name="T8" fmla="*/ 0 w 4"/>
                  <a:gd name="T9" fmla="*/ 0 h 4"/>
                  <a:gd name="T10" fmla="*/ 0 w 4"/>
                  <a:gd name="T11" fmla="*/ 2 h 4"/>
                  <a:gd name="T12" fmla="*/ 2 w 4"/>
                  <a:gd name="T13" fmla="*/ 2 h 4"/>
                  <a:gd name="T14" fmla="*/ 2 w 4"/>
                  <a:gd name="T15" fmla="*/ 2 h 4"/>
                  <a:gd name="T16" fmla="*/ 2 w 4"/>
                  <a:gd name="T17" fmla="*/ 4 h 4"/>
                  <a:gd name="T18" fmla="*/ 4 w 4"/>
                  <a:gd name="T19" fmla="*/ 4 h 4"/>
                  <a:gd name="T20" fmla="*/ 4 w 4"/>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4">
                    <a:moveTo>
                      <a:pt x="4" y="4"/>
                    </a:moveTo>
                    <a:lnTo>
                      <a:pt x="4" y="2"/>
                    </a:lnTo>
                    <a:lnTo>
                      <a:pt x="2" y="2"/>
                    </a:lnTo>
                    <a:lnTo>
                      <a:pt x="2" y="0"/>
                    </a:lnTo>
                    <a:lnTo>
                      <a:pt x="0" y="0"/>
                    </a:lnTo>
                    <a:lnTo>
                      <a:pt x="0" y="2"/>
                    </a:lnTo>
                    <a:lnTo>
                      <a:pt x="2" y="2"/>
                    </a:lnTo>
                    <a:lnTo>
                      <a:pt x="2" y="4"/>
                    </a:lnTo>
                    <a:lnTo>
                      <a:pt x="4" y="4"/>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 name="Freeform 1543"/>
              <p:cNvSpPr>
                <a:spLocks/>
              </p:cNvSpPr>
              <p:nvPr/>
            </p:nvSpPr>
            <p:spPr bwMode="auto">
              <a:xfrm>
                <a:off x="2284" y="3494"/>
                <a:ext cx="2" cy="2"/>
              </a:xfrm>
              <a:custGeom>
                <a:avLst/>
                <a:gdLst>
                  <a:gd name="T0" fmla="*/ 2 w 2"/>
                  <a:gd name="T1" fmla="*/ 2 h 2"/>
                  <a:gd name="T2" fmla="*/ 2 w 2"/>
                  <a:gd name="T3" fmla="*/ 0 h 2"/>
                  <a:gd name="T4" fmla="*/ 0 w 2"/>
                  <a:gd name="T5" fmla="*/ 0 h 2"/>
                  <a:gd name="T6" fmla="*/ 0 w 2"/>
                  <a:gd name="T7" fmla="*/ 2 h 2"/>
                  <a:gd name="T8" fmla="*/ 2 w 2"/>
                  <a:gd name="T9" fmla="*/ 2 h 2"/>
                  <a:gd name="T10" fmla="*/ 2 w 2"/>
                  <a:gd name="T11" fmla="*/ 2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2"/>
                    </a:moveTo>
                    <a:lnTo>
                      <a:pt x="2" y="0"/>
                    </a:lnTo>
                    <a:lnTo>
                      <a:pt x="0" y="0"/>
                    </a:lnTo>
                    <a:lnTo>
                      <a:pt x="0" y="2"/>
                    </a:lnTo>
                    <a:lnTo>
                      <a:pt x="2" y="2"/>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 name="Freeform 1544"/>
              <p:cNvSpPr>
                <a:spLocks/>
              </p:cNvSpPr>
              <p:nvPr/>
            </p:nvSpPr>
            <p:spPr bwMode="auto">
              <a:xfrm>
                <a:off x="2282" y="3496"/>
                <a:ext cx="4" cy="4"/>
              </a:xfrm>
              <a:custGeom>
                <a:avLst/>
                <a:gdLst>
                  <a:gd name="T0" fmla="*/ 0 w 4"/>
                  <a:gd name="T1" fmla="*/ 4 h 4"/>
                  <a:gd name="T2" fmla="*/ 2 w 4"/>
                  <a:gd name="T3" fmla="*/ 2 h 4"/>
                  <a:gd name="T4" fmla="*/ 2 w 4"/>
                  <a:gd name="T5" fmla="*/ 2 h 4"/>
                  <a:gd name="T6" fmla="*/ 4 w 4"/>
                  <a:gd name="T7" fmla="*/ 2 h 4"/>
                  <a:gd name="T8" fmla="*/ 4 w 4"/>
                  <a:gd name="T9" fmla="*/ 0 h 4"/>
                  <a:gd name="T10" fmla="*/ 2 w 4"/>
                  <a:gd name="T11" fmla="*/ 0 h 4"/>
                  <a:gd name="T12" fmla="*/ 2 w 4"/>
                  <a:gd name="T13" fmla="*/ 0 h 4"/>
                  <a:gd name="T14" fmla="*/ 2 w 4"/>
                  <a:gd name="T15" fmla="*/ 2 h 4"/>
                  <a:gd name="T16" fmla="*/ 2 w 4"/>
                  <a:gd name="T17" fmla="*/ 2 h 4"/>
                  <a:gd name="T18" fmla="*/ 0 w 4"/>
                  <a:gd name="T19" fmla="*/ 2 h 4"/>
                  <a:gd name="T20" fmla="*/ 0 w 4"/>
                  <a:gd name="T21" fmla="*/ 4 h 4"/>
                  <a:gd name="T22" fmla="*/ 0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4">
                    <a:moveTo>
                      <a:pt x="0" y="4"/>
                    </a:moveTo>
                    <a:lnTo>
                      <a:pt x="2" y="2"/>
                    </a:lnTo>
                    <a:lnTo>
                      <a:pt x="4" y="2"/>
                    </a:lnTo>
                    <a:lnTo>
                      <a:pt x="4" y="0"/>
                    </a:lnTo>
                    <a:lnTo>
                      <a:pt x="2" y="0"/>
                    </a:lnTo>
                    <a:lnTo>
                      <a:pt x="2" y="2"/>
                    </a:lnTo>
                    <a:lnTo>
                      <a:pt x="0" y="2"/>
                    </a:lnTo>
                    <a:lnTo>
                      <a:pt x="0" y="4"/>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0" name="Freeform 1545"/>
              <p:cNvSpPr>
                <a:spLocks/>
              </p:cNvSpPr>
              <p:nvPr/>
            </p:nvSpPr>
            <p:spPr bwMode="auto">
              <a:xfrm>
                <a:off x="2262" y="3496"/>
                <a:ext cx="4" cy="4"/>
              </a:xfrm>
              <a:custGeom>
                <a:avLst/>
                <a:gdLst>
                  <a:gd name="T0" fmla="*/ 0 w 4"/>
                  <a:gd name="T1" fmla="*/ 0 h 4"/>
                  <a:gd name="T2" fmla="*/ 0 w 4"/>
                  <a:gd name="T3" fmla="*/ 2 h 4"/>
                  <a:gd name="T4" fmla="*/ 0 w 4"/>
                  <a:gd name="T5" fmla="*/ 2 h 4"/>
                  <a:gd name="T6" fmla="*/ 2 w 4"/>
                  <a:gd name="T7" fmla="*/ 2 h 4"/>
                  <a:gd name="T8" fmla="*/ 4 w 4"/>
                  <a:gd name="T9" fmla="*/ 4 h 4"/>
                  <a:gd name="T10" fmla="*/ 4 w 4"/>
                  <a:gd name="T11" fmla="*/ 2 h 4"/>
                  <a:gd name="T12" fmla="*/ 2 w 4"/>
                  <a:gd name="T13" fmla="*/ 2 h 4"/>
                  <a:gd name="T14" fmla="*/ 2 w 4"/>
                  <a:gd name="T15" fmla="*/ 2 h 4"/>
                  <a:gd name="T16" fmla="*/ 2 w 4"/>
                  <a:gd name="T17" fmla="*/ 0 h 4"/>
                  <a:gd name="T18" fmla="*/ 2 w 4"/>
                  <a:gd name="T19" fmla="*/ 0 h 4"/>
                  <a:gd name="T20" fmla="*/ 0 w 4"/>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4">
                    <a:moveTo>
                      <a:pt x="0" y="0"/>
                    </a:moveTo>
                    <a:lnTo>
                      <a:pt x="0" y="2"/>
                    </a:lnTo>
                    <a:lnTo>
                      <a:pt x="2" y="2"/>
                    </a:lnTo>
                    <a:lnTo>
                      <a:pt x="4" y="4"/>
                    </a:lnTo>
                    <a:lnTo>
                      <a:pt x="4" y="2"/>
                    </a:lnTo>
                    <a:lnTo>
                      <a:pt x="2" y="2"/>
                    </a:lnTo>
                    <a:lnTo>
                      <a:pt x="2" y="0"/>
                    </a:lnTo>
                    <a:lnTo>
                      <a:pt x="0" y="0"/>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1" name="Freeform 1546"/>
              <p:cNvSpPr>
                <a:spLocks/>
              </p:cNvSpPr>
              <p:nvPr/>
            </p:nvSpPr>
            <p:spPr bwMode="auto">
              <a:xfrm>
                <a:off x="2262" y="3490"/>
                <a:ext cx="4" cy="4"/>
              </a:xfrm>
              <a:custGeom>
                <a:avLst/>
                <a:gdLst>
                  <a:gd name="T0" fmla="*/ 4 w 4"/>
                  <a:gd name="T1" fmla="*/ 0 h 4"/>
                  <a:gd name="T2" fmla="*/ 2 w 4"/>
                  <a:gd name="T3" fmla="*/ 0 h 4"/>
                  <a:gd name="T4" fmla="*/ 0 w 4"/>
                  <a:gd name="T5" fmla="*/ 2 h 4"/>
                  <a:gd name="T6" fmla="*/ 0 w 4"/>
                  <a:gd name="T7" fmla="*/ 2 h 4"/>
                  <a:gd name="T8" fmla="*/ 0 w 4"/>
                  <a:gd name="T9" fmla="*/ 4 h 4"/>
                  <a:gd name="T10" fmla="*/ 2 w 4"/>
                  <a:gd name="T11" fmla="*/ 4 h 4"/>
                  <a:gd name="T12" fmla="*/ 2 w 4"/>
                  <a:gd name="T13" fmla="*/ 2 h 4"/>
                  <a:gd name="T14" fmla="*/ 2 w 4"/>
                  <a:gd name="T15" fmla="*/ 2 h 4"/>
                  <a:gd name="T16" fmla="*/ 4 w 4"/>
                  <a:gd name="T17" fmla="*/ 2 h 4"/>
                  <a:gd name="T18" fmla="*/ 4 w 4"/>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4">
                    <a:moveTo>
                      <a:pt x="4" y="0"/>
                    </a:moveTo>
                    <a:lnTo>
                      <a:pt x="2" y="0"/>
                    </a:lnTo>
                    <a:lnTo>
                      <a:pt x="0" y="2"/>
                    </a:lnTo>
                    <a:lnTo>
                      <a:pt x="0" y="4"/>
                    </a:lnTo>
                    <a:lnTo>
                      <a:pt x="2" y="4"/>
                    </a:lnTo>
                    <a:lnTo>
                      <a:pt x="2" y="2"/>
                    </a:lnTo>
                    <a:lnTo>
                      <a:pt x="4" y="2"/>
                    </a:lnTo>
                    <a:lnTo>
                      <a:pt x="4" y="0"/>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2" name="Freeform 1547"/>
              <p:cNvSpPr>
                <a:spLocks/>
              </p:cNvSpPr>
              <p:nvPr/>
            </p:nvSpPr>
            <p:spPr bwMode="auto">
              <a:xfrm>
                <a:off x="2348" y="3494"/>
                <a:ext cx="22" cy="4"/>
              </a:xfrm>
              <a:custGeom>
                <a:avLst/>
                <a:gdLst>
                  <a:gd name="T0" fmla="*/ 0 w 22"/>
                  <a:gd name="T1" fmla="*/ 0 h 4"/>
                  <a:gd name="T2" fmla="*/ 22 w 22"/>
                  <a:gd name="T3" fmla="*/ 0 h 4"/>
                  <a:gd name="T4" fmla="*/ 22 w 22"/>
                  <a:gd name="T5" fmla="*/ 4 h 4"/>
                  <a:gd name="T6" fmla="*/ 0 w 22"/>
                  <a:gd name="T7" fmla="*/ 4 h 4"/>
                  <a:gd name="T8" fmla="*/ 0 w 22"/>
                  <a:gd name="T9" fmla="*/ 0 h 4"/>
                  <a:gd name="T10" fmla="*/ 0 w 2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
                    <a:moveTo>
                      <a:pt x="0" y="0"/>
                    </a:moveTo>
                    <a:lnTo>
                      <a:pt x="22" y="0"/>
                    </a:lnTo>
                    <a:lnTo>
                      <a:pt x="22" y="4"/>
                    </a:lnTo>
                    <a:lnTo>
                      <a:pt x="0" y="4"/>
                    </a:lnTo>
                    <a:lnTo>
                      <a:pt x="0" y="0"/>
                    </a:lnTo>
                    <a:close/>
                  </a:path>
                </a:pathLst>
              </a:custGeom>
              <a:solidFill>
                <a:srgbClr val="C5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3" name="Freeform 1548"/>
              <p:cNvSpPr>
                <a:spLocks/>
              </p:cNvSpPr>
              <p:nvPr/>
            </p:nvSpPr>
            <p:spPr bwMode="auto">
              <a:xfrm>
                <a:off x="2242" y="3494"/>
                <a:ext cx="6" cy="6"/>
              </a:xfrm>
              <a:custGeom>
                <a:avLst/>
                <a:gdLst>
                  <a:gd name="T0" fmla="*/ 0 w 6"/>
                  <a:gd name="T1" fmla="*/ 0 h 6"/>
                  <a:gd name="T2" fmla="*/ 0 w 6"/>
                  <a:gd name="T3" fmla="*/ 2 h 6"/>
                  <a:gd name="T4" fmla="*/ 2 w 6"/>
                  <a:gd name="T5" fmla="*/ 4 h 6"/>
                  <a:gd name="T6" fmla="*/ 4 w 6"/>
                  <a:gd name="T7" fmla="*/ 6 h 6"/>
                  <a:gd name="T8" fmla="*/ 6 w 6"/>
                  <a:gd name="T9" fmla="*/ 6 h 6"/>
                  <a:gd name="T10" fmla="*/ 6 w 6"/>
                  <a:gd name="T11" fmla="*/ 4 h 6"/>
                  <a:gd name="T12" fmla="*/ 4 w 6"/>
                  <a:gd name="T13" fmla="*/ 4 h 6"/>
                  <a:gd name="T14" fmla="*/ 2 w 6"/>
                  <a:gd name="T15" fmla="*/ 2 h 6"/>
                  <a:gd name="T16" fmla="*/ 2 w 6"/>
                  <a:gd name="T17" fmla="*/ 2 h 6"/>
                  <a:gd name="T18" fmla="*/ 2 w 6"/>
                  <a:gd name="T19" fmla="*/ 0 h 6"/>
                  <a:gd name="T20" fmla="*/ 0 w 6"/>
                  <a:gd name="T21" fmla="*/ 0 h 6"/>
                  <a:gd name="T22" fmla="*/ 0 w 6"/>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6">
                    <a:moveTo>
                      <a:pt x="0" y="0"/>
                    </a:moveTo>
                    <a:lnTo>
                      <a:pt x="0" y="2"/>
                    </a:lnTo>
                    <a:lnTo>
                      <a:pt x="2" y="4"/>
                    </a:lnTo>
                    <a:lnTo>
                      <a:pt x="4" y="6"/>
                    </a:lnTo>
                    <a:lnTo>
                      <a:pt x="6" y="6"/>
                    </a:lnTo>
                    <a:lnTo>
                      <a:pt x="6" y="4"/>
                    </a:lnTo>
                    <a:lnTo>
                      <a:pt x="4" y="4"/>
                    </a:lnTo>
                    <a:lnTo>
                      <a:pt x="2" y="2"/>
                    </a:lnTo>
                    <a:lnTo>
                      <a:pt x="2" y="0"/>
                    </a:lnTo>
                    <a:lnTo>
                      <a:pt x="0" y="0"/>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4" name="Freeform 1549"/>
              <p:cNvSpPr>
                <a:spLocks/>
              </p:cNvSpPr>
              <p:nvPr/>
            </p:nvSpPr>
            <p:spPr bwMode="auto">
              <a:xfrm>
                <a:off x="2242" y="3490"/>
                <a:ext cx="6" cy="4"/>
              </a:xfrm>
              <a:custGeom>
                <a:avLst/>
                <a:gdLst>
                  <a:gd name="T0" fmla="*/ 4 w 6"/>
                  <a:gd name="T1" fmla="*/ 0 h 4"/>
                  <a:gd name="T2" fmla="*/ 4 w 6"/>
                  <a:gd name="T3" fmla="*/ 0 h 4"/>
                  <a:gd name="T4" fmla="*/ 2 w 6"/>
                  <a:gd name="T5" fmla="*/ 2 h 4"/>
                  <a:gd name="T6" fmla="*/ 0 w 6"/>
                  <a:gd name="T7" fmla="*/ 2 h 4"/>
                  <a:gd name="T8" fmla="*/ 0 w 6"/>
                  <a:gd name="T9" fmla="*/ 4 h 4"/>
                  <a:gd name="T10" fmla="*/ 2 w 6"/>
                  <a:gd name="T11" fmla="*/ 4 h 4"/>
                  <a:gd name="T12" fmla="*/ 2 w 6"/>
                  <a:gd name="T13" fmla="*/ 4 h 4"/>
                  <a:gd name="T14" fmla="*/ 2 w 6"/>
                  <a:gd name="T15" fmla="*/ 2 h 4"/>
                  <a:gd name="T16" fmla="*/ 4 w 6"/>
                  <a:gd name="T17" fmla="*/ 2 h 4"/>
                  <a:gd name="T18" fmla="*/ 6 w 6"/>
                  <a:gd name="T19" fmla="*/ 2 h 4"/>
                  <a:gd name="T20" fmla="*/ 6 w 6"/>
                  <a:gd name="T21" fmla="*/ 0 h 4"/>
                  <a:gd name="T22" fmla="*/ 4 w 6"/>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4">
                    <a:moveTo>
                      <a:pt x="4" y="0"/>
                    </a:moveTo>
                    <a:lnTo>
                      <a:pt x="4" y="0"/>
                    </a:lnTo>
                    <a:lnTo>
                      <a:pt x="2" y="2"/>
                    </a:lnTo>
                    <a:lnTo>
                      <a:pt x="0" y="2"/>
                    </a:lnTo>
                    <a:lnTo>
                      <a:pt x="0" y="4"/>
                    </a:lnTo>
                    <a:lnTo>
                      <a:pt x="2" y="4"/>
                    </a:lnTo>
                    <a:lnTo>
                      <a:pt x="2" y="2"/>
                    </a:lnTo>
                    <a:lnTo>
                      <a:pt x="4" y="2"/>
                    </a:lnTo>
                    <a:lnTo>
                      <a:pt x="6" y="2"/>
                    </a:lnTo>
                    <a:lnTo>
                      <a:pt x="6" y="0"/>
                    </a:lnTo>
                    <a:lnTo>
                      <a:pt x="4" y="0"/>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5" name="Freeform 1550"/>
              <p:cNvSpPr>
                <a:spLocks/>
              </p:cNvSpPr>
              <p:nvPr/>
            </p:nvSpPr>
            <p:spPr bwMode="auto">
              <a:xfrm>
                <a:off x="2248" y="3490"/>
                <a:ext cx="4" cy="4"/>
              </a:xfrm>
              <a:custGeom>
                <a:avLst/>
                <a:gdLst>
                  <a:gd name="T0" fmla="*/ 4 w 4"/>
                  <a:gd name="T1" fmla="*/ 4 h 4"/>
                  <a:gd name="T2" fmla="*/ 4 w 4"/>
                  <a:gd name="T3" fmla="*/ 2 h 4"/>
                  <a:gd name="T4" fmla="*/ 2 w 4"/>
                  <a:gd name="T5" fmla="*/ 2 h 4"/>
                  <a:gd name="T6" fmla="*/ 0 w 4"/>
                  <a:gd name="T7" fmla="*/ 0 h 4"/>
                  <a:gd name="T8" fmla="*/ 0 w 4"/>
                  <a:gd name="T9" fmla="*/ 0 h 4"/>
                  <a:gd name="T10" fmla="*/ 0 w 4"/>
                  <a:gd name="T11" fmla="*/ 2 h 4"/>
                  <a:gd name="T12" fmla="*/ 0 w 4"/>
                  <a:gd name="T13" fmla="*/ 2 h 4"/>
                  <a:gd name="T14" fmla="*/ 2 w 4"/>
                  <a:gd name="T15" fmla="*/ 2 h 4"/>
                  <a:gd name="T16" fmla="*/ 2 w 4"/>
                  <a:gd name="T17" fmla="*/ 4 h 4"/>
                  <a:gd name="T18" fmla="*/ 2 w 4"/>
                  <a:gd name="T19" fmla="*/ 4 h 4"/>
                  <a:gd name="T20" fmla="*/ 4 w 4"/>
                  <a:gd name="T21" fmla="*/ 4 h 4"/>
                  <a:gd name="T22" fmla="*/ 4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4">
                    <a:moveTo>
                      <a:pt x="4" y="4"/>
                    </a:moveTo>
                    <a:lnTo>
                      <a:pt x="4" y="2"/>
                    </a:lnTo>
                    <a:lnTo>
                      <a:pt x="2" y="2"/>
                    </a:lnTo>
                    <a:lnTo>
                      <a:pt x="0" y="0"/>
                    </a:lnTo>
                    <a:lnTo>
                      <a:pt x="0" y="2"/>
                    </a:lnTo>
                    <a:lnTo>
                      <a:pt x="2" y="2"/>
                    </a:lnTo>
                    <a:lnTo>
                      <a:pt x="2" y="4"/>
                    </a:lnTo>
                    <a:lnTo>
                      <a:pt x="4" y="4"/>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6" name="Freeform 1551"/>
              <p:cNvSpPr>
                <a:spLocks/>
              </p:cNvSpPr>
              <p:nvPr/>
            </p:nvSpPr>
            <p:spPr bwMode="auto">
              <a:xfrm>
                <a:off x="2246" y="3494"/>
                <a:ext cx="6" cy="6"/>
              </a:xfrm>
              <a:custGeom>
                <a:avLst/>
                <a:gdLst>
                  <a:gd name="T0" fmla="*/ 0 w 6"/>
                  <a:gd name="T1" fmla="*/ 6 h 6"/>
                  <a:gd name="T2" fmla="*/ 2 w 6"/>
                  <a:gd name="T3" fmla="*/ 6 h 6"/>
                  <a:gd name="T4" fmla="*/ 4 w 6"/>
                  <a:gd name="T5" fmla="*/ 4 h 6"/>
                  <a:gd name="T6" fmla="*/ 6 w 6"/>
                  <a:gd name="T7" fmla="*/ 2 h 6"/>
                  <a:gd name="T8" fmla="*/ 6 w 6"/>
                  <a:gd name="T9" fmla="*/ 0 h 6"/>
                  <a:gd name="T10" fmla="*/ 4 w 6"/>
                  <a:gd name="T11" fmla="*/ 0 h 6"/>
                  <a:gd name="T12" fmla="*/ 4 w 6"/>
                  <a:gd name="T13" fmla="*/ 2 h 6"/>
                  <a:gd name="T14" fmla="*/ 4 w 6"/>
                  <a:gd name="T15" fmla="*/ 2 h 6"/>
                  <a:gd name="T16" fmla="*/ 2 w 6"/>
                  <a:gd name="T17" fmla="*/ 4 h 6"/>
                  <a:gd name="T18" fmla="*/ 2 w 6"/>
                  <a:gd name="T19" fmla="*/ 4 h 6"/>
                  <a:gd name="T20" fmla="*/ 2 w 6"/>
                  <a:gd name="T21" fmla="*/ 6 h 6"/>
                  <a:gd name="T22" fmla="*/ 0 w 6"/>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6">
                    <a:moveTo>
                      <a:pt x="0" y="6"/>
                    </a:moveTo>
                    <a:lnTo>
                      <a:pt x="2" y="6"/>
                    </a:lnTo>
                    <a:lnTo>
                      <a:pt x="4" y="4"/>
                    </a:lnTo>
                    <a:lnTo>
                      <a:pt x="6" y="2"/>
                    </a:lnTo>
                    <a:lnTo>
                      <a:pt x="6" y="0"/>
                    </a:lnTo>
                    <a:lnTo>
                      <a:pt x="4" y="0"/>
                    </a:lnTo>
                    <a:lnTo>
                      <a:pt x="4" y="2"/>
                    </a:lnTo>
                    <a:lnTo>
                      <a:pt x="2" y="4"/>
                    </a:lnTo>
                    <a:lnTo>
                      <a:pt x="2" y="6"/>
                    </a:lnTo>
                    <a:lnTo>
                      <a:pt x="0" y="6"/>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7" name="Freeform 1552"/>
              <p:cNvSpPr>
                <a:spLocks/>
              </p:cNvSpPr>
              <p:nvPr/>
            </p:nvSpPr>
            <p:spPr bwMode="auto">
              <a:xfrm>
                <a:off x="2232" y="3440"/>
                <a:ext cx="30" cy="12"/>
              </a:xfrm>
              <a:custGeom>
                <a:avLst/>
                <a:gdLst>
                  <a:gd name="T0" fmla="*/ 4 w 30"/>
                  <a:gd name="T1" fmla="*/ 0 h 12"/>
                  <a:gd name="T2" fmla="*/ 26 w 30"/>
                  <a:gd name="T3" fmla="*/ 0 h 12"/>
                  <a:gd name="T4" fmla="*/ 28 w 30"/>
                  <a:gd name="T5" fmla="*/ 0 h 12"/>
                  <a:gd name="T6" fmla="*/ 28 w 30"/>
                  <a:gd name="T7" fmla="*/ 0 h 12"/>
                  <a:gd name="T8" fmla="*/ 30 w 30"/>
                  <a:gd name="T9" fmla="*/ 2 h 12"/>
                  <a:gd name="T10" fmla="*/ 30 w 30"/>
                  <a:gd name="T11" fmla="*/ 4 h 12"/>
                  <a:gd name="T12" fmla="*/ 30 w 30"/>
                  <a:gd name="T13" fmla="*/ 10 h 12"/>
                  <a:gd name="T14" fmla="*/ 30 w 30"/>
                  <a:gd name="T15" fmla="*/ 10 h 12"/>
                  <a:gd name="T16" fmla="*/ 28 w 30"/>
                  <a:gd name="T17" fmla="*/ 12 h 12"/>
                  <a:gd name="T18" fmla="*/ 28 w 30"/>
                  <a:gd name="T19" fmla="*/ 12 h 12"/>
                  <a:gd name="T20" fmla="*/ 26 w 30"/>
                  <a:gd name="T21" fmla="*/ 12 h 12"/>
                  <a:gd name="T22" fmla="*/ 4 w 30"/>
                  <a:gd name="T23" fmla="*/ 12 h 12"/>
                  <a:gd name="T24" fmla="*/ 2 w 30"/>
                  <a:gd name="T25" fmla="*/ 12 h 12"/>
                  <a:gd name="T26" fmla="*/ 0 w 30"/>
                  <a:gd name="T27" fmla="*/ 12 h 12"/>
                  <a:gd name="T28" fmla="*/ 0 w 30"/>
                  <a:gd name="T29" fmla="*/ 10 h 12"/>
                  <a:gd name="T30" fmla="*/ 0 w 30"/>
                  <a:gd name="T31" fmla="*/ 10 h 12"/>
                  <a:gd name="T32" fmla="*/ 0 w 30"/>
                  <a:gd name="T33" fmla="*/ 4 h 12"/>
                  <a:gd name="T34" fmla="*/ 0 w 30"/>
                  <a:gd name="T35" fmla="*/ 2 h 12"/>
                  <a:gd name="T36" fmla="*/ 0 w 30"/>
                  <a:gd name="T37" fmla="*/ 0 h 12"/>
                  <a:gd name="T38" fmla="*/ 2 w 30"/>
                  <a:gd name="T39" fmla="*/ 0 h 12"/>
                  <a:gd name="T40" fmla="*/ 4 w 30"/>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2">
                    <a:moveTo>
                      <a:pt x="4" y="0"/>
                    </a:moveTo>
                    <a:lnTo>
                      <a:pt x="26" y="0"/>
                    </a:lnTo>
                    <a:lnTo>
                      <a:pt x="28" y="0"/>
                    </a:lnTo>
                    <a:lnTo>
                      <a:pt x="30" y="2"/>
                    </a:lnTo>
                    <a:lnTo>
                      <a:pt x="30" y="4"/>
                    </a:lnTo>
                    <a:lnTo>
                      <a:pt x="30" y="10"/>
                    </a:lnTo>
                    <a:lnTo>
                      <a:pt x="28" y="12"/>
                    </a:lnTo>
                    <a:lnTo>
                      <a:pt x="26" y="12"/>
                    </a:lnTo>
                    <a:lnTo>
                      <a:pt x="4" y="12"/>
                    </a:lnTo>
                    <a:lnTo>
                      <a:pt x="2" y="12"/>
                    </a:lnTo>
                    <a:lnTo>
                      <a:pt x="0" y="12"/>
                    </a:lnTo>
                    <a:lnTo>
                      <a:pt x="0" y="10"/>
                    </a:lnTo>
                    <a:lnTo>
                      <a:pt x="0" y="4"/>
                    </a:lnTo>
                    <a:lnTo>
                      <a:pt x="0" y="2"/>
                    </a:lnTo>
                    <a:lnTo>
                      <a:pt x="0" y="0"/>
                    </a:lnTo>
                    <a:lnTo>
                      <a:pt x="2"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8" name="Freeform 1553"/>
              <p:cNvSpPr>
                <a:spLocks/>
              </p:cNvSpPr>
              <p:nvPr/>
            </p:nvSpPr>
            <p:spPr bwMode="auto">
              <a:xfrm>
                <a:off x="2234" y="3442"/>
                <a:ext cx="10" cy="8"/>
              </a:xfrm>
              <a:custGeom>
                <a:avLst/>
                <a:gdLst>
                  <a:gd name="T0" fmla="*/ 8 w 10"/>
                  <a:gd name="T1" fmla="*/ 4 h 8"/>
                  <a:gd name="T2" fmla="*/ 8 w 10"/>
                  <a:gd name="T3" fmla="*/ 4 h 8"/>
                  <a:gd name="T4" fmla="*/ 8 w 10"/>
                  <a:gd name="T5" fmla="*/ 2 h 8"/>
                  <a:gd name="T6" fmla="*/ 8 w 10"/>
                  <a:gd name="T7" fmla="*/ 2 h 8"/>
                  <a:gd name="T8" fmla="*/ 8 w 10"/>
                  <a:gd name="T9" fmla="*/ 2 h 8"/>
                  <a:gd name="T10" fmla="*/ 8 w 10"/>
                  <a:gd name="T11" fmla="*/ 0 h 8"/>
                  <a:gd name="T12" fmla="*/ 6 w 10"/>
                  <a:gd name="T13" fmla="*/ 0 h 8"/>
                  <a:gd name="T14" fmla="*/ 6 w 10"/>
                  <a:gd name="T15" fmla="*/ 0 h 8"/>
                  <a:gd name="T16" fmla="*/ 6 w 10"/>
                  <a:gd name="T17" fmla="*/ 0 h 8"/>
                  <a:gd name="T18" fmla="*/ 4 w 10"/>
                  <a:gd name="T19" fmla="*/ 0 h 8"/>
                  <a:gd name="T20" fmla="*/ 4 w 10"/>
                  <a:gd name="T21" fmla="*/ 0 h 8"/>
                  <a:gd name="T22" fmla="*/ 2 w 10"/>
                  <a:gd name="T23" fmla="*/ 0 h 8"/>
                  <a:gd name="T24" fmla="*/ 2 w 10"/>
                  <a:gd name="T25" fmla="*/ 2 h 8"/>
                  <a:gd name="T26" fmla="*/ 2 w 10"/>
                  <a:gd name="T27" fmla="*/ 2 h 8"/>
                  <a:gd name="T28" fmla="*/ 0 w 10"/>
                  <a:gd name="T29" fmla="*/ 2 h 8"/>
                  <a:gd name="T30" fmla="*/ 0 w 10"/>
                  <a:gd name="T31" fmla="*/ 4 h 8"/>
                  <a:gd name="T32" fmla="*/ 0 w 10"/>
                  <a:gd name="T33" fmla="*/ 4 h 8"/>
                  <a:gd name="T34" fmla="*/ 0 w 10"/>
                  <a:gd name="T35" fmla="*/ 4 h 8"/>
                  <a:gd name="T36" fmla="*/ 0 w 10"/>
                  <a:gd name="T37" fmla="*/ 6 h 8"/>
                  <a:gd name="T38" fmla="*/ 0 w 10"/>
                  <a:gd name="T39" fmla="*/ 6 h 8"/>
                  <a:gd name="T40" fmla="*/ 0 w 10"/>
                  <a:gd name="T41" fmla="*/ 6 h 8"/>
                  <a:gd name="T42" fmla="*/ 2 w 10"/>
                  <a:gd name="T43" fmla="*/ 8 h 8"/>
                  <a:gd name="T44" fmla="*/ 2 w 10"/>
                  <a:gd name="T45" fmla="*/ 8 h 8"/>
                  <a:gd name="T46" fmla="*/ 4 w 10"/>
                  <a:gd name="T47" fmla="*/ 8 h 8"/>
                  <a:gd name="T48" fmla="*/ 4 w 10"/>
                  <a:gd name="T49" fmla="*/ 8 h 8"/>
                  <a:gd name="T50" fmla="*/ 4 w 10"/>
                  <a:gd name="T51" fmla="*/ 8 h 8"/>
                  <a:gd name="T52" fmla="*/ 6 w 10"/>
                  <a:gd name="T53" fmla="*/ 8 h 8"/>
                  <a:gd name="T54" fmla="*/ 6 w 10"/>
                  <a:gd name="T55" fmla="*/ 8 h 8"/>
                  <a:gd name="T56" fmla="*/ 6 w 10"/>
                  <a:gd name="T57" fmla="*/ 8 h 8"/>
                  <a:gd name="T58" fmla="*/ 8 w 10"/>
                  <a:gd name="T59" fmla="*/ 8 h 8"/>
                  <a:gd name="T60" fmla="*/ 8 w 10"/>
                  <a:gd name="T61" fmla="*/ 8 h 8"/>
                  <a:gd name="T62" fmla="*/ 8 w 10"/>
                  <a:gd name="T63" fmla="*/ 6 h 8"/>
                  <a:gd name="T64" fmla="*/ 8 w 10"/>
                  <a:gd name="T65" fmla="*/ 6 h 8"/>
                  <a:gd name="T66" fmla="*/ 8 w 10"/>
                  <a:gd name="T67" fmla="*/ 6 h 8"/>
                  <a:gd name="T68" fmla="*/ 10 w 10"/>
                  <a:gd name="T69" fmla="*/ 4 h 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 h="8">
                    <a:moveTo>
                      <a:pt x="10" y="4"/>
                    </a:moveTo>
                    <a:lnTo>
                      <a:pt x="8" y="4"/>
                    </a:lnTo>
                    <a:lnTo>
                      <a:pt x="8" y="2"/>
                    </a:lnTo>
                    <a:lnTo>
                      <a:pt x="8" y="0"/>
                    </a:lnTo>
                    <a:lnTo>
                      <a:pt x="6" y="0"/>
                    </a:lnTo>
                    <a:lnTo>
                      <a:pt x="4" y="0"/>
                    </a:lnTo>
                    <a:lnTo>
                      <a:pt x="2" y="0"/>
                    </a:lnTo>
                    <a:lnTo>
                      <a:pt x="2" y="2"/>
                    </a:lnTo>
                    <a:lnTo>
                      <a:pt x="0" y="2"/>
                    </a:lnTo>
                    <a:lnTo>
                      <a:pt x="0" y="4"/>
                    </a:lnTo>
                    <a:lnTo>
                      <a:pt x="0" y="6"/>
                    </a:lnTo>
                    <a:lnTo>
                      <a:pt x="2" y="6"/>
                    </a:lnTo>
                    <a:lnTo>
                      <a:pt x="2" y="8"/>
                    </a:lnTo>
                    <a:lnTo>
                      <a:pt x="4" y="8"/>
                    </a:lnTo>
                    <a:lnTo>
                      <a:pt x="6" y="8"/>
                    </a:lnTo>
                    <a:lnTo>
                      <a:pt x="8" y="8"/>
                    </a:lnTo>
                    <a:lnTo>
                      <a:pt x="8" y="6"/>
                    </a:lnTo>
                    <a:lnTo>
                      <a:pt x="8" y="4"/>
                    </a:lnTo>
                    <a:lnTo>
                      <a:pt x="10" y="4"/>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9" name="Freeform 1554"/>
              <p:cNvSpPr>
                <a:spLocks/>
              </p:cNvSpPr>
              <p:nvPr/>
            </p:nvSpPr>
            <p:spPr bwMode="auto">
              <a:xfrm>
                <a:off x="2236" y="3540"/>
                <a:ext cx="10" cy="12"/>
              </a:xfrm>
              <a:custGeom>
                <a:avLst/>
                <a:gdLst>
                  <a:gd name="T0" fmla="*/ 8 w 10"/>
                  <a:gd name="T1" fmla="*/ 2 h 12"/>
                  <a:gd name="T2" fmla="*/ 8 w 10"/>
                  <a:gd name="T3" fmla="*/ 2 h 12"/>
                  <a:gd name="T4" fmla="*/ 6 w 10"/>
                  <a:gd name="T5" fmla="*/ 0 h 12"/>
                  <a:gd name="T6" fmla="*/ 6 w 10"/>
                  <a:gd name="T7" fmla="*/ 0 h 12"/>
                  <a:gd name="T8" fmla="*/ 6 w 10"/>
                  <a:gd name="T9" fmla="*/ 0 h 12"/>
                  <a:gd name="T10" fmla="*/ 4 w 10"/>
                  <a:gd name="T11" fmla="*/ 0 h 12"/>
                  <a:gd name="T12" fmla="*/ 2 w 10"/>
                  <a:gd name="T13" fmla="*/ 2 h 12"/>
                  <a:gd name="T14" fmla="*/ 2 w 10"/>
                  <a:gd name="T15" fmla="*/ 2 h 12"/>
                  <a:gd name="T16" fmla="*/ 2 w 10"/>
                  <a:gd name="T17" fmla="*/ 2 h 12"/>
                  <a:gd name="T18" fmla="*/ 0 w 10"/>
                  <a:gd name="T19" fmla="*/ 4 h 12"/>
                  <a:gd name="T20" fmla="*/ 0 w 10"/>
                  <a:gd name="T21" fmla="*/ 4 h 12"/>
                  <a:gd name="T22" fmla="*/ 0 w 10"/>
                  <a:gd name="T23" fmla="*/ 4 h 12"/>
                  <a:gd name="T24" fmla="*/ 0 w 10"/>
                  <a:gd name="T25" fmla="*/ 6 h 12"/>
                  <a:gd name="T26" fmla="*/ 0 w 10"/>
                  <a:gd name="T27" fmla="*/ 6 h 12"/>
                  <a:gd name="T28" fmla="*/ 0 w 10"/>
                  <a:gd name="T29" fmla="*/ 8 h 12"/>
                  <a:gd name="T30" fmla="*/ 0 w 10"/>
                  <a:gd name="T31" fmla="*/ 8 h 12"/>
                  <a:gd name="T32" fmla="*/ 2 w 10"/>
                  <a:gd name="T33" fmla="*/ 10 h 12"/>
                  <a:gd name="T34" fmla="*/ 2 w 10"/>
                  <a:gd name="T35" fmla="*/ 10 h 12"/>
                  <a:gd name="T36" fmla="*/ 2 w 10"/>
                  <a:gd name="T37" fmla="*/ 10 h 12"/>
                  <a:gd name="T38" fmla="*/ 4 w 10"/>
                  <a:gd name="T39" fmla="*/ 10 h 12"/>
                  <a:gd name="T40" fmla="*/ 4 w 10"/>
                  <a:gd name="T41" fmla="*/ 10 h 12"/>
                  <a:gd name="T42" fmla="*/ 6 w 10"/>
                  <a:gd name="T43" fmla="*/ 12 h 12"/>
                  <a:gd name="T44" fmla="*/ 6 w 10"/>
                  <a:gd name="T45" fmla="*/ 10 h 12"/>
                  <a:gd name="T46" fmla="*/ 6 w 10"/>
                  <a:gd name="T47" fmla="*/ 10 h 12"/>
                  <a:gd name="T48" fmla="*/ 8 w 10"/>
                  <a:gd name="T49" fmla="*/ 10 h 12"/>
                  <a:gd name="T50" fmla="*/ 8 w 10"/>
                  <a:gd name="T51" fmla="*/ 10 h 12"/>
                  <a:gd name="T52" fmla="*/ 8 w 10"/>
                  <a:gd name="T53" fmla="*/ 8 h 12"/>
                  <a:gd name="T54" fmla="*/ 10 w 10"/>
                  <a:gd name="T55" fmla="*/ 8 h 12"/>
                  <a:gd name="T56" fmla="*/ 10 w 10"/>
                  <a:gd name="T57" fmla="*/ 6 h 12"/>
                  <a:gd name="T58" fmla="*/ 10 w 10"/>
                  <a:gd name="T59" fmla="*/ 6 h 12"/>
                  <a:gd name="T60" fmla="*/ 10 w 10"/>
                  <a:gd name="T61" fmla="*/ 6 h 12"/>
                  <a:gd name="T62" fmla="*/ 10 w 10"/>
                  <a:gd name="T63" fmla="*/ 4 h 12"/>
                  <a:gd name="T64" fmla="*/ 10 w 10"/>
                  <a:gd name="T65" fmla="*/ 4 h 12"/>
                  <a:gd name="T66" fmla="*/ 8 w 10"/>
                  <a:gd name="T67" fmla="*/ 2 h 12"/>
                  <a:gd name="T68" fmla="*/ 8 w 10"/>
                  <a:gd name="T69" fmla="*/ 2 h 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 h="12">
                    <a:moveTo>
                      <a:pt x="8" y="2"/>
                    </a:moveTo>
                    <a:lnTo>
                      <a:pt x="8" y="2"/>
                    </a:lnTo>
                    <a:lnTo>
                      <a:pt x="6" y="2"/>
                    </a:lnTo>
                    <a:lnTo>
                      <a:pt x="6" y="0"/>
                    </a:lnTo>
                    <a:lnTo>
                      <a:pt x="4" y="0"/>
                    </a:lnTo>
                    <a:lnTo>
                      <a:pt x="4" y="2"/>
                    </a:lnTo>
                    <a:lnTo>
                      <a:pt x="2" y="2"/>
                    </a:lnTo>
                    <a:lnTo>
                      <a:pt x="0" y="4"/>
                    </a:lnTo>
                    <a:lnTo>
                      <a:pt x="0" y="6"/>
                    </a:lnTo>
                    <a:lnTo>
                      <a:pt x="0" y="8"/>
                    </a:lnTo>
                    <a:lnTo>
                      <a:pt x="2" y="10"/>
                    </a:lnTo>
                    <a:lnTo>
                      <a:pt x="4" y="10"/>
                    </a:lnTo>
                    <a:lnTo>
                      <a:pt x="4" y="12"/>
                    </a:lnTo>
                    <a:lnTo>
                      <a:pt x="6" y="12"/>
                    </a:lnTo>
                    <a:lnTo>
                      <a:pt x="6" y="10"/>
                    </a:lnTo>
                    <a:lnTo>
                      <a:pt x="8" y="10"/>
                    </a:lnTo>
                    <a:lnTo>
                      <a:pt x="8" y="8"/>
                    </a:lnTo>
                    <a:lnTo>
                      <a:pt x="10" y="8"/>
                    </a:lnTo>
                    <a:lnTo>
                      <a:pt x="10" y="6"/>
                    </a:lnTo>
                    <a:lnTo>
                      <a:pt x="10" y="4"/>
                    </a:lnTo>
                    <a:lnTo>
                      <a:pt x="8" y="2"/>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0" name="Freeform 1555"/>
              <p:cNvSpPr>
                <a:spLocks/>
              </p:cNvSpPr>
              <p:nvPr/>
            </p:nvSpPr>
            <p:spPr bwMode="auto">
              <a:xfrm>
                <a:off x="2238" y="3538"/>
                <a:ext cx="6" cy="10"/>
              </a:xfrm>
              <a:custGeom>
                <a:avLst/>
                <a:gdLst>
                  <a:gd name="T0" fmla="*/ 4 w 6"/>
                  <a:gd name="T1" fmla="*/ 10 h 10"/>
                  <a:gd name="T2" fmla="*/ 6 w 6"/>
                  <a:gd name="T3" fmla="*/ 10 h 10"/>
                  <a:gd name="T4" fmla="*/ 6 w 6"/>
                  <a:gd name="T5" fmla="*/ 8 h 10"/>
                  <a:gd name="T6" fmla="*/ 6 w 6"/>
                  <a:gd name="T7" fmla="*/ 8 h 10"/>
                  <a:gd name="T8" fmla="*/ 6 w 6"/>
                  <a:gd name="T9" fmla="*/ 8 h 10"/>
                  <a:gd name="T10" fmla="*/ 6 w 6"/>
                  <a:gd name="T11" fmla="*/ 8 h 10"/>
                  <a:gd name="T12" fmla="*/ 6 w 6"/>
                  <a:gd name="T13" fmla="*/ 8 h 10"/>
                  <a:gd name="T14" fmla="*/ 6 w 6"/>
                  <a:gd name="T15" fmla="*/ 6 h 10"/>
                  <a:gd name="T16" fmla="*/ 6 w 6"/>
                  <a:gd name="T17" fmla="*/ 6 h 10"/>
                  <a:gd name="T18" fmla="*/ 6 w 6"/>
                  <a:gd name="T19" fmla="*/ 6 h 10"/>
                  <a:gd name="T20" fmla="*/ 6 w 6"/>
                  <a:gd name="T21" fmla="*/ 4 h 10"/>
                  <a:gd name="T22" fmla="*/ 6 w 6"/>
                  <a:gd name="T23" fmla="*/ 4 h 10"/>
                  <a:gd name="T24" fmla="*/ 6 w 6"/>
                  <a:gd name="T25" fmla="*/ 4 h 10"/>
                  <a:gd name="T26" fmla="*/ 6 w 6"/>
                  <a:gd name="T27" fmla="*/ 4 h 10"/>
                  <a:gd name="T28" fmla="*/ 6 w 6"/>
                  <a:gd name="T29" fmla="*/ 2 h 10"/>
                  <a:gd name="T30" fmla="*/ 6 w 6"/>
                  <a:gd name="T31" fmla="*/ 2 h 10"/>
                  <a:gd name="T32" fmla="*/ 6 w 6"/>
                  <a:gd name="T33" fmla="*/ 2 h 10"/>
                  <a:gd name="T34" fmla="*/ 4 w 6"/>
                  <a:gd name="T35" fmla="*/ 2 h 10"/>
                  <a:gd name="T36" fmla="*/ 4 w 6"/>
                  <a:gd name="T37" fmla="*/ 2 h 10"/>
                  <a:gd name="T38" fmla="*/ 4 w 6"/>
                  <a:gd name="T39" fmla="*/ 2 h 10"/>
                  <a:gd name="T40" fmla="*/ 4 w 6"/>
                  <a:gd name="T41" fmla="*/ 2 h 10"/>
                  <a:gd name="T42" fmla="*/ 4 w 6"/>
                  <a:gd name="T43" fmla="*/ 2 h 10"/>
                  <a:gd name="T44" fmla="*/ 2 w 6"/>
                  <a:gd name="T45" fmla="*/ 0 h 10"/>
                  <a:gd name="T46" fmla="*/ 2 w 6"/>
                  <a:gd name="T47" fmla="*/ 0 h 10"/>
                  <a:gd name="T48" fmla="*/ 2 w 6"/>
                  <a:gd name="T49" fmla="*/ 2 h 10"/>
                  <a:gd name="T50" fmla="*/ 0 w 6"/>
                  <a:gd name="T51" fmla="*/ 2 h 10"/>
                  <a:gd name="T52" fmla="*/ 0 w 6"/>
                  <a:gd name="T53" fmla="*/ 2 h 10"/>
                  <a:gd name="T54" fmla="*/ 0 w 6"/>
                  <a:gd name="T55" fmla="*/ 2 h 10"/>
                  <a:gd name="T56" fmla="*/ 2 w 6"/>
                  <a:gd name="T57" fmla="*/ 6 h 10"/>
                  <a:gd name="T58" fmla="*/ 4 w 6"/>
                  <a:gd name="T59" fmla="*/ 10 h 10"/>
                  <a:gd name="T60" fmla="*/ 4 w 6"/>
                  <a:gd name="T61" fmla="*/ 10 h 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 h="10">
                    <a:moveTo>
                      <a:pt x="4" y="10"/>
                    </a:moveTo>
                    <a:lnTo>
                      <a:pt x="6" y="10"/>
                    </a:lnTo>
                    <a:lnTo>
                      <a:pt x="6" y="8"/>
                    </a:lnTo>
                    <a:lnTo>
                      <a:pt x="6" y="6"/>
                    </a:lnTo>
                    <a:lnTo>
                      <a:pt x="6" y="4"/>
                    </a:lnTo>
                    <a:lnTo>
                      <a:pt x="6" y="2"/>
                    </a:lnTo>
                    <a:lnTo>
                      <a:pt x="4" y="2"/>
                    </a:lnTo>
                    <a:lnTo>
                      <a:pt x="2" y="0"/>
                    </a:lnTo>
                    <a:lnTo>
                      <a:pt x="2" y="2"/>
                    </a:lnTo>
                    <a:lnTo>
                      <a:pt x="0" y="2"/>
                    </a:lnTo>
                    <a:lnTo>
                      <a:pt x="2" y="6"/>
                    </a:lnTo>
                    <a:lnTo>
                      <a:pt x="4" y="1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1" name="Freeform 1556"/>
              <p:cNvSpPr>
                <a:spLocks/>
              </p:cNvSpPr>
              <p:nvPr/>
            </p:nvSpPr>
            <p:spPr bwMode="auto">
              <a:xfrm>
                <a:off x="2238" y="3542"/>
                <a:ext cx="6" cy="6"/>
              </a:xfrm>
              <a:custGeom>
                <a:avLst/>
                <a:gdLst>
                  <a:gd name="T0" fmla="*/ 6 w 6"/>
                  <a:gd name="T1" fmla="*/ 4 h 6"/>
                  <a:gd name="T2" fmla="*/ 6 w 6"/>
                  <a:gd name="T3" fmla="*/ 4 h 6"/>
                  <a:gd name="T4" fmla="*/ 6 w 6"/>
                  <a:gd name="T5" fmla="*/ 4 h 6"/>
                  <a:gd name="T6" fmla="*/ 6 w 6"/>
                  <a:gd name="T7" fmla="*/ 2 h 6"/>
                  <a:gd name="T8" fmla="*/ 6 w 6"/>
                  <a:gd name="T9" fmla="*/ 2 h 6"/>
                  <a:gd name="T10" fmla="*/ 4 w 6"/>
                  <a:gd name="T11" fmla="*/ 2 h 6"/>
                  <a:gd name="T12" fmla="*/ 4 w 6"/>
                  <a:gd name="T13" fmla="*/ 2 h 6"/>
                  <a:gd name="T14" fmla="*/ 4 w 6"/>
                  <a:gd name="T15" fmla="*/ 2 h 6"/>
                  <a:gd name="T16" fmla="*/ 4 w 6"/>
                  <a:gd name="T17" fmla="*/ 2 h 6"/>
                  <a:gd name="T18" fmla="*/ 4 w 6"/>
                  <a:gd name="T19" fmla="*/ 2 h 6"/>
                  <a:gd name="T20" fmla="*/ 4 w 6"/>
                  <a:gd name="T21" fmla="*/ 2 h 6"/>
                  <a:gd name="T22" fmla="*/ 4 w 6"/>
                  <a:gd name="T23" fmla="*/ 2 h 6"/>
                  <a:gd name="T24" fmla="*/ 4 w 6"/>
                  <a:gd name="T25" fmla="*/ 0 h 6"/>
                  <a:gd name="T26" fmla="*/ 2 w 6"/>
                  <a:gd name="T27" fmla="*/ 2 h 6"/>
                  <a:gd name="T28" fmla="*/ 2 w 6"/>
                  <a:gd name="T29" fmla="*/ 2 h 6"/>
                  <a:gd name="T30" fmla="*/ 2 w 6"/>
                  <a:gd name="T31" fmla="*/ 2 h 6"/>
                  <a:gd name="T32" fmla="*/ 2 w 6"/>
                  <a:gd name="T33" fmla="*/ 2 h 6"/>
                  <a:gd name="T34" fmla="*/ 2 w 6"/>
                  <a:gd name="T35" fmla="*/ 2 h 6"/>
                  <a:gd name="T36" fmla="*/ 2 w 6"/>
                  <a:gd name="T37" fmla="*/ 2 h 6"/>
                  <a:gd name="T38" fmla="*/ 0 w 6"/>
                  <a:gd name="T39" fmla="*/ 2 h 6"/>
                  <a:gd name="T40" fmla="*/ 0 w 6"/>
                  <a:gd name="T41" fmla="*/ 2 h 6"/>
                  <a:gd name="T42" fmla="*/ 0 w 6"/>
                  <a:gd name="T43" fmla="*/ 2 h 6"/>
                  <a:gd name="T44" fmla="*/ 0 w 6"/>
                  <a:gd name="T45" fmla="*/ 4 h 6"/>
                  <a:gd name="T46" fmla="*/ 0 w 6"/>
                  <a:gd name="T47" fmla="*/ 4 h 6"/>
                  <a:gd name="T48" fmla="*/ 0 w 6"/>
                  <a:gd name="T49" fmla="*/ 4 h 6"/>
                  <a:gd name="T50" fmla="*/ 0 w 6"/>
                  <a:gd name="T51" fmla="*/ 4 h 6"/>
                  <a:gd name="T52" fmla="*/ 0 w 6"/>
                  <a:gd name="T53" fmla="*/ 4 h 6"/>
                  <a:gd name="T54" fmla="*/ 0 w 6"/>
                  <a:gd name="T55" fmla="*/ 4 h 6"/>
                  <a:gd name="T56" fmla="*/ 0 w 6"/>
                  <a:gd name="T57" fmla="*/ 4 h 6"/>
                  <a:gd name="T58" fmla="*/ 0 w 6"/>
                  <a:gd name="T59" fmla="*/ 4 h 6"/>
                  <a:gd name="T60" fmla="*/ 2 w 6"/>
                  <a:gd name="T61" fmla="*/ 6 h 6"/>
                  <a:gd name="T62" fmla="*/ 2 w 6"/>
                  <a:gd name="T63" fmla="*/ 6 h 6"/>
                  <a:gd name="T64" fmla="*/ 2 w 6"/>
                  <a:gd name="T65" fmla="*/ 6 h 6"/>
                  <a:gd name="T66" fmla="*/ 2 w 6"/>
                  <a:gd name="T67" fmla="*/ 6 h 6"/>
                  <a:gd name="T68" fmla="*/ 2 w 6"/>
                  <a:gd name="T69" fmla="*/ 6 h 6"/>
                  <a:gd name="T70" fmla="*/ 4 w 6"/>
                  <a:gd name="T71" fmla="*/ 6 h 6"/>
                  <a:gd name="T72" fmla="*/ 4 w 6"/>
                  <a:gd name="T73" fmla="*/ 6 h 6"/>
                  <a:gd name="T74" fmla="*/ 4 w 6"/>
                  <a:gd name="T75" fmla="*/ 6 h 6"/>
                  <a:gd name="T76" fmla="*/ 4 w 6"/>
                  <a:gd name="T77" fmla="*/ 6 h 6"/>
                  <a:gd name="T78" fmla="*/ 4 w 6"/>
                  <a:gd name="T79" fmla="*/ 6 h 6"/>
                  <a:gd name="T80" fmla="*/ 4 w 6"/>
                  <a:gd name="T81" fmla="*/ 4 h 6"/>
                  <a:gd name="T82" fmla="*/ 6 w 6"/>
                  <a:gd name="T83" fmla="*/ 4 h 6"/>
                  <a:gd name="T84" fmla="*/ 6 w 6"/>
                  <a:gd name="T85" fmla="*/ 4 h 6"/>
                  <a:gd name="T86" fmla="*/ 6 w 6"/>
                  <a:gd name="T87" fmla="*/ 4 h 6"/>
                  <a:gd name="T88" fmla="*/ 6 w 6"/>
                  <a:gd name="T89" fmla="*/ 4 h 6"/>
                  <a:gd name="T90" fmla="*/ 6 w 6"/>
                  <a:gd name="T91" fmla="*/ 4 h 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 h="6">
                    <a:moveTo>
                      <a:pt x="6" y="4"/>
                    </a:moveTo>
                    <a:lnTo>
                      <a:pt x="6" y="4"/>
                    </a:lnTo>
                    <a:lnTo>
                      <a:pt x="6" y="2"/>
                    </a:lnTo>
                    <a:lnTo>
                      <a:pt x="4" y="2"/>
                    </a:lnTo>
                    <a:lnTo>
                      <a:pt x="4" y="0"/>
                    </a:lnTo>
                    <a:lnTo>
                      <a:pt x="2" y="2"/>
                    </a:lnTo>
                    <a:lnTo>
                      <a:pt x="0" y="2"/>
                    </a:lnTo>
                    <a:lnTo>
                      <a:pt x="0" y="4"/>
                    </a:lnTo>
                    <a:lnTo>
                      <a:pt x="2" y="6"/>
                    </a:lnTo>
                    <a:lnTo>
                      <a:pt x="4" y="6"/>
                    </a:lnTo>
                    <a:lnTo>
                      <a:pt x="4" y="4"/>
                    </a:lnTo>
                    <a:lnTo>
                      <a:pt x="6" y="4"/>
                    </a:lnTo>
                    <a:close/>
                  </a:path>
                </a:pathLst>
              </a:custGeom>
              <a:solidFill>
                <a:srgbClr val="CAF5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2" name="Freeform 1557"/>
              <p:cNvSpPr>
                <a:spLocks/>
              </p:cNvSpPr>
              <p:nvPr/>
            </p:nvSpPr>
            <p:spPr bwMode="auto">
              <a:xfrm>
                <a:off x="2238" y="3542"/>
                <a:ext cx="6" cy="6"/>
              </a:xfrm>
              <a:custGeom>
                <a:avLst/>
                <a:gdLst>
                  <a:gd name="T0" fmla="*/ 6 w 6"/>
                  <a:gd name="T1" fmla="*/ 4 h 6"/>
                  <a:gd name="T2" fmla="*/ 6 w 6"/>
                  <a:gd name="T3" fmla="*/ 4 h 6"/>
                  <a:gd name="T4" fmla="*/ 6 w 6"/>
                  <a:gd name="T5" fmla="*/ 4 h 6"/>
                  <a:gd name="T6" fmla="*/ 6 w 6"/>
                  <a:gd name="T7" fmla="*/ 2 h 6"/>
                  <a:gd name="T8" fmla="*/ 6 w 6"/>
                  <a:gd name="T9" fmla="*/ 2 h 6"/>
                  <a:gd name="T10" fmla="*/ 4 w 6"/>
                  <a:gd name="T11" fmla="*/ 2 h 6"/>
                  <a:gd name="T12" fmla="*/ 4 w 6"/>
                  <a:gd name="T13" fmla="*/ 2 h 6"/>
                  <a:gd name="T14" fmla="*/ 4 w 6"/>
                  <a:gd name="T15" fmla="*/ 2 h 6"/>
                  <a:gd name="T16" fmla="*/ 4 w 6"/>
                  <a:gd name="T17" fmla="*/ 2 h 6"/>
                  <a:gd name="T18" fmla="*/ 4 w 6"/>
                  <a:gd name="T19" fmla="*/ 2 h 6"/>
                  <a:gd name="T20" fmla="*/ 4 w 6"/>
                  <a:gd name="T21" fmla="*/ 2 h 6"/>
                  <a:gd name="T22" fmla="*/ 4 w 6"/>
                  <a:gd name="T23" fmla="*/ 2 h 6"/>
                  <a:gd name="T24" fmla="*/ 4 w 6"/>
                  <a:gd name="T25" fmla="*/ 0 h 6"/>
                  <a:gd name="T26" fmla="*/ 2 w 6"/>
                  <a:gd name="T27" fmla="*/ 2 h 6"/>
                  <a:gd name="T28" fmla="*/ 2 w 6"/>
                  <a:gd name="T29" fmla="*/ 2 h 6"/>
                  <a:gd name="T30" fmla="*/ 2 w 6"/>
                  <a:gd name="T31" fmla="*/ 2 h 6"/>
                  <a:gd name="T32" fmla="*/ 2 w 6"/>
                  <a:gd name="T33" fmla="*/ 2 h 6"/>
                  <a:gd name="T34" fmla="*/ 2 w 6"/>
                  <a:gd name="T35" fmla="*/ 2 h 6"/>
                  <a:gd name="T36" fmla="*/ 2 w 6"/>
                  <a:gd name="T37" fmla="*/ 2 h 6"/>
                  <a:gd name="T38" fmla="*/ 0 w 6"/>
                  <a:gd name="T39" fmla="*/ 2 h 6"/>
                  <a:gd name="T40" fmla="*/ 0 w 6"/>
                  <a:gd name="T41" fmla="*/ 2 h 6"/>
                  <a:gd name="T42" fmla="*/ 0 w 6"/>
                  <a:gd name="T43" fmla="*/ 2 h 6"/>
                  <a:gd name="T44" fmla="*/ 0 w 6"/>
                  <a:gd name="T45" fmla="*/ 4 h 6"/>
                  <a:gd name="T46" fmla="*/ 0 w 6"/>
                  <a:gd name="T47" fmla="*/ 4 h 6"/>
                  <a:gd name="T48" fmla="*/ 0 w 6"/>
                  <a:gd name="T49" fmla="*/ 4 h 6"/>
                  <a:gd name="T50" fmla="*/ 0 w 6"/>
                  <a:gd name="T51" fmla="*/ 4 h 6"/>
                  <a:gd name="T52" fmla="*/ 0 w 6"/>
                  <a:gd name="T53" fmla="*/ 4 h 6"/>
                  <a:gd name="T54" fmla="*/ 0 w 6"/>
                  <a:gd name="T55" fmla="*/ 4 h 6"/>
                  <a:gd name="T56" fmla="*/ 0 w 6"/>
                  <a:gd name="T57" fmla="*/ 4 h 6"/>
                  <a:gd name="T58" fmla="*/ 0 w 6"/>
                  <a:gd name="T59" fmla="*/ 4 h 6"/>
                  <a:gd name="T60" fmla="*/ 2 w 6"/>
                  <a:gd name="T61" fmla="*/ 6 h 6"/>
                  <a:gd name="T62" fmla="*/ 2 w 6"/>
                  <a:gd name="T63" fmla="*/ 6 h 6"/>
                  <a:gd name="T64" fmla="*/ 2 w 6"/>
                  <a:gd name="T65" fmla="*/ 6 h 6"/>
                  <a:gd name="T66" fmla="*/ 2 w 6"/>
                  <a:gd name="T67" fmla="*/ 6 h 6"/>
                  <a:gd name="T68" fmla="*/ 2 w 6"/>
                  <a:gd name="T69" fmla="*/ 6 h 6"/>
                  <a:gd name="T70" fmla="*/ 2 w 6"/>
                  <a:gd name="T71" fmla="*/ 6 h 6"/>
                  <a:gd name="T72" fmla="*/ 4 w 6"/>
                  <a:gd name="T73" fmla="*/ 6 h 6"/>
                  <a:gd name="T74" fmla="*/ 4 w 6"/>
                  <a:gd name="T75" fmla="*/ 6 h 6"/>
                  <a:gd name="T76" fmla="*/ 4 w 6"/>
                  <a:gd name="T77" fmla="*/ 6 h 6"/>
                  <a:gd name="T78" fmla="*/ 4 w 6"/>
                  <a:gd name="T79" fmla="*/ 6 h 6"/>
                  <a:gd name="T80" fmla="*/ 4 w 6"/>
                  <a:gd name="T81" fmla="*/ 6 h 6"/>
                  <a:gd name="T82" fmla="*/ 4 w 6"/>
                  <a:gd name="T83" fmla="*/ 6 h 6"/>
                  <a:gd name="T84" fmla="*/ 4 w 6"/>
                  <a:gd name="T85" fmla="*/ 6 h 6"/>
                  <a:gd name="T86" fmla="*/ 4 w 6"/>
                  <a:gd name="T87" fmla="*/ 4 h 6"/>
                  <a:gd name="T88" fmla="*/ 6 w 6"/>
                  <a:gd name="T89" fmla="*/ 4 h 6"/>
                  <a:gd name="T90" fmla="*/ 6 w 6"/>
                  <a:gd name="T91" fmla="*/ 4 h 6"/>
                  <a:gd name="T92" fmla="*/ 6 w 6"/>
                  <a:gd name="T93" fmla="*/ 4 h 6"/>
                  <a:gd name="T94" fmla="*/ 6 w 6"/>
                  <a:gd name="T95" fmla="*/ 4 h 6"/>
                  <a:gd name="T96" fmla="*/ 6 w 6"/>
                  <a:gd name="T97" fmla="*/ 4 h 6"/>
                  <a:gd name="T98" fmla="*/ 6 w 6"/>
                  <a:gd name="T99" fmla="*/ 4 h 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 h="6">
                    <a:moveTo>
                      <a:pt x="6" y="4"/>
                    </a:moveTo>
                    <a:lnTo>
                      <a:pt x="6" y="4"/>
                    </a:lnTo>
                    <a:lnTo>
                      <a:pt x="6" y="2"/>
                    </a:lnTo>
                    <a:lnTo>
                      <a:pt x="4" y="2"/>
                    </a:lnTo>
                    <a:lnTo>
                      <a:pt x="4" y="0"/>
                    </a:lnTo>
                    <a:lnTo>
                      <a:pt x="2" y="2"/>
                    </a:lnTo>
                    <a:lnTo>
                      <a:pt x="0" y="2"/>
                    </a:lnTo>
                    <a:lnTo>
                      <a:pt x="0" y="4"/>
                    </a:lnTo>
                    <a:lnTo>
                      <a:pt x="2" y="6"/>
                    </a:lnTo>
                    <a:lnTo>
                      <a:pt x="4" y="6"/>
                    </a:lnTo>
                    <a:lnTo>
                      <a:pt x="4" y="4"/>
                    </a:lnTo>
                    <a:lnTo>
                      <a:pt x="6"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3" name="Freeform 1558"/>
              <p:cNvSpPr>
                <a:spLocks/>
              </p:cNvSpPr>
              <p:nvPr/>
            </p:nvSpPr>
            <p:spPr bwMode="auto">
              <a:xfrm>
                <a:off x="2226" y="3610"/>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4" name="Freeform 1559"/>
              <p:cNvSpPr>
                <a:spLocks/>
              </p:cNvSpPr>
              <p:nvPr/>
            </p:nvSpPr>
            <p:spPr bwMode="auto">
              <a:xfrm>
                <a:off x="2226" y="3610"/>
                <a:ext cx="158" cy="1"/>
              </a:xfrm>
              <a:custGeom>
                <a:avLst/>
                <a:gdLst>
                  <a:gd name="T0" fmla="*/ 158 w 158"/>
                  <a:gd name="T1" fmla="*/ 0 h 1"/>
                  <a:gd name="T2" fmla="*/ 158 w 158"/>
                  <a:gd name="T3" fmla="*/ 0 h 1"/>
                  <a:gd name="T4" fmla="*/ 0 w 158"/>
                  <a:gd name="T5" fmla="*/ 0 h 1"/>
                  <a:gd name="T6" fmla="*/ 0 w 158"/>
                  <a:gd name="T7" fmla="*/ 0 h 1"/>
                  <a:gd name="T8" fmla="*/ 158 w 158"/>
                  <a:gd name="T9" fmla="*/ 0 h 1"/>
                  <a:gd name="T10" fmla="*/ 158 w 158"/>
                  <a:gd name="T11" fmla="*/ 0 h 1"/>
                  <a:gd name="T12" fmla="*/ 158 w 158"/>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 h="1">
                    <a:moveTo>
                      <a:pt x="158" y="0"/>
                    </a:moveTo>
                    <a:lnTo>
                      <a:pt x="158" y="0"/>
                    </a:lnTo>
                    <a:lnTo>
                      <a:pt x="0" y="0"/>
                    </a:lnTo>
                    <a:lnTo>
                      <a:pt x="1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5" name="Freeform 1560"/>
              <p:cNvSpPr>
                <a:spLocks/>
              </p:cNvSpPr>
              <p:nvPr/>
            </p:nvSpPr>
            <p:spPr bwMode="auto">
              <a:xfrm>
                <a:off x="2384" y="3610"/>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6" name="Freeform 1561"/>
              <p:cNvSpPr>
                <a:spLocks/>
              </p:cNvSpPr>
              <p:nvPr/>
            </p:nvSpPr>
            <p:spPr bwMode="auto">
              <a:xfrm>
                <a:off x="2238" y="3620"/>
                <a:ext cx="18" cy="16"/>
              </a:xfrm>
              <a:custGeom>
                <a:avLst/>
                <a:gdLst>
                  <a:gd name="T0" fmla="*/ 16 w 18"/>
                  <a:gd name="T1" fmla="*/ 2 h 16"/>
                  <a:gd name="T2" fmla="*/ 14 w 18"/>
                  <a:gd name="T3" fmla="*/ 0 h 16"/>
                  <a:gd name="T4" fmla="*/ 12 w 18"/>
                  <a:gd name="T5" fmla="*/ 0 h 16"/>
                  <a:gd name="T6" fmla="*/ 12 w 18"/>
                  <a:gd name="T7" fmla="*/ 0 h 16"/>
                  <a:gd name="T8" fmla="*/ 10 w 18"/>
                  <a:gd name="T9" fmla="*/ 0 h 16"/>
                  <a:gd name="T10" fmla="*/ 8 w 18"/>
                  <a:gd name="T11" fmla="*/ 0 h 16"/>
                  <a:gd name="T12" fmla="*/ 6 w 18"/>
                  <a:gd name="T13" fmla="*/ 0 h 16"/>
                  <a:gd name="T14" fmla="*/ 4 w 18"/>
                  <a:gd name="T15" fmla="*/ 0 h 16"/>
                  <a:gd name="T16" fmla="*/ 4 w 18"/>
                  <a:gd name="T17" fmla="*/ 2 h 16"/>
                  <a:gd name="T18" fmla="*/ 4 w 18"/>
                  <a:gd name="T19" fmla="*/ 2 h 16"/>
                  <a:gd name="T20" fmla="*/ 2 w 18"/>
                  <a:gd name="T21" fmla="*/ 4 h 16"/>
                  <a:gd name="T22" fmla="*/ 2 w 18"/>
                  <a:gd name="T23" fmla="*/ 4 h 16"/>
                  <a:gd name="T24" fmla="*/ 2 w 18"/>
                  <a:gd name="T25" fmla="*/ 6 h 16"/>
                  <a:gd name="T26" fmla="*/ 0 w 18"/>
                  <a:gd name="T27" fmla="*/ 8 h 16"/>
                  <a:gd name="T28" fmla="*/ 2 w 18"/>
                  <a:gd name="T29" fmla="*/ 10 h 16"/>
                  <a:gd name="T30" fmla="*/ 2 w 18"/>
                  <a:gd name="T31" fmla="*/ 10 h 16"/>
                  <a:gd name="T32" fmla="*/ 2 w 18"/>
                  <a:gd name="T33" fmla="*/ 12 h 16"/>
                  <a:gd name="T34" fmla="*/ 4 w 18"/>
                  <a:gd name="T35" fmla="*/ 14 h 16"/>
                  <a:gd name="T36" fmla="*/ 4 w 18"/>
                  <a:gd name="T37" fmla="*/ 14 h 16"/>
                  <a:gd name="T38" fmla="*/ 4 w 18"/>
                  <a:gd name="T39" fmla="*/ 14 h 16"/>
                  <a:gd name="T40" fmla="*/ 6 w 18"/>
                  <a:gd name="T41" fmla="*/ 16 h 16"/>
                  <a:gd name="T42" fmla="*/ 8 w 18"/>
                  <a:gd name="T43" fmla="*/ 16 h 16"/>
                  <a:gd name="T44" fmla="*/ 10 w 18"/>
                  <a:gd name="T45" fmla="*/ 16 h 16"/>
                  <a:gd name="T46" fmla="*/ 12 w 18"/>
                  <a:gd name="T47" fmla="*/ 16 h 16"/>
                  <a:gd name="T48" fmla="*/ 12 w 18"/>
                  <a:gd name="T49" fmla="*/ 16 h 16"/>
                  <a:gd name="T50" fmla="*/ 14 w 18"/>
                  <a:gd name="T51" fmla="*/ 14 h 16"/>
                  <a:gd name="T52" fmla="*/ 14 w 18"/>
                  <a:gd name="T53" fmla="*/ 14 h 16"/>
                  <a:gd name="T54" fmla="*/ 16 w 18"/>
                  <a:gd name="T55" fmla="*/ 14 h 16"/>
                  <a:gd name="T56" fmla="*/ 16 w 18"/>
                  <a:gd name="T57" fmla="*/ 12 h 16"/>
                  <a:gd name="T58" fmla="*/ 18 w 18"/>
                  <a:gd name="T59" fmla="*/ 10 h 16"/>
                  <a:gd name="T60" fmla="*/ 18 w 18"/>
                  <a:gd name="T61" fmla="*/ 10 h 16"/>
                  <a:gd name="T62" fmla="*/ 18 w 18"/>
                  <a:gd name="T63" fmla="*/ 8 h 16"/>
                  <a:gd name="T64" fmla="*/ 18 w 18"/>
                  <a:gd name="T65" fmla="*/ 6 h 16"/>
                  <a:gd name="T66" fmla="*/ 18 w 18"/>
                  <a:gd name="T67" fmla="*/ 4 h 16"/>
                  <a:gd name="T68" fmla="*/ 16 w 18"/>
                  <a:gd name="T69" fmla="*/ 4 h 16"/>
                  <a:gd name="T70" fmla="*/ 16 w 18"/>
                  <a:gd name="T71" fmla="*/ 2 h 16"/>
                  <a:gd name="T72" fmla="*/ 16 w 18"/>
                  <a:gd name="T73" fmla="*/ 2 h 16"/>
                  <a:gd name="T74" fmla="*/ 16 w 18"/>
                  <a:gd name="T75" fmla="*/ 2 h 16"/>
                  <a:gd name="T76" fmla="*/ 16 w 18"/>
                  <a:gd name="T77" fmla="*/ 2 h 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 h="16">
                    <a:moveTo>
                      <a:pt x="16" y="2"/>
                    </a:moveTo>
                    <a:lnTo>
                      <a:pt x="16" y="2"/>
                    </a:lnTo>
                    <a:lnTo>
                      <a:pt x="14" y="0"/>
                    </a:lnTo>
                    <a:lnTo>
                      <a:pt x="12" y="0"/>
                    </a:lnTo>
                    <a:lnTo>
                      <a:pt x="10" y="0"/>
                    </a:lnTo>
                    <a:lnTo>
                      <a:pt x="8" y="0"/>
                    </a:lnTo>
                    <a:lnTo>
                      <a:pt x="6" y="0"/>
                    </a:lnTo>
                    <a:lnTo>
                      <a:pt x="4" y="0"/>
                    </a:lnTo>
                    <a:lnTo>
                      <a:pt x="4" y="2"/>
                    </a:lnTo>
                    <a:lnTo>
                      <a:pt x="2" y="2"/>
                    </a:lnTo>
                    <a:lnTo>
                      <a:pt x="2" y="4"/>
                    </a:lnTo>
                    <a:lnTo>
                      <a:pt x="2" y="6"/>
                    </a:lnTo>
                    <a:lnTo>
                      <a:pt x="0" y="8"/>
                    </a:lnTo>
                    <a:lnTo>
                      <a:pt x="2" y="8"/>
                    </a:lnTo>
                    <a:lnTo>
                      <a:pt x="2" y="10"/>
                    </a:lnTo>
                    <a:lnTo>
                      <a:pt x="2" y="12"/>
                    </a:lnTo>
                    <a:lnTo>
                      <a:pt x="4" y="14"/>
                    </a:lnTo>
                    <a:lnTo>
                      <a:pt x="6" y="16"/>
                    </a:lnTo>
                    <a:lnTo>
                      <a:pt x="8" y="16"/>
                    </a:lnTo>
                    <a:lnTo>
                      <a:pt x="10" y="16"/>
                    </a:lnTo>
                    <a:lnTo>
                      <a:pt x="12" y="16"/>
                    </a:lnTo>
                    <a:lnTo>
                      <a:pt x="14" y="16"/>
                    </a:lnTo>
                    <a:lnTo>
                      <a:pt x="14" y="14"/>
                    </a:lnTo>
                    <a:lnTo>
                      <a:pt x="16" y="14"/>
                    </a:lnTo>
                    <a:lnTo>
                      <a:pt x="16" y="12"/>
                    </a:lnTo>
                    <a:lnTo>
                      <a:pt x="18" y="10"/>
                    </a:lnTo>
                    <a:lnTo>
                      <a:pt x="18" y="8"/>
                    </a:lnTo>
                    <a:lnTo>
                      <a:pt x="18" y="6"/>
                    </a:lnTo>
                    <a:lnTo>
                      <a:pt x="18" y="4"/>
                    </a:lnTo>
                    <a:lnTo>
                      <a:pt x="16" y="4"/>
                    </a:lnTo>
                    <a:lnTo>
                      <a:pt x="16" y="2"/>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7" name="Freeform 1562"/>
              <p:cNvSpPr>
                <a:spLocks/>
              </p:cNvSpPr>
              <p:nvPr/>
            </p:nvSpPr>
            <p:spPr bwMode="auto">
              <a:xfrm>
                <a:off x="2240" y="3616"/>
                <a:ext cx="14" cy="14"/>
              </a:xfrm>
              <a:custGeom>
                <a:avLst/>
                <a:gdLst>
                  <a:gd name="T0" fmla="*/ 12 w 14"/>
                  <a:gd name="T1" fmla="*/ 14 h 14"/>
                  <a:gd name="T2" fmla="*/ 12 w 14"/>
                  <a:gd name="T3" fmla="*/ 14 h 14"/>
                  <a:gd name="T4" fmla="*/ 14 w 14"/>
                  <a:gd name="T5" fmla="*/ 14 h 14"/>
                  <a:gd name="T6" fmla="*/ 14 w 14"/>
                  <a:gd name="T7" fmla="*/ 12 h 14"/>
                  <a:gd name="T8" fmla="*/ 14 w 14"/>
                  <a:gd name="T9" fmla="*/ 12 h 14"/>
                  <a:gd name="T10" fmla="*/ 14 w 14"/>
                  <a:gd name="T11" fmla="*/ 12 h 14"/>
                  <a:gd name="T12" fmla="*/ 14 w 14"/>
                  <a:gd name="T13" fmla="*/ 10 h 14"/>
                  <a:gd name="T14" fmla="*/ 14 w 14"/>
                  <a:gd name="T15" fmla="*/ 10 h 14"/>
                  <a:gd name="T16" fmla="*/ 14 w 14"/>
                  <a:gd name="T17" fmla="*/ 8 h 14"/>
                  <a:gd name="T18" fmla="*/ 14 w 14"/>
                  <a:gd name="T19" fmla="*/ 8 h 14"/>
                  <a:gd name="T20" fmla="*/ 14 w 14"/>
                  <a:gd name="T21" fmla="*/ 8 h 14"/>
                  <a:gd name="T22" fmla="*/ 14 w 14"/>
                  <a:gd name="T23" fmla="*/ 6 h 14"/>
                  <a:gd name="T24" fmla="*/ 14 w 14"/>
                  <a:gd name="T25" fmla="*/ 6 h 14"/>
                  <a:gd name="T26" fmla="*/ 14 w 14"/>
                  <a:gd name="T27" fmla="*/ 6 h 14"/>
                  <a:gd name="T28" fmla="*/ 14 w 14"/>
                  <a:gd name="T29" fmla="*/ 4 h 14"/>
                  <a:gd name="T30" fmla="*/ 14 w 14"/>
                  <a:gd name="T31" fmla="*/ 4 h 14"/>
                  <a:gd name="T32" fmla="*/ 14 w 14"/>
                  <a:gd name="T33" fmla="*/ 4 h 14"/>
                  <a:gd name="T34" fmla="*/ 12 w 14"/>
                  <a:gd name="T35" fmla="*/ 2 h 14"/>
                  <a:gd name="T36" fmla="*/ 12 w 14"/>
                  <a:gd name="T37" fmla="*/ 2 h 14"/>
                  <a:gd name="T38" fmla="*/ 12 w 14"/>
                  <a:gd name="T39" fmla="*/ 2 h 14"/>
                  <a:gd name="T40" fmla="*/ 12 w 14"/>
                  <a:gd name="T41" fmla="*/ 2 h 14"/>
                  <a:gd name="T42" fmla="*/ 10 w 14"/>
                  <a:gd name="T43" fmla="*/ 0 h 14"/>
                  <a:gd name="T44" fmla="*/ 10 w 14"/>
                  <a:gd name="T45" fmla="*/ 0 h 14"/>
                  <a:gd name="T46" fmla="*/ 10 w 14"/>
                  <a:gd name="T47" fmla="*/ 0 h 14"/>
                  <a:gd name="T48" fmla="*/ 8 w 14"/>
                  <a:gd name="T49" fmla="*/ 0 h 14"/>
                  <a:gd name="T50" fmla="*/ 8 w 14"/>
                  <a:gd name="T51" fmla="*/ 0 h 14"/>
                  <a:gd name="T52" fmla="*/ 6 w 14"/>
                  <a:gd name="T53" fmla="*/ 0 h 14"/>
                  <a:gd name="T54" fmla="*/ 6 w 14"/>
                  <a:gd name="T55" fmla="*/ 0 h 14"/>
                  <a:gd name="T56" fmla="*/ 6 w 14"/>
                  <a:gd name="T57" fmla="*/ 0 h 14"/>
                  <a:gd name="T58" fmla="*/ 4 w 14"/>
                  <a:gd name="T59" fmla="*/ 0 h 14"/>
                  <a:gd name="T60" fmla="*/ 4 w 14"/>
                  <a:gd name="T61" fmla="*/ 0 h 14"/>
                  <a:gd name="T62" fmla="*/ 4 w 14"/>
                  <a:gd name="T63" fmla="*/ 0 h 14"/>
                  <a:gd name="T64" fmla="*/ 2 w 14"/>
                  <a:gd name="T65" fmla="*/ 0 h 14"/>
                  <a:gd name="T66" fmla="*/ 2 w 14"/>
                  <a:gd name="T67" fmla="*/ 0 h 14"/>
                  <a:gd name="T68" fmla="*/ 2 w 14"/>
                  <a:gd name="T69" fmla="*/ 2 h 14"/>
                  <a:gd name="T70" fmla="*/ 0 w 14"/>
                  <a:gd name="T71" fmla="*/ 2 h 14"/>
                  <a:gd name="T72" fmla="*/ 6 w 14"/>
                  <a:gd name="T73" fmla="*/ 8 h 14"/>
                  <a:gd name="T74" fmla="*/ 12 w 14"/>
                  <a:gd name="T75" fmla="*/ 14 h 14"/>
                  <a:gd name="T76" fmla="*/ 12 w 14"/>
                  <a:gd name="T77" fmla="*/ 14 h 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 h="14">
                    <a:moveTo>
                      <a:pt x="12" y="14"/>
                    </a:moveTo>
                    <a:lnTo>
                      <a:pt x="12" y="14"/>
                    </a:lnTo>
                    <a:lnTo>
                      <a:pt x="14" y="14"/>
                    </a:lnTo>
                    <a:lnTo>
                      <a:pt x="14" y="12"/>
                    </a:lnTo>
                    <a:lnTo>
                      <a:pt x="14" y="10"/>
                    </a:lnTo>
                    <a:lnTo>
                      <a:pt x="14" y="8"/>
                    </a:lnTo>
                    <a:lnTo>
                      <a:pt x="14" y="6"/>
                    </a:lnTo>
                    <a:lnTo>
                      <a:pt x="14" y="4"/>
                    </a:lnTo>
                    <a:lnTo>
                      <a:pt x="12" y="2"/>
                    </a:lnTo>
                    <a:lnTo>
                      <a:pt x="10" y="0"/>
                    </a:lnTo>
                    <a:lnTo>
                      <a:pt x="8" y="0"/>
                    </a:lnTo>
                    <a:lnTo>
                      <a:pt x="6" y="0"/>
                    </a:lnTo>
                    <a:lnTo>
                      <a:pt x="4" y="0"/>
                    </a:lnTo>
                    <a:lnTo>
                      <a:pt x="2" y="0"/>
                    </a:lnTo>
                    <a:lnTo>
                      <a:pt x="2" y="2"/>
                    </a:lnTo>
                    <a:lnTo>
                      <a:pt x="0" y="2"/>
                    </a:lnTo>
                    <a:lnTo>
                      <a:pt x="6" y="8"/>
                    </a:lnTo>
                    <a:lnTo>
                      <a:pt x="12" y="14"/>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 name="Freeform 1563"/>
              <p:cNvSpPr>
                <a:spLocks/>
              </p:cNvSpPr>
              <p:nvPr/>
            </p:nvSpPr>
            <p:spPr bwMode="auto">
              <a:xfrm>
                <a:off x="2242" y="3622"/>
                <a:ext cx="12" cy="12"/>
              </a:xfrm>
              <a:custGeom>
                <a:avLst/>
                <a:gdLst>
                  <a:gd name="T0" fmla="*/ 10 w 12"/>
                  <a:gd name="T1" fmla="*/ 0 h 12"/>
                  <a:gd name="T2" fmla="*/ 8 w 12"/>
                  <a:gd name="T3" fmla="*/ 0 h 12"/>
                  <a:gd name="T4" fmla="*/ 8 w 12"/>
                  <a:gd name="T5" fmla="*/ 0 h 12"/>
                  <a:gd name="T6" fmla="*/ 6 w 12"/>
                  <a:gd name="T7" fmla="*/ 0 h 12"/>
                  <a:gd name="T8" fmla="*/ 6 w 12"/>
                  <a:gd name="T9" fmla="*/ 0 h 12"/>
                  <a:gd name="T10" fmla="*/ 4 w 12"/>
                  <a:gd name="T11" fmla="*/ 0 h 12"/>
                  <a:gd name="T12" fmla="*/ 4 w 12"/>
                  <a:gd name="T13" fmla="*/ 0 h 12"/>
                  <a:gd name="T14" fmla="*/ 2 w 12"/>
                  <a:gd name="T15" fmla="*/ 0 h 12"/>
                  <a:gd name="T16" fmla="*/ 2 w 12"/>
                  <a:gd name="T17" fmla="*/ 0 h 12"/>
                  <a:gd name="T18" fmla="*/ 0 w 12"/>
                  <a:gd name="T19" fmla="*/ 2 h 12"/>
                  <a:gd name="T20" fmla="*/ 0 w 12"/>
                  <a:gd name="T21" fmla="*/ 2 h 12"/>
                  <a:gd name="T22" fmla="*/ 0 w 12"/>
                  <a:gd name="T23" fmla="*/ 4 h 12"/>
                  <a:gd name="T24" fmla="*/ 0 w 12"/>
                  <a:gd name="T25" fmla="*/ 4 h 12"/>
                  <a:gd name="T26" fmla="*/ 0 w 12"/>
                  <a:gd name="T27" fmla="*/ 6 h 12"/>
                  <a:gd name="T28" fmla="*/ 0 w 12"/>
                  <a:gd name="T29" fmla="*/ 6 h 12"/>
                  <a:gd name="T30" fmla="*/ 0 w 12"/>
                  <a:gd name="T31" fmla="*/ 8 h 12"/>
                  <a:gd name="T32" fmla="*/ 0 w 12"/>
                  <a:gd name="T33" fmla="*/ 8 h 12"/>
                  <a:gd name="T34" fmla="*/ 0 w 12"/>
                  <a:gd name="T35" fmla="*/ 10 h 12"/>
                  <a:gd name="T36" fmla="*/ 0 w 12"/>
                  <a:gd name="T37" fmla="*/ 10 h 12"/>
                  <a:gd name="T38" fmla="*/ 2 w 12"/>
                  <a:gd name="T39" fmla="*/ 12 h 12"/>
                  <a:gd name="T40" fmla="*/ 4 w 12"/>
                  <a:gd name="T41" fmla="*/ 12 h 12"/>
                  <a:gd name="T42" fmla="*/ 4 w 12"/>
                  <a:gd name="T43" fmla="*/ 12 h 12"/>
                  <a:gd name="T44" fmla="*/ 6 w 12"/>
                  <a:gd name="T45" fmla="*/ 12 h 12"/>
                  <a:gd name="T46" fmla="*/ 6 w 12"/>
                  <a:gd name="T47" fmla="*/ 12 h 12"/>
                  <a:gd name="T48" fmla="*/ 8 w 12"/>
                  <a:gd name="T49" fmla="*/ 12 h 12"/>
                  <a:gd name="T50" fmla="*/ 8 w 12"/>
                  <a:gd name="T51" fmla="*/ 12 h 12"/>
                  <a:gd name="T52" fmla="*/ 10 w 12"/>
                  <a:gd name="T53" fmla="*/ 10 h 12"/>
                  <a:gd name="T54" fmla="*/ 10 w 12"/>
                  <a:gd name="T55" fmla="*/ 10 h 12"/>
                  <a:gd name="T56" fmla="*/ 12 w 12"/>
                  <a:gd name="T57" fmla="*/ 8 h 12"/>
                  <a:gd name="T58" fmla="*/ 12 w 12"/>
                  <a:gd name="T59" fmla="*/ 8 h 12"/>
                  <a:gd name="T60" fmla="*/ 12 w 12"/>
                  <a:gd name="T61" fmla="*/ 6 h 12"/>
                  <a:gd name="T62" fmla="*/ 12 w 12"/>
                  <a:gd name="T63" fmla="*/ 6 h 12"/>
                  <a:gd name="T64" fmla="*/ 12 w 12"/>
                  <a:gd name="T65" fmla="*/ 4 h 12"/>
                  <a:gd name="T66" fmla="*/ 12 w 12"/>
                  <a:gd name="T67" fmla="*/ 4 h 12"/>
                  <a:gd name="T68" fmla="*/ 12 w 12"/>
                  <a:gd name="T69" fmla="*/ 2 h 12"/>
                  <a:gd name="T70" fmla="*/ 10 w 12"/>
                  <a:gd name="T71" fmla="*/ 0 h 12"/>
                  <a:gd name="T72" fmla="*/ 10 w 12"/>
                  <a:gd name="T73" fmla="*/ 0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2">
                    <a:moveTo>
                      <a:pt x="10" y="0"/>
                    </a:moveTo>
                    <a:lnTo>
                      <a:pt x="10" y="0"/>
                    </a:lnTo>
                    <a:lnTo>
                      <a:pt x="8" y="0"/>
                    </a:lnTo>
                    <a:lnTo>
                      <a:pt x="6" y="0"/>
                    </a:lnTo>
                    <a:lnTo>
                      <a:pt x="4" y="0"/>
                    </a:lnTo>
                    <a:lnTo>
                      <a:pt x="2" y="0"/>
                    </a:lnTo>
                    <a:lnTo>
                      <a:pt x="0" y="0"/>
                    </a:lnTo>
                    <a:lnTo>
                      <a:pt x="0" y="2"/>
                    </a:lnTo>
                    <a:lnTo>
                      <a:pt x="0" y="4"/>
                    </a:lnTo>
                    <a:lnTo>
                      <a:pt x="0" y="6"/>
                    </a:lnTo>
                    <a:lnTo>
                      <a:pt x="0" y="8"/>
                    </a:lnTo>
                    <a:lnTo>
                      <a:pt x="0" y="10"/>
                    </a:lnTo>
                    <a:lnTo>
                      <a:pt x="2" y="10"/>
                    </a:lnTo>
                    <a:lnTo>
                      <a:pt x="2" y="12"/>
                    </a:lnTo>
                    <a:lnTo>
                      <a:pt x="4" y="12"/>
                    </a:lnTo>
                    <a:lnTo>
                      <a:pt x="6" y="12"/>
                    </a:lnTo>
                    <a:lnTo>
                      <a:pt x="8" y="12"/>
                    </a:lnTo>
                    <a:lnTo>
                      <a:pt x="10" y="10"/>
                    </a:lnTo>
                    <a:lnTo>
                      <a:pt x="12" y="8"/>
                    </a:lnTo>
                    <a:lnTo>
                      <a:pt x="12" y="6"/>
                    </a:lnTo>
                    <a:lnTo>
                      <a:pt x="12" y="4"/>
                    </a:lnTo>
                    <a:lnTo>
                      <a:pt x="12" y="2"/>
                    </a:lnTo>
                    <a:lnTo>
                      <a:pt x="10" y="2"/>
                    </a:lnTo>
                    <a:lnTo>
                      <a:pt x="10" y="0"/>
                    </a:lnTo>
                    <a:close/>
                  </a:path>
                </a:pathLst>
              </a:custGeom>
              <a:solidFill>
                <a:srgbClr val="AC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9" name="Freeform 1564"/>
              <p:cNvSpPr>
                <a:spLocks/>
              </p:cNvSpPr>
              <p:nvPr/>
            </p:nvSpPr>
            <p:spPr bwMode="auto">
              <a:xfrm>
                <a:off x="2244" y="3624"/>
                <a:ext cx="8" cy="8"/>
              </a:xfrm>
              <a:custGeom>
                <a:avLst/>
                <a:gdLst>
                  <a:gd name="T0" fmla="*/ 6 w 8"/>
                  <a:gd name="T1" fmla="*/ 0 h 8"/>
                  <a:gd name="T2" fmla="*/ 6 w 8"/>
                  <a:gd name="T3" fmla="*/ 0 h 8"/>
                  <a:gd name="T4" fmla="*/ 6 w 8"/>
                  <a:gd name="T5" fmla="*/ 0 h 8"/>
                  <a:gd name="T6" fmla="*/ 4 w 8"/>
                  <a:gd name="T7" fmla="*/ 0 h 8"/>
                  <a:gd name="T8" fmla="*/ 4 w 8"/>
                  <a:gd name="T9" fmla="*/ 0 h 8"/>
                  <a:gd name="T10" fmla="*/ 2 w 8"/>
                  <a:gd name="T11" fmla="*/ 0 h 8"/>
                  <a:gd name="T12" fmla="*/ 2 w 8"/>
                  <a:gd name="T13" fmla="*/ 0 h 8"/>
                  <a:gd name="T14" fmla="*/ 0 w 8"/>
                  <a:gd name="T15" fmla="*/ 0 h 8"/>
                  <a:gd name="T16" fmla="*/ 0 w 8"/>
                  <a:gd name="T17" fmla="*/ 2 h 8"/>
                  <a:gd name="T18" fmla="*/ 0 w 8"/>
                  <a:gd name="T19" fmla="*/ 2 h 8"/>
                  <a:gd name="T20" fmla="*/ 0 w 8"/>
                  <a:gd name="T21" fmla="*/ 2 h 8"/>
                  <a:gd name="T22" fmla="*/ 0 w 8"/>
                  <a:gd name="T23" fmla="*/ 4 h 8"/>
                  <a:gd name="T24" fmla="*/ 0 w 8"/>
                  <a:gd name="T25" fmla="*/ 4 h 8"/>
                  <a:gd name="T26" fmla="*/ 0 w 8"/>
                  <a:gd name="T27" fmla="*/ 4 h 8"/>
                  <a:gd name="T28" fmla="*/ 0 w 8"/>
                  <a:gd name="T29" fmla="*/ 6 h 8"/>
                  <a:gd name="T30" fmla="*/ 0 w 8"/>
                  <a:gd name="T31" fmla="*/ 6 h 8"/>
                  <a:gd name="T32" fmla="*/ 0 w 8"/>
                  <a:gd name="T33" fmla="*/ 6 h 8"/>
                  <a:gd name="T34" fmla="*/ 2 w 8"/>
                  <a:gd name="T35" fmla="*/ 8 h 8"/>
                  <a:gd name="T36" fmla="*/ 2 w 8"/>
                  <a:gd name="T37" fmla="*/ 8 h 8"/>
                  <a:gd name="T38" fmla="*/ 2 w 8"/>
                  <a:gd name="T39" fmla="*/ 8 h 8"/>
                  <a:gd name="T40" fmla="*/ 4 w 8"/>
                  <a:gd name="T41" fmla="*/ 8 h 8"/>
                  <a:gd name="T42" fmla="*/ 4 w 8"/>
                  <a:gd name="T43" fmla="*/ 8 h 8"/>
                  <a:gd name="T44" fmla="*/ 6 w 8"/>
                  <a:gd name="T45" fmla="*/ 8 h 8"/>
                  <a:gd name="T46" fmla="*/ 6 w 8"/>
                  <a:gd name="T47" fmla="*/ 8 h 8"/>
                  <a:gd name="T48" fmla="*/ 6 w 8"/>
                  <a:gd name="T49" fmla="*/ 6 h 8"/>
                  <a:gd name="T50" fmla="*/ 8 w 8"/>
                  <a:gd name="T51" fmla="*/ 6 h 8"/>
                  <a:gd name="T52" fmla="*/ 8 w 8"/>
                  <a:gd name="T53" fmla="*/ 6 h 8"/>
                  <a:gd name="T54" fmla="*/ 8 w 8"/>
                  <a:gd name="T55" fmla="*/ 4 h 8"/>
                  <a:gd name="T56" fmla="*/ 8 w 8"/>
                  <a:gd name="T57" fmla="*/ 4 h 8"/>
                  <a:gd name="T58" fmla="*/ 8 w 8"/>
                  <a:gd name="T59" fmla="*/ 4 h 8"/>
                  <a:gd name="T60" fmla="*/ 8 w 8"/>
                  <a:gd name="T61" fmla="*/ 2 h 8"/>
                  <a:gd name="T62" fmla="*/ 8 w 8"/>
                  <a:gd name="T63" fmla="*/ 2 h 8"/>
                  <a:gd name="T64" fmla="*/ 8 w 8"/>
                  <a:gd name="T65" fmla="*/ 2 h 8"/>
                  <a:gd name="T66" fmla="*/ 6 w 8"/>
                  <a:gd name="T67" fmla="*/ 0 h 8"/>
                  <a:gd name="T68" fmla="*/ 6 w 8"/>
                  <a:gd name="T69" fmla="*/ 0 h 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 h="8">
                    <a:moveTo>
                      <a:pt x="6" y="0"/>
                    </a:moveTo>
                    <a:lnTo>
                      <a:pt x="6" y="0"/>
                    </a:lnTo>
                    <a:lnTo>
                      <a:pt x="4" y="0"/>
                    </a:lnTo>
                    <a:lnTo>
                      <a:pt x="2" y="0"/>
                    </a:lnTo>
                    <a:lnTo>
                      <a:pt x="0" y="0"/>
                    </a:lnTo>
                    <a:lnTo>
                      <a:pt x="0" y="2"/>
                    </a:lnTo>
                    <a:lnTo>
                      <a:pt x="0" y="4"/>
                    </a:lnTo>
                    <a:lnTo>
                      <a:pt x="0" y="6"/>
                    </a:lnTo>
                    <a:lnTo>
                      <a:pt x="2" y="8"/>
                    </a:lnTo>
                    <a:lnTo>
                      <a:pt x="4" y="8"/>
                    </a:lnTo>
                    <a:lnTo>
                      <a:pt x="6" y="8"/>
                    </a:lnTo>
                    <a:lnTo>
                      <a:pt x="6" y="6"/>
                    </a:lnTo>
                    <a:lnTo>
                      <a:pt x="8" y="6"/>
                    </a:lnTo>
                    <a:lnTo>
                      <a:pt x="8" y="4"/>
                    </a:lnTo>
                    <a:lnTo>
                      <a:pt x="8" y="2"/>
                    </a:lnTo>
                    <a:lnTo>
                      <a:pt x="8" y="0"/>
                    </a:lnTo>
                    <a:lnTo>
                      <a:pt x="6"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0" name="Freeform 1565"/>
              <p:cNvSpPr>
                <a:spLocks/>
              </p:cNvSpPr>
              <p:nvPr/>
            </p:nvSpPr>
            <p:spPr bwMode="auto">
              <a:xfrm>
                <a:off x="2274" y="3618"/>
                <a:ext cx="10" cy="4"/>
              </a:xfrm>
              <a:custGeom>
                <a:avLst/>
                <a:gdLst>
                  <a:gd name="T0" fmla="*/ 0 w 10"/>
                  <a:gd name="T1" fmla="*/ 0 h 4"/>
                  <a:gd name="T2" fmla="*/ 10 w 10"/>
                  <a:gd name="T3" fmla="*/ 0 h 4"/>
                  <a:gd name="T4" fmla="*/ 10 w 10"/>
                  <a:gd name="T5" fmla="*/ 4 h 4"/>
                  <a:gd name="T6" fmla="*/ 0 w 10"/>
                  <a:gd name="T7" fmla="*/ 4 h 4"/>
                  <a:gd name="T8" fmla="*/ 0 w 10"/>
                  <a:gd name="T9" fmla="*/ 0 h 4"/>
                  <a:gd name="T10" fmla="*/ 0 w 10"/>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
                    <a:moveTo>
                      <a:pt x="0" y="0"/>
                    </a:moveTo>
                    <a:lnTo>
                      <a:pt x="10" y="0"/>
                    </a:lnTo>
                    <a:lnTo>
                      <a:pt x="10" y="4"/>
                    </a:lnTo>
                    <a:lnTo>
                      <a:pt x="0" y="4"/>
                    </a:lnTo>
                    <a:lnTo>
                      <a:pt x="0" y="0"/>
                    </a:lnTo>
                    <a:close/>
                  </a:path>
                </a:pathLst>
              </a:custGeom>
              <a:solidFill>
                <a:srgbClr val="34F5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1" name="Freeform 1566"/>
              <p:cNvSpPr>
                <a:spLocks/>
              </p:cNvSpPr>
              <p:nvPr/>
            </p:nvSpPr>
            <p:spPr bwMode="auto">
              <a:xfrm>
                <a:off x="2274" y="3632"/>
                <a:ext cx="10" cy="4"/>
              </a:xfrm>
              <a:custGeom>
                <a:avLst/>
                <a:gdLst>
                  <a:gd name="T0" fmla="*/ 0 w 10"/>
                  <a:gd name="T1" fmla="*/ 0 h 4"/>
                  <a:gd name="T2" fmla="*/ 10 w 10"/>
                  <a:gd name="T3" fmla="*/ 0 h 4"/>
                  <a:gd name="T4" fmla="*/ 10 w 10"/>
                  <a:gd name="T5" fmla="*/ 4 h 4"/>
                  <a:gd name="T6" fmla="*/ 0 w 10"/>
                  <a:gd name="T7" fmla="*/ 4 h 4"/>
                  <a:gd name="T8" fmla="*/ 0 w 10"/>
                  <a:gd name="T9" fmla="*/ 0 h 4"/>
                  <a:gd name="T10" fmla="*/ 0 w 10"/>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
                    <a:moveTo>
                      <a:pt x="0" y="0"/>
                    </a:moveTo>
                    <a:lnTo>
                      <a:pt x="10" y="0"/>
                    </a:lnTo>
                    <a:lnTo>
                      <a:pt x="10" y="4"/>
                    </a:lnTo>
                    <a:lnTo>
                      <a:pt x="0"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2" name="Freeform 1567"/>
              <p:cNvSpPr>
                <a:spLocks/>
              </p:cNvSpPr>
              <p:nvPr/>
            </p:nvSpPr>
            <p:spPr bwMode="auto">
              <a:xfrm>
                <a:off x="2300" y="3616"/>
                <a:ext cx="14" cy="20"/>
              </a:xfrm>
              <a:custGeom>
                <a:avLst/>
                <a:gdLst>
                  <a:gd name="T0" fmla="*/ 0 w 14"/>
                  <a:gd name="T1" fmla="*/ 0 h 20"/>
                  <a:gd name="T2" fmla="*/ 14 w 14"/>
                  <a:gd name="T3" fmla="*/ 0 h 20"/>
                  <a:gd name="T4" fmla="*/ 14 w 14"/>
                  <a:gd name="T5" fmla="*/ 20 h 20"/>
                  <a:gd name="T6" fmla="*/ 0 w 14"/>
                  <a:gd name="T7" fmla="*/ 20 h 20"/>
                  <a:gd name="T8" fmla="*/ 0 w 14"/>
                  <a:gd name="T9" fmla="*/ 0 h 20"/>
                  <a:gd name="T10" fmla="*/ 0 w 14"/>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0">
                    <a:moveTo>
                      <a:pt x="0" y="0"/>
                    </a:moveTo>
                    <a:lnTo>
                      <a:pt x="14" y="0"/>
                    </a:lnTo>
                    <a:lnTo>
                      <a:pt x="14" y="20"/>
                    </a:lnTo>
                    <a:lnTo>
                      <a:pt x="0"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3" name="Rectangle 1568"/>
              <p:cNvSpPr>
                <a:spLocks noChangeArrowheads="1"/>
              </p:cNvSpPr>
              <p:nvPr/>
            </p:nvSpPr>
            <p:spPr bwMode="auto">
              <a:xfrm>
                <a:off x="2302" y="3618"/>
                <a:ext cx="12" cy="16"/>
              </a:xfrm>
              <a:prstGeom prst="rect">
                <a:avLst/>
              </a:prstGeom>
              <a:solidFill>
                <a:srgbClr val="AC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804" name="Freeform 1569"/>
              <p:cNvSpPr>
                <a:spLocks/>
              </p:cNvSpPr>
              <p:nvPr/>
            </p:nvSpPr>
            <p:spPr bwMode="auto">
              <a:xfrm>
                <a:off x="2304" y="3620"/>
                <a:ext cx="6" cy="2"/>
              </a:xfrm>
              <a:custGeom>
                <a:avLst/>
                <a:gdLst>
                  <a:gd name="T0" fmla="*/ 0 w 6"/>
                  <a:gd name="T1" fmla="*/ 0 h 2"/>
                  <a:gd name="T2" fmla="*/ 6 w 6"/>
                  <a:gd name="T3" fmla="*/ 0 h 2"/>
                  <a:gd name="T4" fmla="*/ 6 w 6"/>
                  <a:gd name="T5" fmla="*/ 2 h 2"/>
                  <a:gd name="T6" fmla="*/ 0 w 6"/>
                  <a:gd name="T7" fmla="*/ 2 h 2"/>
                  <a:gd name="T8" fmla="*/ 0 w 6"/>
                  <a:gd name="T9" fmla="*/ 0 h 2"/>
                  <a:gd name="T10" fmla="*/ 0 w 6"/>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2">
                    <a:moveTo>
                      <a:pt x="0" y="0"/>
                    </a:moveTo>
                    <a:lnTo>
                      <a:pt x="6" y="0"/>
                    </a:lnTo>
                    <a:lnTo>
                      <a:pt x="6" y="2"/>
                    </a:lnTo>
                    <a:lnTo>
                      <a:pt x="0" y="2"/>
                    </a:lnTo>
                    <a:lnTo>
                      <a:pt x="0" y="0"/>
                    </a:lnTo>
                    <a:close/>
                  </a:path>
                </a:pathLst>
              </a:custGeom>
              <a:solidFill>
                <a:srgbClr val="D2F5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0" name="Text Box 1573"/>
            <p:cNvSpPr txBox="1">
              <a:spLocks noChangeArrowheads="1"/>
            </p:cNvSpPr>
            <p:nvPr/>
          </p:nvSpPr>
          <p:spPr bwMode="auto">
            <a:xfrm>
              <a:off x="5805379" y="2388407"/>
              <a:ext cx="211857" cy="29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endParaRPr lang="zh-TW" altLang="zh-TW">
                <a:latin typeface="Arial" charset="0"/>
                <a:ea typeface="新細明體" pitchFamily="18" charset="-120"/>
              </a:endParaRPr>
            </a:p>
          </p:txBody>
        </p:sp>
        <p:sp>
          <p:nvSpPr>
            <p:cNvPr id="141" name="Text Box 1574"/>
            <p:cNvSpPr txBox="1">
              <a:spLocks noChangeArrowheads="1"/>
            </p:cNvSpPr>
            <p:nvPr/>
          </p:nvSpPr>
          <p:spPr bwMode="auto">
            <a:xfrm>
              <a:off x="676665" y="2813440"/>
              <a:ext cx="211857" cy="29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endParaRPr lang="zh-TW" altLang="zh-TW">
                <a:latin typeface="Arial" charset="0"/>
                <a:ea typeface="新細明體" pitchFamily="18" charset="-120"/>
              </a:endParaRPr>
            </a:p>
          </p:txBody>
        </p:sp>
        <p:sp>
          <p:nvSpPr>
            <p:cNvPr id="142" name="Text Box 1575"/>
            <p:cNvSpPr txBox="1">
              <a:spLocks noChangeArrowheads="1"/>
            </p:cNvSpPr>
            <p:nvPr/>
          </p:nvSpPr>
          <p:spPr bwMode="auto">
            <a:xfrm>
              <a:off x="1363730" y="4094960"/>
              <a:ext cx="317786" cy="39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200">
                  <a:ea typeface="新細明體" pitchFamily="18" charset="-120"/>
                </a:rPr>
                <a:t> </a:t>
              </a:r>
              <a:endParaRPr lang="en-US" altLang="zh-TW">
                <a:latin typeface="Arial" charset="0"/>
                <a:ea typeface="新細明體" pitchFamily="18" charset="-120"/>
              </a:endParaRPr>
            </a:p>
          </p:txBody>
        </p:sp>
        <p:sp>
          <p:nvSpPr>
            <p:cNvPr id="143" name="Text Box 1576"/>
            <p:cNvSpPr txBox="1">
              <a:spLocks noChangeArrowheads="1"/>
            </p:cNvSpPr>
            <p:nvPr/>
          </p:nvSpPr>
          <p:spPr bwMode="auto">
            <a:xfrm>
              <a:off x="4749034" y="3639109"/>
              <a:ext cx="210386" cy="29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endParaRPr lang="zh-TW" altLang="zh-TW">
                <a:latin typeface="Arial" charset="0"/>
                <a:ea typeface="新細明體" pitchFamily="18" charset="-120"/>
              </a:endParaRPr>
            </a:p>
          </p:txBody>
        </p:sp>
        <p:sp>
          <p:nvSpPr>
            <p:cNvPr id="144" name="Text Box 1577"/>
            <p:cNvSpPr txBox="1">
              <a:spLocks noChangeArrowheads="1"/>
            </p:cNvSpPr>
            <p:nvPr/>
          </p:nvSpPr>
          <p:spPr bwMode="auto">
            <a:xfrm>
              <a:off x="1540277" y="3400268"/>
              <a:ext cx="211857" cy="39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endParaRPr lang="zh-TW" altLang="zh-TW">
                <a:latin typeface="Arial" charset="0"/>
                <a:ea typeface="新細明體" pitchFamily="18" charset="-120"/>
              </a:endParaRPr>
            </a:p>
          </p:txBody>
        </p:sp>
        <p:sp>
          <p:nvSpPr>
            <p:cNvPr id="145" name="Text Box 1579"/>
            <p:cNvSpPr txBox="1">
              <a:spLocks noChangeArrowheads="1"/>
            </p:cNvSpPr>
            <p:nvPr/>
          </p:nvSpPr>
          <p:spPr bwMode="auto">
            <a:xfrm>
              <a:off x="7650304" y="5136356"/>
              <a:ext cx="423715" cy="39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endParaRPr lang="zh-TW" altLang="zh-TW">
                <a:latin typeface="Arial" charset="0"/>
                <a:ea typeface="新細明體" pitchFamily="18" charset="-120"/>
              </a:endParaRPr>
            </a:p>
          </p:txBody>
        </p:sp>
        <p:sp>
          <p:nvSpPr>
            <p:cNvPr id="146" name="Text Box 1580"/>
            <p:cNvSpPr txBox="1">
              <a:spLocks noChangeArrowheads="1"/>
            </p:cNvSpPr>
            <p:nvPr/>
          </p:nvSpPr>
          <p:spPr bwMode="auto">
            <a:xfrm>
              <a:off x="3691218" y="3660938"/>
              <a:ext cx="210387" cy="29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endParaRPr lang="zh-TW" altLang="zh-TW">
                <a:latin typeface="Arial" charset="0"/>
                <a:ea typeface="新細明體" pitchFamily="18" charset="-120"/>
              </a:endParaRPr>
            </a:p>
          </p:txBody>
        </p:sp>
        <p:sp>
          <p:nvSpPr>
            <p:cNvPr id="147" name="Text Box 1581"/>
            <p:cNvSpPr txBox="1">
              <a:spLocks noChangeArrowheads="1"/>
            </p:cNvSpPr>
            <p:nvPr/>
          </p:nvSpPr>
          <p:spPr bwMode="auto">
            <a:xfrm>
              <a:off x="6217324" y="3987096"/>
              <a:ext cx="211857" cy="29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endParaRPr lang="zh-TW" altLang="zh-TW">
                <a:latin typeface="Arial" charset="0"/>
                <a:ea typeface="新細明體" pitchFamily="18" charset="-120"/>
              </a:endParaRPr>
            </a:p>
          </p:txBody>
        </p:sp>
        <p:sp>
          <p:nvSpPr>
            <p:cNvPr id="148" name="Text Box 1582"/>
            <p:cNvSpPr txBox="1">
              <a:spLocks noChangeArrowheads="1"/>
            </p:cNvSpPr>
            <p:nvPr/>
          </p:nvSpPr>
          <p:spPr bwMode="auto">
            <a:xfrm>
              <a:off x="1151872" y="5128651"/>
              <a:ext cx="317786" cy="39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200">
                  <a:ea typeface="新細明體" pitchFamily="18" charset="-120"/>
                </a:rPr>
                <a:t> </a:t>
              </a:r>
              <a:endParaRPr lang="en-US" altLang="zh-TW">
                <a:latin typeface="Arial" charset="0"/>
                <a:ea typeface="新細明體" pitchFamily="18" charset="-120"/>
              </a:endParaRPr>
            </a:p>
          </p:txBody>
        </p:sp>
        <p:grpSp>
          <p:nvGrpSpPr>
            <p:cNvPr id="149" name="Group 1583"/>
            <p:cNvGrpSpPr>
              <a:grpSpLocks/>
            </p:cNvGrpSpPr>
            <p:nvPr/>
          </p:nvGrpSpPr>
          <p:grpSpPr bwMode="auto">
            <a:xfrm>
              <a:off x="835558" y="3269291"/>
              <a:ext cx="634100" cy="97591"/>
              <a:chOff x="2210" y="3408"/>
              <a:chExt cx="198" cy="514"/>
            </a:xfrm>
          </p:grpSpPr>
          <p:sp>
            <p:nvSpPr>
              <p:cNvPr id="449" name="Freeform 1584"/>
              <p:cNvSpPr>
                <a:spLocks/>
              </p:cNvSpPr>
              <p:nvPr/>
            </p:nvSpPr>
            <p:spPr bwMode="auto">
              <a:xfrm>
                <a:off x="2210" y="3414"/>
                <a:ext cx="198" cy="508"/>
              </a:xfrm>
              <a:custGeom>
                <a:avLst/>
                <a:gdLst>
                  <a:gd name="T0" fmla="*/ 2 w 198"/>
                  <a:gd name="T1" fmla="*/ 0 h 508"/>
                  <a:gd name="T2" fmla="*/ 194 w 198"/>
                  <a:gd name="T3" fmla="*/ 0 h 508"/>
                  <a:gd name="T4" fmla="*/ 196 w 198"/>
                  <a:gd name="T5" fmla="*/ 0 h 508"/>
                  <a:gd name="T6" fmla="*/ 198 w 198"/>
                  <a:gd name="T7" fmla="*/ 0 h 508"/>
                  <a:gd name="T8" fmla="*/ 198 w 198"/>
                  <a:gd name="T9" fmla="*/ 0 h 508"/>
                  <a:gd name="T10" fmla="*/ 198 w 198"/>
                  <a:gd name="T11" fmla="*/ 2 h 508"/>
                  <a:gd name="T12" fmla="*/ 198 w 198"/>
                  <a:gd name="T13" fmla="*/ 506 h 508"/>
                  <a:gd name="T14" fmla="*/ 198 w 198"/>
                  <a:gd name="T15" fmla="*/ 506 h 508"/>
                  <a:gd name="T16" fmla="*/ 198 w 198"/>
                  <a:gd name="T17" fmla="*/ 508 h 508"/>
                  <a:gd name="T18" fmla="*/ 196 w 198"/>
                  <a:gd name="T19" fmla="*/ 508 h 508"/>
                  <a:gd name="T20" fmla="*/ 194 w 198"/>
                  <a:gd name="T21" fmla="*/ 508 h 508"/>
                  <a:gd name="T22" fmla="*/ 2 w 198"/>
                  <a:gd name="T23" fmla="*/ 508 h 508"/>
                  <a:gd name="T24" fmla="*/ 2 w 198"/>
                  <a:gd name="T25" fmla="*/ 508 h 508"/>
                  <a:gd name="T26" fmla="*/ 0 w 198"/>
                  <a:gd name="T27" fmla="*/ 508 h 508"/>
                  <a:gd name="T28" fmla="*/ 0 w 198"/>
                  <a:gd name="T29" fmla="*/ 506 h 508"/>
                  <a:gd name="T30" fmla="*/ 0 w 198"/>
                  <a:gd name="T31" fmla="*/ 506 h 508"/>
                  <a:gd name="T32" fmla="*/ 0 w 198"/>
                  <a:gd name="T33" fmla="*/ 2 h 508"/>
                  <a:gd name="T34" fmla="*/ 0 w 198"/>
                  <a:gd name="T35" fmla="*/ 0 h 508"/>
                  <a:gd name="T36" fmla="*/ 0 w 198"/>
                  <a:gd name="T37" fmla="*/ 0 h 508"/>
                  <a:gd name="T38" fmla="*/ 2 w 198"/>
                  <a:gd name="T39" fmla="*/ 0 h 508"/>
                  <a:gd name="T40" fmla="*/ 2 w 198"/>
                  <a:gd name="T41" fmla="*/ 0 h 5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8" h="508">
                    <a:moveTo>
                      <a:pt x="2" y="0"/>
                    </a:moveTo>
                    <a:lnTo>
                      <a:pt x="194" y="0"/>
                    </a:lnTo>
                    <a:lnTo>
                      <a:pt x="196" y="0"/>
                    </a:lnTo>
                    <a:lnTo>
                      <a:pt x="198" y="0"/>
                    </a:lnTo>
                    <a:lnTo>
                      <a:pt x="198" y="2"/>
                    </a:lnTo>
                    <a:lnTo>
                      <a:pt x="198" y="506"/>
                    </a:lnTo>
                    <a:lnTo>
                      <a:pt x="198" y="508"/>
                    </a:lnTo>
                    <a:lnTo>
                      <a:pt x="196" y="508"/>
                    </a:lnTo>
                    <a:lnTo>
                      <a:pt x="194" y="508"/>
                    </a:lnTo>
                    <a:lnTo>
                      <a:pt x="2" y="508"/>
                    </a:lnTo>
                    <a:lnTo>
                      <a:pt x="0" y="508"/>
                    </a:lnTo>
                    <a:lnTo>
                      <a:pt x="0" y="506"/>
                    </a:lnTo>
                    <a:lnTo>
                      <a:pt x="0" y="2"/>
                    </a:lnTo>
                    <a:lnTo>
                      <a:pt x="0"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 name="Freeform 1585"/>
              <p:cNvSpPr>
                <a:spLocks/>
              </p:cNvSpPr>
              <p:nvPr/>
            </p:nvSpPr>
            <p:spPr bwMode="auto">
              <a:xfrm>
                <a:off x="2210" y="3408"/>
                <a:ext cx="36" cy="510"/>
              </a:xfrm>
              <a:custGeom>
                <a:avLst/>
                <a:gdLst>
                  <a:gd name="T0" fmla="*/ 36 w 36"/>
                  <a:gd name="T1" fmla="*/ 0 h 510"/>
                  <a:gd name="T2" fmla="*/ 2 w 36"/>
                  <a:gd name="T3" fmla="*/ 0 h 510"/>
                  <a:gd name="T4" fmla="*/ 2 w 36"/>
                  <a:gd name="T5" fmla="*/ 2 h 510"/>
                  <a:gd name="T6" fmla="*/ 0 w 36"/>
                  <a:gd name="T7" fmla="*/ 2 h 510"/>
                  <a:gd name="T8" fmla="*/ 0 w 36"/>
                  <a:gd name="T9" fmla="*/ 2 h 510"/>
                  <a:gd name="T10" fmla="*/ 0 w 36"/>
                  <a:gd name="T11" fmla="*/ 4 h 510"/>
                  <a:gd name="T12" fmla="*/ 0 w 36"/>
                  <a:gd name="T13" fmla="*/ 508 h 510"/>
                  <a:gd name="T14" fmla="*/ 0 w 36"/>
                  <a:gd name="T15" fmla="*/ 508 h 510"/>
                  <a:gd name="T16" fmla="*/ 0 w 36"/>
                  <a:gd name="T17" fmla="*/ 510 h 510"/>
                  <a:gd name="T18" fmla="*/ 2 w 36"/>
                  <a:gd name="T19" fmla="*/ 510 h 510"/>
                  <a:gd name="T20" fmla="*/ 2 w 36"/>
                  <a:gd name="T21" fmla="*/ 510 h 510"/>
                  <a:gd name="T22" fmla="*/ 36 w 36"/>
                  <a:gd name="T23" fmla="*/ 510 h 510"/>
                  <a:gd name="T24" fmla="*/ 36 w 36"/>
                  <a:gd name="T25" fmla="*/ 0 h 5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10">
                    <a:moveTo>
                      <a:pt x="36" y="0"/>
                    </a:moveTo>
                    <a:lnTo>
                      <a:pt x="2" y="0"/>
                    </a:lnTo>
                    <a:lnTo>
                      <a:pt x="2" y="2"/>
                    </a:lnTo>
                    <a:lnTo>
                      <a:pt x="0" y="2"/>
                    </a:lnTo>
                    <a:lnTo>
                      <a:pt x="0" y="4"/>
                    </a:lnTo>
                    <a:lnTo>
                      <a:pt x="0" y="508"/>
                    </a:lnTo>
                    <a:lnTo>
                      <a:pt x="0" y="510"/>
                    </a:lnTo>
                    <a:lnTo>
                      <a:pt x="2" y="510"/>
                    </a:lnTo>
                    <a:lnTo>
                      <a:pt x="36" y="510"/>
                    </a:lnTo>
                    <a:lnTo>
                      <a:pt x="36" y="0"/>
                    </a:lnTo>
                    <a:close/>
                  </a:path>
                </a:pathLst>
              </a:custGeom>
              <a:solidFill>
                <a:srgbClr val="868D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 name="Rectangle 1586"/>
              <p:cNvSpPr>
                <a:spLocks noChangeArrowheads="1"/>
              </p:cNvSpPr>
              <p:nvPr/>
            </p:nvSpPr>
            <p:spPr bwMode="auto">
              <a:xfrm>
                <a:off x="2246" y="3408"/>
                <a:ext cx="6" cy="510"/>
              </a:xfrm>
              <a:prstGeom prst="rect">
                <a:avLst/>
              </a:prstGeom>
              <a:solidFill>
                <a:srgbClr val="8B92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452" name="Rectangle 1587"/>
              <p:cNvSpPr>
                <a:spLocks noChangeArrowheads="1"/>
              </p:cNvSpPr>
              <p:nvPr/>
            </p:nvSpPr>
            <p:spPr bwMode="auto">
              <a:xfrm>
                <a:off x="2252" y="3408"/>
                <a:ext cx="8" cy="510"/>
              </a:xfrm>
              <a:prstGeom prst="rect">
                <a:avLst/>
              </a:prstGeom>
              <a:solidFill>
                <a:srgbClr val="8D97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453" name="Rectangle 1588"/>
              <p:cNvSpPr>
                <a:spLocks noChangeArrowheads="1"/>
              </p:cNvSpPr>
              <p:nvPr/>
            </p:nvSpPr>
            <p:spPr bwMode="auto">
              <a:xfrm>
                <a:off x="2260" y="3408"/>
                <a:ext cx="6" cy="510"/>
              </a:xfrm>
              <a:prstGeom prst="rect">
                <a:avLst/>
              </a:prstGeom>
              <a:solidFill>
                <a:srgbClr val="92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454" name="Freeform 1589"/>
              <p:cNvSpPr>
                <a:spLocks/>
              </p:cNvSpPr>
              <p:nvPr/>
            </p:nvSpPr>
            <p:spPr bwMode="auto">
              <a:xfrm>
                <a:off x="2266" y="3408"/>
                <a:ext cx="8" cy="510"/>
              </a:xfrm>
              <a:custGeom>
                <a:avLst/>
                <a:gdLst>
                  <a:gd name="T0" fmla="*/ 0 w 8"/>
                  <a:gd name="T1" fmla="*/ 0 h 510"/>
                  <a:gd name="T2" fmla="*/ 8 w 8"/>
                  <a:gd name="T3" fmla="*/ 0 h 510"/>
                  <a:gd name="T4" fmla="*/ 8 w 8"/>
                  <a:gd name="T5" fmla="*/ 510 h 510"/>
                  <a:gd name="T6" fmla="*/ 0 w 8"/>
                  <a:gd name="T7" fmla="*/ 510 h 510"/>
                  <a:gd name="T8" fmla="*/ 0 w 8"/>
                  <a:gd name="T9" fmla="*/ 0 h 510"/>
                  <a:gd name="T10" fmla="*/ 0 w 8"/>
                  <a:gd name="T11" fmla="*/ 0 h 5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10">
                    <a:moveTo>
                      <a:pt x="0" y="0"/>
                    </a:moveTo>
                    <a:lnTo>
                      <a:pt x="8" y="0"/>
                    </a:lnTo>
                    <a:lnTo>
                      <a:pt x="8" y="510"/>
                    </a:lnTo>
                    <a:lnTo>
                      <a:pt x="0" y="510"/>
                    </a:lnTo>
                    <a:lnTo>
                      <a:pt x="0" y="0"/>
                    </a:lnTo>
                    <a:close/>
                  </a:path>
                </a:pathLst>
              </a:custGeom>
              <a:solidFill>
                <a:srgbClr val="98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5" name="Freeform 1590"/>
              <p:cNvSpPr>
                <a:spLocks/>
              </p:cNvSpPr>
              <p:nvPr/>
            </p:nvSpPr>
            <p:spPr bwMode="auto">
              <a:xfrm>
                <a:off x="2280" y="3408"/>
                <a:ext cx="8" cy="510"/>
              </a:xfrm>
              <a:custGeom>
                <a:avLst/>
                <a:gdLst>
                  <a:gd name="T0" fmla="*/ 0 w 8"/>
                  <a:gd name="T1" fmla="*/ 0 h 510"/>
                  <a:gd name="T2" fmla="*/ 8 w 8"/>
                  <a:gd name="T3" fmla="*/ 0 h 510"/>
                  <a:gd name="T4" fmla="*/ 8 w 8"/>
                  <a:gd name="T5" fmla="*/ 510 h 510"/>
                  <a:gd name="T6" fmla="*/ 0 w 8"/>
                  <a:gd name="T7" fmla="*/ 510 h 510"/>
                  <a:gd name="T8" fmla="*/ 0 w 8"/>
                  <a:gd name="T9" fmla="*/ 0 h 510"/>
                  <a:gd name="T10" fmla="*/ 0 w 8"/>
                  <a:gd name="T11" fmla="*/ 0 h 5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10">
                    <a:moveTo>
                      <a:pt x="0" y="0"/>
                    </a:moveTo>
                    <a:lnTo>
                      <a:pt x="8" y="0"/>
                    </a:lnTo>
                    <a:lnTo>
                      <a:pt x="8" y="510"/>
                    </a:lnTo>
                    <a:lnTo>
                      <a:pt x="0" y="510"/>
                    </a:lnTo>
                    <a:lnTo>
                      <a:pt x="0" y="0"/>
                    </a:lnTo>
                    <a:close/>
                  </a:path>
                </a:pathLst>
              </a:custGeom>
              <a:solidFill>
                <a:srgbClr val="9F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6" name="Rectangle 1591"/>
              <p:cNvSpPr>
                <a:spLocks noChangeArrowheads="1"/>
              </p:cNvSpPr>
              <p:nvPr/>
            </p:nvSpPr>
            <p:spPr bwMode="auto">
              <a:xfrm>
                <a:off x="2288" y="3408"/>
                <a:ext cx="6" cy="510"/>
              </a:xfrm>
              <a:prstGeom prst="rect">
                <a:avLst/>
              </a:prstGeom>
              <a:solidFill>
                <a:srgbClr val="A2A9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457" name="Rectangle 1592"/>
              <p:cNvSpPr>
                <a:spLocks noChangeArrowheads="1"/>
              </p:cNvSpPr>
              <p:nvPr/>
            </p:nvSpPr>
            <p:spPr bwMode="auto">
              <a:xfrm>
                <a:off x="2294" y="3408"/>
                <a:ext cx="8" cy="510"/>
              </a:xfrm>
              <a:prstGeom prst="rect">
                <a:avLst/>
              </a:prstGeom>
              <a:solidFill>
                <a:srgbClr val="A7AE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458" name="Rectangle 1593"/>
              <p:cNvSpPr>
                <a:spLocks noChangeArrowheads="1"/>
              </p:cNvSpPr>
              <p:nvPr/>
            </p:nvSpPr>
            <p:spPr bwMode="auto">
              <a:xfrm>
                <a:off x="2302" y="3408"/>
                <a:ext cx="6" cy="510"/>
              </a:xfrm>
              <a:prstGeom prst="rect">
                <a:avLst/>
              </a:prstGeom>
              <a:solidFill>
                <a:srgbClr val="A9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459" name="Rectangle 1594"/>
              <p:cNvSpPr>
                <a:spLocks noChangeArrowheads="1"/>
              </p:cNvSpPr>
              <p:nvPr/>
            </p:nvSpPr>
            <p:spPr bwMode="auto">
              <a:xfrm>
                <a:off x="2308" y="3408"/>
                <a:ext cx="8" cy="510"/>
              </a:xfrm>
              <a:prstGeom prst="rect">
                <a:avLst/>
              </a:prstGeom>
              <a:solidFill>
                <a:srgbClr val="AFB6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460" name="Rectangle 1595"/>
              <p:cNvSpPr>
                <a:spLocks noChangeArrowheads="1"/>
              </p:cNvSpPr>
              <p:nvPr/>
            </p:nvSpPr>
            <p:spPr bwMode="auto">
              <a:xfrm>
                <a:off x="2316" y="3408"/>
                <a:ext cx="6" cy="510"/>
              </a:xfrm>
              <a:prstGeom prst="rect">
                <a:avLst/>
              </a:prstGeom>
              <a:solidFill>
                <a:srgbClr val="B4BB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461" name="Rectangle 1596"/>
              <p:cNvSpPr>
                <a:spLocks noChangeArrowheads="1"/>
              </p:cNvSpPr>
              <p:nvPr/>
            </p:nvSpPr>
            <p:spPr bwMode="auto">
              <a:xfrm>
                <a:off x="2322" y="3408"/>
                <a:ext cx="8" cy="510"/>
              </a:xfrm>
              <a:prstGeom prst="rect">
                <a:avLst/>
              </a:prstGeom>
              <a:solidFill>
                <a:srgbClr val="B6BD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462" name="Rectangle 1597"/>
              <p:cNvSpPr>
                <a:spLocks noChangeArrowheads="1"/>
              </p:cNvSpPr>
              <p:nvPr/>
            </p:nvSpPr>
            <p:spPr bwMode="auto">
              <a:xfrm>
                <a:off x="2330" y="3408"/>
                <a:ext cx="6" cy="510"/>
              </a:xfrm>
              <a:prstGeom prst="rect">
                <a:avLst/>
              </a:prstGeom>
              <a:solidFill>
                <a:srgbClr val="BB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463" name="Freeform 1598"/>
              <p:cNvSpPr>
                <a:spLocks/>
              </p:cNvSpPr>
              <p:nvPr/>
            </p:nvSpPr>
            <p:spPr bwMode="auto">
              <a:xfrm>
                <a:off x="2336" y="3408"/>
                <a:ext cx="8" cy="510"/>
              </a:xfrm>
              <a:custGeom>
                <a:avLst/>
                <a:gdLst>
                  <a:gd name="T0" fmla="*/ 0 w 8"/>
                  <a:gd name="T1" fmla="*/ 0 h 510"/>
                  <a:gd name="T2" fmla="*/ 8 w 8"/>
                  <a:gd name="T3" fmla="*/ 0 h 510"/>
                  <a:gd name="T4" fmla="*/ 8 w 8"/>
                  <a:gd name="T5" fmla="*/ 510 h 510"/>
                  <a:gd name="T6" fmla="*/ 0 w 8"/>
                  <a:gd name="T7" fmla="*/ 510 h 510"/>
                  <a:gd name="T8" fmla="*/ 0 w 8"/>
                  <a:gd name="T9" fmla="*/ 0 h 510"/>
                  <a:gd name="T10" fmla="*/ 0 w 8"/>
                  <a:gd name="T11" fmla="*/ 0 h 5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10">
                    <a:moveTo>
                      <a:pt x="0" y="0"/>
                    </a:moveTo>
                    <a:lnTo>
                      <a:pt x="8" y="0"/>
                    </a:lnTo>
                    <a:lnTo>
                      <a:pt x="8" y="510"/>
                    </a:lnTo>
                    <a:lnTo>
                      <a:pt x="0" y="510"/>
                    </a:lnTo>
                    <a:lnTo>
                      <a:pt x="0" y="0"/>
                    </a:lnTo>
                    <a:close/>
                  </a:path>
                </a:pathLst>
              </a:custGeom>
              <a:solidFill>
                <a:srgbClr val="BE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4" name="Rectangle 1599"/>
              <p:cNvSpPr>
                <a:spLocks noChangeArrowheads="1"/>
              </p:cNvSpPr>
              <p:nvPr/>
            </p:nvSpPr>
            <p:spPr bwMode="auto">
              <a:xfrm>
                <a:off x="2344" y="3408"/>
                <a:ext cx="6" cy="510"/>
              </a:xfrm>
              <a:prstGeom prst="rect">
                <a:avLst/>
              </a:prstGeom>
              <a:solidFill>
                <a:srgbClr val="C3C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465" name="Freeform 1600"/>
              <p:cNvSpPr>
                <a:spLocks/>
              </p:cNvSpPr>
              <p:nvPr/>
            </p:nvSpPr>
            <p:spPr bwMode="auto">
              <a:xfrm>
                <a:off x="2350" y="3408"/>
                <a:ext cx="8" cy="510"/>
              </a:xfrm>
              <a:custGeom>
                <a:avLst/>
                <a:gdLst>
                  <a:gd name="T0" fmla="*/ 0 w 8"/>
                  <a:gd name="T1" fmla="*/ 0 h 510"/>
                  <a:gd name="T2" fmla="*/ 8 w 8"/>
                  <a:gd name="T3" fmla="*/ 0 h 510"/>
                  <a:gd name="T4" fmla="*/ 8 w 8"/>
                  <a:gd name="T5" fmla="*/ 510 h 510"/>
                  <a:gd name="T6" fmla="*/ 0 w 8"/>
                  <a:gd name="T7" fmla="*/ 510 h 510"/>
                  <a:gd name="T8" fmla="*/ 0 w 8"/>
                  <a:gd name="T9" fmla="*/ 0 h 510"/>
                  <a:gd name="T10" fmla="*/ 0 w 8"/>
                  <a:gd name="T11" fmla="*/ 0 h 5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10">
                    <a:moveTo>
                      <a:pt x="0" y="0"/>
                    </a:moveTo>
                    <a:lnTo>
                      <a:pt x="8" y="0"/>
                    </a:lnTo>
                    <a:lnTo>
                      <a:pt x="8" y="510"/>
                    </a:lnTo>
                    <a:lnTo>
                      <a:pt x="0" y="510"/>
                    </a:lnTo>
                    <a:lnTo>
                      <a:pt x="0" y="0"/>
                    </a:lnTo>
                    <a:close/>
                  </a:path>
                </a:pathLst>
              </a:custGeom>
              <a:solidFill>
                <a:srgbClr val="C5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6" name="Freeform 1601"/>
              <p:cNvSpPr>
                <a:spLocks/>
              </p:cNvSpPr>
              <p:nvPr/>
            </p:nvSpPr>
            <p:spPr bwMode="auto">
              <a:xfrm>
                <a:off x="2364" y="3408"/>
                <a:ext cx="8" cy="510"/>
              </a:xfrm>
              <a:custGeom>
                <a:avLst/>
                <a:gdLst>
                  <a:gd name="T0" fmla="*/ 0 w 8"/>
                  <a:gd name="T1" fmla="*/ 0 h 510"/>
                  <a:gd name="T2" fmla="*/ 8 w 8"/>
                  <a:gd name="T3" fmla="*/ 0 h 510"/>
                  <a:gd name="T4" fmla="*/ 8 w 8"/>
                  <a:gd name="T5" fmla="*/ 510 h 510"/>
                  <a:gd name="T6" fmla="*/ 0 w 8"/>
                  <a:gd name="T7" fmla="*/ 510 h 510"/>
                  <a:gd name="T8" fmla="*/ 0 w 8"/>
                  <a:gd name="T9" fmla="*/ 0 h 510"/>
                  <a:gd name="T10" fmla="*/ 0 w 8"/>
                  <a:gd name="T11" fmla="*/ 0 h 5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510">
                    <a:moveTo>
                      <a:pt x="0" y="0"/>
                    </a:moveTo>
                    <a:lnTo>
                      <a:pt x="8" y="0"/>
                    </a:lnTo>
                    <a:lnTo>
                      <a:pt x="8" y="510"/>
                    </a:lnTo>
                    <a:lnTo>
                      <a:pt x="0" y="510"/>
                    </a:lnTo>
                    <a:lnTo>
                      <a:pt x="0" y="0"/>
                    </a:lnTo>
                    <a:close/>
                  </a:path>
                </a:pathLst>
              </a:custGeom>
              <a:solidFill>
                <a:srgbClr val="CD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7" name="Freeform 1602"/>
              <p:cNvSpPr>
                <a:spLocks/>
              </p:cNvSpPr>
              <p:nvPr/>
            </p:nvSpPr>
            <p:spPr bwMode="auto">
              <a:xfrm>
                <a:off x="2372" y="3408"/>
                <a:ext cx="36" cy="510"/>
              </a:xfrm>
              <a:custGeom>
                <a:avLst/>
                <a:gdLst>
                  <a:gd name="T0" fmla="*/ 0 w 36"/>
                  <a:gd name="T1" fmla="*/ 0 h 510"/>
                  <a:gd name="T2" fmla="*/ 32 w 36"/>
                  <a:gd name="T3" fmla="*/ 0 h 510"/>
                  <a:gd name="T4" fmla="*/ 34 w 36"/>
                  <a:gd name="T5" fmla="*/ 2 h 510"/>
                  <a:gd name="T6" fmla="*/ 36 w 36"/>
                  <a:gd name="T7" fmla="*/ 2 h 510"/>
                  <a:gd name="T8" fmla="*/ 36 w 36"/>
                  <a:gd name="T9" fmla="*/ 2 h 510"/>
                  <a:gd name="T10" fmla="*/ 36 w 36"/>
                  <a:gd name="T11" fmla="*/ 4 h 510"/>
                  <a:gd name="T12" fmla="*/ 36 w 36"/>
                  <a:gd name="T13" fmla="*/ 508 h 510"/>
                  <a:gd name="T14" fmla="*/ 36 w 36"/>
                  <a:gd name="T15" fmla="*/ 508 h 510"/>
                  <a:gd name="T16" fmla="*/ 36 w 36"/>
                  <a:gd name="T17" fmla="*/ 510 h 510"/>
                  <a:gd name="T18" fmla="*/ 34 w 36"/>
                  <a:gd name="T19" fmla="*/ 510 h 510"/>
                  <a:gd name="T20" fmla="*/ 32 w 36"/>
                  <a:gd name="T21" fmla="*/ 510 h 510"/>
                  <a:gd name="T22" fmla="*/ 0 w 36"/>
                  <a:gd name="T23" fmla="*/ 510 h 510"/>
                  <a:gd name="T24" fmla="*/ 0 w 36"/>
                  <a:gd name="T25" fmla="*/ 0 h 5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10">
                    <a:moveTo>
                      <a:pt x="0" y="0"/>
                    </a:moveTo>
                    <a:lnTo>
                      <a:pt x="32" y="0"/>
                    </a:lnTo>
                    <a:lnTo>
                      <a:pt x="34" y="2"/>
                    </a:lnTo>
                    <a:lnTo>
                      <a:pt x="36" y="2"/>
                    </a:lnTo>
                    <a:lnTo>
                      <a:pt x="36" y="4"/>
                    </a:lnTo>
                    <a:lnTo>
                      <a:pt x="36" y="508"/>
                    </a:lnTo>
                    <a:lnTo>
                      <a:pt x="36" y="510"/>
                    </a:lnTo>
                    <a:lnTo>
                      <a:pt x="34" y="510"/>
                    </a:lnTo>
                    <a:lnTo>
                      <a:pt x="32" y="510"/>
                    </a:lnTo>
                    <a:lnTo>
                      <a:pt x="0" y="510"/>
                    </a:lnTo>
                    <a:lnTo>
                      <a:pt x="0" y="0"/>
                    </a:lnTo>
                    <a:close/>
                  </a:path>
                </a:pathLst>
              </a:custGeom>
              <a:solidFill>
                <a:srgbClr val="D2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8" name="Freeform 1603"/>
              <p:cNvSpPr>
                <a:spLocks/>
              </p:cNvSpPr>
              <p:nvPr/>
            </p:nvSpPr>
            <p:spPr bwMode="auto">
              <a:xfrm>
                <a:off x="2220" y="3432"/>
                <a:ext cx="172" cy="214"/>
              </a:xfrm>
              <a:custGeom>
                <a:avLst/>
                <a:gdLst>
                  <a:gd name="T0" fmla="*/ 2 w 172"/>
                  <a:gd name="T1" fmla="*/ 0 h 214"/>
                  <a:gd name="T2" fmla="*/ 170 w 172"/>
                  <a:gd name="T3" fmla="*/ 0 h 214"/>
                  <a:gd name="T4" fmla="*/ 170 w 172"/>
                  <a:gd name="T5" fmla="*/ 0 h 214"/>
                  <a:gd name="T6" fmla="*/ 170 w 172"/>
                  <a:gd name="T7" fmla="*/ 0 h 214"/>
                  <a:gd name="T8" fmla="*/ 170 w 172"/>
                  <a:gd name="T9" fmla="*/ 0 h 214"/>
                  <a:gd name="T10" fmla="*/ 172 w 172"/>
                  <a:gd name="T11" fmla="*/ 0 h 214"/>
                  <a:gd name="T12" fmla="*/ 172 w 172"/>
                  <a:gd name="T13" fmla="*/ 212 h 214"/>
                  <a:gd name="T14" fmla="*/ 170 w 172"/>
                  <a:gd name="T15" fmla="*/ 212 h 214"/>
                  <a:gd name="T16" fmla="*/ 170 w 172"/>
                  <a:gd name="T17" fmla="*/ 212 h 214"/>
                  <a:gd name="T18" fmla="*/ 170 w 172"/>
                  <a:gd name="T19" fmla="*/ 212 h 214"/>
                  <a:gd name="T20" fmla="*/ 170 w 172"/>
                  <a:gd name="T21" fmla="*/ 214 h 214"/>
                  <a:gd name="T22" fmla="*/ 2 w 172"/>
                  <a:gd name="T23" fmla="*/ 214 h 214"/>
                  <a:gd name="T24" fmla="*/ 0 w 172"/>
                  <a:gd name="T25" fmla="*/ 212 h 214"/>
                  <a:gd name="T26" fmla="*/ 0 w 172"/>
                  <a:gd name="T27" fmla="*/ 212 h 214"/>
                  <a:gd name="T28" fmla="*/ 0 w 172"/>
                  <a:gd name="T29" fmla="*/ 212 h 214"/>
                  <a:gd name="T30" fmla="*/ 0 w 172"/>
                  <a:gd name="T31" fmla="*/ 212 h 214"/>
                  <a:gd name="T32" fmla="*/ 0 w 172"/>
                  <a:gd name="T33" fmla="*/ 0 h 214"/>
                  <a:gd name="T34" fmla="*/ 0 w 172"/>
                  <a:gd name="T35" fmla="*/ 0 h 214"/>
                  <a:gd name="T36" fmla="*/ 0 w 172"/>
                  <a:gd name="T37" fmla="*/ 0 h 214"/>
                  <a:gd name="T38" fmla="*/ 0 w 172"/>
                  <a:gd name="T39" fmla="*/ 0 h 214"/>
                  <a:gd name="T40" fmla="*/ 2 w 172"/>
                  <a:gd name="T41" fmla="*/ 0 h 2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2" h="214">
                    <a:moveTo>
                      <a:pt x="2" y="0"/>
                    </a:moveTo>
                    <a:lnTo>
                      <a:pt x="170" y="0"/>
                    </a:lnTo>
                    <a:lnTo>
                      <a:pt x="172" y="0"/>
                    </a:lnTo>
                    <a:lnTo>
                      <a:pt x="172" y="212"/>
                    </a:lnTo>
                    <a:lnTo>
                      <a:pt x="170" y="212"/>
                    </a:lnTo>
                    <a:lnTo>
                      <a:pt x="170" y="214"/>
                    </a:lnTo>
                    <a:lnTo>
                      <a:pt x="2" y="214"/>
                    </a:lnTo>
                    <a:lnTo>
                      <a:pt x="0" y="212"/>
                    </a:lnTo>
                    <a:lnTo>
                      <a:pt x="0" y="0"/>
                    </a:lnTo>
                    <a:lnTo>
                      <a:pt x="2"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9" name="Freeform 1604"/>
              <p:cNvSpPr>
                <a:spLocks/>
              </p:cNvSpPr>
              <p:nvPr/>
            </p:nvSpPr>
            <p:spPr bwMode="auto">
              <a:xfrm>
                <a:off x="2222" y="3432"/>
                <a:ext cx="170" cy="212"/>
              </a:xfrm>
              <a:custGeom>
                <a:avLst/>
                <a:gdLst>
                  <a:gd name="T0" fmla="*/ 0 w 170"/>
                  <a:gd name="T1" fmla="*/ 0 h 212"/>
                  <a:gd name="T2" fmla="*/ 168 w 170"/>
                  <a:gd name="T3" fmla="*/ 0 h 212"/>
                  <a:gd name="T4" fmla="*/ 168 w 170"/>
                  <a:gd name="T5" fmla="*/ 0 h 212"/>
                  <a:gd name="T6" fmla="*/ 168 w 170"/>
                  <a:gd name="T7" fmla="*/ 0 h 212"/>
                  <a:gd name="T8" fmla="*/ 168 w 170"/>
                  <a:gd name="T9" fmla="*/ 0 h 212"/>
                  <a:gd name="T10" fmla="*/ 170 w 170"/>
                  <a:gd name="T11" fmla="*/ 0 h 212"/>
                  <a:gd name="T12" fmla="*/ 170 w 170"/>
                  <a:gd name="T13" fmla="*/ 212 h 212"/>
                  <a:gd name="T14" fmla="*/ 162 w 170"/>
                  <a:gd name="T15" fmla="*/ 208 h 212"/>
                  <a:gd name="T16" fmla="*/ 4 w 170"/>
                  <a:gd name="T17" fmla="*/ 4 h 212"/>
                  <a:gd name="T18" fmla="*/ 0 w 170"/>
                  <a:gd name="T19" fmla="*/ 0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 h="212">
                    <a:moveTo>
                      <a:pt x="0" y="0"/>
                    </a:moveTo>
                    <a:lnTo>
                      <a:pt x="168" y="0"/>
                    </a:lnTo>
                    <a:lnTo>
                      <a:pt x="170" y="0"/>
                    </a:lnTo>
                    <a:lnTo>
                      <a:pt x="170" y="212"/>
                    </a:lnTo>
                    <a:lnTo>
                      <a:pt x="162" y="208"/>
                    </a:lnTo>
                    <a:lnTo>
                      <a:pt x="4" y="4"/>
                    </a:lnTo>
                    <a:lnTo>
                      <a:pt x="0" y="0"/>
                    </a:lnTo>
                    <a:close/>
                  </a:path>
                </a:pathLst>
              </a:custGeom>
              <a:solidFill>
                <a:srgbClr val="535A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 name="Freeform 1605"/>
              <p:cNvSpPr>
                <a:spLocks/>
              </p:cNvSpPr>
              <p:nvPr/>
            </p:nvSpPr>
            <p:spPr bwMode="auto">
              <a:xfrm>
                <a:off x="2226" y="3434"/>
                <a:ext cx="158" cy="208"/>
              </a:xfrm>
              <a:custGeom>
                <a:avLst/>
                <a:gdLst>
                  <a:gd name="T0" fmla="*/ 2 w 158"/>
                  <a:gd name="T1" fmla="*/ 0 h 208"/>
                  <a:gd name="T2" fmla="*/ 156 w 158"/>
                  <a:gd name="T3" fmla="*/ 0 h 208"/>
                  <a:gd name="T4" fmla="*/ 156 w 158"/>
                  <a:gd name="T5" fmla="*/ 0 h 208"/>
                  <a:gd name="T6" fmla="*/ 158 w 158"/>
                  <a:gd name="T7" fmla="*/ 0 h 208"/>
                  <a:gd name="T8" fmla="*/ 158 w 158"/>
                  <a:gd name="T9" fmla="*/ 2 h 208"/>
                  <a:gd name="T10" fmla="*/ 158 w 158"/>
                  <a:gd name="T11" fmla="*/ 2 h 208"/>
                  <a:gd name="T12" fmla="*/ 158 w 158"/>
                  <a:gd name="T13" fmla="*/ 206 h 208"/>
                  <a:gd name="T14" fmla="*/ 158 w 158"/>
                  <a:gd name="T15" fmla="*/ 208 h 208"/>
                  <a:gd name="T16" fmla="*/ 158 w 158"/>
                  <a:gd name="T17" fmla="*/ 208 h 208"/>
                  <a:gd name="T18" fmla="*/ 156 w 158"/>
                  <a:gd name="T19" fmla="*/ 208 h 208"/>
                  <a:gd name="T20" fmla="*/ 156 w 158"/>
                  <a:gd name="T21" fmla="*/ 208 h 208"/>
                  <a:gd name="T22" fmla="*/ 2 w 158"/>
                  <a:gd name="T23" fmla="*/ 208 h 208"/>
                  <a:gd name="T24" fmla="*/ 2 w 158"/>
                  <a:gd name="T25" fmla="*/ 208 h 208"/>
                  <a:gd name="T26" fmla="*/ 2 w 158"/>
                  <a:gd name="T27" fmla="*/ 208 h 208"/>
                  <a:gd name="T28" fmla="*/ 0 w 158"/>
                  <a:gd name="T29" fmla="*/ 208 h 208"/>
                  <a:gd name="T30" fmla="*/ 0 w 158"/>
                  <a:gd name="T31" fmla="*/ 206 h 208"/>
                  <a:gd name="T32" fmla="*/ 0 w 158"/>
                  <a:gd name="T33" fmla="*/ 2 h 208"/>
                  <a:gd name="T34" fmla="*/ 0 w 158"/>
                  <a:gd name="T35" fmla="*/ 2 h 208"/>
                  <a:gd name="T36" fmla="*/ 2 w 158"/>
                  <a:gd name="T37" fmla="*/ 0 h 208"/>
                  <a:gd name="T38" fmla="*/ 2 w 158"/>
                  <a:gd name="T39" fmla="*/ 0 h 208"/>
                  <a:gd name="T40" fmla="*/ 2 w 158"/>
                  <a:gd name="T41" fmla="*/ 0 h 208"/>
                  <a:gd name="T42" fmla="*/ 2 w 158"/>
                  <a:gd name="T43" fmla="*/ 0 h 2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8" h="208">
                    <a:moveTo>
                      <a:pt x="2" y="0"/>
                    </a:moveTo>
                    <a:lnTo>
                      <a:pt x="156" y="0"/>
                    </a:lnTo>
                    <a:lnTo>
                      <a:pt x="158" y="0"/>
                    </a:lnTo>
                    <a:lnTo>
                      <a:pt x="158" y="2"/>
                    </a:lnTo>
                    <a:lnTo>
                      <a:pt x="158" y="206"/>
                    </a:lnTo>
                    <a:lnTo>
                      <a:pt x="158" y="208"/>
                    </a:lnTo>
                    <a:lnTo>
                      <a:pt x="156" y="208"/>
                    </a:lnTo>
                    <a:lnTo>
                      <a:pt x="2" y="208"/>
                    </a:lnTo>
                    <a:lnTo>
                      <a:pt x="0" y="208"/>
                    </a:lnTo>
                    <a:lnTo>
                      <a:pt x="0" y="206"/>
                    </a:lnTo>
                    <a:lnTo>
                      <a:pt x="0" y="2"/>
                    </a:lnTo>
                    <a:lnTo>
                      <a:pt x="2" y="0"/>
                    </a:lnTo>
                    <a:close/>
                  </a:path>
                </a:pathLst>
              </a:custGeom>
              <a:solidFill>
                <a:srgbClr val="C5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 name="Rectangle 1606"/>
              <p:cNvSpPr>
                <a:spLocks noChangeArrowheads="1"/>
              </p:cNvSpPr>
              <p:nvPr/>
            </p:nvSpPr>
            <p:spPr bwMode="auto">
              <a:xfrm>
                <a:off x="2228" y="3434"/>
                <a:ext cx="154"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472" name="Freeform 1607"/>
              <p:cNvSpPr>
                <a:spLocks/>
              </p:cNvSpPr>
              <p:nvPr/>
            </p:nvSpPr>
            <p:spPr bwMode="auto">
              <a:xfrm>
                <a:off x="2382" y="3434"/>
                <a:ext cx="2" cy="2"/>
              </a:xfrm>
              <a:custGeom>
                <a:avLst/>
                <a:gdLst>
                  <a:gd name="T0" fmla="*/ 2 w 2"/>
                  <a:gd name="T1" fmla="*/ 2 h 2"/>
                  <a:gd name="T2" fmla="*/ 2 w 2"/>
                  <a:gd name="T3" fmla="*/ 0 h 2"/>
                  <a:gd name="T4" fmla="*/ 2 w 2"/>
                  <a:gd name="T5" fmla="*/ 0 h 2"/>
                  <a:gd name="T6" fmla="*/ 2 w 2"/>
                  <a:gd name="T7" fmla="*/ 0 h 2"/>
                  <a:gd name="T8" fmla="*/ 0 w 2"/>
                  <a:gd name="T9" fmla="*/ 0 h 2"/>
                  <a:gd name="T10" fmla="*/ 0 w 2"/>
                  <a:gd name="T11" fmla="*/ 2 h 2"/>
                  <a:gd name="T12" fmla="*/ 0 w 2"/>
                  <a:gd name="T13" fmla="*/ 2 h 2"/>
                  <a:gd name="T14" fmla="*/ 0 w 2"/>
                  <a:gd name="T15" fmla="*/ 2 h 2"/>
                  <a:gd name="T16" fmla="*/ 2 w 2"/>
                  <a:gd name="T17" fmla="*/ 2 h 2"/>
                  <a:gd name="T18" fmla="*/ 2 w 2"/>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
                    <a:moveTo>
                      <a:pt x="2" y="2"/>
                    </a:moveTo>
                    <a:lnTo>
                      <a:pt x="2" y="0"/>
                    </a:lnTo>
                    <a:lnTo>
                      <a:pt x="0" y="0"/>
                    </a:lnTo>
                    <a:lnTo>
                      <a:pt x="0"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 name="Freeform 1608"/>
              <p:cNvSpPr>
                <a:spLocks/>
              </p:cNvSpPr>
              <p:nvPr/>
            </p:nvSpPr>
            <p:spPr bwMode="auto">
              <a:xfrm>
                <a:off x="2382" y="3640"/>
                <a:ext cx="2" cy="4"/>
              </a:xfrm>
              <a:custGeom>
                <a:avLst/>
                <a:gdLst>
                  <a:gd name="T0" fmla="*/ 0 w 2"/>
                  <a:gd name="T1" fmla="*/ 4 h 4"/>
                  <a:gd name="T2" fmla="*/ 2 w 2"/>
                  <a:gd name="T3" fmla="*/ 2 h 4"/>
                  <a:gd name="T4" fmla="*/ 2 w 2"/>
                  <a:gd name="T5" fmla="*/ 2 h 4"/>
                  <a:gd name="T6" fmla="*/ 2 w 2"/>
                  <a:gd name="T7" fmla="*/ 2 h 4"/>
                  <a:gd name="T8" fmla="*/ 2 w 2"/>
                  <a:gd name="T9" fmla="*/ 0 h 4"/>
                  <a:gd name="T10" fmla="*/ 0 w 2"/>
                  <a:gd name="T11" fmla="*/ 0 h 4"/>
                  <a:gd name="T12" fmla="*/ 0 w 2"/>
                  <a:gd name="T13" fmla="*/ 0 h 4"/>
                  <a:gd name="T14" fmla="*/ 0 w 2"/>
                  <a:gd name="T15" fmla="*/ 0 h 4"/>
                  <a:gd name="T16" fmla="*/ 0 w 2"/>
                  <a:gd name="T17" fmla="*/ 0 h 4"/>
                  <a:gd name="T18" fmla="*/ 0 w 2"/>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4">
                    <a:moveTo>
                      <a:pt x="0" y="4"/>
                    </a:moveTo>
                    <a:lnTo>
                      <a:pt x="2" y="2"/>
                    </a:lnTo>
                    <a:lnTo>
                      <a:pt x="2" y="0"/>
                    </a:lnTo>
                    <a:lnTo>
                      <a:pt x="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 name="Freeform 1609"/>
              <p:cNvSpPr>
                <a:spLocks/>
              </p:cNvSpPr>
              <p:nvPr/>
            </p:nvSpPr>
            <p:spPr bwMode="auto">
              <a:xfrm>
                <a:off x="2228" y="3640"/>
                <a:ext cx="154" cy="4"/>
              </a:xfrm>
              <a:custGeom>
                <a:avLst/>
                <a:gdLst>
                  <a:gd name="T0" fmla="*/ 0 w 154"/>
                  <a:gd name="T1" fmla="*/ 4 h 4"/>
                  <a:gd name="T2" fmla="*/ 154 w 154"/>
                  <a:gd name="T3" fmla="*/ 4 h 4"/>
                  <a:gd name="T4" fmla="*/ 154 w 154"/>
                  <a:gd name="T5" fmla="*/ 0 h 4"/>
                  <a:gd name="T6" fmla="*/ 0 w 154"/>
                  <a:gd name="T7" fmla="*/ 0 h 4"/>
                  <a:gd name="T8" fmla="*/ 0 w 154"/>
                  <a:gd name="T9" fmla="*/ 4 h 4"/>
                  <a:gd name="T10" fmla="*/ 0 w 154"/>
                  <a:gd name="T11" fmla="*/ 4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4" h="4">
                    <a:moveTo>
                      <a:pt x="0" y="4"/>
                    </a:moveTo>
                    <a:lnTo>
                      <a:pt x="154" y="4"/>
                    </a:lnTo>
                    <a:lnTo>
                      <a:pt x="154" y="0"/>
                    </a:lnTo>
                    <a:lnTo>
                      <a:pt x="0"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 name="Freeform 1610"/>
              <p:cNvSpPr>
                <a:spLocks/>
              </p:cNvSpPr>
              <p:nvPr/>
            </p:nvSpPr>
            <p:spPr bwMode="auto">
              <a:xfrm>
                <a:off x="2226" y="3640"/>
                <a:ext cx="2" cy="4"/>
              </a:xfrm>
              <a:custGeom>
                <a:avLst/>
                <a:gdLst>
                  <a:gd name="T0" fmla="*/ 0 w 2"/>
                  <a:gd name="T1" fmla="*/ 0 h 4"/>
                  <a:gd name="T2" fmla="*/ 0 w 2"/>
                  <a:gd name="T3" fmla="*/ 2 h 4"/>
                  <a:gd name="T4" fmla="*/ 0 w 2"/>
                  <a:gd name="T5" fmla="*/ 2 h 4"/>
                  <a:gd name="T6" fmla="*/ 2 w 2"/>
                  <a:gd name="T7" fmla="*/ 2 h 4"/>
                  <a:gd name="T8" fmla="*/ 2 w 2"/>
                  <a:gd name="T9" fmla="*/ 4 h 4"/>
                  <a:gd name="T10" fmla="*/ 2 w 2"/>
                  <a:gd name="T11" fmla="*/ 0 h 4"/>
                  <a:gd name="T12" fmla="*/ 2 w 2"/>
                  <a:gd name="T13" fmla="*/ 0 h 4"/>
                  <a:gd name="T14" fmla="*/ 2 w 2"/>
                  <a:gd name="T15" fmla="*/ 0 h 4"/>
                  <a:gd name="T16" fmla="*/ 2 w 2"/>
                  <a:gd name="T17" fmla="*/ 0 h 4"/>
                  <a:gd name="T18" fmla="*/ 0 w 2"/>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4">
                    <a:moveTo>
                      <a:pt x="0" y="0"/>
                    </a:moveTo>
                    <a:lnTo>
                      <a:pt x="0" y="2"/>
                    </a:lnTo>
                    <a:lnTo>
                      <a:pt x="2" y="2"/>
                    </a:lnTo>
                    <a:lnTo>
                      <a:pt x="2" y="4"/>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 name="Freeform 1611"/>
              <p:cNvSpPr>
                <a:spLocks/>
              </p:cNvSpPr>
              <p:nvPr/>
            </p:nvSpPr>
            <p:spPr bwMode="auto">
              <a:xfrm>
                <a:off x="2226" y="3436"/>
                <a:ext cx="2" cy="204"/>
              </a:xfrm>
              <a:custGeom>
                <a:avLst/>
                <a:gdLst>
                  <a:gd name="T0" fmla="*/ 0 w 2"/>
                  <a:gd name="T1" fmla="*/ 0 h 204"/>
                  <a:gd name="T2" fmla="*/ 0 w 2"/>
                  <a:gd name="T3" fmla="*/ 204 h 204"/>
                  <a:gd name="T4" fmla="*/ 2 w 2"/>
                  <a:gd name="T5" fmla="*/ 204 h 204"/>
                  <a:gd name="T6" fmla="*/ 2 w 2"/>
                  <a:gd name="T7" fmla="*/ 0 h 204"/>
                  <a:gd name="T8" fmla="*/ 0 w 2"/>
                  <a:gd name="T9" fmla="*/ 0 h 204"/>
                  <a:gd name="T10" fmla="*/ 0 w 2"/>
                  <a:gd name="T11" fmla="*/ 0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04">
                    <a:moveTo>
                      <a:pt x="0" y="0"/>
                    </a:moveTo>
                    <a:lnTo>
                      <a:pt x="0" y="204"/>
                    </a:lnTo>
                    <a:lnTo>
                      <a:pt x="2" y="204"/>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7" name="Freeform 1612"/>
              <p:cNvSpPr>
                <a:spLocks/>
              </p:cNvSpPr>
              <p:nvPr/>
            </p:nvSpPr>
            <p:spPr bwMode="auto">
              <a:xfrm>
                <a:off x="2226" y="3434"/>
                <a:ext cx="2" cy="2"/>
              </a:xfrm>
              <a:custGeom>
                <a:avLst/>
                <a:gdLst>
                  <a:gd name="T0" fmla="*/ 2 w 2"/>
                  <a:gd name="T1" fmla="*/ 0 h 2"/>
                  <a:gd name="T2" fmla="*/ 2 w 2"/>
                  <a:gd name="T3" fmla="*/ 0 h 2"/>
                  <a:gd name="T4" fmla="*/ 0 w 2"/>
                  <a:gd name="T5" fmla="*/ 0 h 2"/>
                  <a:gd name="T6" fmla="*/ 0 w 2"/>
                  <a:gd name="T7" fmla="*/ 0 h 2"/>
                  <a:gd name="T8" fmla="*/ 0 w 2"/>
                  <a:gd name="T9" fmla="*/ 2 h 2"/>
                  <a:gd name="T10" fmla="*/ 2 w 2"/>
                  <a:gd name="T11" fmla="*/ 2 h 2"/>
                  <a:gd name="T12" fmla="*/ 2 w 2"/>
                  <a:gd name="T13" fmla="*/ 2 h 2"/>
                  <a:gd name="T14" fmla="*/ 2 w 2"/>
                  <a:gd name="T15" fmla="*/ 2 h 2"/>
                  <a:gd name="T16" fmla="*/ 2 w 2"/>
                  <a:gd name="T17" fmla="*/ 0 h 2"/>
                  <a:gd name="T18" fmla="*/ 2 w 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
                    <a:moveTo>
                      <a:pt x="2" y="0"/>
                    </a:moveTo>
                    <a:lnTo>
                      <a:pt x="2" y="0"/>
                    </a:lnTo>
                    <a:lnTo>
                      <a:pt x="0" y="0"/>
                    </a:lnTo>
                    <a:lnTo>
                      <a:pt x="0" y="2"/>
                    </a:lnTo>
                    <a:lnTo>
                      <a:pt x="2"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8" name="Freeform 1613"/>
              <p:cNvSpPr>
                <a:spLocks/>
              </p:cNvSpPr>
              <p:nvPr/>
            </p:nvSpPr>
            <p:spPr bwMode="auto">
              <a:xfrm>
                <a:off x="2220" y="3654"/>
                <a:ext cx="172" cy="28"/>
              </a:xfrm>
              <a:custGeom>
                <a:avLst/>
                <a:gdLst>
                  <a:gd name="T0" fmla="*/ 2 w 172"/>
                  <a:gd name="T1" fmla="*/ 0 h 28"/>
                  <a:gd name="T2" fmla="*/ 170 w 172"/>
                  <a:gd name="T3" fmla="*/ 0 h 28"/>
                  <a:gd name="T4" fmla="*/ 170 w 172"/>
                  <a:gd name="T5" fmla="*/ 2 h 28"/>
                  <a:gd name="T6" fmla="*/ 170 w 172"/>
                  <a:gd name="T7" fmla="*/ 2 h 28"/>
                  <a:gd name="T8" fmla="*/ 172 w 172"/>
                  <a:gd name="T9" fmla="*/ 2 h 28"/>
                  <a:gd name="T10" fmla="*/ 172 w 172"/>
                  <a:gd name="T11" fmla="*/ 2 h 28"/>
                  <a:gd name="T12" fmla="*/ 172 w 172"/>
                  <a:gd name="T13" fmla="*/ 26 h 28"/>
                  <a:gd name="T14" fmla="*/ 172 w 172"/>
                  <a:gd name="T15" fmla="*/ 26 h 28"/>
                  <a:gd name="T16" fmla="*/ 170 w 172"/>
                  <a:gd name="T17" fmla="*/ 26 h 28"/>
                  <a:gd name="T18" fmla="*/ 170 w 172"/>
                  <a:gd name="T19" fmla="*/ 28 h 28"/>
                  <a:gd name="T20" fmla="*/ 170 w 172"/>
                  <a:gd name="T21" fmla="*/ 28 h 28"/>
                  <a:gd name="T22" fmla="*/ 2 w 172"/>
                  <a:gd name="T23" fmla="*/ 28 h 28"/>
                  <a:gd name="T24" fmla="*/ 2 w 172"/>
                  <a:gd name="T25" fmla="*/ 28 h 28"/>
                  <a:gd name="T26" fmla="*/ 2 w 172"/>
                  <a:gd name="T27" fmla="*/ 26 h 28"/>
                  <a:gd name="T28" fmla="*/ 0 w 172"/>
                  <a:gd name="T29" fmla="*/ 26 h 28"/>
                  <a:gd name="T30" fmla="*/ 0 w 172"/>
                  <a:gd name="T31" fmla="*/ 26 h 28"/>
                  <a:gd name="T32" fmla="*/ 0 w 172"/>
                  <a:gd name="T33" fmla="*/ 2 h 28"/>
                  <a:gd name="T34" fmla="*/ 0 w 172"/>
                  <a:gd name="T35" fmla="*/ 2 h 28"/>
                  <a:gd name="T36" fmla="*/ 2 w 172"/>
                  <a:gd name="T37" fmla="*/ 2 h 28"/>
                  <a:gd name="T38" fmla="*/ 2 w 172"/>
                  <a:gd name="T39" fmla="*/ 2 h 28"/>
                  <a:gd name="T40" fmla="*/ 2 w 172"/>
                  <a:gd name="T41" fmla="*/ 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2" h="28">
                    <a:moveTo>
                      <a:pt x="2" y="0"/>
                    </a:moveTo>
                    <a:lnTo>
                      <a:pt x="170" y="0"/>
                    </a:lnTo>
                    <a:lnTo>
                      <a:pt x="170" y="2"/>
                    </a:lnTo>
                    <a:lnTo>
                      <a:pt x="172" y="2"/>
                    </a:lnTo>
                    <a:lnTo>
                      <a:pt x="172" y="26"/>
                    </a:lnTo>
                    <a:lnTo>
                      <a:pt x="170" y="26"/>
                    </a:lnTo>
                    <a:lnTo>
                      <a:pt x="170" y="28"/>
                    </a:lnTo>
                    <a:lnTo>
                      <a:pt x="2" y="28"/>
                    </a:lnTo>
                    <a:lnTo>
                      <a:pt x="2" y="26"/>
                    </a:lnTo>
                    <a:lnTo>
                      <a:pt x="0" y="26"/>
                    </a:lnTo>
                    <a:lnTo>
                      <a:pt x="0" y="2"/>
                    </a:lnTo>
                    <a:lnTo>
                      <a:pt x="2" y="2"/>
                    </a:lnTo>
                    <a:lnTo>
                      <a:pt x="2" y="0"/>
                    </a:lnTo>
                    <a:close/>
                  </a:path>
                </a:pathLst>
              </a:custGeom>
              <a:solidFill>
                <a:srgbClr val="2C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9" name="Freeform 1614"/>
              <p:cNvSpPr>
                <a:spLocks/>
              </p:cNvSpPr>
              <p:nvPr/>
            </p:nvSpPr>
            <p:spPr bwMode="auto">
              <a:xfrm>
                <a:off x="2330" y="3658"/>
                <a:ext cx="22" cy="22"/>
              </a:xfrm>
              <a:custGeom>
                <a:avLst/>
                <a:gdLst>
                  <a:gd name="T0" fmla="*/ 0 w 22"/>
                  <a:gd name="T1" fmla="*/ 10 h 22"/>
                  <a:gd name="T2" fmla="*/ 12 w 22"/>
                  <a:gd name="T3" fmla="*/ 0 h 22"/>
                  <a:gd name="T4" fmla="*/ 22 w 22"/>
                  <a:gd name="T5" fmla="*/ 10 h 22"/>
                  <a:gd name="T6" fmla="*/ 12 w 22"/>
                  <a:gd name="T7" fmla="*/ 22 h 22"/>
                  <a:gd name="T8" fmla="*/ 0 w 22"/>
                  <a:gd name="T9" fmla="*/ 1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2">
                    <a:moveTo>
                      <a:pt x="0" y="10"/>
                    </a:moveTo>
                    <a:lnTo>
                      <a:pt x="12" y="0"/>
                    </a:lnTo>
                    <a:lnTo>
                      <a:pt x="22" y="10"/>
                    </a:lnTo>
                    <a:lnTo>
                      <a:pt x="12" y="22"/>
                    </a:lnTo>
                    <a:lnTo>
                      <a:pt x="0" y="10"/>
                    </a:lnTo>
                    <a:close/>
                  </a:path>
                </a:pathLst>
              </a:custGeom>
              <a:solidFill>
                <a:srgbClr val="9F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0" name="Freeform 1615"/>
              <p:cNvSpPr>
                <a:spLocks/>
              </p:cNvSpPr>
              <p:nvPr/>
            </p:nvSpPr>
            <p:spPr bwMode="auto">
              <a:xfrm>
                <a:off x="2310" y="3696"/>
                <a:ext cx="70" cy="6"/>
              </a:xfrm>
              <a:custGeom>
                <a:avLst/>
                <a:gdLst>
                  <a:gd name="T0" fmla="*/ 0 w 70"/>
                  <a:gd name="T1" fmla="*/ 0 h 6"/>
                  <a:gd name="T2" fmla="*/ 70 w 70"/>
                  <a:gd name="T3" fmla="*/ 0 h 6"/>
                  <a:gd name="T4" fmla="*/ 70 w 70"/>
                  <a:gd name="T5" fmla="*/ 6 h 6"/>
                  <a:gd name="T6" fmla="*/ 0 w 70"/>
                  <a:gd name="T7" fmla="*/ 6 h 6"/>
                  <a:gd name="T8" fmla="*/ 0 w 70"/>
                  <a:gd name="T9" fmla="*/ 0 h 6"/>
                  <a:gd name="T10" fmla="*/ 0 w 70"/>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6">
                    <a:moveTo>
                      <a:pt x="0" y="0"/>
                    </a:moveTo>
                    <a:lnTo>
                      <a:pt x="70" y="0"/>
                    </a:lnTo>
                    <a:lnTo>
                      <a:pt x="70"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 name="Freeform 1616"/>
              <p:cNvSpPr>
                <a:spLocks/>
              </p:cNvSpPr>
              <p:nvPr/>
            </p:nvSpPr>
            <p:spPr bwMode="auto">
              <a:xfrm>
                <a:off x="2310" y="3696"/>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w 72"/>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 name="Freeform 1617"/>
              <p:cNvSpPr>
                <a:spLocks/>
              </p:cNvSpPr>
              <p:nvPr/>
            </p:nvSpPr>
            <p:spPr bwMode="auto">
              <a:xfrm>
                <a:off x="2242" y="3696"/>
                <a:ext cx="64" cy="6"/>
              </a:xfrm>
              <a:custGeom>
                <a:avLst/>
                <a:gdLst>
                  <a:gd name="T0" fmla="*/ 0 w 64"/>
                  <a:gd name="T1" fmla="*/ 0 h 6"/>
                  <a:gd name="T2" fmla="*/ 64 w 64"/>
                  <a:gd name="T3" fmla="*/ 0 h 6"/>
                  <a:gd name="T4" fmla="*/ 64 w 64"/>
                  <a:gd name="T5" fmla="*/ 6 h 6"/>
                  <a:gd name="T6" fmla="*/ 0 w 64"/>
                  <a:gd name="T7" fmla="*/ 6 h 6"/>
                  <a:gd name="T8" fmla="*/ 0 w 64"/>
                  <a:gd name="T9" fmla="*/ 0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 name="Freeform 1618"/>
              <p:cNvSpPr>
                <a:spLocks/>
              </p:cNvSpPr>
              <p:nvPr/>
            </p:nvSpPr>
            <p:spPr bwMode="auto">
              <a:xfrm>
                <a:off x="2242" y="3696"/>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w 6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4" name="Freeform 1619"/>
              <p:cNvSpPr>
                <a:spLocks/>
              </p:cNvSpPr>
              <p:nvPr/>
            </p:nvSpPr>
            <p:spPr bwMode="auto">
              <a:xfrm>
                <a:off x="2310" y="3900"/>
                <a:ext cx="70" cy="6"/>
              </a:xfrm>
              <a:custGeom>
                <a:avLst/>
                <a:gdLst>
                  <a:gd name="T0" fmla="*/ 0 w 70"/>
                  <a:gd name="T1" fmla="*/ 0 h 6"/>
                  <a:gd name="T2" fmla="*/ 70 w 70"/>
                  <a:gd name="T3" fmla="*/ 0 h 6"/>
                  <a:gd name="T4" fmla="*/ 70 w 70"/>
                  <a:gd name="T5" fmla="*/ 6 h 6"/>
                  <a:gd name="T6" fmla="*/ 0 w 70"/>
                  <a:gd name="T7" fmla="*/ 6 h 6"/>
                  <a:gd name="T8" fmla="*/ 0 w 70"/>
                  <a:gd name="T9" fmla="*/ 0 h 6"/>
                  <a:gd name="T10" fmla="*/ 0 w 70"/>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6">
                    <a:moveTo>
                      <a:pt x="0" y="0"/>
                    </a:moveTo>
                    <a:lnTo>
                      <a:pt x="70" y="0"/>
                    </a:lnTo>
                    <a:lnTo>
                      <a:pt x="70"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5" name="Freeform 1620"/>
              <p:cNvSpPr>
                <a:spLocks/>
              </p:cNvSpPr>
              <p:nvPr/>
            </p:nvSpPr>
            <p:spPr bwMode="auto">
              <a:xfrm>
                <a:off x="2310" y="3900"/>
                <a:ext cx="72" cy="6"/>
              </a:xfrm>
              <a:custGeom>
                <a:avLst/>
                <a:gdLst>
                  <a:gd name="T0" fmla="*/ 0 w 72"/>
                  <a:gd name="T1" fmla="*/ 0 h 6"/>
                  <a:gd name="T2" fmla="*/ 72 w 72"/>
                  <a:gd name="T3" fmla="*/ 0 h 6"/>
                  <a:gd name="T4" fmla="*/ 72 w 72"/>
                  <a:gd name="T5" fmla="*/ 6 h 6"/>
                  <a:gd name="T6" fmla="*/ 68 w 72"/>
                  <a:gd name="T7" fmla="*/ 2 h 6"/>
                  <a:gd name="T8" fmla="*/ 4 w 72"/>
                  <a:gd name="T9" fmla="*/ 2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6" name="Freeform 1621"/>
              <p:cNvSpPr>
                <a:spLocks/>
              </p:cNvSpPr>
              <p:nvPr/>
            </p:nvSpPr>
            <p:spPr bwMode="auto">
              <a:xfrm>
                <a:off x="2242" y="3900"/>
                <a:ext cx="64" cy="6"/>
              </a:xfrm>
              <a:custGeom>
                <a:avLst/>
                <a:gdLst>
                  <a:gd name="T0" fmla="*/ 0 w 64"/>
                  <a:gd name="T1" fmla="*/ 0 h 6"/>
                  <a:gd name="T2" fmla="*/ 64 w 64"/>
                  <a:gd name="T3" fmla="*/ 0 h 6"/>
                  <a:gd name="T4" fmla="*/ 64 w 64"/>
                  <a:gd name="T5" fmla="*/ 6 h 6"/>
                  <a:gd name="T6" fmla="*/ 0 w 64"/>
                  <a:gd name="T7" fmla="*/ 6 h 6"/>
                  <a:gd name="T8" fmla="*/ 0 w 64"/>
                  <a:gd name="T9" fmla="*/ 0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7" name="Freeform 1622"/>
              <p:cNvSpPr>
                <a:spLocks/>
              </p:cNvSpPr>
              <p:nvPr/>
            </p:nvSpPr>
            <p:spPr bwMode="auto">
              <a:xfrm>
                <a:off x="2242" y="3900"/>
                <a:ext cx="64" cy="6"/>
              </a:xfrm>
              <a:custGeom>
                <a:avLst/>
                <a:gdLst>
                  <a:gd name="T0" fmla="*/ 0 w 64"/>
                  <a:gd name="T1" fmla="*/ 0 h 6"/>
                  <a:gd name="T2" fmla="*/ 64 w 64"/>
                  <a:gd name="T3" fmla="*/ 0 h 6"/>
                  <a:gd name="T4" fmla="*/ 64 w 64"/>
                  <a:gd name="T5" fmla="*/ 6 h 6"/>
                  <a:gd name="T6" fmla="*/ 62 w 64"/>
                  <a:gd name="T7" fmla="*/ 2 h 6"/>
                  <a:gd name="T8" fmla="*/ 4 w 64"/>
                  <a:gd name="T9" fmla="*/ 2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8" name="Freeform 1623"/>
              <p:cNvSpPr>
                <a:spLocks/>
              </p:cNvSpPr>
              <p:nvPr/>
            </p:nvSpPr>
            <p:spPr bwMode="auto">
              <a:xfrm>
                <a:off x="2310" y="3888"/>
                <a:ext cx="70" cy="8"/>
              </a:xfrm>
              <a:custGeom>
                <a:avLst/>
                <a:gdLst>
                  <a:gd name="T0" fmla="*/ 0 w 70"/>
                  <a:gd name="T1" fmla="*/ 0 h 8"/>
                  <a:gd name="T2" fmla="*/ 70 w 70"/>
                  <a:gd name="T3" fmla="*/ 2 h 8"/>
                  <a:gd name="T4" fmla="*/ 70 w 70"/>
                  <a:gd name="T5" fmla="*/ 8 h 8"/>
                  <a:gd name="T6" fmla="*/ 0 w 70"/>
                  <a:gd name="T7" fmla="*/ 8 h 8"/>
                  <a:gd name="T8" fmla="*/ 0 w 70"/>
                  <a:gd name="T9" fmla="*/ 2 h 8"/>
                  <a:gd name="T10" fmla="*/ 0 w 70"/>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8">
                    <a:moveTo>
                      <a:pt x="0" y="0"/>
                    </a:moveTo>
                    <a:lnTo>
                      <a:pt x="70" y="2"/>
                    </a:lnTo>
                    <a:lnTo>
                      <a:pt x="70" y="8"/>
                    </a:lnTo>
                    <a:lnTo>
                      <a:pt x="0" y="8"/>
                    </a:lnTo>
                    <a:lnTo>
                      <a:pt x="0" y="2"/>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9" name="Freeform 1624"/>
              <p:cNvSpPr>
                <a:spLocks/>
              </p:cNvSpPr>
              <p:nvPr/>
            </p:nvSpPr>
            <p:spPr bwMode="auto">
              <a:xfrm>
                <a:off x="2310" y="3890"/>
                <a:ext cx="72" cy="6"/>
              </a:xfrm>
              <a:custGeom>
                <a:avLst/>
                <a:gdLst>
                  <a:gd name="T0" fmla="*/ 0 w 72"/>
                  <a:gd name="T1" fmla="*/ 0 h 6"/>
                  <a:gd name="T2" fmla="*/ 72 w 72"/>
                  <a:gd name="T3" fmla="*/ 0 h 6"/>
                  <a:gd name="T4" fmla="*/ 72 w 72"/>
                  <a:gd name="T5" fmla="*/ 6 h 6"/>
                  <a:gd name="T6" fmla="*/ 68 w 72"/>
                  <a:gd name="T7" fmla="*/ 2 h 6"/>
                  <a:gd name="T8" fmla="*/ 4 w 72"/>
                  <a:gd name="T9" fmla="*/ 2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0" name="Freeform 1625"/>
              <p:cNvSpPr>
                <a:spLocks/>
              </p:cNvSpPr>
              <p:nvPr/>
            </p:nvSpPr>
            <p:spPr bwMode="auto">
              <a:xfrm>
                <a:off x="2242" y="3888"/>
                <a:ext cx="64" cy="8"/>
              </a:xfrm>
              <a:custGeom>
                <a:avLst/>
                <a:gdLst>
                  <a:gd name="T0" fmla="*/ 0 w 64"/>
                  <a:gd name="T1" fmla="*/ 0 h 8"/>
                  <a:gd name="T2" fmla="*/ 64 w 64"/>
                  <a:gd name="T3" fmla="*/ 2 h 8"/>
                  <a:gd name="T4" fmla="*/ 64 w 64"/>
                  <a:gd name="T5" fmla="*/ 8 h 8"/>
                  <a:gd name="T6" fmla="*/ 0 w 64"/>
                  <a:gd name="T7" fmla="*/ 8 h 8"/>
                  <a:gd name="T8" fmla="*/ 0 w 64"/>
                  <a:gd name="T9" fmla="*/ 2 h 8"/>
                  <a:gd name="T10" fmla="*/ 0 w 64"/>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
                    <a:moveTo>
                      <a:pt x="0" y="0"/>
                    </a:moveTo>
                    <a:lnTo>
                      <a:pt x="64" y="2"/>
                    </a:lnTo>
                    <a:lnTo>
                      <a:pt x="64" y="8"/>
                    </a:lnTo>
                    <a:lnTo>
                      <a:pt x="0" y="8"/>
                    </a:lnTo>
                    <a:lnTo>
                      <a:pt x="0" y="2"/>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 name="Freeform 1626"/>
              <p:cNvSpPr>
                <a:spLocks/>
              </p:cNvSpPr>
              <p:nvPr/>
            </p:nvSpPr>
            <p:spPr bwMode="auto">
              <a:xfrm>
                <a:off x="2242" y="3890"/>
                <a:ext cx="64" cy="6"/>
              </a:xfrm>
              <a:custGeom>
                <a:avLst/>
                <a:gdLst>
                  <a:gd name="T0" fmla="*/ 0 w 64"/>
                  <a:gd name="T1" fmla="*/ 0 h 6"/>
                  <a:gd name="T2" fmla="*/ 64 w 64"/>
                  <a:gd name="T3" fmla="*/ 0 h 6"/>
                  <a:gd name="T4" fmla="*/ 64 w 64"/>
                  <a:gd name="T5" fmla="*/ 6 h 6"/>
                  <a:gd name="T6" fmla="*/ 62 w 64"/>
                  <a:gd name="T7" fmla="*/ 2 h 6"/>
                  <a:gd name="T8" fmla="*/ 4 w 64"/>
                  <a:gd name="T9" fmla="*/ 2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 name="Rectangle 1627"/>
              <p:cNvSpPr>
                <a:spLocks noChangeArrowheads="1"/>
              </p:cNvSpPr>
              <p:nvPr/>
            </p:nvSpPr>
            <p:spPr bwMode="auto">
              <a:xfrm>
                <a:off x="2310" y="3880"/>
                <a:ext cx="70" cy="4"/>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493" name="Freeform 1628"/>
              <p:cNvSpPr>
                <a:spLocks/>
              </p:cNvSpPr>
              <p:nvPr/>
            </p:nvSpPr>
            <p:spPr bwMode="auto">
              <a:xfrm>
                <a:off x="2310" y="3880"/>
                <a:ext cx="72" cy="6"/>
              </a:xfrm>
              <a:custGeom>
                <a:avLst/>
                <a:gdLst>
                  <a:gd name="T0" fmla="*/ 0 w 72"/>
                  <a:gd name="T1" fmla="*/ 0 h 6"/>
                  <a:gd name="T2" fmla="*/ 72 w 72"/>
                  <a:gd name="T3" fmla="*/ 0 h 6"/>
                  <a:gd name="T4" fmla="*/ 72 w 72"/>
                  <a:gd name="T5" fmla="*/ 6 h 6"/>
                  <a:gd name="T6" fmla="*/ 68 w 72"/>
                  <a:gd name="T7" fmla="*/ 2 h 6"/>
                  <a:gd name="T8" fmla="*/ 4 w 72"/>
                  <a:gd name="T9" fmla="*/ 2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 name="Rectangle 1629"/>
              <p:cNvSpPr>
                <a:spLocks noChangeArrowheads="1"/>
              </p:cNvSpPr>
              <p:nvPr/>
            </p:nvSpPr>
            <p:spPr bwMode="auto">
              <a:xfrm>
                <a:off x="2242" y="3880"/>
                <a:ext cx="64" cy="4"/>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495" name="Freeform 1630"/>
              <p:cNvSpPr>
                <a:spLocks/>
              </p:cNvSpPr>
              <p:nvPr/>
            </p:nvSpPr>
            <p:spPr bwMode="auto">
              <a:xfrm>
                <a:off x="2242" y="3880"/>
                <a:ext cx="64" cy="6"/>
              </a:xfrm>
              <a:custGeom>
                <a:avLst/>
                <a:gdLst>
                  <a:gd name="T0" fmla="*/ 0 w 64"/>
                  <a:gd name="T1" fmla="*/ 0 h 6"/>
                  <a:gd name="T2" fmla="*/ 64 w 64"/>
                  <a:gd name="T3" fmla="*/ 0 h 6"/>
                  <a:gd name="T4" fmla="*/ 64 w 64"/>
                  <a:gd name="T5" fmla="*/ 6 h 6"/>
                  <a:gd name="T6" fmla="*/ 62 w 64"/>
                  <a:gd name="T7" fmla="*/ 2 h 6"/>
                  <a:gd name="T8" fmla="*/ 4 w 64"/>
                  <a:gd name="T9" fmla="*/ 2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6" name="Rectangle 1631"/>
              <p:cNvSpPr>
                <a:spLocks noChangeArrowheads="1"/>
              </p:cNvSpPr>
              <p:nvPr/>
            </p:nvSpPr>
            <p:spPr bwMode="auto">
              <a:xfrm>
                <a:off x="2310" y="3868"/>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497" name="Freeform 1632"/>
              <p:cNvSpPr>
                <a:spLocks/>
              </p:cNvSpPr>
              <p:nvPr/>
            </p:nvSpPr>
            <p:spPr bwMode="auto">
              <a:xfrm>
                <a:off x="2310" y="3868"/>
                <a:ext cx="72" cy="8"/>
              </a:xfrm>
              <a:custGeom>
                <a:avLst/>
                <a:gdLst>
                  <a:gd name="T0" fmla="*/ 0 w 72"/>
                  <a:gd name="T1" fmla="*/ 0 h 8"/>
                  <a:gd name="T2" fmla="*/ 72 w 72"/>
                  <a:gd name="T3" fmla="*/ 2 h 8"/>
                  <a:gd name="T4" fmla="*/ 72 w 72"/>
                  <a:gd name="T5" fmla="*/ 8 h 8"/>
                  <a:gd name="T6" fmla="*/ 68 w 72"/>
                  <a:gd name="T7" fmla="*/ 4 h 8"/>
                  <a:gd name="T8" fmla="*/ 4 w 72"/>
                  <a:gd name="T9" fmla="*/ 4 h 8"/>
                  <a:gd name="T10" fmla="*/ 0 w 72"/>
                  <a:gd name="T11" fmla="*/ 2 h 8"/>
                  <a:gd name="T12" fmla="*/ 0 w 72"/>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
                    <a:moveTo>
                      <a:pt x="0" y="0"/>
                    </a:moveTo>
                    <a:lnTo>
                      <a:pt x="72" y="2"/>
                    </a:lnTo>
                    <a:lnTo>
                      <a:pt x="72" y="8"/>
                    </a:lnTo>
                    <a:lnTo>
                      <a:pt x="68" y="4"/>
                    </a:lnTo>
                    <a:lnTo>
                      <a:pt x="4" y="4"/>
                    </a:lnTo>
                    <a:lnTo>
                      <a:pt x="0"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8" name="Rectangle 1633"/>
              <p:cNvSpPr>
                <a:spLocks noChangeArrowheads="1"/>
              </p:cNvSpPr>
              <p:nvPr/>
            </p:nvSpPr>
            <p:spPr bwMode="auto">
              <a:xfrm>
                <a:off x="2242" y="3868"/>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499" name="Freeform 1634"/>
              <p:cNvSpPr>
                <a:spLocks/>
              </p:cNvSpPr>
              <p:nvPr/>
            </p:nvSpPr>
            <p:spPr bwMode="auto">
              <a:xfrm>
                <a:off x="2242" y="3868"/>
                <a:ext cx="64" cy="8"/>
              </a:xfrm>
              <a:custGeom>
                <a:avLst/>
                <a:gdLst>
                  <a:gd name="T0" fmla="*/ 0 w 64"/>
                  <a:gd name="T1" fmla="*/ 0 h 8"/>
                  <a:gd name="T2" fmla="*/ 64 w 64"/>
                  <a:gd name="T3" fmla="*/ 2 h 8"/>
                  <a:gd name="T4" fmla="*/ 64 w 64"/>
                  <a:gd name="T5" fmla="*/ 8 h 8"/>
                  <a:gd name="T6" fmla="*/ 62 w 64"/>
                  <a:gd name="T7" fmla="*/ 4 h 8"/>
                  <a:gd name="T8" fmla="*/ 4 w 64"/>
                  <a:gd name="T9" fmla="*/ 4 h 8"/>
                  <a:gd name="T10" fmla="*/ 0 w 64"/>
                  <a:gd name="T11" fmla="*/ 2 h 8"/>
                  <a:gd name="T12" fmla="*/ 0 w 64"/>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8">
                    <a:moveTo>
                      <a:pt x="0" y="0"/>
                    </a:moveTo>
                    <a:lnTo>
                      <a:pt x="64" y="2"/>
                    </a:lnTo>
                    <a:lnTo>
                      <a:pt x="64" y="8"/>
                    </a:lnTo>
                    <a:lnTo>
                      <a:pt x="62" y="4"/>
                    </a:lnTo>
                    <a:lnTo>
                      <a:pt x="4" y="4"/>
                    </a:lnTo>
                    <a:lnTo>
                      <a:pt x="0"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0" name="Rectangle 1635"/>
              <p:cNvSpPr>
                <a:spLocks noChangeArrowheads="1"/>
              </p:cNvSpPr>
              <p:nvPr/>
            </p:nvSpPr>
            <p:spPr bwMode="auto">
              <a:xfrm>
                <a:off x="2310" y="3848"/>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01" name="Freeform 1636"/>
              <p:cNvSpPr>
                <a:spLocks/>
              </p:cNvSpPr>
              <p:nvPr/>
            </p:nvSpPr>
            <p:spPr bwMode="auto">
              <a:xfrm>
                <a:off x="2310" y="3848"/>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w 72"/>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 name="Rectangle 1637"/>
              <p:cNvSpPr>
                <a:spLocks noChangeArrowheads="1"/>
              </p:cNvSpPr>
              <p:nvPr/>
            </p:nvSpPr>
            <p:spPr bwMode="auto">
              <a:xfrm>
                <a:off x="2242" y="3848"/>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03" name="Freeform 1638"/>
              <p:cNvSpPr>
                <a:spLocks/>
              </p:cNvSpPr>
              <p:nvPr/>
            </p:nvSpPr>
            <p:spPr bwMode="auto">
              <a:xfrm>
                <a:off x="2242" y="3848"/>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w 6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 name="Freeform 1639"/>
              <p:cNvSpPr>
                <a:spLocks/>
              </p:cNvSpPr>
              <p:nvPr/>
            </p:nvSpPr>
            <p:spPr bwMode="auto">
              <a:xfrm>
                <a:off x="2310" y="3858"/>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5" name="Freeform 1640"/>
              <p:cNvSpPr>
                <a:spLocks/>
              </p:cNvSpPr>
              <p:nvPr/>
            </p:nvSpPr>
            <p:spPr bwMode="auto">
              <a:xfrm>
                <a:off x="2242" y="3858"/>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6" name="Rectangle 1641"/>
              <p:cNvSpPr>
                <a:spLocks noChangeArrowheads="1"/>
              </p:cNvSpPr>
              <p:nvPr/>
            </p:nvSpPr>
            <p:spPr bwMode="auto">
              <a:xfrm>
                <a:off x="2310" y="3838"/>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07" name="Freeform 1642"/>
              <p:cNvSpPr>
                <a:spLocks/>
              </p:cNvSpPr>
              <p:nvPr/>
            </p:nvSpPr>
            <p:spPr bwMode="auto">
              <a:xfrm>
                <a:off x="2310" y="3838"/>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8" name="Rectangle 1643"/>
              <p:cNvSpPr>
                <a:spLocks noChangeArrowheads="1"/>
              </p:cNvSpPr>
              <p:nvPr/>
            </p:nvSpPr>
            <p:spPr bwMode="auto">
              <a:xfrm>
                <a:off x="2242" y="3838"/>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09" name="Freeform 1644"/>
              <p:cNvSpPr>
                <a:spLocks/>
              </p:cNvSpPr>
              <p:nvPr/>
            </p:nvSpPr>
            <p:spPr bwMode="auto">
              <a:xfrm>
                <a:off x="2242" y="3838"/>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0" name="Freeform 1645"/>
              <p:cNvSpPr>
                <a:spLocks/>
              </p:cNvSpPr>
              <p:nvPr/>
            </p:nvSpPr>
            <p:spPr bwMode="auto">
              <a:xfrm>
                <a:off x="2310" y="3828"/>
                <a:ext cx="70" cy="6"/>
              </a:xfrm>
              <a:custGeom>
                <a:avLst/>
                <a:gdLst>
                  <a:gd name="T0" fmla="*/ 0 w 70"/>
                  <a:gd name="T1" fmla="*/ 0 h 6"/>
                  <a:gd name="T2" fmla="*/ 70 w 70"/>
                  <a:gd name="T3" fmla="*/ 0 h 6"/>
                  <a:gd name="T4" fmla="*/ 70 w 70"/>
                  <a:gd name="T5" fmla="*/ 6 h 6"/>
                  <a:gd name="T6" fmla="*/ 0 w 70"/>
                  <a:gd name="T7" fmla="*/ 6 h 6"/>
                  <a:gd name="T8" fmla="*/ 0 w 70"/>
                  <a:gd name="T9" fmla="*/ 0 h 6"/>
                  <a:gd name="T10" fmla="*/ 0 w 70"/>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6">
                    <a:moveTo>
                      <a:pt x="0" y="0"/>
                    </a:moveTo>
                    <a:lnTo>
                      <a:pt x="70" y="0"/>
                    </a:lnTo>
                    <a:lnTo>
                      <a:pt x="70"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1" name="Freeform 1646"/>
              <p:cNvSpPr>
                <a:spLocks/>
              </p:cNvSpPr>
              <p:nvPr/>
            </p:nvSpPr>
            <p:spPr bwMode="auto">
              <a:xfrm>
                <a:off x="2310" y="3828"/>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 name="Freeform 1647"/>
              <p:cNvSpPr>
                <a:spLocks/>
              </p:cNvSpPr>
              <p:nvPr/>
            </p:nvSpPr>
            <p:spPr bwMode="auto">
              <a:xfrm>
                <a:off x="2242" y="3828"/>
                <a:ext cx="64" cy="6"/>
              </a:xfrm>
              <a:custGeom>
                <a:avLst/>
                <a:gdLst>
                  <a:gd name="T0" fmla="*/ 0 w 64"/>
                  <a:gd name="T1" fmla="*/ 0 h 6"/>
                  <a:gd name="T2" fmla="*/ 64 w 64"/>
                  <a:gd name="T3" fmla="*/ 0 h 6"/>
                  <a:gd name="T4" fmla="*/ 64 w 64"/>
                  <a:gd name="T5" fmla="*/ 6 h 6"/>
                  <a:gd name="T6" fmla="*/ 0 w 64"/>
                  <a:gd name="T7" fmla="*/ 6 h 6"/>
                  <a:gd name="T8" fmla="*/ 0 w 64"/>
                  <a:gd name="T9" fmla="*/ 0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 name="Freeform 1648"/>
              <p:cNvSpPr>
                <a:spLocks/>
              </p:cNvSpPr>
              <p:nvPr/>
            </p:nvSpPr>
            <p:spPr bwMode="auto">
              <a:xfrm>
                <a:off x="2242" y="3828"/>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 name="Rectangle 1649"/>
              <p:cNvSpPr>
                <a:spLocks noChangeArrowheads="1"/>
              </p:cNvSpPr>
              <p:nvPr/>
            </p:nvSpPr>
            <p:spPr bwMode="auto">
              <a:xfrm>
                <a:off x="2310" y="3818"/>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15" name="Freeform 1650"/>
              <p:cNvSpPr>
                <a:spLocks/>
              </p:cNvSpPr>
              <p:nvPr/>
            </p:nvSpPr>
            <p:spPr bwMode="auto">
              <a:xfrm>
                <a:off x="2310" y="3818"/>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 name="Rectangle 1651"/>
              <p:cNvSpPr>
                <a:spLocks noChangeArrowheads="1"/>
              </p:cNvSpPr>
              <p:nvPr/>
            </p:nvSpPr>
            <p:spPr bwMode="auto">
              <a:xfrm>
                <a:off x="2242" y="3818"/>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17" name="Freeform 1652"/>
              <p:cNvSpPr>
                <a:spLocks/>
              </p:cNvSpPr>
              <p:nvPr/>
            </p:nvSpPr>
            <p:spPr bwMode="auto">
              <a:xfrm>
                <a:off x="2242" y="3818"/>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 name="Rectangle 1653"/>
              <p:cNvSpPr>
                <a:spLocks noChangeArrowheads="1"/>
              </p:cNvSpPr>
              <p:nvPr/>
            </p:nvSpPr>
            <p:spPr bwMode="auto">
              <a:xfrm>
                <a:off x="2310" y="3808"/>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19" name="Freeform 1654"/>
              <p:cNvSpPr>
                <a:spLocks/>
              </p:cNvSpPr>
              <p:nvPr/>
            </p:nvSpPr>
            <p:spPr bwMode="auto">
              <a:xfrm>
                <a:off x="2310" y="3808"/>
                <a:ext cx="72" cy="6"/>
              </a:xfrm>
              <a:custGeom>
                <a:avLst/>
                <a:gdLst>
                  <a:gd name="T0" fmla="*/ 0 w 72"/>
                  <a:gd name="T1" fmla="*/ 0 h 6"/>
                  <a:gd name="T2" fmla="*/ 72 w 72"/>
                  <a:gd name="T3" fmla="*/ 0 h 6"/>
                  <a:gd name="T4" fmla="*/ 72 w 72"/>
                  <a:gd name="T5" fmla="*/ 6 h 6"/>
                  <a:gd name="T6" fmla="*/ 68 w 72"/>
                  <a:gd name="T7" fmla="*/ 2 h 6"/>
                  <a:gd name="T8" fmla="*/ 4 w 72"/>
                  <a:gd name="T9" fmla="*/ 2 h 6"/>
                  <a:gd name="T10" fmla="*/ 0 w 72"/>
                  <a:gd name="T11" fmla="*/ 0 h 6"/>
                  <a:gd name="T12" fmla="*/ 0 w 72"/>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
                    <a:moveTo>
                      <a:pt x="0" y="0"/>
                    </a:moveTo>
                    <a:lnTo>
                      <a:pt x="72" y="0"/>
                    </a:lnTo>
                    <a:lnTo>
                      <a:pt x="72" y="6"/>
                    </a:lnTo>
                    <a:lnTo>
                      <a:pt x="68"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 name="Rectangle 1655"/>
              <p:cNvSpPr>
                <a:spLocks noChangeArrowheads="1"/>
              </p:cNvSpPr>
              <p:nvPr/>
            </p:nvSpPr>
            <p:spPr bwMode="auto">
              <a:xfrm>
                <a:off x="2242" y="3808"/>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21" name="Freeform 1656"/>
              <p:cNvSpPr>
                <a:spLocks/>
              </p:cNvSpPr>
              <p:nvPr/>
            </p:nvSpPr>
            <p:spPr bwMode="auto">
              <a:xfrm>
                <a:off x="2242" y="3808"/>
                <a:ext cx="64" cy="6"/>
              </a:xfrm>
              <a:custGeom>
                <a:avLst/>
                <a:gdLst>
                  <a:gd name="T0" fmla="*/ 0 w 64"/>
                  <a:gd name="T1" fmla="*/ 0 h 6"/>
                  <a:gd name="T2" fmla="*/ 64 w 64"/>
                  <a:gd name="T3" fmla="*/ 0 h 6"/>
                  <a:gd name="T4" fmla="*/ 64 w 64"/>
                  <a:gd name="T5" fmla="*/ 6 h 6"/>
                  <a:gd name="T6" fmla="*/ 62 w 64"/>
                  <a:gd name="T7" fmla="*/ 2 h 6"/>
                  <a:gd name="T8" fmla="*/ 4 w 64"/>
                  <a:gd name="T9" fmla="*/ 2 h 6"/>
                  <a:gd name="T10" fmla="*/ 0 w 64"/>
                  <a:gd name="T11" fmla="*/ 0 h 6"/>
                  <a:gd name="T12" fmla="*/ 0 w 6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
                    <a:moveTo>
                      <a:pt x="0" y="0"/>
                    </a:moveTo>
                    <a:lnTo>
                      <a:pt x="64" y="0"/>
                    </a:lnTo>
                    <a:lnTo>
                      <a:pt x="64" y="6"/>
                    </a:lnTo>
                    <a:lnTo>
                      <a:pt x="62"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 name="Rectangle 1657"/>
              <p:cNvSpPr>
                <a:spLocks noChangeArrowheads="1"/>
              </p:cNvSpPr>
              <p:nvPr/>
            </p:nvSpPr>
            <p:spPr bwMode="auto">
              <a:xfrm>
                <a:off x="2310" y="3798"/>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23" name="Freeform 1658"/>
              <p:cNvSpPr>
                <a:spLocks/>
              </p:cNvSpPr>
              <p:nvPr/>
            </p:nvSpPr>
            <p:spPr bwMode="auto">
              <a:xfrm>
                <a:off x="2310" y="3798"/>
                <a:ext cx="72" cy="6"/>
              </a:xfrm>
              <a:custGeom>
                <a:avLst/>
                <a:gdLst>
                  <a:gd name="T0" fmla="*/ 0 w 72"/>
                  <a:gd name="T1" fmla="*/ 0 h 6"/>
                  <a:gd name="T2" fmla="*/ 72 w 72"/>
                  <a:gd name="T3" fmla="*/ 0 h 6"/>
                  <a:gd name="T4" fmla="*/ 72 w 72"/>
                  <a:gd name="T5" fmla="*/ 6 h 6"/>
                  <a:gd name="T6" fmla="*/ 68 w 72"/>
                  <a:gd name="T7" fmla="*/ 2 h 6"/>
                  <a:gd name="T8" fmla="*/ 4 w 72"/>
                  <a:gd name="T9" fmla="*/ 2 h 6"/>
                  <a:gd name="T10" fmla="*/ 0 w 72"/>
                  <a:gd name="T11" fmla="*/ 0 h 6"/>
                  <a:gd name="T12" fmla="*/ 0 w 72"/>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
                    <a:moveTo>
                      <a:pt x="0" y="0"/>
                    </a:moveTo>
                    <a:lnTo>
                      <a:pt x="72" y="0"/>
                    </a:lnTo>
                    <a:lnTo>
                      <a:pt x="72" y="6"/>
                    </a:lnTo>
                    <a:lnTo>
                      <a:pt x="68"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 name="Rectangle 1659"/>
              <p:cNvSpPr>
                <a:spLocks noChangeArrowheads="1"/>
              </p:cNvSpPr>
              <p:nvPr/>
            </p:nvSpPr>
            <p:spPr bwMode="auto">
              <a:xfrm>
                <a:off x="2242" y="3798"/>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25" name="Freeform 1660"/>
              <p:cNvSpPr>
                <a:spLocks/>
              </p:cNvSpPr>
              <p:nvPr/>
            </p:nvSpPr>
            <p:spPr bwMode="auto">
              <a:xfrm>
                <a:off x="2242" y="3798"/>
                <a:ext cx="64" cy="6"/>
              </a:xfrm>
              <a:custGeom>
                <a:avLst/>
                <a:gdLst>
                  <a:gd name="T0" fmla="*/ 0 w 64"/>
                  <a:gd name="T1" fmla="*/ 0 h 6"/>
                  <a:gd name="T2" fmla="*/ 64 w 64"/>
                  <a:gd name="T3" fmla="*/ 0 h 6"/>
                  <a:gd name="T4" fmla="*/ 64 w 64"/>
                  <a:gd name="T5" fmla="*/ 6 h 6"/>
                  <a:gd name="T6" fmla="*/ 62 w 64"/>
                  <a:gd name="T7" fmla="*/ 2 h 6"/>
                  <a:gd name="T8" fmla="*/ 4 w 64"/>
                  <a:gd name="T9" fmla="*/ 2 h 6"/>
                  <a:gd name="T10" fmla="*/ 0 w 64"/>
                  <a:gd name="T11" fmla="*/ 0 h 6"/>
                  <a:gd name="T12" fmla="*/ 0 w 6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
                    <a:moveTo>
                      <a:pt x="0" y="0"/>
                    </a:moveTo>
                    <a:lnTo>
                      <a:pt x="64" y="0"/>
                    </a:lnTo>
                    <a:lnTo>
                      <a:pt x="64" y="6"/>
                    </a:lnTo>
                    <a:lnTo>
                      <a:pt x="62"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 name="Freeform 1661"/>
              <p:cNvSpPr>
                <a:spLocks/>
              </p:cNvSpPr>
              <p:nvPr/>
            </p:nvSpPr>
            <p:spPr bwMode="auto">
              <a:xfrm>
                <a:off x="2310" y="3766"/>
                <a:ext cx="72" cy="8"/>
              </a:xfrm>
              <a:custGeom>
                <a:avLst/>
                <a:gdLst>
                  <a:gd name="T0" fmla="*/ 0 w 72"/>
                  <a:gd name="T1" fmla="*/ 0 h 8"/>
                  <a:gd name="T2" fmla="*/ 72 w 72"/>
                  <a:gd name="T3" fmla="*/ 2 h 8"/>
                  <a:gd name="T4" fmla="*/ 72 w 72"/>
                  <a:gd name="T5" fmla="*/ 8 h 8"/>
                  <a:gd name="T6" fmla="*/ 68 w 72"/>
                  <a:gd name="T7" fmla="*/ 4 h 8"/>
                  <a:gd name="T8" fmla="*/ 4 w 72"/>
                  <a:gd name="T9" fmla="*/ 4 h 8"/>
                  <a:gd name="T10" fmla="*/ 0 w 72"/>
                  <a:gd name="T11" fmla="*/ 2 h 8"/>
                  <a:gd name="T12" fmla="*/ 0 w 72"/>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
                    <a:moveTo>
                      <a:pt x="0" y="0"/>
                    </a:moveTo>
                    <a:lnTo>
                      <a:pt x="72" y="2"/>
                    </a:lnTo>
                    <a:lnTo>
                      <a:pt x="72" y="8"/>
                    </a:lnTo>
                    <a:lnTo>
                      <a:pt x="68" y="4"/>
                    </a:lnTo>
                    <a:lnTo>
                      <a:pt x="4" y="4"/>
                    </a:lnTo>
                    <a:lnTo>
                      <a:pt x="0"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 name="Freeform 1662"/>
              <p:cNvSpPr>
                <a:spLocks/>
              </p:cNvSpPr>
              <p:nvPr/>
            </p:nvSpPr>
            <p:spPr bwMode="auto">
              <a:xfrm>
                <a:off x="2242" y="3766"/>
                <a:ext cx="64" cy="8"/>
              </a:xfrm>
              <a:custGeom>
                <a:avLst/>
                <a:gdLst>
                  <a:gd name="T0" fmla="*/ 0 w 64"/>
                  <a:gd name="T1" fmla="*/ 0 h 8"/>
                  <a:gd name="T2" fmla="*/ 64 w 64"/>
                  <a:gd name="T3" fmla="*/ 2 h 8"/>
                  <a:gd name="T4" fmla="*/ 64 w 64"/>
                  <a:gd name="T5" fmla="*/ 8 h 8"/>
                  <a:gd name="T6" fmla="*/ 62 w 64"/>
                  <a:gd name="T7" fmla="*/ 4 h 8"/>
                  <a:gd name="T8" fmla="*/ 4 w 64"/>
                  <a:gd name="T9" fmla="*/ 4 h 8"/>
                  <a:gd name="T10" fmla="*/ 0 w 64"/>
                  <a:gd name="T11" fmla="*/ 2 h 8"/>
                  <a:gd name="T12" fmla="*/ 0 w 64"/>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8">
                    <a:moveTo>
                      <a:pt x="0" y="0"/>
                    </a:moveTo>
                    <a:lnTo>
                      <a:pt x="64" y="2"/>
                    </a:lnTo>
                    <a:lnTo>
                      <a:pt x="64" y="8"/>
                    </a:lnTo>
                    <a:lnTo>
                      <a:pt x="62" y="4"/>
                    </a:lnTo>
                    <a:lnTo>
                      <a:pt x="4" y="4"/>
                    </a:lnTo>
                    <a:lnTo>
                      <a:pt x="0"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 name="Rectangle 1663"/>
              <p:cNvSpPr>
                <a:spLocks noChangeArrowheads="1"/>
              </p:cNvSpPr>
              <p:nvPr/>
            </p:nvSpPr>
            <p:spPr bwMode="auto">
              <a:xfrm>
                <a:off x="2310" y="3786"/>
                <a:ext cx="70" cy="8"/>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29" name="Freeform 1664"/>
              <p:cNvSpPr>
                <a:spLocks/>
              </p:cNvSpPr>
              <p:nvPr/>
            </p:nvSpPr>
            <p:spPr bwMode="auto">
              <a:xfrm>
                <a:off x="2310" y="3788"/>
                <a:ext cx="72" cy="6"/>
              </a:xfrm>
              <a:custGeom>
                <a:avLst/>
                <a:gdLst>
                  <a:gd name="T0" fmla="*/ 0 w 72"/>
                  <a:gd name="T1" fmla="*/ 0 h 6"/>
                  <a:gd name="T2" fmla="*/ 72 w 72"/>
                  <a:gd name="T3" fmla="*/ 0 h 6"/>
                  <a:gd name="T4" fmla="*/ 72 w 72"/>
                  <a:gd name="T5" fmla="*/ 6 h 6"/>
                  <a:gd name="T6" fmla="*/ 68 w 72"/>
                  <a:gd name="T7" fmla="*/ 2 h 6"/>
                  <a:gd name="T8" fmla="*/ 4 w 72"/>
                  <a:gd name="T9" fmla="*/ 2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 name="Rectangle 1665"/>
              <p:cNvSpPr>
                <a:spLocks noChangeArrowheads="1"/>
              </p:cNvSpPr>
              <p:nvPr/>
            </p:nvSpPr>
            <p:spPr bwMode="auto">
              <a:xfrm>
                <a:off x="2242" y="3786"/>
                <a:ext cx="64" cy="8"/>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31" name="Freeform 1666"/>
              <p:cNvSpPr>
                <a:spLocks/>
              </p:cNvSpPr>
              <p:nvPr/>
            </p:nvSpPr>
            <p:spPr bwMode="auto">
              <a:xfrm>
                <a:off x="2242" y="3788"/>
                <a:ext cx="64" cy="6"/>
              </a:xfrm>
              <a:custGeom>
                <a:avLst/>
                <a:gdLst>
                  <a:gd name="T0" fmla="*/ 0 w 64"/>
                  <a:gd name="T1" fmla="*/ 0 h 6"/>
                  <a:gd name="T2" fmla="*/ 64 w 64"/>
                  <a:gd name="T3" fmla="*/ 0 h 6"/>
                  <a:gd name="T4" fmla="*/ 64 w 64"/>
                  <a:gd name="T5" fmla="*/ 6 h 6"/>
                  <a:gd name="T6" fmla="*/ 62 w 64"/>
                  <a:gd name="T7" fmla="*/ 2 h 6"/>
                  <a:gd name="T8" fmla="*/ 4 w 64"/>
                  <a:gd name="T9" fmla="*/ 2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2"/>
                    </a:lnTo>
                    <a:lnTo>
                      <a:pt x="4"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 name="Freeform 1667"/>
              <p:cNvSpPr>
                <a:spLocks/>
              </p:cNvSpPr>
              <p:nvPr/>
            </p:nvSpPr>
            <p:spPr bwMode="auto">
              <a:xfrm>
                <a:off x="2310" y="3776"/>
                <a:ext cx="70" cy="6"/>
              </a:xfrm>
              <a:custGeom>
                <a:avLst/>
                <a:gdLst>
                  <a:gd name="T0" fmla="*/ 0 w 70"/>
                  <a:gd name="T1" fmla="*/ 0 h 6"/>
                  <a:gd name="T2" fmla="*/ 70 w 70"/>
                  <a:gd name="T3" fmla="*/ 0 h 6"/>
                  <a:gd name="T4" fmla="*/ 70 w 70"/>
                  <a:gd name="T5" fmla="*/ 6 h 6"/>
                  <a:gd name="T6" fmla="*/ 0 w 70"/>
                  <a:gd name="T7" fmla="*/ 6 h 6"/>
                  <a:gd name="T8" fmla="*/ 0 w 70"/>
                  <a:gd name="T9" fmla="*/ 0 h 6"/>
                  <a:gd name="T10" fmla="*/ 0 w 70"/>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6">
                    <a:moveTo>
                      <a:pt x="0" y="0"/>
                    </a:moveTo>
                    <a:lnTo>
                      <a:pt x="70" y="0"/>
                    </a:lnTo>
                    <a:lnTo>
                      <a:pt x="70"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 name="Freeform 1668"/>
              <p:cNvSpPr>
                <a:spLocks/>
              </p:cNvSpPr>
              <p:nvPr/>
            </p:nvSpPr>
            <p:spPr bwMode="auto">
              <a:xfrm>
                <a:off x="2310" y="3776"/>
                <a:ext cx="72" cy="8"/>
              </a:xfrm>
              <a:custGeom>
                <a:avLst/>
                <a:gdLst>
                  <a:gd name="T0" fmla="*/ 0 w 72"/>
                  <a:gd name="T1" fmla="*/ 0 h 8"/>
                  <a:gd name="T2" fmla="*/ 72 w 72"/>
                  <a:gd name="T3" fmla="*/ 0 h 8"/>
                  <a:gd name="T4" fmla="*/ 72 w 72"/>
                  <a:gd name="T5" fmla="*/ 8 h 8"/>
                  <a:gd name="T6" fmla="*/ 68 w 72"/>
                  <a:gd name="T7" fmla="*/ 4 h 8"/>
                  <a:gd name="T8" fmla="*/ 4 w 72"/>
                  <a:gd name="T9" fmla="*/ 4 h 8"/>
                  <a:gd name="T10" fmla="*/ 0 w 7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8">
                    <a:moveTo>
                      <a:pt x="0" y="0"/>
                    </a:moveTo>
                    <a:lnTo>
                      <a:pt x="72" y="0"/>
                    </a:lnTo>
                    <a:lnTo>
                      <a:pt x="72" y="8"/>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 name="Freeform 1669"/>
              <p:cNvSpPr>
                <a:spLocks/>
              </p:cNvSpPr>
              <p:nvPr/>
            </p:nvSpPr>
            <p:spPr bwMode="auto">
              <a:xfrm>
                <a:off x="2242" y="3776"/>
                <a:ext cx="64" cy="6"/>
              </a:xfrm>
              <a:custGeom>
                <a:avLst/>
                <a:gdLst>
                  <a:gd name="T0" fmla="*/ 0 w 64"/>
                  <a:gd name="T1" fmla="*/ 0 h 6"/>
                  <a:gd name="T2" fmla="*/ 64 w 64"/>
                  <a:gd name="T3" fmla="*/ 0 h 6"/>
                  <a:gd name="T4" fmla="*/ 64 w 64"/>
                  <a:gd name="T5" fmla="*/ 6 h 6"/>
                  <a:gd name="T6" fmla="*/ 0 w 64"/>
                  <a:gd name="T7" fmla="*/ 6 h 6"/>
                  <a:gd name="T8" fmla="*/ 0 w 64"/>
                  <a:gd name="T9" fmla="*/ 0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0" y="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 name="Freeform 1670"/>
              <p:cNvSpPr>
                <a:spLocks/>
              </p:cNvSpPr>
              <p:nvPr/>
            </p:nvSpPr>
            <p:spPr bwMode="auto">
              <a:xfrm>
                <a:off x="2242" y="3776"/>
                <a:ext cx="64" cy="8"/>
              </a:xfrm>
              <a:custGeom>
                <a:avLst/>
                <a:gdLst>
                  <a:gd name="T0" fmla="*/ 0 w 64"/>
                  <a:gd name="T1" fmla="*/ 0 h 8"/>
                  <a:gd name="T2" fmla="*/ 64 w 64"/>
                  <a:gd name="T3" fmla="*/ 0 h 8"/>
                  <a:gd name="T4" fmla="*/ 64 w 64"/>
                  <a:gd name="T5" fmla="*/ 8 h 8"/>
                  <a:gd name="T6" fmla="*/ 62 w 64"/>
                  <a:gd name="T7" fmla="*/ 4 h 8"/>
                  <a:gd name="T8" fmla="*/ 4 w 64"/>
                  <a:gd name="T9" fmla="*/ 4 h 8"/>
                  <a:gd name="T10" fmla="*/ 0 w 64"/>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
                    <a:moveTo>
                      <a:pt x="0" y="0"/>
                    </a:moveTo>
                    <a:lnTo>
                      <a:pt x="64" y="0"/>
                    </a:lnTo>
                    <a:lnTo>
                      <a:pt x="64" y="8"/>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 name="Rectangle 1671"/>
              <p:cNvSpPr>
                <a:spLocks noChangeArrowheads="1"/>
              </p:cNvSpPr>
              <p:nvPr/>
            </p:nvSpPr>
            <p:spPr bwMode="auto">
              <a:xfrm>
                <a:off x="2310" y="3756"/>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37" name="Freeform 1672"/>
              <p:cNvSpPr>
                <a:spLocks/>
              </p:cNvSpPr>
              <p:nvPr/>
            </p:nvSpPr>
            <p:spPr bwMode="auto">
              <a:xfrm>
                <a:off x="2310" y="3756"/>
                <a:ext cx="72" cy="8"/>
              </a:xfrm>
              <a:custGeom>
                <a:avLst/>
                <a:gdLst>
                  <a:gd name="T0" fmla="*/ 0 w 72"/>
                  <a:gd name="T1" fmla="*/ 0 h 8"/>
                  <a:gd name="T2" fmla="*/ 72 w 72"/>
                  <a:gd name="T3" fmla="*/ 0 h 8"/>
                  <a:gd name="T4" fmla="*/ 72 w 72"/>
                  <a:gd name="T5" fmla="*/ 8 h 8"/>
                  <a:gd name="T6" fmla="*/ 68 w 72"/>
                  <a:gd name="T7" fmla="*/ 4 h 8"/>
                  <a:gd name="T8" fmla="*/ 4 w 72"/>
                  <a:gd name="T9" fmla="*/ 4 h 8"/>
                  <a:gd name="T10" fmla="*/ 0 w 72"/>
                  <a:gd name="T11" fmla="*/ 0 h 8"/>
                  <a:gd name="T12" fmla="*/ 0 w 72"/>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
                    <a:moveTo>
                      <a:pt x="0" y="0"/>
                    </a:moveTo>
                    <a:lnTo>
                      <a:pt x="72" y="0"/>
                    </a:lnTo>
                    <a:lnTo>
                      <a:pt x="72" y="8"/>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 name="Rectangle 1673"/>
              <p:cNvSpPr>
                <a:spLocks noChangeArrowheads="1"/>
              </p:cNvSpPr>
              <p:nvPr/>
            </p:nvSpPr>
            <p:spPr bwMode="auto">
              <a:xfrm>
                <a:off x="2242" y="3756"/>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39" name="Freeform 1674"/>
              <p:cNvSpPr>
                <a:spLocks/>
              </p:cNvSpPr>
              <p:nvPr/>
            </p:nvSpPr>
            <p:spPr bwMode="auto">
              <a:xfrm>
                <a:off x="2242" y="3756"/>
                <a:ext cx="64" cy="8"/>
              </a:xfrm>
              <a:custGeom>
                <a:avLst/>
                <a:gdLst>
                  <a:gd name="T0" fmla="*/ 0 w 64"/>
                  <a:gd name="T1" fmla="*/ 0 h 8"/>
                  <a:gd name="T2" fmla="*/ 64 w 64"/>
                  <a:gd name="T3" fmla="*/ 0 h 8"/>
                  <a:gd name="T4" fmla="*/ 64 w 64"/>
                  <a:gd name="T5" fmla="*/ 8 h 8"/>
                  <a:gd name="T6" fmla="*/ 62 w 64"/>
                  <a:gd name="T7" fmla="*/ 4 h 8"/>
                  <a:gd name="T8" fmla="*/ 4 w 64"/>
                  <a:gd name="T9" fmla="*/ 4 h 8"/>
                  <a:gd name="T10" fmla="*/ 0 w 64"/>
                  <a:gd name="T11" fmla="*/ 0 h 8"/>
                  <a:gd name="T12" fmla="*/ 0 w 64"/>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8">
                    <a:moveTo>
                      <a:pt x="0" y="0"/>
                    </a:moveTo>
                    <a:lnTo>
                      <a:pt x="64" y="0"/>
                    </a:lnTo>
                    <a:lnTo>
                      <a:pt x="64" y="8"/>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 name="Rectangle 1675"/>
              <p:cNvSpPr>
                <a:spLocks noChangeArrowheads="1"/>
              </p:cNvSpPr>
              <p:nvPr/>
            </p:nvSpPr>
            <p:spPr bwMode="auto">
              <a:xfrm>
                <a:off x="2310" y="3746"/>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41" name="Freeform 1676"/>
              <p:cNvSpPr>
                <a:spLocks/>
              </p:cNvSpPr>
              <p:nvPr/>
            </p:nvSpPr>
            <p:spPr bwMode="auto">
              <a:xfrm>
                <a:off x="2310" y="3746"/>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 name="Rectangle 1677"/>
              <p:cNvSpPr>
                <a:spLocks noChangeArrowheads="1"/>
              </p:cNvSpPr>
              <p:nvPr/>
            </p:nvSpPr>
            <p:spPr bwMode="auto">
              <a:xfrm>
                <a:off x="2242" y="3746"/>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43" name="Freeform 1678"/>
              <p:cNvSpPr>
                <a:spLocks/>
              </p:cNvSpPr>
              <p:nvPr/>
            </p:nvSpPr>
            <p:spPr bwMode="auto">
              <a:xfrm>
                <a:off x="2242" y="3746"/>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 name="Rectangle 1679"/>
              <p:cNvSpPr>
                <a:spLocks noChangeArrowheads="1"/>
              </p:cNvSpPr>
              <p:nvPr/>
            </p:nvSpPr>
            <p:spPr bwMode="auto">
              <a:xfrm>
                <a:off x="2310" y="3736"/>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45" name="Freeform 1680"/>
              <p:cNvSpPr>
                <a:spLocks/>
              </p:cNvSpPr>
              <p:nvPr/>
            </p:nvSpPr>
            <p:spPr bwMode="auto">
              <a:xfrm>
                <a:off x="2310" y="3736"/>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6" name="Rectangle 1681"/>
              <p:cNvSpPr>
                <a:spLocks noChangeArrowheads="1"/>
              </p:cNvSpPr>
              <p:nvPr/>
            </p:nvSpPr>
            <p:spPr bwMode="auto">
              <a:xfrm>
                <a:off x="2242" y="3736"/>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47" name="Freeform 1682"/>
              <p:cNvSpPr>
                <a:spLocks/>
              </p:cNvSpPr>
              <p:nvPr/>
            </p:nvSpPr>
            <p:spPr bwMode="auto">
              <a:xfrm>
                <a:off x="2242" y="3736"/>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8" name="Rectangle 1683"/>
              <p:cNvSpPr>
                <a:spLocks noChangeArrowheads="1"/>
              </p:cNvSpPr>
              <p:nvPr/>
            </p:nvSpPr>
            <p:spPr bwMode="auto">
              <a:xfrm>
                <a:off x="2310" y="3726"/>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49" name="Freeform 1684"/>
              <p:cNvSpPr>
                <a:spLocks/>
              </p:cNvSpPr>
              <p:nvPr/>
            </p:nvSpPr>
            <p:spPr bwMode="auto">
              <a:xfrm>
                <a:off x="2310" y="3726"/>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w 72"/>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0" name="Rectangle 1685"/>
              <p:cNvSpPr>
                <a:spLocks noChangeArrowheads="1"/>
              </p:cNvSpPr>
              <p:nvPr/>
            </p:nvSpPr>
            <p:spPr bwMode="auto">
              <a:xfrm>
                <a:off x="2242" y="3726"/>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51" name="Freeform 1686"/>
              <p:cNvSpPr>
                <a:spLocks/>
              </p:cNvSpPr>
              <p:nvPr/>
            </p:nvSpPr>
            <p:spPr bwMode="auto">
              <a:xfrm>
                <a:off x="2242" y="3726"/>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w 6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2" name="Rectangle 1687"/>
              <p:cNvSpPr>
                <a:spLocks noChangeArrowheads="1"/>
              </p:cNvSpPr>
              <p:nvPr/>
            </p:nvSpPr>
            <p:spPr bwMode="auto">
              <a:xfrm>
                <a:off x="2310" y="3716"/>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53" name="Freeform 1688"/>
              <p:cNvSpPr>
                <a:spLocks/>
              </p:cNvSpPr>
              <p:nvPr/>
            </p:nvSpPr>
            <p:spPr bwMode="auto">
              <a:xfrm>
                <a:off x="2310" y="3716"/>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w 72"/>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4" name="Rectangle 1689"/>
              <p:cNvSpPr>
                <a:spLocks noChangeArrowheads="1"/>
              </p:cNvSpPr>
              <p:nvPr/>
            </p:nvSpPr>
            <p:spPr bwMode="auto">
              <a:xfrm>
                <a:off x="2242" y="3716"/>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55" name="Freeform 1690"/>
              <p:cNvSpPr>
                <a:spLocks/>
              </p:cNvSpPr>
              <p:nvPr/>
            </p:nvSpPr>
            <p:spPr bwMode="auto">
              <a:xfrm>
                <a:off x="2242" y="3716"/>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w 6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6" name="Rectangle 1691"/>
              <p:cNvSpPr>
                <a:spLocks noChangeArrowheads="1"/>
              </p:cNvSpPr>
              <p:nvPr/>
            </p:nvSpPr>
            <p:spPr bwMode="auto">
              <a:xfrm>
                <a:off x="2310" y="3706"/>
                <a:ext cx="70"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57" name="Freeform 1692"/>
              <p:cNvSpPr>
                <a:spLocks/>
              </p:cNvSpPr>
              <p:nvPr/>
            </p:nvSpPr>
            <p:spPr bwMode="auto">
              <a:xfrm>
                <a:off x="2310" y="3706"/>
                <a:ext cx="72" cy="6"/>
              </a:xfrm>
              <a:custGeom>
                <a:avLst/>
                <a:gdLst>
                  <a:gd name="T0" fmla="*/ 0 w 72"/>
                  <a:gd name="T1" fmla="*/ 0 h 6"/>
                  <a:gd name="T2" fmla="*/ 72 w 72"/>
                  <a:gd name="T3" fmla="*/ 0 h 6"/>
                  <a:gd name="T4" fmla="*/ 72 w 72"/>
                  <a:gd name="T5" fmla="*/ 6 h 6"/>
                  <a:gd name="T6" fmla="*/ 68 w 72"/>
                  <a:gd name="T7" fmla="*/ 4 h 6"/>
                  <a:gd name="T8" fmla="*/ 4 w 72"/>
                  <a:gd name="T9" fmla="*/ 4 h 6"/>
                  <a:gd name="T10" fmla="*/ 0 w 72"/>
                  <a:gd name="T11" fmla="*/ 0 h 6"/>
                  <a:gd name="T12" fmla="*/ 0 w 72"/>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
                    <a:moveTo>
                      <a:pt x="0" y="0"/>
                    </a:moveTo>
                    <a:lnTo>
                      <a:pt x="72" y="0"/>
                    </a:lnTo>
                    <a:lnTo>
                      <a:pt x="72" y="6"/>
                    </a:lnTo>
                    <a:lnTo>
                      <a:pt x="68"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8" name="Rectangle 1693"/>
              <p:cNvSpPr>
                <a:spLocks noChangeArrowheads="1"/>
              </p:cNvSpPr>
              <p:nvPr/>
            </p:nvSpPr>
            <p:spPr bwMode="auto">
              <a:xfrm>
                <a:off x="2242" y="3706"/>
                <a:ext cx="64" cy="6"/>
              </a:xfrm>
              <a:prstGeom prst="rect">
                <a:avLst/>
              </a:prstGeom>
              <a:solidFill>
                <a:srgbClr val="EC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59" name="Freeform 1694"/>
              <p:cNvSpPr>
                <a:spLocks/>
              </p:cNvSpPr>
              <p:nvPr/>
            </p:nvSpPr>
            <p:spPr bwMode="auto">
              <a:xfrm>
                <a:off x="2242" y="3706"/>
                <a:ext cx="64" cy="6"/>
              </a:xfrm>
              <a:custGeom>
                <a:avLst/>
                <a:gdLst>
                  <a:gd name="T0" fmla="*/ 0 w 64"/>
                  <a:gd name="T1" fmla="*/ 0 h 6"/>
                  <a:gd name="T2" fmla="*/ 64 w 64"/>
                  <a:gd name="T3" fmla="*/ 0 h 6"/>
                  <a:gd name="T4" fmla="*/ 64 w 64"/>
                  <a:gd name="T5" fmla="*/ 6 h 6"/>
                  <a:gd name="T6" fmla="*/ 62 w 64"/>
                  <a:gd name="T7" fmla="*/ 4 h 6"/>
                  <a:gd name="T8" fmla="*/ 4 w 64"/>
                  <a:gd name="T9" fmla="*/ 4 h 6"/>
                  <a:gd name="T10" fmla="*/ 0 w 64"/>
                  <a:gd name="T11" fmla="*/ 0 h 6"/>
                  <a:gd name="T12" fmla="*/ 0 w 6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6">
                    <a:moveTo>
                      <a:pt x="0" y="0"/>
                    </a:moveTo>
                    <a:lnTo>
                      <a:pt x="64" y="0"/>
                    </a:lnTo>
                    <a:lnTo>
                      <a:pt x="64" y="6"/>
                    </a:lnTo>
                    <a:lnTo>
                      <a:pt x="62" y="4"/>
                    </a:lnTo>
                    <a:lnTo>
                      <a:pt x="4"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0" name="Rectangle 1695"/>
              <p:cNvSpPr>
                <a:spLocks noChangeArrowheads="1"/>
              </p:cNvSpPr>
              <p:nvPr/>
            </p:nvSpPr>
            <p:spPr bwMode="auto">
              <a:xfrm>
                <a:off x="2270" y="3436"/>
                <a:ext cx="112" cy="28"/>
              </a:xfrm>
              <a:prstGeom prst="rect">
                <a:avLst/>
              </a:prstGeom>
              <a:solidFill>
                <a:srgbClr val="92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61" name="Freeform 1696"/>
              <p:cNvSpPr>
                <a:spLocks/>
              </p:cNvSpPr>
              <p:nvPr/>
            </p:nvSpPr>
            <p:spPr bwMode="auto">
              <a:xfrm>
                <a:off x="2270" y="3436"/>
                <a:ext cx="114" cy="1"/>
              </a:xfrm>
              <a:custGeom>
                <a:avLst/>
                <a:gdLst>
                  <a:gd name="T0" fmla="*/ 114 w 114"/>
                  <a:gd name="T1" fmla="*/ 0 h 1"/>
                  <a:gd name="T2" fmla="*/ 112 w 114"/>
                  <a:gd name="T3" fmla="*/ 0 h 1"/>
                  <a:gd name="T4" fmla="*/ 0 w 114"/>
                  <a:gd name="T5" fmla="*/ 0 h 1"/>
                  <a:gd name="T6" fmla="*/ 0 w 114"/>
                  <a:gd name="T7" fmla="*/ 0 h 1"/>
                  <a:gd name="T8" fmla="*/ 112 w 114"/>
                  <a:gd name="T9" fmla="*/ 0 h 1"/>
                  <a:gd name="T10" fmla="*/ 112 w 114"/>
                  <a:gd name="T11" fmla="*/ 0 h 1"/>
                  <a:gd name="T12" fmla="*/ 114 w 114"/>
                  <a:gd name="T13" fmla="*/ 0 h 1"/>
                  <a:gd name="T14" fmla="*/ 114 w 114"/>
                  <a:gd name="T15" fmla="*/ 0 h 1"/>
                  <a:gd name="T16" fmla="*/ 112 w 114"/>
                  <a:gd name="T17" fmla="*/ 0 h 1"/>
                  <a:gd name="T18" fmla="*/ 114 w 114"/>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1">
                    <a:moveTo>
                      <a:pt x="114" y="0"/>
                    </a:moveTo>
                    <a:lnTo>
                      <a:pt x="112" y="0"/>
                    </a:lnTo>
                    <a:lnTo>
                      <a:pt x="0" y="0"/>
                    </a:lnTo>
                    <a:lnTo>
                      <a:pt x="112" y="0"/>
                    </a:lnTo>
                    <a:lnTo>
                      <a:pt x="114" y="0"/>
                    </a:lnTo>
                    <a:lnTo>
                      <a:pt x="112" y="0"/>
                    </a:lnTo>
                    <a:lnTo>
                      <a:pt x="1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 name="Freeform 1697"/>
              <p:cNvSpPr>
                <a:spLocks/>
              </p:cNvSpPr>
              <p:nvPr/>
            </p:nvSpPr>
            <p:spPr bwMode="auto">
              <a:xfrm>
                <a:off x="2382" y="3436"/>
                <a:ext cx="2" cy="28"/>
              </a:xfrm>
              <a:custGeom>
                <a:avLst/>
                <a:gdLst>
                  <a:gd name="T0" fmla="*/ 0 w 2"/>
                  <a:gd name="T1" fmla="*/ 28 h 28"/>
                  <a:gd name="T2" fmla="*/ 2 w 2"/>
                  <a:gd name="T3" fmla="*/ 28 h 28"/>
                  <a:gd name="T4" fmla="*/ 2 w 2"/>
                  <a:gd name="T5" fmla="*/ 0 h 28"/>
                  <a:gd name="T6" fmla="*/ 0 w 2"/>
                  <a:gd name="T7" fmla="*/ 0 h 28"/>
                  <a:gd name="T8" fmla="*/ 0 w 2"/>
                  <a:gd name="T9" fmla="*/ 28 h 28"/>
                  <a:gd name="T10" fmla="*/ 0 w 2"/>
                  <a:gd name="T11" fmla="*/ 26 h 28"/>
                  <a:gd name="T12" fmla="*/ 0 w 2"/>
                  <a:gd name="T13" fmla="*/ 28 h 28"/>
                  <a:gd name="T14" fmla="*/ 2 w 2"/>
                  <a:gd name="T15" fmla="*/ 28 h 28"/>
                  <a:gd name="T16" fmla="*/ 2 w 2"/>
                  <a:gd name="T17" fmla="*/ 28 h 28"/>
                  <a:gd name="T18" fmla="*/ 0 w 2"/>
                  <a:gd name="T19" fmla="*/ 2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8">
                    <a:moveTo>
                      <a:pt x="0" y="28"/>
                    </a:moveTo>
                    <a:lnTo>
                      <a:pt x="2" y="28"/>
                    </a:lnTo>
                    <a:lnTo>
                      <a:pt x="2" y="0"/>
                    </a:lnTo>
                    <a:lnTo>
                      <a:pt x="0" y="0"/>
                    </a:lnTo>
                    <a:lnTo>
                      <a:pt x="0" y="28"/>
                    </a:lnTo>
                    <a:lnTo>
                      <a:pt x="0" y="26"/>
                    </a:lnTo>
                    <a:lnTo>
                      <a:pt x="0" y="28"/>
                    </a:lnTo>
                    <a:lnTo>
                      <a:pt x="2" y="28"/>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 name="Freeform 1698"/>
              <p:cNvSpPr>
                <a:spLocks/>
              </p:cNvSpPr>
              <p:nvPr/>
            </p:nvSpPr>
            <p:spPr bwMode="auto">
              <a:xfrm>
                <a:off x="2268" y="3462"/>
                <a:ext cx="114" cy="2"/>
              </a:xfrm>
              <a:custGeom>
                <a:avLst/>
                <a:gdLst>
                  <a:gd name="T0" fmla="*/ 0 w 114"/>
                  <a:gd name="T1" fmla="*/ 2 h 2"/>
                  <a:gd name="T2" fmla="*/ 2 w 114"/>
                  <a:gd name="T3" fmla="*/ 2 h 2"/>
                  <a:gd name="T4" fmla="*/ 114 w 114"/>
                  <a:gd name="T5" fmla="*/ 2 h 2"/>
                  <a:gd name="T6" fmla="*/ 114 w 114"/>
                  <a:gd name="T7" fmla="*/ 0 h 2"/>
                  <a:gd name="T8" fmla="*/ 2 w 114"/>
                  <a:gd name="T9" fmla="*/ 0 h 2"/>
                  <a:gd name="T10" fmla="*/ 2 w 114"/>
                  <a:gd name="T11" fmla="*/ 2 h 2"/>
                  <a:gd name="T12" fmla="*/ 0 w 114"/>
                  <a:gd name="T13" fmla="*/ 2 h 2"/>
                  <a:gd name="T14" fmla="*/ 0 w 114"/>
                  <a:gd name="T15" fmla="*/ 2 h 2"/>
                  <a:gd name="T16" fmla="*/ 2 w 114"/>
                  <a:gd name="T17" fmla="*/ 2 h 2"/>
                  <a:gd name="T18" fmla="*/ 0 w 114"/>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2">
                    <a:moveTo>
                      <a:pt x="0" y="2"/>
                    </a:moveTo>
                    <a:lnTo>
                      <a:pt x="2" y="2"/>
                    </a:lnTo>
                    <a:lnTo>
                      <a:pt x="114" y="2"/>
                    </a:lnTo>
                    <a:lnTo>
                      <a:pt x="114" y="0"/>
                    </a:lnTo>
                    <a:lnTo>
                      <a:pt x="2" y="0"/>
                    </a:lnTo>
                    <a:lnTo>
                      <a:pt x="2" y="2"/>
                    </a:lnTo>
                    <a:lnTo>
                      <a:pt x="0" y="2"/>
                    </a:lnTo>
                    <a:lnTo>
                      <a:pt x="2"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 name="Freeform 1699"/>
              <p:cNvSpPr>
                <a:spLocks/>
              </p:cNvSpPr>
              <p:nvPr/>
            </p:nvSpPr>
            <p:spPr bwMode="auto">
              <a:xfrm>
                <a:off x="2268" y="3436"/>
                <a:ext cx="2" cy="28"/>
              </a:xfrm>
              <a:custGeom>
                <a:avLst/>
                <a:gdLst>
                  <a:gd name="T0" fmla="*/ 2 w 2"/>
                  <a:gd name="T1" fmla="*/ 0 h 28"/>
                  <a:gd name="T2" fmla="*/ 0 w 2"/>
                  <a:gd name="T3" fmla="*/ 0 h 28"/>
                  <a:gd name="T4" fmla="*/ 0 w 2"/>
                  <a:gd name="T5" fmla="*/ 28 h 28"/>
                  <a:gd name="T6" fmla="*/ 2 w 2"/>
                  <a:gd name="T7" fmla="*/ 28 h 28"/>
                  <a:gd name="T8" fmla="*/ 2 w 2"/>
                  <a:gd name="T9" fmla="*/ 0 h 28"/>
                  <a:gd name="T10" fmla="*/ 2 w 2"/>
                  <a:gd name="T11" fmla="*/ 0 h 28"/>
                  <a:gd name="T12" fmla="*/ 2 w 2"/>
                  <a:gd name="T13" fmla="*/ 0 h 28"/>
                  <a:gd name="T14" fmla="*/ 0 w 2"/>
                  <a:gd name="T15" fmla="*/ 0 h 28"/>
                  <a:gd name="T16" fmla="*/ 0 w 2"/>
                  <a:gd name="T17" fmla="*/ 0 h 28"/>
                  <a:gd name="T18" fmla="*/ 2 w 2"/>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8">
                    <a:moveTo>
                      <a:pt x="2" y="0"/>
                    </a:moveTo>
                    <a:lnTo>
                      <a:pt x="0" y="0"/>
                    </a:lnTo>
                    <a:lnTo>
                      <a:pt x="0" y="28"/>
                    </a:lnTo>
                    <a:lnTo>
                      <a:pt x="2" y="28"/>
                    </a:lnTo>
                    <a:lnTo>
                      <a:pt x="2" y="0"/>
                    </a:lnTo>
                    <a:lnTo>
                      <a:pt x="0"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 name="Freeform 1700"/>
              <p:cNvSpPr>
                <a:spLocks/>
              </p:cNvSpPr>
              <p:nvPr/>
            </p:nvSpPr>
            <p:spPr bwMode="auto">
              <a:xfrm>
                <a:off x="2274" y="3438"/>
                <a:ext cx="102" cy="12"/>
              </a:xfrm>
              <a:custGeom>
                <a:avLst/>
                <a:gdLst>
                  <a:gd name="T0" fmla="*/ 0 w 102"/>
                  <a:gd name="T1" fmla="*/ 4 h 12"/>
                  <a:gd name="T2" fmla="*/ 36 w 102"/>
                  <a:gd name="T3" fmla="*/ 4 h 12"/>
                  <a:gd name="T4" fmla="*/ 36 w 102"/>
                  <a:gd name="T5" fmla="*/ 0 h 12"/>
                  <a:gd name="T6" fmla="*/ 66 w 102"/>
                  <a:gd name="T7" fmla="*/ 0 h 12"/>
                  <a:gd name="T8" fmla="*/ 66 w 102"/>
                  <a:gd name="T9" fmla="*/ 4 h 12"/>
                  <a:gd name="T10" fmla="*/ 102 w 102"/>
                  <a:gd name="T11" fmla="*/ 4 h 12"/>
                  <a:gd name="T12" fmla="*/ 102 w 102"/>
                  <a:gd name="T13" fmla="*/ 12 h 12"/>
                  <a:gd name="T14" fmla="*/ 0 w 102"/>
                  <a:gd name="T15" fmla="*/ 12 h 12"/>
                  <a:gd name="T16" fmla="*/ 0 w 102"/>
                  <a:gd name="T17" fmla="*/ 4 h 12"/>
                  <a:gd name="T18" fmla="*/ 0 w 102"/>
                  <a:gd name="T19" fmla="*/ 4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 h="12">
                    <a:moveTo>
                      <a:pt x="0" y="4"/>
                    </a:moveTo>
                    <a:lnTo>
                      <a:pt x="36" y="4"/>
                    </a:lnTo>
                    <a:lnTo>
                      <a:pt x="36" y="0"/>
                    </a:lnTo>
                    <a:lnTo>
                      <a:pt x="66" y="0"/>
                    </a:lnTo>
                    <a:lnTo>
                      <a:pt x="66" y="4"/>
                    </a:lnTo>
                    <a:lnTo>
                      <a:pt x="102" y="4"/>
                    </a:lnTo>
                    <a:lnTo>
                      <a:pt x="102" y="12"/>
                    </a:lnTo>
                    <a:lnTo>
                      <a:pt x="0" y="12"/>
                    </a:lnTo>
                    <a:lnTo>
                      <a:pt x="0" y="4"/>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 name="Freeform 1701"/>
              <p:cNvSpPr>
                <a:spLocks/>
              </p:cNvSpPr>
              <p:nvPr/>
            </p:nvSpPr>
            <p:spPr bwMode="auto">
              <a:xfrm>
                <a:off x="2274" y="3442"/>
                <a:ext cx="102" cy="18"/>
              </a:xfrm>
              <a:custGeom>
                <a:avLst/>
                <a:gdLst>
                  <a:gd name="T0" fmla="*/ 4 w 102"/>
                  <a:gd name="T1" fmla="*/ 4 h 18"/>
                  <a:gd name="T2" fmla="*/ 100 w 102"/>
                  <a:gd name="T3" fmla="*/ 0 h 18"/>
                  <a:gd name="T4" fmla="*/ 102 w 102"/>
                  <a:gd name="T5" fmla="*/ 0 h 18"/>
                  <a:gd name="T6" fmla="*/ 102 w 102"/>
                  <a:gd name="T7" fmla="*/ 8 h 18"/>
                  <a:gd name="T8" fmla="*/ 66 w 102"/>
                  <a:gd name="T9" fmla="*/ 8 h 18"/>
                  <a:gd name="T10" fmla="*/ 66 w 102"/>
                  <a:gd name="T11" fmla="*/ 18 h 18"/>
                  <a:gd name="T12" fmla="*/ 36 w 102"/>
                  <a:gd name="T13" fmla="*/ 18 h 18"/>
                  <a:gd name="T14" fmla="*/ 36 w 102"/>
                  <a:gd name="T15" fmla="*/ 8 h 18"/>
                  <a:gd name="T16" fmla="*/ 0 w 102"/>
                  <a:gd name="T17" fmla="*/ 8 h 18"/>
                  <a:gd name="T18" fmla="*/ 4 w 102"/>
                  <a:gd name="T19" fmla="*/ 4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 h="18">
                    <a:moveTo>
                      <a:pt x="4" y="4"/>
                    </a:moveTo>
                    <a:lnTo>
                      <a:pt x="100" y="0"/>
                    </a:lnTo>
                    <a:lnTo>
                      <a:pt x="102" y="0"/>
                    </a:lnTo>
                    <a:lnTo>
                      <a:pt x="102" y="8"/>
                    </a:lnTo>
                    <a:lnTo>
                      <a:pt x="66" y="8"/>
                    </a:lnTo>
                    <a:lnTo>
                      <a:pt x="66" y="18"/>
                    </a:lnTo>
                    <a:lnTo>
                      <a:pt x="36" y="18"/>
                    </a:lnTo>
                    <a:lnTo>
                      <a:pt x="36" y="8"/>
                    </a:lnTo>
                    <a:lnTo>
                      <a:pt x="0" y="8"/>
                    </a:lnTo>
                    <a:lnTo>
                      <a:pt x="4" y="4"/>
                    </a:lnTo>
                    <a:close/>
                  </a:path>
                </a:pathLst>
              </a:custGeom>
              <a:solidFill>
                <a:srgbClr val="C5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7" name="Freeform 1702"/>
              <p:cNvSpPr>
                <a:spLocks/>
              </p:cNvSpPr>
              <p:nvPr/>
            </p:nvSpPr>
            <p:spPr bwMode="auto">
              <a:xfrm>
                <a:off x="2278" y="3438"/>
                <a:ext cx="96" cy="12"/>
              </a:xfrm>
              <a:custGeom>
                <a:avLst/>
                <a:gdLst>
                  <a:gd name="T0" fmla="*/ 0 w 96"/>
                  <a:gd name="T1" fmla="*/ 4 h 12"/>
                  <a:gd name="T2" fmla="*/ 32 w 96"/>
                  <a:gd name="T3" fmla="*/ 4 h 12"/>
                  <a:gd name="T4" fmla="*/ 32 w 96"/>
                  <a:gd name="T5" fmla="*/ 0 h 12"/>
                  <a:gd name="T6" fmla="*/ 34 w 96"/>
                  <a:gd name="T7" fmla="*/ 4 h 12"/>
                  <a:gd name="T8" fmla="*/ 60 w 96"/>
                  <a:gd name="T9" fmla="*/ 4 h 12"/>
                  <a:gd name="T10" fmla="*/ 62 w 96"/>
                  <a:gd name="T11" fmla="*/ 0 h 12"/>
                  <a:gd name="T12" fmla="*/ 62 w 96"/>
                  <a:gd name="T13" fmla="*/ 4 h 12"/>
                  <a:gd name="T14" fmla="*/ 96 w 96"/>
                  <a:gd name="T15" fmla="*/ 4 h 12"/>
                  <a:gd name="T16" fmla="*/ 96 w 96"/>
                  <a:gd name="T17" fmla="*/ 8 h 12"/>
                  <a:gd name="T18" fmla="*/ 58 w 96"/>
                  <a:gd name="T19" fmla="*/ 8 h 12"/>
                  <a:gd name="T20" fmla="*/ 58 w 96"/>
                  <a:gd name="T21" fmla="*/ 12 h 12"/>
                  <a:gd name="T22" fmla="*/ 36 w 96"/>
                  <a:gd name="T23" fmla="*/ 12 h 12"/>
                  <a:gd name="T24" fmla="*/ 36 w 96"/>
                  <a:gd name="T25" fmla="*/ 8 h 12"/>
                  <a:gd name="T26" fmla="*/ 0 w 96"/>
                  <a:gd name="T27" fmla="*/ 8 h 12"/>
                  <a:gd name="T28" fmla="*/ 0 w 96"/>
                  <a:gd name="T29" fmla="*/ 4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6" h="12">
                    <a:moveTo>
                      <a:pt x="0" y="4"/>
                    </a:moveTo>
                    <a:lnTo>
                      <a:pt x="32" y="4"/>
                    </a:lnTo>
                    <a:lnTo>
                      <a:pt x="32" y="0"/>
                    </a:lnTo>
                    <a:lnTo>
                      <a:pt x="34" y="4"/>
                    </a:lnTo>
                    <a:lnTo>
                      <a:pt x="60" y="4"/>
                    </a:lnTo>
                    <a:lnTo>
                      <a:pt x="62" y="0"/>
                    </a:lnTo>
                    <a:lnTo>
                      <a:pt x="62" y="4"/>
                    </a:lnTo>
                    <a:lnTo>
                      <a:pt x="96" y="4"/>
                    </a:lnTo>
                    <a:lnTo>
                      <a:pt x="96" y="8"/>
                    </a:lnTo>
                    <a:lnTo>
                      <a:pt x="58" y="8"/>
                    </a:lnTo>
                    <a:lnTo>
                      <a:pt x="58" y="12"/>
                    </a:lnTo>
                    <a:lnTo>
                      <a:pt x="36" y="12"/>
                    </a:lnTo>
                    <a:lnTo>
                      <a:pt x="36" y="8"/>
                    </a:lnTo>
                    <a:lnTo>
                      <a:pt x="0" y="8"/>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8" name="Freeform 1703"/>
              <p:cNvSpPr>
                <a:spLocks/>
              </p:cNvSpPr>
              <p:nvPr/>
            </p:nvSpPr>
            <p:spPr bwMode="auto">
              <a:xfrm>
                <a:off x="2278" y="3442"/>
                <a:ext cx="94" cy="8"/>
              </a:xfrm>
              <a:custGeom>
                <a:avLst/>
                <a:gdLst>
                  <a:gd name="T0" fmla="*/ 0 w 94"/>
                  <a:gd name="T1" fmla="*/ 0 h 8"/>
                  <a:gd name="T2" fmla="*/ 94 w 94"/>
                  <a:gd name="T3" fmla="*/ 0 h 8"/>
                  <a:gd name="T4" fmla="*/ 94 w 94"/>
                  <a:gd name="T5" fmla="*/ 4 h 8"/>
                  <a:gd name="T6" fmla="*/ 58 w 94"/>
                  <a:gd name="T7" fmla="*/ 4 h 8"/>
                  <a:gd name="T8" fmla="*/ 58 w 94"/>
                  <a:gd name="T9" fmla="*/ 8 h 8"/>
                  <a:gd name="T10" fmla="*/ 36 w 94"/>
                  <a:gd name="T11" fmla="*/ 8 h 8"/>
                  <a:gd name="T12" fmla="*/ 36 w 94"/>
                  <a:gd name="T13" fmla="*/ 4 h 8"/>
                  <a:gd name="T14" fmla="*/ 0 w 94"/>
                  <a:gd name="T15" fmla="*/ 4 h 8"/>
                  <a:gd name="T16" fmla="*/ 0 w 94"/>
                  <a:gd name="T17" fmla="*/ 0 h 8"/>
                  <a:gd name="T18" fmla="*/ 0 w 9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8">
                    <a:moveTo>
                      <a:pt x="0" y="0"/>
                    </a:moveTo>
                    <a:lnTo>
                      <a:pt x="94" y="0"/>
                    </a:lnTo>
                    <a:lnTo>
                      <a:pt x="94" y="4"/>
                    </a:lnTo>
                    <a:lnTo>
                      <a:pt x="58" y="4"/>
                    </a:lnTo>
                    <a:lnTo>
                      <a:pt x="58" y="8"/>
                    </a:lnTo>
                    <a:lnTo>
                      <a:pt x="36" y="8"/>
                    </a:lnTo>
                    <a:lnTo>
                      <a:pt x="36" y="4"/>
                    </a:lnTo>
                    <a:lnTo>
                      <a:pt x="0" y="4"/>
                    </a:lnTo>
                    <a:lnTo>
                      <a:pt x="0" y="0"/>
                    </a:lnTo>
                    <a:close/>
                  </a:path>
                </a:pathLst>
              </a:custGeom>
              <a:solidFill>
                <a:srgbClr val="92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9" name="Freeform 1704"/>
              <p:cNvSpPr>
                <a:spLocks/>
              </p:cNvSpPr>
              <p:nvPr/>
            </p:nvSpPr>
            <p:spPr bwMode="auto">
              <a:xfrm>
                <a:off x="2310" y="3450"/>
                <a:ext cx="30" cy="10"/>
              </a:xfrm>
              <a:custGeom>
                <a:avLst/>
                <a:gdLst>
                  <a:gd name="T0" fmla="*/ 30 w 30"/>
                  <a:gd name="T1" fmla="*/ 10 h 10"/>
                  <a:gd name="T2" fmla="*/ 26 w 30"/>
                  <a:gd name="T3" fmla="*/ 0 h 10"/>
                  <a:gd name="T4" fmla="*/ 4 w 30"/>
                  <a:gd name="T5" fmla="*/ 0 h 10"/>
                  <a:gd name="T6" fmla="*/ 0 w 30"/>
                  <a:gd name="T7" fmla="*/ 10 h 10"/>
                  <a:gd name="T8" fmla="*/ 30 w 30"/>
                  <a:gd name="T9" fmla="*/ 1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0">
                    <a:moveTo>
                      <a:pt x="30" y="10"/>
                    </a:moveTo>
                    <a:lnTo>
                      <a:pt x="26" y="0"/>
                    </a:lnTo>
                    <a:lnTo>
                      <a:pt x="4" y="0"/>
                    </a:lnTo>
                    <a:lnTo>
                      <a:pt x="0" y="10"/>
                    </a:lnTo>
                    <a:lnTo>
                      <a:pt x="30" y="10"/>
                    </a:lnTo>
                    <a:close/>
                  </a:path>
                </a:pathLst>
              </a:custGeom>
              <a:solidFill>
                <a:srgbClr val="AC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0" name="Freeform 1705"/>
              <p:cNvSpPr>
                <a:spLocks/>
              </p:cNvSpPr>
              <p:nvPr/>
            </p:nvSpPr>
            <p:spPr bwMode="auto">
              <a:xfrm>
                <a:off x="2310" y="3446"/>
                <a:ext cx="4" cy="14"/>
              </a:xfrm>
              <a:custGeom>
                <a:avLst/>
                <a:gdLst>
                  <a:gd name="T0" fmla="*/ 0 w 4"/>
                  <a:gd name="T1" fmla="*/ 4 h 14"/>
                  <a:gd name="T2" fmla="*/ 4 w 4"/>
                  <a:gd name="T3" fmla="*/ 0 h 14"/>
                  <a:gd name="T4" fmla="*/ 4 w 4"/>
                  <a:gd name="T5" fmla="*/ 4 h 14"/>
                  <a:gd name="T6" fmla="*/ 0 w 4"/>
                  <a:gd name="T7" fmla="*/ 14 h 14"/>
                  <a:gd name="T8" fmla="*/ 0 w 4"/>
                  <a:gd name="T9" fmla="*/ 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4">
                    <a:moveTo>
                      <a:pt x="0" y="4"/>
                    </a:moveTo>
                    <a:lnTo>
                      <a:pt x="4" y="0"/>
                    </a:lnTo>
                    <a:lnTo>
                      <a:pt x="4" y="4"/>
                    </a:lnTo>
                    <a:lnTo>
                      <a:pt x="0" y="14"/>
                    </a:lnTo>
                    <a:lnTo>
                      <a:pt x="0" y="4"/>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1" name="Freeform 1706"/>
              <p:cNvSpPr>
                <a:spLocks/>
              </p:cNvSpPr>
              <p:nvPr/>
            </p:nvSpPr>
            <p:spPr bwMode="auto">
              <a:xfrm>
                <a:off x="2292" y="3456"/>
                <a:ext cx="8" cy="4"/>
              </a:xfrm>
              <a:custGeom>
                <a:avLst/>
                <a:gdLst>
                  <a:gd name="T0" fmla="*/ 0 w 8"/>
                  <a:gd name="T1" fmla="*/ 0 h 4"/>
                  <a:gd name="T2" fmla="*/ 8 w 8"/>
                  <a:gd name="T3" fmla="*/ 0 h 4"/>
                  <a:gd name="T4" fmla="*/ 8 w 8"/>
                  <a:gd name="T5" fmla="*/ 0 h 4"/>
                  <a:gd name="T6" fmla="*/ 8 w 8"/>
                  <a:gd name="T7" fmla="*/ 0 h 4"/>
                  <a:gd name="T8" fmla="*/ 8 w 8"/>
                  <a:gd name="T9" fmla="*/ 0 h 4"/>
                  <a:gd name="T10" fmla="*/ 8 w 8"/>
                  <a:gd name="T11" fmla="*/ 2 h 4"/>
                  <a:gd name="T12" fmla="*/ 8 w 8"/>
                  <a:gd name="T13" fmla="*/ 2 h 4"/>
                  <a:gd name="T14" fmla="*/ 8 w 8"/>
                  <a:gd name="T15" fmla="*/ 4 h 4"/>
                  <a:gd name="T16" fmla="*/ 8 w 8"/>
                  <a:gd name="T17" fmla="*/ 4 h 4"/>
                  <a:gd name="T18" fmla="*/ 8 w 8"/>
                  <a:gd name="T19" fmla="*/ 4 h 4"/>
                  <a:gd name="T20" fmla="*/ 0 w 8"/>
                  <a:gd name="T21" fmla="*/ 4 h 4"/>
                  <a:gd name="T22" fmla="*/ 0 w 8"/>
                  <a:gd name="T23" fmla="*/ 4 h 4"/>
                  <a:gd name="T24" fmla="*/ 0 w 8"/>
                  <a:gd name="T25" fmla="*/ 4 h 4"/>
                  <a:gd name="T26" fmla="*/ 0 w 8"/>
                  <a:gd name="T27" fmla="*/ 2 h 4"/>
                  <a:gd name="T28" fmla="*/ 0 w 8"/>
                  <a:gd name="T29" fmla="*/ 2 h 4"/>
                  <a:gd name="T30" fmla="*/ 0 w 8"/>
                  <a:gd name="T31" fmla="*/ 0 h 4"/>
                  <a:gd name="T32" fmla="*/ 0 w 8"/>
                  <a:gd name="T33" fmla="*/ 0 h 4"/>
                  <a:gd name="T34" fmla="*/ 0 w 8"/>
                  <a:gd name="T35" fmla="*/ 0 h 4"/>
                  <a:gd name="T36" fmla="*/ 0 w 8"/>
                  <a:gd name="T37" fmla="*/ 0 h 4"/>
                  <a:gd name="T38" fmla="*/ 0 w 8"/>
                  <a:gd name="T39" fmla="*/ 0 h 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 h="4">
                    <a:moveTo>
                      <a:pt x="0" y="0"/>
                    </a:moveTo>
                    <a:lnTo>
                      <a:pt x="8" y="0"/>
                    </a:lnTo>
                    <a:lnTo>
                      <a:pt x="8" y="2"/>
                    </a:lnTo>
                    <a:lnTo>
                      <a:pt x="8" y="4"/>
                    </a:lnTo>
                    <a:lnTo>
                      <a:pt x="0" y="4"/>
                    </a:lnTo>
                    <a:lnTo>
                      <a:pt x="0" y="2"/>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2" name="Freeform 1707"/>
              <p:cNvSpPr>
                <a:spLocks/>
              </p:cNvSpPr>
              <p:nvPr/>
            </p:nvSpPr>
            <p:spPr bwMode="auto">
              <a:xfrm>
                <a:off x="2352" y="3454"/>
                <a:ext cx="14" cy="6"/>
              </a:xfrm>
              <a:custGeom>
                <a:avLst/>
                <a:gdLst>
                  <a:gd name="T0" fmla="*/ 12 w 14"/>
                  <a:gd name="T1" fmla="*/ 6 h 6"/>
                  <a:gd name="T2" fmla="*/ 2 w 14"/>
                  <a:gd name="T3" fmla="*/ 6 h 6"/>
                  <a:gd name="T4" fmla="*/ 2 w 14"/>
                  <a:gd name="T5" fmla="*/ 6 h 6"/>
                  <a:gd name="T6" fmla="*/ 0 w 14"/>
                  <a:gd name="T7" fmla="*/ 6 h 6"/>
                  <a:gd name="T8" fmla="*/ 0 w 14"/>
                  <a:gd name="T9" fmla="*/ 4 h 6"/>
                  <a:gd name="T10" fmla="*/ 0 w 14"/>
                  <a:gd name="T11" fmla="*/ 2 h 6"/>
                  <a:gd name="T12" fmla="*/ 0 w 14"/>
                  <a:gd name="T13" fmla="*/ 2 h 6"/>
                  <a:gd name="T14" fmla="*/ 0 w 14"/>
                  <a:gd name="T15" fmla="*/ 0 h 6"/>
                  <a:gd name="T16" fmla="*/ 2 w 14"/>
                  <a:gd name="T17" fmla="*/ 0 h 6"/>
                  <a:gd name="T18" fmla="*/ 2 w 14"/>
                  <a:gd name="T19" fmla="*/ 0 h 6"/>
                  <a:gd name="T20" fmla="*/ 12 w 14"/>
                  <a:gd name="T21" fmla="*/ 0 h 6"/>
                  <a:gd name="T22" fmla="*/ 12 w 14"/>
                  <a:gd name="T23" fmla="*/ 0 h 6"/>
                  <a:gd name="T24" fmla="*/ 14 w 14"/>
                  <a:gd name="T25" fmla="*/ 0 h 6"/>
                  <a:gd name="T26" fmla="*/ 14 w 14"/>
                  <a:gd name="T27" fmla="*/ 2 h 6"/>
                  <a:gd name="T28" fmla="*/ 14 w 14"/>
                  <a:gd name="T29" fmla="*/ 2 h 6"/>
                  <a:gd name="T30" fmla="*/ 14 w 14"/>
                  <a:gd name="T31" fmla="*/ 4 h 6"/>
                  <a:gd name="T32" fmla="*/ 14 w 14"/>
                  <a:gd name="T33" fmla="*/ 6 h 6"/>
                  <a:gd name="T34" fmla="*/ 12 w 14"/>
                  <a:gd name="T35" fmla="*/ 6 h 6"/>
                  <a:gd name="T36" fmla="*/ 12 w 14"/>
                  <a:gd name="T37" fmla="*/ 6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 h="6">
                    <a:moveTo>
                      <a:pt x="12" y="6"/>
                    </a:moveTo>
                    <a:lnTo>
                      <a:pt x="2" y="6"/>
                    </a:lnTo>
                    <a:lnTo>
                      <a:pt x="0" y="6"/>
                    </a:lnTo>
                    <a:lnTo>
                      <a:pt x="0" y="4"/>
                    </a:lnTo>
                    <a:lnTo>
                      <a:pt x="0" y="2"/>
                    </a:lnTo>
                    <a:lnTo>
                      <a:pt x="0" y="0"/>
                    </a:lnTo>
                    <a:lnTo>
                      <a:pt x="2" y="0"/>
                    </a:lnTo>
                    <a:lnTo>
                      <a:pt x="12" y="0"/>
                    </a:lnTo>
                    <a:lnTo>
                      <a:pt x="14" y="0"/>
                    </a:lnTo>
                    <a:lnTo>
                      <a:pt x="14" y="2"/>
                    </a:lnTo>
                    <a:lnTo>
                      <a:pt x="14" y="4"/>
                    </a:lnTo>
                    <a:lnTo>
                      <a:pt x="14" y="6"/>
                    </a:lnTo>
                    <a:lnTo>
                      <a:pt x="12" y="6"/>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 name="Freeform 1708"/>
              <p:cNvSpPr>
                <a:spLocks/>
              </p:cNvSpPr>
              <p:nvPr/>
            </p:nvSpPr>
            <p:spPr bwMode="auto">
              <a:xfrm>
                <a:off x="2292" y="3456"/>
                <a:ext cx="8" cy="4"/>
              </a:xfrm>
              <a:custGeom>
                <a:avLst/>
                <a:gdLst>
                  <a:gd name="T0" fmla="*/ 2 w 8"/>
                  <a:gd name="T1" fmla="*/ 0 h 4"/>
                  <a:gd name="T2" fmla="*/ 6 w 8"/>
                  <a:gd name="T3" fmla="*/ 0 h 4"/>
                  <a:gd name="T4" fmla="*/ 8 w 8"/>
                  <a:gd name="T5" fmla="*/ 0 h 4"/>
                  <a:gd name="T6" fmla="*/ 8 w 8"/>
                  <a:gd name="T7" fmla="*/ 0 h 4"/>
                  <a:gd name="T8" fmla="*/ 8 w 8"/>
                  <a:gd name="T9" fmla="*/ 2 h 4"/>
                  <a:gd name="T10" fmla="*/ 8 w 8"/>
                  <a:gd name="T11" fmla="*/ 2 h 4"/>
                  <a:gd name="T12" fmla="*/ 8 w 8"/>
                  <a:gd name="T13" fmla="*/ 2 h 4"/>
                  <a:gd name="T14" fmla="*/ 8 w 8"/>
                  <a:gd name="T15" fmla="*/ 2 h 4"/>
                  <a:gd name="T16" fmla="*/ 8 w 8"/>
                  <a:gd name="T17" fmla="*/ 4 h 4"/>
                  <a:gd name="T18" fmla="*/ 6 w 8"/>
                  <a:gd name="T19" fmla="*/ 4 h 4"/>
                  <a:gd name="T20" fmla="*/ 2 w 8"/>
                  <a:gd name="T21" fmla="*/ 4 h 4"/>
                  <a:gd name="T22" fmla="*/ 0 w 8"/>
                  <a:gd name="T23" fmla="*/ 4 h 4"/>
                  <a:gd name="T24" fmla="*/ 0 w 8"/>
                  <a:gd name="T25" fmla="*/ 2 h 4"/>
                  <a:gd name="T26" fmla="*/ 0 w 8"/>
                  <a:gd name="T27" fmla="*/ 2 h 4"/>
                  <a:gd name="T28" fmla="*/ 0 w 8"/>
                  <a:gd name="T29" fmla="*/ 2 h 4"/>
                  <a:gd name="T30" fmla="*/ 0 w 8"/>
                  <a:gd name="T31" fmla="*/ 2 h 4"/>
                  <a:gd name="T32" fmla="*/ 0 w 8"/>
                  <a:gd name="T33" fmla="*/ 0 h 4"/>
                  <a:gd name="T34" fmla="*/ 0 w 8"/>
                  <a:gd name="T35" fmla="*/ 0 h 4"/>
                  <a:gd name="T36" fmla="*/ 2 w 8"/>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4">
                    <a:moveTo>
                      <a:pt x="2" y="0"/>
                    </a:moveTo>
                    <a:lnTo>
                      <a:pt x="6" y="0"/>
                    </a:lnTo>
                    <a:lnTo>
                      <a:pt x="8" y="0"/>
                    </a:lnTo>
                    <a:lnTo>
                      <a:pt x="8" y="2"/>
                    </a:lnTo>
                    <a:lnTo>
                      <a:pt x="8" y="4"/>
                    </a:lnTo>
                    <a:lnTo>
                      <a:pt x="6" y="4"/>
                    </a:lnTo>
                    <a:lnTo>
                      <a:pt x="2" y="4"/>
                    </a:lnTo>
                    <a:lnTo>
                      <a:pt x="0" y="4"/>
                    </a:lnTo>
                    <a:lnTo>
                      <a:pt x="0" y="2"/>
                    </a:lnTo>
                    <a:lnTo>
                      <a:pt x="0" y="0"/>
                    </a:lnTo>
                    <a:lnTo>
                      <a:pt x="2" y="0"/>
                    </a:ln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 name="Freeform 1709"/>
              <p:cNvSpPr>
                <a:spLocks/>
              </p:cNvSpPr>
              <p:nvPr/>
            </p:nvSpPr>
            <p:spPr bwMode="auto">
              <a:xfrm>
                <a:off x="2352" y="3454"/>
                <a:ext cx="14" cy="6"/>
              </a:xfrm>
              <a:custGeom>
                <a:avLst/>
                <a:gdLst>
                  <a:gd name="T0" fmla="*/ 10 w 14"/>
                  <a:gd name="T1" fmla="*/ 6 h 6"/>
                  <a:gd name="T2" fmla="*/ 4 w 14"/>
                  <a:gd name="T3" fmla="*/ 6 h 6"/>
                  <a:gd name="T4" fmla="*/ 2 w 14"/>
                  <a:gd name="T5" fmla="*/ 6 h 6"/>
                  <a:gd name="T6" fmla="*/ 2 w 14"/>
                  <a:gd name="T7" fmla="*/ 4 h 6"/>
                  <a:gd name="T8" fmla="*/ 2 w 14"/>
                  <a:gd name="T9" fmla="*/ 4 h 6"/>
                  <a:gd name="T10" fmla="*/ 0 w 14"/>
                  <a:gd name="T11" fmla="*/ 2 h 6"/>
                  <a:gd name="T12" fmla="*/ 2 w 14"/>
                  <a:gd name="T13" fmla="*/ 2 h 6"/>
                  <a:gd name="T14" fmla="*/ 2 w 14"/>
                  <a:gd name="T15" fmla="*/ 0 h 6"/>
                  <a:gd name="T16" fmla="*/ 2 w 14"/>
                  <a:gd name="T17" fmla="*/ 0 h 6"/>
                  <a:gd name="T18" fmla="*/ 4 w 14"/>
                  <a:gd name="T19" fmla="*/ 0 h 6"/>
                  <a:gd name="T20" fmla="*/ 12 w 14"/>
                  <a:gd name="T21" fmla="*/ 0 h 6"/>
                  <a:gd name="T22" fmla="*/ 12 w 14"/>
                  <a:gd name="T23" fmla="*/ 0 h 6"/>
                  <a:gd name="T24" fmla="*/ 12 w 14"/>
                  <a:gd name="T25" fmla="*/ 0 h 6"/>
                  <a:gd name="T26" fmla="*/ 14 w 14"/>
                  <a:gd name="T27" fmla="*/ 2 h 6"/>
                  <a:gd name="T28" fmla="*/ 14 w 14"/>
                  <a:gd name="T29" fmla="*/ 2 h 6"/>
                  <a:gd name="T30" fmla="*/ 14 w 14"/>
                  <a:gd name="T31" fmla="*/ 4 h 6"/>
                  <a:gd name="T32" fmla="*/ 12 w 14"/>
                  <a:gd name="T33" fmla="*/ 4 h 6"/>
                  <a:gd name="T34" fmla="*/ 12 w 14"/>
                  <a:gd name="T35" fmla="*/ 6 h 6"/>
                  <a:gd name="T36" fmla="*/ 12 w 14"/>
                  <a:gd name="T37" fmla="*/ 6 h 6"/>
                  <a:gd name="T38" fmla="*/ 10 w 14"/>
                  <a:gd name="T39" fmla="*/ 6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 h="6">
                    <a:moveTo>
                      <a:pt x="10" y="6"/>
                    </a:moveTo>
                    <a:lnTo>
                      <a:pt x="4" y="6"/>
                    </a:lnTo>
                    <a:lnTo>
                      <a:pt x="2" y="6"/>
                    </a:lnTo>
                    <a:lnTo>
                      <a:pt x="2" y="4"/>
                    </a:lnTo>
                    <a:lnTo>
                      <a:pt x="0" y="2"/>
                    </a:lnTo>
                    <a:lnTo>
                      <a:pt x="2" y="2"/>
                    </a:lnTo>
                    <a:lnTo>
                      <a:pt x="2" y="0"/>
                    </a:lnTo>
                    <a:lnTo>
                      <a:pt x="4" y="0"/>
                    </a:lnTo>
                    <a:lnTo>
                      <a:pt x="12" y="0"/>
                    </a:lnTo>
                    <a:lnTo>
                      <a:pt x="14" y="2"/>
                    </a:lnTo>
                    <a:lnTo>
                      <a:pt x="14" y="4"/>
                    </a:lnTo>
                    <a:lnTo>
                      <a:pt x="12" y="4"/>
                    </a:lnTo>
                    <a:lnTo>
                      <a:pt x="12" y="6"/>
                    </a:lnTo>
                    <a:lnTo>
                      <a:pt x="10" y="6"/>
                    </a:lnTo>
                    <a:close/>
                  </a:path>
                </a:pathLst>
              </a:custGeom>
              <a:solidFill>
                <a:srgbClr val="DF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5" name="Freeform 1710"/>
              <p:cNvSpPr>
                <a:spLocks/>
              </p:cNvSpPr>
              <p:nvPr/>
            </p:nvSpPr>
            <p:spPr bwMode="auto">
              <a:xfrm>
                <a:off x="2354" y="3456"/>
                <a:ext cx="10" cy="4"/>
              </a:xfrm>
              <a:custGeom>
                <a:avLst/>
                <a:gdLst>
                  <a:gd name="T0" fmla="*/ 8 w 10"/>
                  <a:gd name="T1" fmla="*/ 4 h 4"/>
                  <a:gd name="T2" fmla="*/ 2 w 10"/>
                  <a:gd name="T3" fmla="*/ 4 h 4"/>
                  <a:gd name="T4" fmla="*/ 0 w 10"/>
                  <a:gd name="T5" fmla="*/ 4 h 4"/>
                  <a:gd name="T6" fmla="*/ 0 w 10"/>
                  <a:gd name="T7" fmla="*/ 2 h 4"/>
                  <a:gd name="T8" fmla="*/ 0 w 10"/>
                  <a:gd name="T9" fmla="*/ 2 h 4"/>
                  <a:gd name="T10" fmla="*/ 0 w 10"/>
                  <a:gd name="T11" fmla="*/ 2 h 4"/>
                  <a:gd name="T12" fmla="*/ 0 w 10"/>
                  <a:gd name="T13" fmla="*/ 0 h 4"/>
                  <a:gd name="T14" fmla="*/ 0 w 10"/>
                  <a:gd name="T15" fmla="*/ 0 h 4"/>
                  <a:gd name="T16" fmla="*/ 0 w 10"/>
                  <a:gd name="T17" fmla="*/ 0 h 4"/>
                  <a:gd name="T18" fmla="*/ 2 w 10"/>
                  <a:gd name="T19" fmla="*/ 0 h 4"/>
                  <a:gd name="T20" fmla="*/ 8 w 10"/>
                  <a:gd name="T21" fmla="*/ 0 h 4"/>
                  <a:gd name="T22" fmla="*/ 10 w 10"/>
                  <a:gd name="T23" fmla="*/ 0 h 4"/>
                  <a:gd name="T24" fmla="*/ 10 w 10"/>
                  <a:gd name="T25" fmla="*/ 0 h 4"/>
                  <a:gd name="T26" fmla="*/ 10 w 10"/>
                  <a:gd name="T27" fmla="*/ 0 h 4"/>
                  <a:gd name="T28" fmla="*/ 10 w 10"/>
                  <a:gd name="T29" fmla="*/ 2 h 4"/>
                  <a:gd name="T30" fmla="*/ 10 w 10"/>
                  <a:gd name="T31" fmla="*/ 2 h 4"/>
                  <a:gd name="T32" fmla="*/ 10 w 10"/>
                  <a:gd name="T33" fmla="*/ 2 h 4"/>
                  <a:gd name="T34" fmla="*/ 10 w 10"/>
                  <a:gd name="T35" fmla="*/ 4 h 4"/>
                  <a:gd name="T36" fmla="*/ 8 w 10"/>
                  <a:gd name="T37" fmla="*/ 4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4">
                    <a:moveTo>
                      <a:pt x="8" y="4"/>
                    </a:moveTo>
                    <a:lnTo>
                      <a:pt x="2" y="4"/>
                    </a:lnTo>
                    <a:lnTo>
                      <a:pt x="0" y="4"/>
                    </a:lnTo>
                    <a:lnTo>
                      <a:pt x="0" y="2"/>
                    </a:lnTo>
                    <a:lnTo>
                      <a:pt x="0" y="0"/>
                    </a:lnTo>
                    <a:lnTo>
                      <a:pt x="2" y="0"/>
                    </a:lnTo>
                    <a:lnTo>
                      <a:pt x="8" y="0"/>
                    </a:lnTo>
                    <a:lnTo>
                      <a:pt x="10" y="0"/>
                    </a:lnTo>
                    <a:lnTo>
                      <a:pt x="10" y="2"/>
                    </a:lnTo>
                    <a:lnTo>
                      <a:pt x="10" y="4"/>
                    </a:lnTo>
                    <a:lnTo>
                      <a:pt x="8" y="4"/>
                    </a:lnTo>
                    <a:close/>
                  </a:path>
                </a:pathLst>
              </a:custGeom>
              <a:solidFill>
                <a:srgbClr val="81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6" name="Rectangle 1711"/>
              <p:cNvSpPr>
                <a:spLocks noChangeArrowheads="1"/>
              </p:cNvSpPr>
              <p:nvPr/>
            </p:nvSpPr>
            <p:spPr bwMode="auto">
              <a:xfrm>
                <a:off x="2230" y="3464"/>
                <a:ext cx="152" cy="40"/>
              </a:xfrm>
              <a:prstGeom prst="rect">
                <a:avLst/>
              </a:prstGeom>
              <a:solidFill>
                <a:srgbClr val="92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77" name="Freeform 1712"/>
              <p:cNvSpPr>
                <a:spLocks/>
              </p:cNvSpPr>
              <p:nvPr/>
            </p:nvSpPr>
            <p:spPr bwMode="auto">
              <a:xfrm>
                <a:off x="2230" y="3462"/>
                <a:ext cx="152" cy="2"/>
              </a:xfrm>
              <a:custGeom>
                <a:avLst/>
                <a:gdLst>
                  <a:gd name="T0" fmla="*/ 152 w 152"/>
                  <a:gd name="T1" fmla="*/ 2 h 2"/>
                  <a:gd name="T2" fmla="*/ 152 w 152"/>
                  <a:gd name="T3" fmla="*/ 0 h 2"/>
                  <a:gd name="T4" fmla="*/ 0 w 152"/>
                  <a:gd name="T5" fmla="*/ 0 h 2"/>
                  <a:gd name="T6" fmla="*/ 0 w 152"/>
                  <a:gd name="T7" fmla="*/ 2 h 2"/>
                  <a:gd name="T8" fmla="*/ 152 w 152"/>
                  <a:gd name="T9" fmla="*/ 2 h 2"/>
                  <a:gd name="T10" fmla="*/ 152 w 152"/>
                  <a:gd name="T11" fmla="*/ 2 h 2"/>
                  <a:gd name="T12" fmla="*/ 152 w 152"/>
                  <a:gd name="T13" fmla="*/ 2 h 2"/>
                  <a:gd name="T14" fmla="*/ 152 w 152"/>
                  <a:gd name="T15" fmla="*/ 0 h 2"/>
                  <a:gd name="T16" fmla="*/ 152 w 152"/>
                  <a:gd name="T17" fmla="*/ 0 h 2"/>
                  <a:gd name="T18" fmla="*/ 152 w 152"/>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 h="2">
                    <a:moveTo>
                      <a:pt x="152" y="2"/>
                    </a:moveTo>
                    <a:lnTo>
                      <a:pt x="152" y="0"/>
                    </a:lnTo>
                    <a:lnTo>
                      <a:pt x="0" y="0"/>
                    </a:lnTo>
                    <a:lnTo>
                      <a:pt x="0" y="2"/>
                    </a:lnTo>
                    <a:lnTo>
                      <a:pt x="152" y="2"/>
                    </a:lnTo>
                    <a:lnTo>
                      <a:pt x="152" y="0"/>
                    </a:lnTo>
                    <a:lnTo>
                      <a:pt x="15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8" name="Freeform 1713"/>
              <p:cNvSpPr>
                <a:spLocks/>
              </p:cNvSpPr>
              <p:nvPr/>
            </p:nvSpPr>
            <p:spPr bwMode="auto">
              <a:xfrm>
                <a:off x="2382" y="3464"/>
                <a:ext cx="1" cy="42"/>
              </a:xfrm>
              <a:custGeom>
                <a:avLst/>
                <a:gdLst>
                  <a:gd name="T0" fmla="*/ 0 w 1"/>
                  <a:gd name="T1" fmla="*/ 42 h 42"/>
                  <a:gd name="T2" fmla="*/ 0 w 1"/>
                  <a:gd name="T3" fmla="*/ 40 h 42"/>
                  <a:gd name="T4" fmla="*/ 0 w 1"/>
                  <a:gd name="T5" fmla="*/ 0 h 42"/>
                  <a:gd name="T6" fmla="*/ 0 w 1"/>
                  <a:gd name="T7" fmla="*/ 0 h 42"/>
                  <a:gd name="T8" fmla="*/ 0 w 1"/>
                  <a:gd name="T9" fmla="*/ 40 h 42"/>
                  <a:gd name="T10" fmla="*/ 0 w 1"/>
                  <a:gd name="T11" fmla="*/ 40 h 42"/>
                  <a:gd name="T12" fmla="*/ 0 w 1"/>
                  <a:gd name="T13" fmla="*/ 42 h 42"/>
                  <a:gd name="T14" fmla="*/ 0 w 1"/>
                  <a:gd name="T15" fmla="*/ 42 h 42"/>
                  <a:gd name="T16" fmla="*/ 0 w 1"/>
                  <a:gd name="T17" fmla="*/ 40 h 42"/>
                  <a:gd name="T18" fmla="*/ 0 w 1"/>
                  <a:gd name="T19" fmla="*/ 42 h 42"/>
                  <a:gd name="T20" fmla="*/ 0 w 1"/>
                  <a:gd name="T21" fmla="*/ 42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 h="42">
                    <a:moveTo>
                      <a:pt x="0" y="42"/>
                    </a:moveTo>
                    <a:lnTo>
                      <a:pt x="0" y="40"/>
                    </a:lnTo>
                    <a:lnTo>
                      <a:pt x="0" y="0"/>
                    </a:lnTo>
                    <a:lnTo>
                      <a:pt x="0" y="40"/>
                    </a:lnTo>
                    <a:lnTo>
                      <a:pt x="0" y="42"/>
                    </a:lnTo>
                    <a:lnTo>
                      <a:pt x="0" y="40"/>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9" name="Freeform 1714"/>
              <p:cNvSpPr>
                <a:spLocks/>
              </p:cNvSpPr>
              <p:nvPr/>
            </p:nvSpPr>
            <p:spPr bwMode="auto">
              <a:xfrm>
                <a:off x="2228" y="3504"/>
                <a:ext cx="154" cy="2"/>
              </a:xfrm>
              <a:custGeom>
                <a:avLst/>
                <a:gdLst>
                  <a:gd name="T0" fmla="*/ 0 w 154"/>
                  <a:gd name="T1" fmla="*/ 0 h 2"/>
                  <a:gd name="T2" fmla="*/ 2 w 154"/>
                  <a:gd name="T3" fmla="*/ 2 h 2"/>
                  <a:gd name="T4" fmla="*/ 154 w 154"/>
                  <a:gd name="T5" fmla="*/ 2 h 2"/>
                  <a:gd name="T6" fmla="*/ 154 w 154"/>
                  <a:gd name="T7" fmla="*/ 0 h 2"/>
                  <a:gd name="T8" fmla="*/ 2 w 154"/>
                  <a:gd name="T9" fmla="*/ 0 h 2"/>
                  <a:gd name="T10" fmla="*/ 2 w 154"/>
                  <a:gd name="T11" fmla="*/ 0 h 2"/>
                  <a:gd name="T12" fmla="*/ 0 w 154"/>
                  <a:gd name="T13" fmla="*/ 0 h 2"/>
                  <a:gd name="T14" fmla="*/ 0 w 154"/>
                  <a:gd name="T15" fmla="*/ 2 h 2"/>
                  <a:gd name="T16" fmla="*/ 2 w 154"/>
                  <a:gd name="T17" fmla="*/ 2 h 2"/>
                  <a:gd name="T18" fmla="*/ 0 w 154"/>
                  <a:gd name="T19" fmla="*/ 0 h 2"/>
                  <a:gd name="T20" fmla="*/ 0 w 154"/>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 h="2">
                    <a:moveTo>
                      <a:pt x="0" y="0"/>
                    </a:moveTo>
                    <a:lnTo>
                      <a:pt x="2" y="2"/>
                    </a:lnTo>
                    <a:lnTo>
                      <a:pt x="154" y="2"/>
                    </a:lnTo>
                    <a:lnTo>
                      <a:pt x="154" y="0"/>
                    </a:lnTo>
                    <a:lnTo>
                      <a:pt x="2" y="0"/>
                    </a:lnTo>
                    <a:lnTo>
                      <a:pt x="0" y="0"/>
                    </a:lnTo>
                    <a:lnTo>
                      <a:pt x="0" y="2"/>
                    </a:lnTo>
                    <a:lnTo>
                      <a:pt x="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0" name="Freeform 1715"/>
              <p:cNvSpPr>
                <a:spLocks/>
              </p:cNvSpPr>
              <p:nvPr/>
            </p:nvSpPr>
            <p:spPr bwMode="auto">
              <a:xfrm>
                <a:off x="2228" y="3462"/>
                <a:ext cx="2" cy="42"/>
              </a:xfrm>
              <a:custGeom>
                <a:avLst/>
                <a:gdLst>
                  <a:gd name="T0" fmla="*/ 2 w 2"/>
                  <a:gd name="T1" fmla="*/ 0 h 42"/>
                  <a:gd name="T2" fmla="*/ 0 w 2"/>
                  <a:gd name="T3" fmla="*/ 2 h 42"/>
                  <a:gd name="T4" fmla="*/ 0 w 2"/>
                  <a:gd name="T5" fmla="*/ 42 h 42"/>
                  <a:gd name="T6" fmla="*/ 2 w 2"/>
                  <a:gd name="T7" fmla="*/ 42 h 42"/>
                  <a:gd name="T8" fmla="*/ 2 w 2"/>
                  <a:gd name="T9" fmla="*/ 2 h 42"/>
                  <a:gd name="T10" fmla="*/ 2 w 2"/>
                  <a:gd name="T11" fmla="*/ 2 h 42"/>
                  <a:gd name="T12" fmla="*/ 2 w 2"/>
                  <a:gd name="T13" fmla="*/ 0 h 42"/>
                  <a:gd name="T14" fmla="*/ 0 w 2"/>
                  <a:gd name="T15" fmla="*/ 0 h 42"/>
                  <a:gd name="T16" fmla="*/ 0 w 2"/>
                  <a:gd name="T17" fmla="*/ 2 h 42"/>
                  <a:gd name="T18" fmla="*/ 2 w 2"/>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42">
                    <a:moveTo>
                      <a:pt x="2" y="0"/>
                    </a:moveTo>
                    <a:lnTo>
                      <a:pt x="0" y="2"/>
                    </a:lnTo>
                    <a:lnTo>
                      <a:pt x="0" y="42"/>
                    </a:lnTo>
                    <a:lnTo>
                      <a:pt x="2" y="42"/>
                    </a:lnTo>
                    <a:lnTo>
                      <a:pt x="2" y="2"/>
                    </a:lnTo>
                    <a:lnTo>
                      <a:pt x="2" y="0"/>
                    </a:lnTo>
                    <a:lnTo>
                      <a:pt x="0" y="0"/>
                    </a:lnTo>
                    <a:lnTo>
                      <a:pt x="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1" name="Rectangle 1716"/>
              <p:cNvSpPr>
                <a:spLocks noChangeArrowheads="1"/>
              </p:cNvSpPr>
              <p:nvPr/>
            </p:nvSpPr>
            <p:spPr bwMode="auto">
              <a:xfrm>
                <a:off x="2226" y="3504"/>
                <a:ext cx="158" cy="54"/>
              </a:xfrm>
              <a:prstGeom prst="rect">
                <a:avLst/>
              </a:prstGeom>
              <a:solidFill>
                <a:srgbClr val="92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82" name="Freeform 1717"/>
              <p:cNvSpPr>
                <a:spLocks/>
              </p:cNvSpPr>
              <p:nvPr/>
            </p:nvSpPr>
            <p:spPr bwMode="auto">
              <a:xfrm>
                <a:off x="2226" y="3504"/>
                <a:ext cx="158" cy="2"/>
              </a:xfrm>
              <a:custGeom>
                <a:avLst/>
                <a:gdLst>
                  <a:gd name="T0" fmla="*/ 158 w 158"/>
                  <a:gd name="T1" fmla="*/ 0 h 2"/>
                  <a:gd name="T2" fmla="*/ 158 w 158"/>
                  <a:gd name="T3" fmla="*/ 0 h 2"/>
                  <a:gd name="T4" fmla="*/ 0 w 158"/>
                  <a:gd name="T5" fmla="*/ 0 h 2"/>
                  <a:gd name="T6" fmla="*/ 0 w 158"/>
                  <a:gd name="T7" fmla="*/ 2 h 2"/>
                  <a:gd name="T8" fmla="*/ 158 w 158"/>
                  <a:gd name="T9" fmla="*/ 2 h 2"/>
                  <a:gd name="T10" fmla="*/ 158 w 158"/>
                  <a:gd name="T11" fmla="*/ 0 h 2"/>
                  <a:gd name="T12" fmla="*/ 158 w 158"/>
                  <a:gd name="T13" fmla="*/ 0 h 2"/>
                  <a:gd name="T14" fmla="*/ 158 w 158"/>
                  <a:gd name="T15" fmla="*/ 0 h 2"/>
                  <a:gd name="T16" fmla="*/ 158 w 158"/>
                  <a:gd name="T17" fmla="*/ 0 h 2"/>
                  <a:gd name="T18" fmla="*/ 158 w 158"/>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2">
                    <a:moveTo>
                      <a:pt x="158" y="0"/>
                    </a:moveTo>
                    <a:lnTo>
                      <a:pt x="158" y="0"/>
                    </a:lnTo>
                    <a:lnTo>
                      <a:pt x="0" y="0"/>
                    </a:lnTo>
                    <a:lnTo>
                      <a:pt x="0" y="2"/>
                    </a:lnTo>
                    <a:lnTo>
                      <a:pt x="158" y="2"/>
                    </a:lnTo>
                    <a:lnTo>
                      <a:pt x="1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 name="Freeform 1718"/>
              <p:cNvSpPr>
                <a:spLocks/>
              </p:cNvSpPr>
              <p:nvPr/>
            </p:nvSpPr>
            <p:spPr bwMode="auto">
              <a:xfrm>
                <a:off x="2384" y="3504"/>
                <a:ext cx="1" cy="54"/>
              </a:xfrm>
              <a:custGeom>
                <a:avLst/>
                <a:gdLst>
                  <a:gd name="T0" fmla="*/ 0 w 1"/>
                  <a:gd name="T1" fmla="*/ 54 h 54"/>
                  <a:gd name="T2" fmla="*/ 0 w 1"/>
                  <a:gd name="T3" fmla="*/ 54 h 54"/>
                  <a:gd name="T4" fmla="*/ 0 w 1"/>
                  <a:gd name="T5" fmla="*/ 0 h 54"/>
                  <a:gd name="T6" fmla="*/ 0 w 1"/>
                  <a:gd name="T7" fmla="*/ 0 h 54"/>
                  <a:gd name="T8" fmla="*/ 0 w 1"/>
                  <a:gd name="T9" fmla="*/ 54 h 54"/>
                  <a:gd name="T10" fmla="*/ 0 w 1"/>
                  <a:gd name="T11" fmla="*/ 52 h 54"/>
                  <a:gd name="T12" fmla="*/ 0 w 1"/>
                  <a:gd name="T13" fmla="*/ 54 h 54"/>
                  <a:gd name="T14" fmla="*/ 0 w 1"/>
                  <a:gd name="T15" fmla="*/ 54 h 54"/>
                  <a:gd name="T16" fmla="*/ 0 w 1"/>
                  <a:gd name="T17" fmla="*/ 54 h 54"/>
                  <a:gd name="T18" fmla="*/ 0 w 1"/>
                  <a:gd name="T19" fmla="*/ 54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54">
                    <a:moveTo>
                      <a:pt x="0" y="54"/>
                    </a:moveTo>
                    <a:lnTo>
                      <a:pt x="0" y="54"/>
                    </a:lnTo>
                    <a:lnTo>
                      <a:pt x="0" y="0"/>
                    </a:lnTo>
                    <a:lnTo>
                      <a:pt x="0" y="54"/>
                    </a:lnTo>
                    <a:lnTo>
                      <a:pt x="0" y="52"/>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 name="Freeform 1719"/>
              <p:cNvSpPr>
                <a:spLocks/>
              </p:cNvSpPr>
              <p:nvPr/>
            </p:nvSpPr>
            <p:spPr bwMode="auto">
              <a:xfrm>
                <a:off x="2226" y="3556"/>
                <a:ext cx="158" cy="2"/>
              </a:xfrm>
              <a:custGeom>
                <a:avLst/>
                <a:gdLst>
                  <a:gd name="T0" fmla="*/ 0 w 158"/>
                  <a:gd name="T1" fmla="*/ 2 h 2"/>
                  <a:gd name="T2" fmla="*/ 0 w 158"/>
                  <a:gd name="T3" fmla="*/ 2 h 2"/>
                  <a:gd name="T4" fmla="*/ 158 w 158"/>
                  <a:gd name="T5" fmla="*/ 2 h 2"/>
                  <a:gd name="T6" fmla="*/ 158 w 158"/>
                  <a:gd name="T7" fmla="*/ 0 h 2"/>
                  <a:gd name="T8" fmla="*/ 0 w 158"/>
                  <a:gd name="T9" fmla="*/ 0 h 2"/>
                  <a:gd name="T10" fmla="*/ 2 w 158"/>
                  <a:gd name="T11" fmla="*/ 2 h 2"/>
                  <a:gd name="T12" fmla="*/ 0 w 158"/>
                  <a:gd name="T13" fmla="*/ 2 h 2"/>
                  <a:gd name="T14" fmla="*/ 0 w 158"/>
                  <a:gd name="T15" fmla="*/ 2 h 2"/>
                  <a:gd name="T16" fmla="*/ 0 w 158"/>
                  <a:gd name="T17" fmla="*/ 2 h 2"/>
                  <a:gd name="T18" fmla="*/ 0 w 158"/>
                  <a:gd name="T19" fmla="*/ 2 h 2"/>
                  <a:gd name="T20" fmla="*/ 0 w 158"/>
                  <a:gd name="T21" fmla="*/ 2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8" h="2">
                    <a:moveTo>
                      <a:pt x="0" y="2"/>
                    </a:moveTo>
                    <a:lnTo>
                      <a:pt x="0" y="2"/>
                    </a:lnTo>
                    <a:lnTo>
                      <a:pt x="158" y="2"/>
                    </a:lnTo>
                    <a:lnTo>
                      <a:pt x="158" y="0"/>
                    </a:lnTo>
                    <a:lnTo>
                      <a:pt x="0" y="0"/>
                    </a:lnTo>
                    <a:lnTo>
                      <a:pt x="2"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5" name="Freeform 1720"/>
              <p:cNvSpPr>
                <a:spLocks/>
              </p:cNvSpPr>
              <p:nvPr/>
            </p:nvSpPr>
            <p:spPr bwMode="auto">
              <a:xfrm>
                <a:off x="2226" y="3504"/>
                <a:ext cx="2" cy="54"/>
              </a:xfrm>
              <a:custGeom>
                <a:avLst/>
                <a:gdLst>
                  <a:gd name="T0" fmla="*/ 0 w 2"/>
                  <a:gd name="T1" fmla="*/ 0 h 54"/>
                  <a:gd name="T2" fmla="*/ 0 w 2"/>
                  <a:gd name="T3" fmla="*/ 0 h 54"/>
                  <a:gd name="T4" fmla="*/ 0 w 2"/>
                  <a:gd name="T5" fmla="*/ 54 h 54"/>
                  <a:gd name="T6" fmla="*/ 2 w 2"/>
                  <a:gd name="T7" fmla="*/ 54 h 54"/>
                  <a:gd name="T8" fmla="*/ 2 w 2"/>
                  <a:gd name="T9" fmla="*/ 0 h 54"/>
                  <a:gd name="T10" fmla="*/ 0 w 2"/>
                  <a:gd name="T11" fmla="*/ 2 h 54"/>
                  <a:gd name="T12" fmla="*/ 0 w 2"/>
                  <a:gd name="T13" fmla="*/ 0 h 54"/>
                  <a:gd name="T14" fmla="*/ 0 w 2"/>
                  <a:gd name="T15" fmla="*/ 0 h 54"/>
                  <a:gd name="T16" fmla="*/ 0 w 2"/>
                  <a:gd name="T17" fmla="*/ 0 h 54"/>
                  <a:gd name="T18" fmla="*/ 0 w 2"/>
                  <a:gd name="T19" fmla="*/ 0 h 54"/>
                  <a:gd name="T20" fmla="*/ 0 w 2"/>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54">
                    <a:moveTo>
                      <a:pt x="0" y="0"/>
                    </a:moveTo>
                    <a:lnTo>
                      <a:pt x="0" y="0"/>
                    </a:lnTo>
                    <a:lnTo>
                      <a:pt x="0" y="54"/>
                    </a:lnTo>
                    <a:lnTo>
                      <a:pt x="2" y="54"/>
                    </a:lnTo>
                    <a:lnTo>
                      <a:pt x="2" y="0"/>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6" name="Freeform 1721"/>
              <p:cNvSpPr>
                <a:spLocks/>
              </p:cNvSpPr>
              <p:nvPr/>
            </p:nvSpPr>
            <p:spPr bwMode="auto">
              <a:xfrm>
                <a:off x="2230" y="3508"/>
                <a:ext cx="152" cy="46"/>
              </a:xfrm>
              <a:custGeom>
                <a:avLst/>
                <a:gdLst>
                  <a:gd name="T0" fmla="*/ 0 w 152"/>
                  <a:gd name="T1" fmla="*/ 0 h 46"/>
                  <a:gd name="T2" fmla="*/ 152 w 152"/>
                  <a:gd name="T3" fmla="*/ 0 h 46"/>
                  <a:gd name="T4" fmla="*/ 152 w 152"/>
                  <a:gd name="T5" fmla="*/ 46 h 46"/>
                  <a:gd name="T6" fmla="*/ 0 w 152"/>
                  <a:gd name="T7" fmla="*/ 46 h 46"/>
                  <a:gd name="T8" fmla="*/ 0 w 152"/>
                  <a:gd name="T9" fmla="*/ 0 h 46"/>
                  <a:gd name="T10" fmla="*/ 0 w 152"/>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46">
                    <a:moveTo>
                      <a:pt x="0" y="0"/>
                    </a:moveTo>
                    <a:lnTo>
                      <a:pt x="152" y="0"/>
                    </a:lnTo>
                    <a:lnTo>
                      <a:pt x="152" y="46"/>
                    </a:lnTo>
                    <a:lnTo>
                      <a:pt x="0" y="46"/>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7" name="Freeform 1722"/>
              <p:cNvSpPr>
                <a:spLocks/>
              </p:cNvSpPr>
              <p:nvPr/>
            </p:nvSpPr>
            <p:spPr bwMode="auto">
              <a:xfrm>
                <a:off x="2230" y="3508"/>
                <a:ext cx="152" cy="46"/>
              </a:xfrm>
              <a:custGeom>
                <a:avLst/>
                <a:gdLst>
                  <a:gd name="T0" fmla="*/ 0 w 152"/>
                  <a:gd name="T1" fmla="*/ 0 h 46"/>
                  <a:gd name="T2" fmla="*/ 2 w 152"/>
                  <a:gd name="T3" fmla="*/ 2 h 46"/>
                  <a:gd name="T4" fmla="*/ 148 w 152"/>
                  <a:gd name="T5" fmla="*/ 44 h 46"/>
                  <a:gd name="T6" fmla="*/ 152 w 152"/>
                  <a:gd name="T7" fmla="*/ 46 h 46"/>
                  <a:gd name="T8" fmla="*/ 0 w 152"/>
                  <a:gd name="T9" fmla="*/ 46 h 46"/>
                  <a:gd name="T10" fmla="*/ 0 w 152"/>
                  <a:gd name="T11" fmla="*/ 0 h 46"/>
                  <a:gd name="T12" fmla="*/ 0 w 152"/>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 h="46">
                    <a:moveTo>
                      <a:pt x="0" y="0"/>
                    </a:moveTo>
                    <a:lnTo>
                      <a:pt x="2" y="2"/>
                    </a:lnTo>
                    <a:lnTo>
                      <a:pt x="148" y="44"/>
                    </a:lnTo>
                    <a:lnTo>
                      <a:pt x="152" y="46"/>
                    </a:lnTo>
                    <a:lnTo>
                      <a:pt x="0" y="46"/>
                    </a:lnTo>
                    <a:lnTo>
                      <a:pt x="0" y="0"/>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 name="Rectangle 1723"/>
              <p:cNvSpPr>
                <a:spLocks noChangeArrowheads="1"/>
              </p:cNvSpPr>
              <p:nvPr/>
            </p:nvSpPr>
            <p:spPr bwMode="auto">
              <a:xfrm>
                <a:off x="2232" y="3510"/>
                <a:ext cx="146" cy="42"/>
              </a:xfrm>
              <a:prstGeom prst="rect">
                <a:avLst/>
              </a:prstGeom>
              <a:solidFill>
                <a:srgbClr val="92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89" name="Freeform 1724"/>
              <p:cNvSpPr>
                <a:spLocks/>
              </p:cNvSpPr>
              <p:nvPr/>
            </p:nvSpPr>
            <p:spPr bwMode="auto">
              <a:xfrm>
                <a:off x="2232" y="3468"/>
                <a:ext cx="146" cy="12"/>
              </a:xfrm>
              <a:custGeom>
                <a:avLst/>
                <a:gdLst>
                  <a:gd name="T0" fmla="*/ 0 w 146"/>
                  <a:gd name="T1" fmla="*/ 0 h 12"/>
                  <a:gd name="T2" fmla="*/ 146 w 146"/>
                  <a:gd name="T3" fmla="*/ 2 h 12"/>
                  <a:gd name="T4" fmla="*/ 146 w 146"/>
                  <a:gd name="T5" fmla="*/ 12 h 12"/>
                  <a:gd name="T6" fmla="*/ 0 w 146"/>
                  <a:gd name="T7" fmla="*/ 12 h 12"/>
                  <a:gd name="T8" fmla="*/ 0 w 146"/>
                  <a:gd name="T9" fmla="*/ 2 h 12"/>
                  <a:gd name="T10" fmla="*/ 0 w 146"/>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12">
                    <a:moveTo>
                      <a:pt x="0" y="0"/>
                    </a:moveTo>
                    <a:lnTo>
                      <a:pt x="146" y="2"/>
                    </a:lnTo>
                    <a:lnTo>
                      <a:pt x="146" y="12"/>
                    </a:lnTo>
                    <a:lnTo>
                      <a:pt x="0" y="12"/>
                    </a:lnTo>
                    <a:lnTo>
                      <a:pt x="0" y="2"/>
                    </a:lnTo>
                    <a:lnTo>
                      <a:pt x="0" y="0"/>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0" name="Freeform 1725"/>
              <p:cNvSpPr>
                <a:spLocks/>
              </p:cNvSpPr>
              <p:nvPr/>
            </p:nvSpPr>
            <p:spPr bwMode="auto">
              <a:xfrm>
                <a:off x="2232" y="3470"/>
                <a:ext cx="148" cy="10"/>
              </a:xfrm>
              <a:custGeom>
                <a:avLst/>
                <a:gdLst>
                  <a:gd name="T0" fmla="*/ 4 w 148"/>
                  <a:gd name="T1" fmla="*/ 6 h 10"/>
                  <a:gd name="T2" fmla="*/ 144 w 148"/>
                  <a:gd name="T3" fmla="*/ 2 h 10"/>
                  <a:gd name="T4" fmla="*/ 148 w 148"/>
                  <a:gd name="T5" fmla="*/ 0 h 10"/>
                  <a:gd name="T6" fmla="*/ 148 w 148"/>
                  <a:gd name="T7" fmla="*/ 10 h 10"/>
                  <a:gd name="T8" fmla="*/ 0 w 148"/>
                  <a:gd name="T9" fmla="*/ 10 h 10"/>
                  <a:gd name="T10" fmla="*/ 4 w 148"/>
                  <a:gd name="T11" fmla="*/ 6 h 10"/>
                  <a:gd name="T12" fmla="*/ 4 w 148"/>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10">
                    <a:moveTo>
                      <a:pt x="4" y="6"/>
                    </a:moveTo>
                    <a:lnTo>
                      <a:pt x="144" y="2"/>
                    </a:lnTo>
                    <a:lnTo>
                      <a:pt x="148" y="0"/>
                    </a:lnTo>
                    <a:lnTo>
                      <a:pt x="148" y="10"/>
                    </a:lnTo>
                    <a:lnTo>
                      <a:pt x="0" y="10"/>
                    </a:lnTo>
                    <a:lnTo>
                      <a:pt x="4" y="6"/>
                    </a:lnTo>
                    <a:close/>
                  </a:path>
                </a:pathLst>
              </a:custGeom>
              <a:solidFill>
                <a:srgbClr val="C5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1" name="Freeform 1726"/>
              <p:cNvSpPr>
                <a:spLocks/>
              </p:cNvSpPr>
              <p:nvPr/>
            </p:nvSpPr>
            <p:spPr bwMode="auto">
              <a:xfrm>
                <a:off x="2332" y="3492"/>
                <a:ext cx="6" cy="6"/>
              </a:xfrm>
              <a:custGeom>
                <a:avLst/>
                <a:gdLst>
                  <a:gd name="T0" fmla="*/ 6 w 6"/>
                  <a:gd name="T1" fmla="*/ 2 h 6"/>
                  <a:gd name="T2" fmla="*/ 6 w 6"/>
                  <a:gd name="T3" fmla="*/ 2 h 6"/>
                  <a:gd name="T4" fmla="*/ 6 w 6"/>
                  <a:gd name="T5" fmla="*/ 2 h 6"/>
                  <a:gd name="T6" fmla="*/ 6 w 6"/>
                  <a:gd name="T7" fmla="*/ 2 h 6"/>
                  <a:gd name="T8" fmla="*/ 6 w 6"/>
                  <a:gd name="T9" fmla="*/ 2 h 6"/>
                  <a:gd name="T10" fmla="*/ 6 w 6"/>
                  <a:gd name="T11" fmla="*/ 2 h 6"/>
                  <a:gd name="T12" fmla="*/ 6 w 6"/>
                  <a:gd name="T13" fmla="*/ 0 h 6"/>
                  <a:gd name="T14" fmla="*/ 6 w 6"/>
                  <a:gd name="T15" fmla="*/ 0 h 6"/>
                  <a:gd name="T16" fmla="*/ 6 w 6"/>
                  <a:gd name="T17" fmla="*/ 0 h 6"/>
                  <a:gd name="T18" fmla="*/ 4 w 6"/>
                  <a:gd name="T19" fmla="*/ 0 h 6"/>
                  <a:gd name="T20" fmla="*/ 4 w 6"/>
                  <a:gd name="T21" fmla="*/ 0 h 6"/>
                  <a:gd name="T22" fmla="*/ 4 w 6"/>
                  <a:gd name="T23" fmla="*/ 0 h 6"/>
                  <a:gd name="T24" fmla="*/ 4 w 6"/>
                  <a:gd name="T25" fmla="*/ 0 h 6"/>
                  <a:gd name="T26" fmla="*/ 4 w 6"/>
                  <a:gd name="T27" fmla="*/ 0 h 6"/>
                  <a:gd name="T28" fmla="*/ 4 w 6"/>
                  <a:gd name="T29" fmla="*/ 0 h 6"/>
                  <a:gd name="T30" fmla="*/ 2 w 6"/>
                  <a:gd name="T31" fmla="*/ 0 h 6"/>
                  <a:gd name="T32" fmla="*/ 2 w 6"/>
                  <a:gd name="T33" fmla="*/ 0 h 6"/>
                  <a:gd name="T34" fmla="*/ 2 w 6"/>
                  <a:gd name="T35" fmla="*/ 0 h 6"/>
                  <a:gd name="T36" fmla="*/ 2 w 6"/>
                  <a:gd name="T37" fmla="*/ 0 h 6"/>
                  <a:gd name="T38" fmla="*/ 2 w 6"/>
                  <a:gd name="T39" fmla="*/ 0 h 6"/>
                  <a:gd name="T40" fmla="*/ 2 w 6"/>
                  <a:gd name="T41" fmla="*/ 0 h 6"/>
                  <a:gd name="T42" fmla="*/ 2 w 6"/>
                  <a:gd name="T43" fmla="*/ 2 h 6"/>
                  <a:gd name="T44" fmla="*/ 0 w 6"/>
                  <a:gd name="T45" fmla="*/ 2 h 6"/>
                  <a:gd name="T46" fmla="*/ 0 w 6"/>
                  <a:gd name="T47" fmla="*/ 2 h 6"/>
                  <a:gd name="T48" fmla="*/ 0 w 6"/>
                  <a:gd name="T49" fmla="*/ 2 h 6"/>
                  <a:gd name="T50" fmla="*/ 0 w 6"/>
                  <a:gd name="T51" fmla="*/ 2 h 6"/>
                  <a:gd name="T52" fmla="*/ 0 w 6"/>
                  <a:gd name="T53" fmla="*/ 2 h 6"/>
                  <a:gd name="T54" fmla="*/ 0 w 6"/>
                  <a:gd name="T55" fmla="*/ 2 h 6"/>
                  <a:gd name="T56" fmla="*/ 0 w 6"/>
                  <a:gd name="T57" fmla="*/ 4 h 6"/>
                  <a:gd name="T58" fmla="*/ 0 w 6"/>
                  <a:gd name="T59" fmla="*/ 4 h 6"/>
                  <a:gd name="T60" fmla="*/ 0 w 6"/>
                  <a:gd name="T61" fmla="*/ 4 h 6"/>
                  <a:gd name="T62" fmla="*/ 2 w 6"/>
                  <a:gd name="T63" fmla="*/ 4 h 6"/>
                  <a:gd name="T64" fmla="*/ 2 w 6"/>
                  <a:gd name="T65" fmla="*/ 4 h 6"/>
                  <a:gd name="T66" fmla="*/ 2 w 6"/>
                  <a:gd name="T67" fmla="*/ 4 h 6"/>
                  <a:gd name="T68" fmla="*/ 2 w 6"/>
                  <a:gd name="T69" fmla="*/ 6 h 6"/>
                  <a:gd name="T70" fmla="*/ 2 w 6"/>
                  <a:gd name="T71" fmla="*/ 6 h 6"/>
                  <a:gd name="T72" fmla="*/ 2 w 6"/>
                  <a:gd name="T73" fmla="*/ 6 h 6"/>
                  <a:gd name="T74" fmla="*/ 4 w 6"/>
                  <a:gd name="T75" fmla="*/ 6 h 6"/>
                  <a:gd name="T76" fmla="*/ 4 w 6"/>
                  <a:gd name="T77" fmla="*/ 6 h 6"/>
                  <a:gd name="T78" fmla="*/ 4 w 6"/>
                  <a:gd name="T79" fmla="*/ 6 h 6"/>
                  <a:gd name="T80" fmla="*/ 4 w 6"/>
                  <a:gd name="T81" fmla="*/ 6 h 6"/>
                  <a:gd name="T82" fmla="*/ 4 w 6"/>
                  <a:gd name="T83" fmla="*/ 6 h 6"/>
                  <a:gd name="T84" fmla="*/ 6 w 6"/>
                  <a:gd name="T85" fmla="*/ 4 h 6"/>
                  <a:gd name="T86" fmla="*/ 6 w 6"/>
                  <a:gd name="T87" fmla="*/ 4 h 6"/>
                  <a:gd name="T88" fmla="*/ 6 w 6"/>
                  <a:gd name="T89" fmla="*/ 4 h 6"/>
                  <a:gd name="T90" fmla="*/ 6 w 6"/>
                  <a:gd name="T91" fmla="*/ 4 h 6"/>
                  <a:gd name="T92" fmla="*/ 6 w 6"/>
                  <a:gd name="T93" fmla="*/ 4 h 6"/>
                  <a:gd name="T94" fmla="*/ 6 w 6"/>
                  <a:gd name="T95" fmla="*/ 4 h 6"/>
                  <a:gd name="T96" fmla="*/ 6 w 6"/>
                  <a:gd name="T97" fmla="*/ 2 h 6"/>
                  <a:gd name="T98" fmla="*/ 6 w 6"/>
                  <a:gd name="T99" fmla="*/ 2 h 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 h="6">
                    <a:moveTo>
                      <a:pt x="6" y="2"/>
                    </a:moveTo>
                    <a:lnTo>
                      <a:pt x="6" y="2"/>
                    </a:lnTo>
                    <a:lnTo>
                      <a:pt x="6" y="0"/>
                    </a:lnTo>
                    <a:lnTo>
                      <a:pt x="4" y="0"/>
                    </a:lnTo>
                    <a:lnTo>
                      <a:pt x="2" y="0"/>
                    </a:lnTo>
                    <a:lnTo>
                      <a:pt x="2" y="2"/>
                    </a:lnTo>
                    <a:lnTo>
                      <a:pt x="0" y="2"/>
                    </a:lnTo>
                    <a:lnTo>
                      <a:pt x="0" y="4"/>
                    </a:lnTo>
                    <a:lnTo>
                      <a:pt x="2" y="4"/>
                    </a:lnTo>
                    <a:lnTo>
                      <a:pt x="2" y="6"/>
                    </a:lnTo>
                    <a:lnTo>
                      <a:pt x="4" y="6"/>
                    </a:lnTo>
                    <a:lnTo>
                      <a:pt x="6" y="4"/>
                    </a:lnTo>
                    <a:lnTo>
                      <a:pt x="6" y="2"/>
                    </a:lnTo>
                    <a:close/>
                  </a:path>
                </a:pathLst>
              </a:custGeom>
              <a:solidFill>
                <a:srgbClr val="C5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2" name="Freeform 1727"/>
              <p:cNvSpPr>
                <a:spLocks/>
              </p:cNvSpPr>
              <p:nvPr/>
            </p:nvSpPr>
            <p:spPr bwMode="auto">
              <a:xfrm>
                <a:off x="2332" y="3492"/>
                <a:ext cx="6" cy="4"/>
              </a:xfrm>
              <a:custGeom>
                <a:avLst/>
                <a:gdLst>
                  <a:gd name="T0" fmla="*/ 4 w 6"/>
                  <a:gd name="T1" fmla="*/ 4 h 4"/>
                  <a:gd name="T2" fmla="*/ 6 w 6"/>
                  <a:gd name="T3" fmla="*/ 4 h 4"/>
                  <a:gd name="T4" fmla="*/ 6 w 6"/>
                  <a:gd name="T5" fmla="*/ 4 h 4"/>
                  <a:gd name="T6" fmla="*/ 6 w 6"/>
                  <a:gd name="T7" fmla="*/ 4 h 4"/>
                  <a:gd name="T8" fmla="*/ 6 w 6"/>
                  <a:gd name="T9" fmla="*/ 2 h 4"/>
                  <a:gd name="T10" fmla="*/ 6 w 6"/>
                  <a:gd name="T11" fmla="*/ 2 h 4"/>
                  <a:gd name="T12" fmla="*/ 6 w 6"/>
                  <a:gd name="T13" fmla="*/ 2 h 4"/>
                  <a:gd name="T14" fmla="*/ 6 w 6"/>
                  <a:gd name="T15" fmla="*/ 2 h 4"/>
                  <a:gd name="T16" fmla="*/ 6 w 6"/>
                  <a:gd name="T17" fmla="*/ 0 h 4"/>
                  <a:gd name="T18" fmla="*/ 4 w 6"/>
                  <a:gd name="T19" fmla="*/ 0 h 4"/>
                  <a:gd name="T20" fmla="*/ 4 w 6"/>
                  <a:gd name="T21" fmla="*/ 0 h 4"/>
                  <a:gd name="T22" fmla="*/ 4 w 6"/>
                  <a:gd name="T23" fmla="*/ 0 h 4"/>
                  <a:gd name="T24" fmla="*/ 4 w 6"/>
                  <a:gd name="T25" fmla="*/ 0 h 4"/>
                  <a:gd name="T26" fmla="*/ 2 w 6"/>
                  <a:gd name="T27" fmla="*/ 0 h 4"/>
                  <a:gd name="T28" fmla="*/ 2 w 6"/>
                  <a:gd name="T29" fmla="*/ 0 h 4"/>
                  <a:gd name="T30" fmla="*/ 2 w 6"/>
                  <a:gd name="T31" fmla="*/ 0 h 4"/>
                  <a:gd name="T32" fmla="*/ 2 w 6"/>
                  <a:gd name="T33" fmla="*/ 2 h 4"/>
                  <a:gd name="T34" fmla="*/ 0 w 6"/>
                  <a:gd name="T35" fmla="*/ 2 h 4"/>
                  <a:gd name="T36" fmla="*/ 0 w 6"/>
                  <a:gd name="T37" fmla="*/ 2 h 4"/>
                  <a:gd name="T38" fmla="*/ 0 w 6"/>
                  <a:gd name="T39" fmla="*/ 2 h 4"/>
                  <a:gd name="T40" fmla="*/ 0 w 6"/>
                  <a:gd name="T41" fmla="*/ 4 h 4"/>
                  <a:gd name="T42" fmla="*/ 4 w 6"/>
                  <a:gd name="T43" fmla="*/ 2 h 4"/>
                  <a:gd name="T44" fmla="*/ 4 w 6"/>
                  <a:gd name="T45" fmla="*/ 4 h 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 h="4">
                    <a:moveTo>
                      <a:pt x="4" y="4"/>
                    </a:moveTo>
                    <a:lnTo>
                      <a:pt x="6" y="4"/>
                    </a:lnTo>
                    <a:lnTo>
                      <a:pt x="6" y="2"/>
                    </a:lnTo>
                    <a:lnTo>
                      <a:pt x="6" y="0"/>
                    </a:lnTo>
                    <a:lnTo>
                      <a:pt x="4" y="0"/>
                    </a:lnTo>
                    <a:lnTo>
                      <a:pt x="2" y="0"/>
                    </a:lnTo>
                    <a:lnTo>
                      <a:pt x="2" y="2"/>
                    </a:lnTo>
                    <a:lnTo>
                      <a:pt x="0" y="2"/>
                    </a:lnTo>
                    <a:lnTo>
                      <a:pt x="0" y="4"/>
                    </a:lnTo>
                    <a:lnTo>
                      <a:pt x="4" y="2"/>
                    </a:lnTo>
                    <a:lnTo>
                      <a:pt x="4" y="4"/>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 name="Freeform 1728"/>
              <p:cNvSpPr>
                <a:spLocks/>
              </p:cNvSpPr>
              <p:nvPr/>
            </p:nvSpPr>
            <p:spPr bwMode="auto">
              <a:xfrm>
                <a:off x="2334" y="3492"/>
                <a:ext cx="4" cy="4"/>
              </a:xfrm>
              <a:custGeom>
                <a:avLst/>
                <a:gdLst>
                  <a:gd name="T0" fmla="*/ 4 w 4"/>
                  <a:gd name="T1" fmla="*/ 2 h 4"/>
                  <a:gd name="T2" fmla="*/ 2 w 4"/>
                  <a:gd name="T3" fmla="*/ 2 h 4"/>
                  <a:gd name="T4" fmla="*/ 2 w 4"/>
                  <a:gd name="T5" fmla="*/ 2 h 4"/>
                  <a:gd name="T6" fmla="*/ 2 w 4"/>
                  <a:gd name="T7" fmla="*/ 2 h 4"/>
                  <a:gd name="T8" fmla="*/ 2 w 4"/>
                  <a:gd name="T9" fmla="*/ 2 h 4"/>
                  <a:gd name="T10" fmla="*/ 2 w 4"/>
                  <a:gd name="T11" fmla="*/ 0 h 4"/>
                  <a:gd name="T12" fmla="*/ 2 w 4"/>
                  <a:gd name="T13" fmla="*/ 0 h 4"/>
                  <a:gd name="T14" fmla="*/ 2 w 4"/>
                  <a:gd name="T15" fmla="*/ 0 h 4"/>
                  <a:gd name="T16" fmla="*/ 2 w 4"/>
                  <a:gd name="T17" fmla="*/ 0 h 4"/>
                  <a:gd name="T18" fmla="*/ 0 w 4"/>
                  <a:gd name="T19" fmla="*/ 0 h 4"/>
                  <a:gd name="T20" fmla="*/ 0 w 4"/>
                  <a:gd name="T21" fmla="*/ 0 h 4"/>
                  <a:gd name="T22" fmla="*/ 0 w 4"/>
                  <a:gd name="T23" fmla="*/ 2 h 4"/>
                  <a:gd name="T24" fmla="*/ 0 w 4"/>
                  <a:gd name="T25" fmla="*/ 2 h 4"/>
                  <a:gd name="T26" fmla="*/ 0 w 4"/>
                  <a:gd name="T27" fmla="*/ 2 h 4"/>
                  <a:gd name="T28" fmla="*/ 0 w 4"/>
                  <a:gd name="T29" fmla="*/ 2 h 4"/>
                  <a:gd name="T30" fmla="*/ 0 w 4"/>
                  <a:gd name="T31" fmla="*/ 2 h 4"/>
                  <a:gd name="T32" fmla="*/ 0 w 4"/>
                  <a:gd name="T33" fmla="*/ 2 h 4"/>
                  <a:gd name="T34" fmla="*/ 0 w 4"/>
                  <a:gd name="T35" fmla="*/ 4 h 4"/>
                  <a:gd name="T36" fmla="*/ 0 w 4"/>
                  <a:gd name="T37" fmla="*/ 4 h 4"/>
                  <a:gd name="T38" fmla="*/ 0 w 4"/>
                  <a:gd name="T39" fmla="*/ 4 h 4"/>
                  <a:gd name="T40" fmla="*/ 0 w 4"/>
                  <a:gd name="T41" fmla="*/ 4 h 4"/>
                  <a:gd name="T42" fmla="*/ 2 w 4"/>
                  <a:gd name="T43" fmla="*/ 4 h 4"/>
                  <a:gd name="T44" fmla="*/ 2 w 4"/>
                  <a:gd name="T45" fmla="*/ 4 h 4"/>
                  <a:gd name="T46" fmla="*/ 2 w 4"/>
                  <a:gd name="T47" fmla="*/ 4 h 4"/>
                  <a:gd name="T48" fmla="*/ 2 w 4"/>
                  <a:gd name="T49" fmla="*/ 4 h 4"/>
                  <a:gd name="T50" fmla="*/ 2 w 4"/>
                  <a:gd name="T51" fmla="*/ 4 h 4"/>
                  <a:gd name="T52" fmla="*/ 2 w 4"/>
                  <a:gd name="T53" fmla="*/ 4 h 4"/>
                  <a:gd name="T54" fmla="*/ 2 w 4"/>
                  <a:gd name="T55" fmla="*/ 2 h 4"/>
                  <a:gd name="T56" fmla="*/ 4 w 4"/>
                  <a:gd name="T57" fmla="*/ 2 h 4"/>
                  <a:gd name="T58" fmla="*/ 4 w 4"/>
                  <a:gd name="T59" fmla="*/ 2 h 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 h="4">
                    <a:moveTo>
                      <a:pt x="4" y="2"/>
                    </a:moveTo>
                    <a:lnTo>
                      <a:pt x="2" y="2"/>
                    </a:lnTo>
                    <a:lnTo>
                      <a:pt x="2" y="0"/>
                    </a:lnTo>
                    <a:lnTo>
                      <a:pt x="0" y="0"/>
                    </a:lnTo>
                    <a:lnTo>
                      <a:pt x="0" y="2"/>
                    </a:lnTo>
                    <a:lnTo>
                      <a:pt x="0" y="4"/>
                    </a:lnTo>
                    <a:lnTo>
                      <a:pt x="2" y="4"/>
                    </a:lnTo>
                    <a:lnTo>
                      <a:pt x="2" y="2"/>
                    </a:lnTo>
                    <a:lnTo>
                      <a:pt x="4" y="2"/>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 name="Rectangle 1729"/>
              <p:cNvSpPr>
                <a:spLocks noChangeArrowheads="1"/>
              </p:cNvSpPr>
              <p:nvPr/>
            </p:nvSpPr>
            <p:spPr bwMode="auto">
              <a:xfrm>
                <a:off x="2236" y="3472"/>
                <a:ext cx="13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95" name="Rectangle 1730"/>
              <p:cNvSpPr>
                <a:spLocks noChangeArrowheads="1"/>
              </p:cNvSpPr>
              <p:nvPr/>
            </p:nvSpPr>
            <p:spPr bwMode="auto">
              <a:xfrm>
                <a:off x="2346" y="3490"/>
                <a:ext cx="24" cy="10"/>
              </a:xfrm>
              <a:prstGeom prst="rect">
                <a:avLst/>
              </a:prstGeom>
              <a:solidFill>
                <a:srgbClr val="2C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596" name="Freeform 1731"/>
              <p:cNvSpPr>
                <a:spLocks/>
              </p:cNvSpPr>
              <p:nvPr/>
            </p:nvSpPr>
            <p:spPr bwMode="auto">
              <a:xfrm>
                <a:off x="2348" y="3492"/>
                <a:ext cx="22" cy="6"/>
              </a:xfrm>
              <a:custGeom>
                <a:avLst/>
                <a:gdLst>
                  <a:gd name="T0" fmla="*/ 0 w 22"/>
                  <a:gd name="T1" fmla="*/ 0 h 6"/>
                  <a:gd name="T2" fmla="*/ 22 w 22"/>
                  <a:gd name="T3" fmla="*/ 0 h 6"/>
                  <a:gd name="T4" fmla="*/ 22 w 22"/>
                  <a:gd name="T5" fmla="*/ 6 h 6"/>
                  <a:gd name="T6" fmla="*/ 0 w 22"/>
                  <a:gd name="T7" fmla="*/ 6 h 6"/>
                  <a:gd name="T8" fmla="*/ 0 w 22"/>
                  <a:gd name="T9" fmla="*/ 0 h 6"/>
                  <a:gd name="T10" fmla="*/ 0 w 2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6">
                    <a:moveTo>
                      <a:pt x="0" y="0"/>
                    </a:moveTo>
                    <a:lnTo>
                      <a:pt x="22" y="0"/>
                    </a:lnTo>
                    <a:lnTo>
                      <a:pt x="22"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7" name="Freeform 1732"/>
              <p:cNvSpPr>
                <a:spLocks/>
              </p:cNvSpPr>
              <p:nvPr/>
            </p:nvSpPr>
            <p:spPr bwMode="auto">
              <a:xfrm>
                <a:off x="2266" y="3490"/>
                <a:ext cx="16" cy="2"/>
              </a:xfrm>
              <a:custGeom>
                <a:avLst/>
                <a:gdLst>
                  <a:gd name="T0" fmla="*/ 16 w 16"/>
                  <a:gd name="T1" fmla="*/ 0 h 2"/>
                  <a:gd name="T2" fmla="*/ 0 w 16"/>
                  <a:gd name="T3" fmla="*/ 0 h 2"/>
                  <a:gd name="T4" fmla="*/ 0 w 16"/>
                  <a:gd name="T5" fmla="*/ 2 h 2"/>
                  <a:gd name="T6" fmla="*/ 16 w 16"/>
                  <a:gd name="T7" fmla="*/ 2 h 2"/>
                  <a:gd name="T8" fmla="*/ 16 w 16"/>
                  <a:gd name="T9" fmla="*/ 0 h 2"/>
                  <a:gd name="T10" fmla="*/ 16 w 16"/>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
                    <a:moveTo>
                      <a:pt x="16" y="0"/>
                    </a:moveTo>
                    <a:lnTo>
                      <a:pt x="0" y="0"/>
                    </a:lnTo>
                    <a:lnTo>
                      <a:pt x="0" y="2"/>
                    </a:lnTo>
                    <a:lnTo>
                      <a:pt x="16" y="2"/>
                    </a:lnTo>
                    <a:lnTo>
                      <a:pt x="16" y="0"/>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8" name="Freeform 1733"/>
              <p:cNvSpPr>
                <a:spLocks/>
              </p:cNvSpPr>
              <p:nvPr/>
            </p:nvSpPr>
            <p:spPr bwMode="auto">
              <a:xfrm>
                <a:off x="2282" y="3490"/>
                <a:ext cx="4" cy="4"/>
              </a:xfrm>
              <a:custGeom>
                <a:avLst/>
                <a:gdLst>
                  <a:gd name="T0" fmla="*/ 4 w 4"/>
                  <a:gd name="T1" fmla="*/ 4 h 4"/>
                  <a:gd name="T2" fmla="*/ 4 w 4"/>
                  <a:gd name="T3" fmla="*/ 2 h 4"/>
                  <a:gd name="T4" fmla="*/ 2 w 4"/>
                  <a:gd name="T5" fmla="*/ 2 h 4"/>
                  <a:gd name="T6" fmla="*/ 2 w 4"/>
                  <a:gd name="T7" fmla="*/ 0 h 4"/>
                  <a:gd name="T8" fmla="*/ 0 w 4"/>
                  <a:gd name="T9" fmla="*/ 0 h 4"/>
                  <a:gd name="T10" fmla="*/ 0 w 4"/>
                  <a:gd name="T11" fmla="*/ 2 h 4"/>
                  <a:gd name="T12" fmla="*/ 2 w 4"/>
                  <a:gd name="T13" fmla="*/ 2 h 4"/>
                  <a:gd name="T14" fmla="*/ 2 w 4"/>
                  <a:gd name="T15" fmla="*/ 2 h 4"/>
                  <a:gd name="T16" fmla="*/ 2 w 4"/>
                  <a:gd name="T17" fmla="*/ 4 h 4"/>
                  <a:gd name="T18" fmla="*/ 4 w 4"/>
                  <a:gd name="T19" fmla="*/ 4 h 4"/>
                  <a:gd name="T20" fmla="*/ 4 w 4"/>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4">
                    <a:moveTo>
                      <a:pt x="4" y="4"/>
                    </a:moveTo>
                    <a:lnTo>
                      <a:pt x="4" y="2"/>
                    </a:lnTo>
                    <a:lnTo>
                      <a:pt x="2" y="2"/>
                    </a:lnTo>
                    <a:lnTo>
                      <a:pt x="2" y="0"/>
                    </a:lnTo>
                    <a:lnTo>
                      <a:pt x="0" y="0"/>
                    </a:lnTo>
                    <a:lnTo>
                      <a:pt x="0" y="2"/>
                    </a:lnTo>
                    <a:lnTo>
                      <a:pt x="2" y="2"/>
                    </a:lnTo>
                    <a:lnTo>
                      <a:pt x="2" y="4"/>
                    </a:lnTo>
                    <a:lnTo>
                      <a:pt x="4" y="4"/>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9" name="Freeform 1734"/>
              <p:cNvSpPr>
                <a:spLocks/>
              </p:cNvSpPr>
              <p:nvPr/>
            </p:nvSpPr>
            <p:spPr bwMode="auto">
              <a:xfrm>
                <a:off x="2284" y="3494"/>
                <a:ext cx="2" cy="2"/>
              </a:xfrm>
              <a:custGeom>
                <a:avLst/>
                <a:gdLst>
                  <a:gd name="T0" fmla="*/ 2 w 2"/>
                  <a:gd name="T1" fmla="*/ 2 h 2"/>
                  <a:gd name="T2" fmla="*/ 2 w 2"/>
                  <a:gd name="T3" fmla="*/ 0 h 2"/>
                  <a:gd name="T4" fmla="*/ 0 w 2"/>
                  <a:gd name="T5" fmla="*/ 0 h 2"/>
                  <a:gd name="T6" fmla="*/ 0 w 2"/>
                  <a:gd name="T7" fmla="*/ 2 h 2"/>
                  <a:gd name="T8" fmla="*/ 2 w 2"/>
                  <a:gd name="T9" fmla="*/ 2 h 2"/>
                  <a:gd name="T10" fmla="*/ 2 w 2"/>
                  <a:gd name="T11" fmla="*/ 2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2"/>
                    </a:moveTo>
                    <a:lnTo>
                      <a:pt x="2" y="0"/>
                    </a:lnTo>
                    <a:lnTo>
                      <a:pt x="0" y="0"/>
                    </a:lnTo>
                    <a:lnTo>
                      <a:pt x="0" y="2"/>
                    </a:lnTo>
                    <a:lnTo>
                      <a:pt x="2" y="2"/>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0" name="Freeform 1735"/>
              <p:cNvSpPr>
                <a:spLocks/>
              </p:cNvSpPr>
              <p:nvPr/>
            </p:nvSpPr>
            <p:spPr bwMode="auto">
              <a:xfrm>
                <a:off x="2282" y="3496"/>
                <a:ext cx="4" cy="4"/>
              </a:xfrm>
              <a:custGeom>
                <a:avLst/>
                <a:gdLst>
                  <a:gd name="T0" fmla="*/ 0 w 4"/>
                  <a:gd name="T1" fmla="*/ 4 h 4"/>
                  <a:gd name="T2" fmla="*/ 2 w 4"/>
                  <a:gd name="T3" fmla="*/ 2 h 4"/>
                  <a:gd name="T4" fmla="*/ 2 w 4"/>
                  <a:gd name="T5" fmla="*/ 2 h 4"/>
                  <a:gd name="T6" fmla="*/ 4 w 4"/>
                  <a:gd name="T7" fmla="*/ 2 h 4"/>
                  <a:gd name="T8" fmla="*/ 4 w 4"/>
                  <a:gd name="T9" fmla="*/ 0 h 4"/>
                  <a:gd name="T10" fmla="*/ 2 w 4"/>
                  <a:gd name="T11" fmla="*/ 0 h 4"/>
                  <a:gd name="T12" fmla="*/ 2 w 4"/>
                  <a:gd name="T13" fmla="*/ 0 h 4"/>
                  <a:gd name="T14" fmla="*/ 2 w 4"/>
                  <a:gd name="T15" fmla="*/ 2 h 4"/>
                  <a:gd name="T16" fmla="*/ 2 w 4"/>
                  <a:gd name="T17" fmla="*/ 2 h 4"/>
                  <a:gd name="T18" fmla="*/ 0 w 4"/>
                  <a:gd name="T19" fmla="*/ 2 h 4"/>
                  <a:gd name="T20" fmla="*/ 0 w 4"/>
                  <a:gd name="T21" fmla="*/ 4 h 4"/>
                  <a:gd name="T22" fmla="*/ 0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4">
                    <a:moveTo>
                      <a:pt x="0" y="4"/>
                    </a:moveTo>
                    <a:lnTo>
                      <a:pt x="2" y="2"/>
                    </a:lnTo>
                    <a:lnTo>
                      <a:pt x="4" y="2"/>
                    </a:lnTo>
                    <a:lnTo>
                      <a:pt x="4" y="0"/>
                    </a:lnTo>
                    <a:lnTo>
                      <a:pt x="2" y="0"/>
                    </a:lnTo>
                    <a:lnTo>
                      <a:pt x="2" y="2"/>
                    </a:lnTo>
                    <a:lnTo>
                      <a:pt x="0" y="2"/>
                    </a:lnTo>
                    <a:lnTo>
                      <a:pt x="0" y="4"/>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1" name="Freeform 1736"/>
              <p:cNvSpPr>
                <a:spLocks/>
              </p:cNvSpPr>
              <p:nvPr/>
            </p:nvSpPr>
            <p:spPr bwMode="auto">
              <a:xfrm>
                <a:off x="2262" y="3496"/>
                <a:ext cx="4" cy="4"/>
              </a:xfrm>
              <a:custGeom>
                <a:avLst/>
                <a:gdLst>
                  <a:gd name="T0" fmla="*/ 0 w 4"/>
                  <a:gd name="T1" fmla="*/ 0 h 4"/>
                  <a:gd name="T2" fmla="*/ 0 w 4"/>
                  <a:gd name="T3" fmla="*/ 2 h 4"/>
                  <a:gd name="T4" fmla="*/ 0 w 4"/>
                  <a:gd name="T5" fmla="*/ 2 h 4"/>
                  <a:gd name="T6" fmla="*/ 2 w 4"/>
                  <a:gd name="T7" fmla="*/ 2 h 4"/>
                  <a:gd name="T8" fmla="*/ 4 w 4"/>
                  <a:gd name="T9" fmla="*/ 4 h 4"/>
                  <a:gd name="T10" fmla="*/ 4 w 4"/>
                  <a:gd name="T11" fmla="*/ 2 h 4"/>
                  <a:gd name="T12" fmla="*/ 2 w 4"/>
                  <a:gd name="T13" fmla="*/ 2 h 4"/>
                  <a:gd name="T14" fmla="*/ 2 w 4"/>
                  <a:gd name="T15" fmla="*/ 2 h 4"/>
                  <a:gd name="T16" fmla="*/ 2 w 4"/>
                  <a:gd name="T17" fmla="*/ 0 h 4"/>
                  <a:gd name="T18" fmla="*/ 2 w 4"/>
                  <a:gd name="T19" fmla="*/ 0 h 4"/>
                  <a:gd name="T20" fmla="*/ 0 w 4"/>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4">
                    <a:moveTo>
                      <a:pt x="0" y="0"/>
                    </a:moveTo>
                    <a:lnTo>
                      <a:pt x="0" y="2"/>
                    </a:lnTo>
                    <a:lnTo>
                      <a:pt x="2" y="2"/>
                    </a:lnTo>
                    <a:lnTo>
                      <a:pt x="4" y="4"/>
                    </a:lnTo>
                    <a:lnTo>
                      <a:pt x="4" y="2"/>
                    </a:lnTo>
                    <a:lnTo>
                      <a:pt x="2" y="2"/>
                    </a:lnTo>
                    <a:lnTo>
                      <a:pt x="2" y="0"/>
                    </a:lnTo>
                    <a:lnTo>
                      <a:pt x="0" y="0"/>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2" name="Freeform 1737"/>
              <p:cNvSpPr>
                <a:spLocks/>
              </p:cNvSpPr>
              <p:nvPr/>
            </p:nvSpPr>
            <p:spPr bwMode="auto">
              <a:xfrm>
                <a:off x="2262" y="3490"/>
                <a:ext cx="4" cy="4"/>
              </a:xfrm>
              <a:custGeom>
                <a:avLst/>
                <a:gdLst>
                  <a:gd name="T0" fmla="*/ 4 w 4"/>
                  <a:gd name="T1" fmla="*/ 0 h 4"/>
                  <a:gd name="T2" fmla="*/ 2 w 4"/>
                  <a:gd name="T3" fmla="*/ 0 h 4"/>
                  <a:gd name="T4" fmla="*/ 0 w 4"/>
                  <a:gd name="T5" fmla="*/ 2 h 4"/>
                  <a:gd name="T6" fmla="*/ 0 w 4"/>
                  <a:gd name="T7" fmla="*/ 2 h 4"/>
                  <a:gd name="T8" fmla="*/ 0 w 4"/>
                  <a:gd name="T9" fmla="*/ 4 h 4"/>
                  <a:gd name="T10" fmla="*/ 2 w 4"/>
                  <a:gd name="T11" fmla="*/ 4 h 4"/>
                  <a:gd name="T12" fmla="*/ 2 w 4"/>
                  <a:gd name="T13" fmla="*/ 2 h 4"/>
                  <a:gd name="T14" fmla="*/ 2 w 4"/>
                  <a:gd name="T15" fmla="*/ 2 h 4"/>
                  <a:gd name="T16" fmla="*/ 4 w 4"/>
                  <a:gd name="T17" fmla="*/ 2 h 4"/>
                  <a:gd name="T18" fmla="*/ 4 w 4"/>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4">
                    <a:moveTo>
                      <a:pt x="4" y="0"/>
                    </a:moveTo>
                    <a:lnTo>
                      <a:pt x="2" y="0"/>
                    </a:lnTo>
                    <a:lnTo>
                      <a:pt x="0" y="2"/>
                    </a:lnTo>
                    <a:lnTo>
                      <a:pt x="0" y="4"/>
                    </a:lnTo>
                    <a:lnTo>
                      <a:pt x="2" y="4"/>
                    </a:lnTo>
                    <a:lnTo>
                      <a:pt x="2" y="2"/>
                    </a:lnTo>
                    <a:lnTo>
                      <a:pt x="4" y="2"/>
                    </a:lnTo>
                    <a:lnTo>
                      <a:pt x="4" y="0"/>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3" name="Freeform 1738"/>
              <p:cNvSpPr>
                <a:spLocks/>
              </p:cNvSpPr>
              <p:nvPr/>
            </p:nvSpPr>
            <p:spPr bwMode="auto">
              <a:xfrm>
                <a:off x="2348" y="3494"/>
                <a:ext cx="22" cy="4"/>
              </a:xfrm>
              <a:custGeom>
                <a:avLst/>
                <a:gdLst>
                  <a:gd name="T0" fmla="*/ 0 w 22"/>
                  <a:gd name="T1" fmla="*/ 0 h 4"/>
                  <a:gd name="T2" fmla="*/ 22 w 22"/>
                  <a:gd name="T3" fmla="*/ 0 h 4"/>
                  <a:gd name="T4" fmla="*/ 22 w 22"/>
                  <a:gd name="T5" fmla="*/ 4 h 4"/>
                  <a:gd name="T6" fmla="*/ 0 w 22"/>
                  <a:gd name="T7" fmla="*/ 4 h 4"/>
                  <a:gd name="T8" fmla="*/ 0 w 22"/>
                  <a:gd name="T9" fmla="*/ 0 h 4"/>
                  <a:gd name="T10" fmla="*/ 0 w 2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
                    <a:moveTo>
                      <a:pt x="0" y="0"/>
                    </a:moveTo>
                    <a:lnTo>
                      <a:pt x="22" y="0"/>
                    </a:lnTo>
                    <a:lnTo>
                      <a:pt x="22" y="4"/>
                    </a:lnTo>
                    <a:lnTo>
                      <a:pt x="0" y="4"/>
                    </a:lnTo>
                    <a:lnTo>
                      <a:pt x="0" y="0"/>
                    </a:lnTo>
                    <a:close/>
                  </a:path>
                </a:pathLst>
              </a:custGeom>
              <a:solidFill>
                <a:srgbClr val="C5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 name="Freeform 1739"/>
              <p:cNvSpPr>
                <a:spLocks/>
              </p:cNvSpPr>
              <p:nvPr/>
            </p:nvSpPr>
            <p:spPr bwMode="auto">
              <a:xfrm>
                <a:off x="2242" y="3494"/>
                <a:ext cx="6" cy="6"/>
              </a:xfrm>
              <a:custGeom>
                <a:avLst/>
                <a:gdLst>
                  <a:gd name="T0" fmla="*/ 0 w 6"/>
                  <a:gd name="T1" fmla="*/ 0 h 6"/>
                  <a:gd name="T2" fmla="*/ 0 w 6"/>
                  <a:gd name="T3" fmla="*/ 2 h 6"/>
                  <a:gd name="T4" fmla="*/ 2 w 6"/>
                  <a:gd name="T5" fmla="*/ 4 h 6"/>
                  <a:gd name="T6" fmla="*/ 4 w 6"/>
                  <a:gd name="T7" fmla="*/ 6 h 6"/>
                  <a:gd name="T8" fmla="*/ 6 w 6"/>
                  <a:gd name="T9" fmla="*/ 6 h 6"/>
                  <a:gd name="T10" fmla="*/ 6 w 6"/>
                  <a:gd name="T11" fmla="*/ 4 h 6"/>
                  <a:gd name="T12" fmla="*/ 4 w 6"/>
                  <a:gd name="T13" fmla="*/ 4 h 6"/>
                  <a:gd name="T14" fmla="*/ 2 w 6"/>
                  <a:gd name="T15" fmla="*/ 2 h 6"/>
                  <a:gd name="T16" fmla="*/ 2 w 6"/>
                  <a:gd name="T17" fmla="*/ 2 h 6"/>
                  <a:gd name="T18" fmla="*/ 2 w 6"/>
                  <a:gd name="T19" fmla="*/ 0 h 6"/>
                  <a:gd name="T20" fmla="*/ 0 w 6"/>
                  <a:gd name="T21" fmla="*/ 0 h 6"/>
                  <a:gd name="T22" fmla="*/ 0 w 6"/>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6">
                    <a:moveTo>
                      <a:pt x="0" y="0"/>
                    </a:moveTo>
                    <a:lnTo>
                      <a:pt x="0" y="2"/>
                    </a:lnTo>
                    <a:lnTo>
                      <a:pt x="2" y="4"/>
                    </a:lnTo>
                    <a:lnTo>
                      <a:pt x="4" y="6"/>
                    </a:lnTo>
                    <a:lnTo>
                      <a:pt x="6" y="6"/>
                    </a:lnTo>
                    <a:lnTo>
                      <a:pt x="6" y="4"/>
                    </a:lnTo>
                    <a:lnTo>
                      <a:pt x="4" y="4"/>
                    </a:lnTo>
                    <a:lnTo>
                      <a:pt x="2" y="2"/>
                    </a:lnTo>
                    <a:lnTo>
                      <a:pt x="2" y="0"/>
                    </a:lnTo>
                    <a:lnTo>
                      <a:pt x="0" y="0"/>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5" name="Freeform 1740"/>
              <p:cNvSpPr>
                <a:spLocks/>
              </p:cNvSpPr>
              <p:nvPr/>
            </p:nvSpPr>
            <p:spPr bwMode="auto">
              <a:xfrm>
                <a:off x="2242" y="3490"/>
                <a:ext cx="6" cy="4"/>
              </a:xfrm>
              <a:custGeom>
                <a:avLst/>
                <a:gdLst>
                  <a:gd name="T0" fmla="*/ 4 w 6"/>
                  <a:gd name="T1" fmla="*/ 0 h 4"/>
                  <a:gd name="T2" fmla="*/ 4 w 6"/>
                  <a:gd name="T3" fmla="*/ 0 h 4"/>
                  <a:gd name="T4" fmla="*/ 2 w 6"/>
                  <a:gd name="T5" fmla="*/ 2 h 4"/>
                  <a:gd name="T6" fmla="*/ 0 w 6"/>
                  <a:gd name="T7" fmla="*/ 2 h 4"/>
                  <a:gd name="T8" fmla="*/ 0 w 6"/>
                  <a:gd name="T9" fmla="*/ 4 h 4"/>
                  <a:gd name="T10" fmla="*/ 2 w 6"/>
                  <a:gd name="T11" fmla="*/ 4 h 4"/>
                  <a:gd name="T12" fmla="*/ 2 w 6"/>
                  <a:gd name="T13" fmla="*/ 4 h 4"/>
                  <a:gd name="T14" fmla="*/ 2 w 6"/>
                  <a:gd name="T15" fmla="*/ 2 h 4"/>
                  <a:gd name="T16" fmla="*/ 4 w 6"/>
                  <a:gd name="T17" fmla="*/ 2 h 4"/>
                  <a:gd name="T18" fmla="*/ 6 w 6"/>
                  <a:gd name="T19" fmla="*/ 2 h 4"/>
                  <a:gd name="T20" fmla="*/ 6 w 6"/>
                  <a:gd name="T21" fmla="*/ 0 h 4"/>
                  <a:gd name="T22" fmla="*/ 4 w 6"/>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4">
                    <a:moveTo>
                      <a:pt x="4" y="0"/>
                    </a:moveTo>
                    <a:lnTo>
                      <a:pt x="4" y="0"/>
                    </a:lnTo>
                    <a:lnTo>
                      <a:pt x="2" y="2"/>
                    </a:lnTo>
                    <a:lnTo>
                      <a:pt x="0" y="2"/>
                    </a:lnTo>
                    <a:lnTo>
                      <a:pt x="0" y="4"/>
                    </a:lnTo>
                    <a:lnTo>
                      <a:pt x="2" y="4"/>
                    </a:lnTo>
                    <a:lnTo>
                      <a:pt x="2" y="2"/>
                    </a:lnTo>
                    <a:lnTo>
                      <a:pt x="4" y="2"/>
                    </a:lnTo>
                    <a:lnTo>
                      <a:pt x="6" y="2"/>
                    </a:lnTo>
                    <a:lnTo>
                      <a:pt x="6" y="0"/>
                    </a:lnTo>
                    <a:lnTo>
                      <a:pt x="4" y="0"/>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6" name="Freeform 1741"/>
              <p:cNvSpPr>
                <a:spLocks/>
              </p:cNvSpPr>
              <p:nvPr/>
            </p:nvSpPr>
            <p:spPr bwMode="auto">
              <a:xfrm>
                <a:off x="2248" y="3490"/>
                <a:ext cx="4" cy="4"/>
              </a:xfrm>
              <a:custGeom>
                <a:avLst/>
                <a:gdLst>
                  <a:gd name="T0" fmla="*/ 4 w 4"/>
                  <a:gd name="T1" fmla="*/ 4 h 4"/>
                  <a:gd name="T2" fmla="*/ 4 w 4"/>
                  <a:gd name="T3" fmla="*/ 2 h 4"/>
                  <a:gd name="T4" fmla="*/ 2 w 4"/>
                  <a:gd name="T5" fmla="*/ 2 h 4"/>
                  <a:gd name="T6" fmla="*/ 0 w 4"/>
                  <a:gd name="T7" fmla="*/ 0 h 4"/>
                  <a:gd name="T8" fmla="*/ 0 w 4"/>
                  <a:gd name="T9" fmla="*/ 0 h 4"/>
                  <a:gd name="T10" fmla="*/ 0 w 4"/>
                  <a:gd name="T11" fmla="*/ 2 h 4"/>
                  <a:gd name="T12" fmla="*/ 0 w 4"/>
                  <a:gd name="T13" fmla="*/ 2 h 4"/>
                  <a:gd name="T14" fmla="*/ 2 w 4"/>
                  <a:gd name="T15" fmla="*/ 2 h 4"/>
                  <a:gd name="T16" fmla="*/ 2 w 4"/>
                  <a:gd name="T17" fmla="*/ 4 h 4"/>
                  <a:gd name="T18" fmla="*/ 2 w 4"/>
                  <a:gd name="T19" fmla="*/ 4 h 4"/>
                  <a:gd name="T20" fmla="*/ 4 w 4"/>
                  <a:gd name="T21" fmla="*/ 4 h 4"/>
                  <a:gd name="T22" fmla="*/ 4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4">
                    <a:moveTo>
                      <a:pt x="4" y="4"/>
                    </a:moveTo>
                    <a:lnTo>
                      <a:pt x="4" y="2"/>
                    </a:lnTo>
                    <a:lnTo>
                      <a:pt x="2" y="2"/>
                    </a:lnTo>
                    <a:lnTo>
                      <a:pt x="0" y="0"/>
                    </a:lnTo>
                    <a:lnTo>
                      <a:pt x="0" y="2"/>
                    </a:lnTo>
                    <a:lnTo>
                      <a:pt x="2" y="2"/>
                    </a:lnTo>
                    <a:lnTo>
                      <a:pt x="2" y="4"/>
                    </a:lnTo>
                    <a:lnTo>
                      <a:pt x="4" y="4"/>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7" name="Freeform 1742"/>
              <p:cNvSpPr>
                <a:spLocks/>
              </p:cNvSpPr>
              <p:nvPr/>
            </p:nvSpPr>
            <p:spPr bwMode="auto">
              <a:xfrm>
                <a:off x="2246" y="3494"/>
                <a:ext cx="6" cy="6"/>
              </a:xfrm>
              <a:custGeom>
                <a:avLst/>
                <a:gdLst>
                  <a:gd name="T0" fmla="*/ 0 w 6"/>
                  <a:gd name="T1" fmla="*/ 6 h 6"/>
                  <a:gd name="T2" fmla="*/ 2 w 6"/>
                  <a:gd name="T3" fmla="*/ 6 h 6"/>
                  <a:gd name="T4" fmla="*/ 4 w 6"/>
                  <a:gd name="T5" fmla="*/ 4 h 6"/>
                  <a:gd name="T6" fmla="*/ 6 w 6"/>
                  <a:gd name="T7" fmla="*/ 2 h 6"/>
                  <a:gd name="T8" fmla="*/ 6 w 6"/>
                  <a:gd name="T9" fmla="*/ 0 h 6"/>
                  <a:gd name="T10" fmla="*/ 4 w 6"/>
                  <a:gd name="T11" fmla="*/ 0 h 6"/>
                  <a:gd name="T12" fmla="*/ 4 w 6"/>
                  <a:gd name="T13" fmla="*/ 2 h 6"/>
                  <a:gd name="T14" fmla="*/ 4 w 6"/>
                  <a:gd name="T15" fmla="*/ 2 h 6"/>
                  <a:gd name="T16" fmla="*/ 2 w 6"/>
                  <a:gd name="T17" fmla="*/ 4 h 6"/>
                  <a:gd name="T18" fmla="*/ 2 w 6"/>
                  <a:gd name="T19" fmla="*/ 4 h 6"/>
                  <a:gd name="T20" fmla="*/ 2 w 6"/>
                  <a:gd name="T21" fmla="*/ 6 h 6"/>
                  <a:gd name="T22" fmla="*/ 0 w 6"/>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6">
                    <a:moveTo>
                      <a:pt x="0" y="6"/>
                    </a:moveTo>
                    <a:lnTo>
                      <a:pt x="2" y="6"/>
                    </a:lnTo>
                    <a:lnTo>
                      <a:pt x="4" y="4"/>
                    </a:lnTo>
                    <a:lnTo>
                      <a:pt x="6" y="2"/>
                    </a:lnTo>
                    <a:lnTo>
                      <a:pt x="6" y="0"/>
                    </a:lnTo>
                    <a:lnTo>
                      <a:pt x="4" y="0"/>
                    </a:lnTo>
                    <a:lnTo>
                      <a:pt x="4" y="2"/>
                    </a:lnTo>
                    <a:lnTo>
                      <a:pt x="2" y="4"/>
                    </a:lnTo>
                    <a:lnTo>
                      <a:pt x="2" y="6"/>
                    </a:lnTo>
                    <a:lnTo>
                      <a:pt x="0" y="6"/>
                    </a:lnTo>
                    <a:close/>
                  </a:path>
                </a:pathLst>
              </a:custGeom>
              <a:solidFill>
                <a:srgbClr val="5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8" name="Freeform 1743"/>
              <p:cNvSpPr>
                <a:spLocks/>
              </p:cNvSpPr>
              <p:nvPr/>
            </p:nvSpPr>
            <p:spPr bwMode="auto">
              <a:xfrm>
                <a:off x="2232" y="3440"/>
                <a:ext cx="30" cy="12"/>
              </a:xfrm>
              <a:custGeom>
                <a:avLst/>
                <a:gdLst>
                  <a:gd name="T0" fmla="*/ 4 w 30"/>
                  <a:gd name="T1" fmla="*/ 0 h 12"/>
                  <a:gd name="T2" fmla="*/ 26 w 30"/>
                  <a:gd name="T3" fmla="*/ 0 h 12"/>
                  <a:gd name="T4" fmla="*/ 28 w 30"/>
                  <a:gd name="T5" fmla="*/ 0 h 12"/>
                  <a:gd name="T6" fmla="*/ 28 w 30"/>
                  <a:gd name="T7" fmla="*/ 0 h 12"/>
                  <a:gd name="T8" fmla="*/ 30 w 30"/>
                  <a:gd name="T9" fmla="*/ 2 h 12"/>
                  <a:gd name="T10" fmla="*/ 30 w 30"/>
                  <a:gd name="T11" fmla="*/ 4 h 12"/>
                  <a:gd name="T12" fmla="*/ 30 w 30"/>
                  <a:gd name="T13" fmla="*/ 10 h 12"/>
                  <a:gd name="T14" fmla="*/ 30 w 30"/>
                  <a:gd name="T15" fmla="*/ 10 h 12"/>
                  <a:gd name="T16" fmla="*/ 28 w 30"/>
                  <a:gd name="T17" fmla="*/ 12 h 12"/>
                  <a:gd name="T18" fmla="*/ 28 w 30"/>
                  <a:gd name="T19" fmla="*/ 12 h 12"/>
                  <a:gd name="T20" fmla="*/ 26 w 30"/>
                  <a:gd name="T21" fmla="*/ 12 h 12"/>
                  <a:gd name="T22" fmla="*/ 4 w 30"/>
                  <a:gd name="T23" fmla="*/ 12 h 12"/>
                  <a:gd name="T24" fmla="*/ 2 w 30"/>
                  <a:gd name="T25" fmla="*/ 12 h 12"/>
                  <a:gd name="T26" fmla="*/ 0 w 30"/>
                  <a:gd name="T27" fmla="*/ 12 h 12"/>
                  <a:gd name="T28" fmla="*/ 0 w 30"/>
                  <a:gd name="T29" fmla="*/ 10 h 12"/>
                  <a:gd name="T30" fmla="*/ 0 w 30"/>
                  <a:gd name="T31" fmla="*/ 10 h 12"/>
                  <a:gd name="T32" fmla="*/ 0 w 30"/>
                  <a:gd name="T33" fmla="*/ 4 h 12"/>
                  <a:gd name="T34" fmla="*/ 0 w 30"/>
                  <a:gd name="T35" fmla="*/ 2 h 12"/>
                  <a:gd name="T36" fmla="*/ 0 w 30"/>
                  <a:gd name="T37" fmla="*/ 0 h 12"/>
                  <a:gd name="T38" fmla="*/ 2 w 30"/>
                  <a:gd name="T39" fmla="*/ 0 h 12"/>
                  <a:gd name="T40" fmla="*/ 4 w 30"/>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2">
                    <a:moveTo>
                      <a:pt x="4" y="0"/>
                    </a:moveTo>
                    <a:lnTo>
                      <a:pt x="26" y="0"/>
                    </a:lnTo>
                    <a:lnTo>
                      <a:pt x="28" y="0"/>
                    </a:lnTo>
                    <a:lnTo>
                      <a:pt x="30" y="2"/>
                    </a:lnTo>
                    <a:lnTo>
                      <a:pt x="30" y="4"/>
                    </a:lnTo>
                    <a:lnTo>
                      <a:pt x="30" y="10"/>
                    </a:lnTo>
                    <a:lnTo>
                      <a:pt x="28" y="12"/>
                    </a:lnTo>
                    <a:lnTo>
                      <a:pt x="26" y="12"/>
                    </a:lnTo>
                    <a:lnTo>
                      <a:pt x="4" y="12"/>
                    </a:lnTo>
                    <a:lnTo>
                      <a:pt x="2" y="12"/>
                    </a:lnTo>
                    <a:lnTo>
                      <a:pt x="0" y="12"/>
                    </a:lnTo>
                    <a:lnTo>
                      <a:pt x="0" y="10"/>
                    </a:lnTo>
                    <a:lnTo>
                      <a:pt x="0" y="4"/>
                    </a:lnTo>
                    <a:lnTo>
                      <a:pt x="0" y="2"/>
                    </a:lnTo>
                    <a:lnTo>
                      <a:pt x="0" y="0"/>
                    </a:lnTo>
                    <a:lnTo>
                      <a:pt x="2"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9" name="Freeform 1744"/>
              <p:cNvSpPr>
                <a:spLocks/>
              </p:cNvSpPr>
              <p:nvPr/>
            </p:nvSpPr>
            <p:spPr bwMode="auto">
              <a:xfrm>
                <a:off x="2234" y="3442"/>
                <a:ext cx="10" cy="8"/>
              </a:xfrm>
              <a:custGeom>
                <a:avLst/>
                <a:gdLst>
                  <a:gd name="T0" fmla="*/ 8 w 10"/>
                  <a:gd name="T1" fmla="*/ 4 h 8"/>
                  <a:gd name="T2" fmla="*/ 8 w 10"/>
                  <a:gd name="T3" fmla="*/ 4 h 8"/>
                  <a:gd name="T4" fmla="*/ 8 w 10"/>
                  <a:gd name="T5" fmla="*/ 2 h 8"/>
                  <a:gd name="T6" fmla="*/ 8 w 10"/>
                  <a:gd name="T7" fmla="*/ 2 h 8"/>
                  <a:gd name="T8" fmla="*/ 8 w 10"/>
                  <a:gd name="T9" fmla="*/ 2 h 8"/>
                  <a:gd name="T10" fmla="*/ 8 w 10"/>
                  <a:gd name="T11" fmla="*/ 0 h 8"/>
                  <a:gd name="T12" fmla="*/ 6 w 10"/>
                  <a:gd name="T13" fmla="*/ 0 h 8"/>
                  <a:gd name="T14" fmla="*/ 6 w 10"/>
                  <a:gd name="T15" fmla="*/ 0 h 8"/>
                  <a:gd name="T16" fmla="*/ 6 w 10"/>
                  <a:gd name="T17" fmla="*/ 0 h 8"/>
                  <a:gd name="T18" fmla="*/ 4 w 10"/>
                  <a:gd name="T19" fmla="*/ 0 h 8"/>
                  <a:gd name="T20" fmla="*/ 4 w 10"/>
                  <a:gd name="T21" fmla="*/ 0 h 8"/>
                  <a:gd name="T22" fmla="*/ 2 w 10"/>
                  <a:gd name="T23" fmla="*/ 0 h 8"/>
                  <a:gd name="T24" fmla="*/ 2 w 10"/>
                  <a:gd name="T25" fmla="*/ 2 h 8"/>
                  <a:gd name="T26" fmla="*/ 2 w 10"/>
                  <a:gd name="T27" fmla="*/ 2 h 8"/>
                  <a:gd name="T28" fmla="*/ 0 w 10"/>
                  <a:gd name="T29" fmla="*/ 2 h 8"/>
                  <a:gd name="T30" fmla="*/ 0 w 10"/>
                  <a:gd name="T31" fmla="*/ 4 h 8"/>
                  <a:gd name="T32" fmla="*/ 0 w 10"/>
                  <a:gd name="T33" fmla="*/ 4 h 8"/>
                  <a:gd name="T34" fmla="*/ 0 w 10"/>
                  <a:gd name="T35" fmla="*/ 4 h 8"/>
                  <a:gd name="T36" fmla="*/ 0 w 10"/>
                  <a:gd name="T37" fmla="*/ 6 h 8"/>
                  <a:gd name="T38" fmla="*/ 0 w 10"/>
                  <a:gd name="T39" fmla="*/ 6 h 8"/>
                  <a:gd name="T40" fmla="*/ 0 w 10"/>
                  <a:gd name="T41" fmla="*/ 6 h 8"/>
                  <a:gd name="T42" fmla="*/ 2 w 10"/>
                  <a:gd name="T43" fmla="*/ 8 h 8"/>
                  <a:gd name="T44" fmla="*/ 2 w 10"/>
                  <a:gd name="T45" fmla="*/ 8 h 8"/>
                  <a:gd name="T46" fmla="*/ 4 w 10"/>
                  <a:gd name="T47" fmla="*/ 8 h 8"/>
                  <a:gd name="T48" fmla="*/ 4 w 10"/>
                  <a:gd name="T49" fmla="*/ 8 h 8"/>
                  <a:gd name="T50" fmla="*/ 4 w 10"/>
                  <a:gd name="T51" fmla="*/ 8 h 8"/>
                  <a:gd name="T52" fmla="*/ 6 w 10"/>
                  <a:gd name="T53" fmla="*/ 8 h 8"/>
                  <a:gd name="T54" fmla="*/ 6 w 10"/>
                  <a:gd name="T55" fmla="*/ 8 h 8"/>
                  <a:gd name="T56" fmla="*/ 6 w 10"/>
                  <a:gd name="T57" fmla="*/ 8 h 8"/>
                  <a:gd name="T58" fmla="*/ 8 w 10"/>
                  <a:gd name="T59" fmla="*/ 8 h 8"/>
                  <a:gd name="T60" fmla="*/ 8 w 10"/>
                  <a:gd name="T61" fmla="*/ 8 h 8"/>
                  <a:gd name="T62" fmla="*/ 8 w 10"/>
                  <a:gd name="T63" fmla="*/ 6 h 8"/>
                  <a:gd name="T64" fmla="*/ 8 w 10"/>
                  <a:gd name="T65" fmla="*/ 6 h 8"/>
                  <a:gd name="T66" fmla="*/ 8 w 10"/>
                  <a:gd name="T67" fmla="*/ 6 h 8"/>
                  <a:gd name="T68" fmla="*/ 10 w 10"/>
                  <a:gd name="T69" fmla="*/ 4 h 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 h="8">
                    <a:moveTo>
                      <a:pt x="10" y="4"/>
                    </a:moveTo>
                    <a:lnTo>
                      <a:pt x="8" y="4"/>
                    </a:lnTo>
                    <a:lnTo>
                      <a:pt x="8" y="2"/>
                    </a:lnTo>
                    <a:lnTo>
                      <a:pt x="8" y="0"/>
                    </a:lnTo>
                    <a:lnTo>
                      <a:pt x="6" y="0"/>
                    </a:lnTo>
                    <a:lnTo>
                      <a:pt x="4" y="0"/>
                    </a:lnTo>
                    <a:lnTo>
                      <a:pt x="2" y="0"/>
                    </a:lnTo>
                    <a:lnTo>
                      <a:pt x="2" y="2"/>
                    </a:lnTo>
                    <a:lnTo>
                      <a:pt x="0" y="2"/>
                    </a:lnTo>
                    <a:lnTo>
                      <a:pt x="0" y="4"/>
                    </a:lnTo>
                    <a:lnTo>
                      <a:pt x="0" y="6"/>
                    </a:lnTo>
                    <a:lnTo>
                      <a:pt x="2" y="6"/>
                    </a:lnTo>
                    <a:lnTo>
                      <a:pt x="2" y="8"/>
                    </a:lnTo>
                    <a:lnTo>
                      <a:pt x="4" y="8"/>
                    </a:lnTo>
                    <a:lnTo>
                      <a:pt x="6" y="8"/>
                    </a:lnTo>
                    <a:lnTo>
                      <a:pt x="8" y="8"/>
                    </a:lnTo>
                    <a:lnTo>
                      <a:pt x="8" y="6"/>
                    </a:lnTo>
                    <a:lnTo>
                      <a:pt x="8" y="4"/>
                    </a:lnTo>
                    <a:lnTo>
                      <a:pt x="10" y="4"/>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0" name="Freeform 1745"/>
              <p:cNvSpPr>
                <a:spLocks/>
              </p:cNvSpPr>
              <p:nvPr/>
            </p:nvSpPr>
            <p:spPr bwMode="auto">
              <a:xfrm>
                <a:off x="2236" y="3540"/>
                <a:ext cx="10" cy="12"/>
              </a:xfrm>
              <a:custGeom>
                <a:avLst/>
                <a:gdLst>
                  <a:gd name="T0" fmla="*/ 8 w 10"/>
                  <a:gd name="T1" fmla="*/ 2 h 12"/>
                  <a:gd name="T2" fmla="*/ 8 w 10"/>
                  <a:gd name="T3" fmla="*/ 2 h 12"/>
                  <a:gd name="T4" fmla="*/ 6 w 10"/>
                  <a:gd name="T5" fmla="*/ 0 h 12"/>
                  <a:gd name="T6" fmla="*/ 6 w 10"/>
                  <a:gd name="T7" fmla="*/ 0 h 12"/>
                  <a:gd name="T8" fmla="*/ 6 w 10"/>
                  <a:gd name="T9" fmla="*/ 0 h 12"/>
                  <a:gd name="T10" fmla="*/ 4 w 10"/>
                  <a:gd name="T11" fmla="*/ 0 h 12"/>
                  <a:gd name="T12" fmla="*/ 2 w 10"/>
                  <a:gd name="T13" fmla="*/ 2 h 12"/>
                  <a:gd name="T14" fmla="*/ 2 w 10"/>
                  <a:gd name="T15" fmla="*/ 2 h 12"/>
                  <a:gd name="T16" fmla="*/ 2 w 10"/>
                  <a:gd name="T17" fmla="*/ 2 h 12"/>
                  <a:gd name="T18" fmla="*/ 0 w 10"/>
                  <a:gd name="T19" fmla="*/ 4 h 12"/>
                  <a:gd name="T20" fmla="*/ 0 w 10"/>
                  <a:gd name="T21" fmla="*/ 4 h 12"/>
                  <a:gd name="T22" fmla="*/ 0 w 10"/>
                  <a:gd name="T23" fmla="*/ 4 h 12"/>
                  <a:gd name="T24" fmla="*/ 0 w 10"/>
                  <a:gd name="T25" fmla="*/ 6 h 12"/>
                  <a:gd name="T26" fmla="*/ 0 w 10"/>
                  <a:gd name="T27" fmla="*/ 6 h 12"/>
                  <a:gd name="T28" fmla="*/ 0 w 10"/>
                  <a:gd name="T29" fmla="*/ 8 h 12"/>
                  <a:gd name="T30" fmla="*/ 0 w 10"/>
                  <a:gd name="T31" fmla="*/ 8 h 12"/>
                  <a:gd name="T32" fmla="*/ 2 w 10"/>
                  <a:gd name="T33" fmla="*/ 10 h 12"/>
                  <a:gd name="T34" fmla="*/ 2 w 10"/>
                  <a:gd name="T35" fmla="*/ 10 h 12"/>
                  <a:gd name="T36" fmla="*/ 2 w 10"/>
                  <a:gd name="T37" fmla="*/ 10 h 12"/>
                  <a:gd name="T38" fmla="*/ 4 w 10"/>
                  <a:gd name="T39" fmla="*/ 10 h 12"/>
                  <a:gd name="T40" fmla="*/ 4 w 10"/>
                  <a:gd name="T41" fmla="*/ 10 h 12"/>
                  <a:gd name="T42" fmla="*/ 6 w 10"/>
                  <a:gd name="T43" fmla="*/ 12 h 12"/>
                  <a:gd name="T44" fmla="*/ 6 w 10"/>
                  <a:gd name="T45" fmla="*/ 10 h 12"/>
                  <a:gd name="T46" fmla="*/ 6 w 10"/>
                  <a:gd name="T47" fmla="*/ 10 h 12"/>
                  <a:gd name="T48" fmla="*/ 8 w 10"/>
                  <a:gd name="T49" fmla="*/ 10 h 12"/>
                  <a:gd name="T50" fmla="*/ 8 w 10"/>
                  <a:gd name="T51" fmla="*/ 10 h 12"/>
                  <a:gd name="T52" fmla="*/ 8 w 10"/>
                  <a:gd name="T53" fmla="*/ 8 h 12"/>
                  <a:gd name="T54" fmla="*/ 10 w 10"/>
                  <a:gd name="T55" fmla="*/ 8 h 12"/>
                  <a:gd name="T56" fmla="*/ 10 w 10"/>
                  <a:gd name="T57" fmla="*/ 6 h 12"/>
                  <a:gd name="T58" fmla="*/ 10 w 10"/>
                  <a:gd name="T59" fmla="*/ 6 h 12"/>
                  <a:gd name="T60" fmla="*/ 10 w 10"/>
                  <a:gd name="T61" fmla="*/ 6 h 12"/>
                  <a:gd name="T62" fmla="*/ 10 w 10"/>
                  <a:gd name="T63" fmla="*/ 4 h 12"/>
                  <a:gd name="T64" fmla="*/ 10 w 10"/>
                  <a:gd name="T65" fmla="*/ 4 h 12"/>
                  <a:gd name="T66" fmla="*/ 8 w 10"/>
                  <a:gd name="T67" fmla="*/ 2 h 12"/>
                  <a:gd name="T68" fmla="*/ 8 w 10"/>
                  <a:gd name="T69" fmla="*/ 2 h 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 h="12">
                    <a:moveTo>
                      <a:pt x="8" y="2"/>
                    </a:moveTo>
                    <a:lnTo>
                      <a:pt x="8" y="2"/>
                    </a:lnTo>
                    <a:lnTo>
                      <a:pt x="6" y="2"/>
                    </a:lnTo>
                    <a:lnTo>
                      <a:pt x="6" y="0"/>
                    </a:lnTo>
                    <a:lnTo>
                      <a:pt x="4" y="0"/>
                    </a:lnTo>
                    <a:lnTo>
                      <a:pt x="4" y="2"/>
                    </a:lnTo>
                    <a:lnTo>
                      <a:pt x="2" y="2"/>
                    </a:lnTo>
                    <a:lnTo>
                      <a:pt x="0" y="4"/>
                    </a:lnTo>
                    <a:lnTo>
                      <a:pt x="0" y="6"/>
                    </a:lnTo>
                    <a:lnTo>
                      <a:pt x="0" y="8"/>
                    </a:lnTo>
                    <a:lnTo>
                      <a:pt x="2" y="10"/>
                    </a:lnTo>
                    <a:lnTo>
                      <a:pt x="4" y="10"/>
                    </a:lnTo>
                    <a:lnTo>
                      <a:pt x="4" y="12"/>
                    </a:lnTo>
                    <a:lnTo>
                      <a:pt x="6" y="12"/>
                    </a:lnTo>
                    <a:lnTo>
                      <a:pt x="6" y="10"/>
                    </a:lnTo>
                    <a:lnTo>
                      <a:pt x="8" y="10"/>
                    </a:lnTo>
                    <a:lnTo>
                      <a:pt x="8" y="8"/>
                    </a:lnTo>
                    <a:lnTo>
                      <a:pt x="10" y="8"/>
                    </a:lnTo>
                    <a:lnTo>
                      <a:pt x="10" y="6"/>
                    </a:lnTo>
                    <a:lnTo>
                      <a:pt x="10" y="4"/>
                    </a:lnTo>
                    <a:lnTo>
                      <a:pt x="8" y="2"/>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1" name="Freeform 1746"/>
              <p:cNvSpPr>
                <a:spLocks/>
              </p:cNvSpPr>
              <p:nvPr/>
            </p:nvSpPr>
            <p:spPr bwMode="auto">
              <a:xfrm>
                <a:off x="2238" y="3538"/>
                <a:ext cx="6" cy="10"/>
              </a:xfrm>
              <a:custGeom>
                <a:avLst/>
                <a:gdLst>
                  <a:gd name="T0" fmla="*/ 4 w 6"/>
                  <a:gd name="T1" fmla="*/ 10 h 10"/>
                  <a:gd name="T2" fmla="*/ 6 w 6"/>
                  <a:gd name="T3" fmla="*/ 10 h 10"/>
                  <a:gd name="T4" fmla="*/ 6 w 6"/>
                  <a:gd name="T5" fmla="*/ 8 h 10"/>
                  <a:gd name="T6" fmla="*/ 6 w 6"/>
                  <a:gd name="T7" fmla="*/ 8 h 10"/>
                  <a:gd name="T8" fmla="*/ 6 w 6"/>
                  <a:gd name="T9" fmla="*/ 8 h 10"/>
                  <a:gd name="T10" fmla="*/ 6 w 6"/>
                  <a:gd name="T11" fmla="*/ 8 h 10"/>
                  <a:gd name="T12" fmla="*/ 6 w 6"/>
                  <a:gd name="T13" fmla="*/ 8 h 10"/>
                  <a:gd name="T14" fmla="*/ 6 w 6"/>
                  <a:gd name="T15" fmla="*/ 6 h 10"/>
                  <a:gd name="T16" fmla="*/ 6 w 6"/>
                  <a:gd name="T17" fmla="*/ 6 h 10"/>
                  <a:gd name="T18" fmla="*/ 6 w 6"/>
                  <a:gd name="T19" fmla="*/ 6 h 10"/>
                  <a:gd name="T20" fmla="*/ 6 w 6"/>
                  <a:gd name="T21" fmla="*/ 4 h 10"/>
                  <a:gd name="T22" fmla="*/ 6 w 6"/>
                  <a:gd name="T23" fmla="*/ 4 h 10"/>
                  <a:gd name="T24" fmla="*/ 6 w 6"/>
                  <a:gd name="T25" fmla="*/ 4 h 10"/>
                  <a:gd name="T26" fmla="*/ 6 w 6"/>
                  <a:gd name="T27" fmla="*/ 4 h 10"/>
                  <a:gd name="T28" fmla="*/ 6 w 6"/>
                  <a:gd name="T29" fmla="*/ 2 h 10"/>
                  <a:gd name="T30" fmla="*/ 6 w 6"/>
                  <a:gd name="T31" fmla="*/ 2 h 10"/>
                  <a:gd name="T32" fmla="*/ 6 w 6"/>
                  <a:gd name="T33" fmla="*/ 2 h 10"/>
                  <a:gd name="T34" fmla="*/ 4 w 6"/>
                  <a:gd name="T35" fmla="*/ 2 h 10"/>
                  <a:gd name="T36" fmla="*/ 4 w 6"/>
                  <a:gd name="T37" fmla="*/ 2 h 10"/>
                  <a:gd name="T38" fmla="*/ 4 w 6"/>
                  <a:gd name="T39" fmla="*/ 2 h 10"/>
                  <a:gd name="T40" fmla="*/ 4 w 6"/>
                  <a:gd name="T41" fmla="*/ 2 h 10"/>
                  <a:gd name="T42" fmla="*/ 4 w 6"/>
                  <a:gd name="T43" fmla="*/ 2 h 10"/>
                  <a:gd name="T44" fmla="*/ 2 w 6"/>
                  <a:gd name="T45" fmla="*/ 0 h 10"/>
                  <a:gd name="T46" fmla="*/ 2 w 6"/>
                  <a:gd name="T47" fmla="*/ 0 h 10"/>
                  <a:gd name="T48" fmla="*/ 2 w 6"/>
                  <a:gd name="T49" fmla="*/ 2 h 10"/>
                  <a:gd name="T50" fmla="*/ 0 w 6"/>
                  <a:gd name="T51" fmla="*/ 2 h 10"/>
                  <a:gd name="T52" fmla="*/ 0 w 6"/>
                  <a:gd name="T53" fmla="*/ 2 h 10"/>
                  <a:gd name="T54" fmla="*/ 0 w 6"/>
                  <a:gd name="T55" fmla="*/ 2 h 10"/>
                  <a:gd name="T56" fmla="*/ 2 w 6"/>
                  <a:gd name="T57" fmla="*/ 6 h 10"/>
                  <a:gd name="T58" fmla="*/ 4 w 6"/>
                  <a:gd name="T59" fmla="*/ 10 h 10"/>
                  <a:gd name="T60" fmla="*/ 4 w 6"/>
                  <a:gd name="T61" fmla="*/ 10 h 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 h="10">
                    <a:moveTo>
                      <a:pt x="4" y="10"/>
                    </a:moveTo>
                    <a:lnTo>
                      <a:pt x="6" y="10"/>
                    </a:lnTo>
                    <a:lnTo>
                      <a:pt x="6" y="8"/>
                    </a:lnTo>
                    <a:lnTo>
                      <a:pt x="6" y="6"/>
                    </a:lnTo>
                    <a:lnTo>
                      <a:pt x="6" y="4"/>
                    </a:lnTo>
                    <a:lnTo>
                      <a:pt x="6" y="2"/>
                    </a:lnTo>
                    <a:lnTo>
                      <a:pt x="4" y="2"/>
                    </a:lnTo>
                    <a:lnTo>
                      <a:pt x="2" y="0"/>
                    </a:lnTo>
                    <a:lnTo>
                      <a:pt x="2" y="2"/>
                    </a:lnTo>
                    <a:lnTo>
                      <a:pt x="0" y="2"/>
                    </a:lnTo>
                    <a:lnTo>
                      <a:pt x="2" y="6"/>
                    </a:lnTo>
                    <a:lnTo>
                      <a:pt x="4" y="1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2" name="Freeform 1747"/>
              <p:cNvSpPr>
                <a:spLocks/>
              </p:cNvSpPr>
              <p:nvPr/>
            </p:nvSpPr>
            <p:spPr bwMode="auto">
              <a:xfrm>
                <a:off x="2238" y="3542"/>
                <a:ext cx="6" cy="6"/>
              </a:xfrm>
              <a:custGeom>
                <a:avLst/>
                <a:gdLst>
                  <a:gd name="T0" fmla="*/ 6 w 6"/>
                  <a:gd name="T1" fmla="*/ 4 h 6"/>
                  <a:gd name="T2" fmla="*/ 6 w 6"/>
                  <a:gd name="T3" fmla="*/ 4 h 6"/>
                  <a:gd name="T4" fmla="*/ 6 w 6"/>
                  <a:gd name="T5" fmla="*/ 4 h 6"/>
                  <a:gd name="T6" fmla="*/ 6 w 6"/>
                  <a:gd name="T7" fmla="*/ 2 h 6"/>
                  <a:gd name="T8" fmla="*/ 6 w 6"/>
                  <a:gd name="T9" fmla="*/ 2 h 6"/>
                  <a:gd name="T10" fmla="*/ 4 w 6"/>
                  <a:gd name="T11" fmla="*/ 2 h 6"/>
                  <a:gd name="T12" fmla="*/ 4 w 6"/>
                  <a:gd name="T13" fmla="*/ 2 h 6"/>
                  <a:gd name="T14" fmla="*/ 4 w 6"/>
                  <a:gd name="T15" fmla="*/ 2 h 6"/>
                  <a:gd name="T16" fmla="*/ 4 w 6"/>
                  <a:gd name="T17" fmla="*/ 2 h 6"/>
                  <a:gd name="T18" fmla="*/ 4 w 6"/>
                  <a:gd name="T19" fmla="*/ 2 h 6"/>
                  <a:gd name="T20" fmla="*/ 4 w 6"/>
                  <a:gd name="T21" fmla="*/ 2 h 6"/>
                  <a:gd name="T22" fmla="*/ 4 w 6"/>
                  <a:gd name="T23" fmla="*/ 2 h 6"/>
                  <a:gd name="T24" fmla="*/ 4 w 6"/>
                  <a:gd name="T25" fmla="*/ 0 h 6"/>
                  <a:gd name="T26" fmla="*/ 2 w 6"/>
                  <a:gd name="T27" fmla="*/ 2 h 6"/>
                  <a:gd name="T28" fmla="*/ 2 w 6"/>
                  <a:gd name="T29" fmla="*/ 2 h 6"/>
                  <a:gd name="T30" fmla="*/ 2 w 6"/>
                  <a:gd name="T31" fmla="*/ 2 h 6"/>
                  <a:gd name="T32" fmla="*/ 2 w 6"/>
                  <a:gd name="T33" fmla="*/ 2 h 6"/>
                  <a:gd name="T34" fmla="*/ 2 w 6"/>
                  <a:gd name="T35" fmla="*/ 2 h 6"/>
                  <a:gd name="T36" fmla="*/ 2 w 6"/>
                  <a:gd name="T37" fmla="*/ 2 h 6"/>
                  <a:gd name="T38" fmla="*/ 0 w 6"/>
                  <a:gd name="T39" fmla="*/ 2 h 6"/>
                  <a:gd name="T40" fmla="*/ 0 w 6"/>
                  <a:gd name="T41" fmla="*/ 2 h 6"/>
                  <a:gd name="T42" fmla="*/ 0 w 6"/>
                  <a:gd name="T43" fmla="*/ 2 h 6"/>
                  <a:gd name="T44" fmla="*/ 0 w 6"/>
                  <a:gd name="T45" fmla="*/ 4 h 6"/>
                  <a:gd name="T46" fmla="*/ 0 w 6"/>
                  <a:gd name="T47" fmla="*/ 4 h 6"/>
                  <a:gd name="T48" fmla="*/ 0 w 6"/>
                  <a:gd name="T49" fmla="*/ 4 h 6"/>
                  <a:gd name="T50" fmla="*/ 0 w 6"/>
                  <a:gd name="T51" fmla="*/ 4 h 6"/>
                  <a:gd name="T52" fmla="*/ 0 w 6"/>
                  <a:gd name="T53" fmla="*/ 4 h 6"/>
                  <a:gd name="T54" fmla="*/ 0 w 6"/>
                  <a:gd name="T55" fmla="*/ 4 h 6"/>
                  <a:gd name="T56" fmla="*/ 0 w 6"/>
                  <a:gd name="T57" fmla="*/ 4 h 6"/>
                  <a:gd name="T58" fmla="*/ 0 w 6"/>
                  <a:gd name="T59" fmla="*/ 4 h 6"/>
                  <a:gd name="T60" fmla="*/ 2 w 6"/>
                  <a:gd name="T61" fmla="*/ 6 h 6"/>
                  <a:gd name="T62" fmla="*/ 2 w 6"/>
                  <a:gd name="T63" fmla="*/ 6 h 6"/>
                  <a:gd name="T64" fmla="*/ 2 w 6"/>
                  <a:gd name="T65" fmla="*/ 6 h 6"/>
                  <a:gd name="T66" fmla="*/ 2 w 6"/>
                  <a:gd name="T67" fmla="*/ 6 h 6"/>
                  <a:gd name="T68" fmla="*/ 2 w 6"/>
                  <a:gd name="T69" fmla="*/ 6 h 6"/>
                  <a:gd name="T70" fmla="*/ 4 w 6"/>
                  <a:gd name="T71" fmla="*/ 6 h 6"/>
                  <a:gd name="T72" fmla="*/ 4 w 6"/>
                  <a:gd name="T73" fmla="*/ 6 h 6"/>
                  <a:gd name="T74" fmla="*/ 4 w 6"/>
                  <a:gd name="T75" fmla="*/ 6 h 6"/>
                  <a:gd name="T76" fmla="*/ 4 w 6"/>
                  <a:gd name="T77" fmla="*/ 6 h 6"/>
                  <a:gd name="T78" fmla="*/ 4 w 6"/>
                  <a:gd name="T79" fmla="*/ 6 h 6"/>
                  <a:gd name="T80" fmla="*/ 4 w 6"/>
                  <a:gd name="T81" fmla="*/ 4 h 6"/>
                  <a:gd name="T82" fmla="*/ 6 w 6"/>
                  <a:gd name="T83" fmla="*/ 4 h 6"/>
                  <a:gd name="T84" fmla="*/ 6 w 6"/>
                  <a:gd name="T85" fmla="*/ 4 h 6"/>
                  <a:gd name="T86" fmla="*/ 6 w 6"/>
                  <a:gd name="T87" fmla="*/ 4 h 6"/>
                  <a:gd name="T88" fmla="*/ 6 w 6"/>
                  <a:gd name="T89" fmla="*/ 4 h 6"/>
                  <a:gd name="T90" fmla="*/ 6 w 6"/>
                  <a:gd name="T91" fmla="*/ 4 h 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 h="6">
                    <a:moveTo>
                      <a:pt x="6" y="4"/>
                    </a:moveTo>
                    <a:lnTo>
                      <a:pt x="6" y="4"/>
                    </a:lnTo>
                    <a:lnTo>
                      <a:pt x="6" y="2"/>
                    </a:lnTo>
                    <a:lnTo>
                      <a:pt x="4" y="2"/>
                    </a:lnTo>
                    <a:lnTo>
                      <a:pt x="4" y="0"/>
                    </a:lnTo>
                    <a:lnTo>
                      <a:pt x="2" y="2"/>
                    </a:lnTo>
                    <a:lnTo>
                      <a:pt x="0" y="2"/>
                    </a:lnTo>
                    <a:lnTo>
                      <a:pt x="0" y="4"/>
                    </a:lnTo>
                    <a:lnTo>
                      <a:pt x="2" y="6"/>
                    </a:lnTo>
                    <a:lnTo>
                      <a:pt x="4" y="6"/>
                    </a:lnTo>
                    <a:lnTo>
                      <a:pt x="4" y="4"/>
                    </a:lnTo>
                    <a:lnTo>
                      <a:pt x="6" y="4"/>
                    </a:lnTo>
                    <a:close/>
                  </a:path>
                </a:pathLst>
              </a:custGeom>
              <a:solidFill>
                <a:srgbClr val="CAF5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3" name="Freeform 1748"/>
              <p:cNvSpPr>
                <a:spLocks/>
              </p:cNvSpPr>
              <p:nvPr/>
            </p:nvSpPr>
            <p:spPr bwMode="auto">
              <a:xfrm>
                <a:off x="2238" y="3542"/>
                <a:ext cx="6" cy="6"/>
              </a:xfrm>
              <a:custGeom>
                <a:avLst/>
                <a:gdLst>
                  <a:gd name="T0" fmla="*/ 6 w 6"/>
                  <a:gd name="T1" fmla="*/ 4 h 6"/>
                  <a:gd name="T2" fmla="*/ 6 w 6"/>
                  <a:gd name="T3" fmla="*/ 4 h 6"/>
                  <a:gd name="T4" fmla="*/ 6 w 6"/>
                  <a:gd name="T5" fmla="*/ 4 h 6"/>
                  <a:gd name="T6" fmla="*/ 6 w 6"/>
                  <a:gd name="T7" fmla="*/ 2 h 6"/>
                  <a:gd name="T8" fmla="*/ 6 w 6"/>
                  <a:gd name="T9" fmla="*/ 2 h 6"/>
                  <a:gd name="T10" fmla="*/ 4 w 6"/>
                  <a:gd name="T11" fmla="*/ 2 h 6"/>
                  <a:gd name="T12" fmla="*/ 4 w 6"/>
                  <a:gd name="T13" fmla="*/ 2 h 6"/>
                  <a:gd name="T14" fmla="*/ 4 w 6"/>
                  <a:gd name="T15" fmla="*/ 2 h 6"/>
                  <a:gd name="T16" fmla="*/ 4 w 6"/>
                  <a:gd name="T17" fmla="*/ 2 h 6"/>
                  <a:gd name="T18" fmla="*/ 4 w 6"/>
                  <a:gd name="T19" fmla="*/ 2 h 6"/>
                  <a:gd name="T20" fmla="*/ 4 w 6"/>
                  <a:gd name="T21" fmla="*/ 2 h 6"/>
                  <a:gd name="T22" fmla="*/ 4 w 6"/>
                  <a:gd name="T23" fmla="*/ 2 h 6"/>
                  <a:gd name="T24" fmla="*/ 4 w 6"/>
                  <a:gd name="T25" fmla="*/ 0 h 6"/>
                  <a:gd name="T26" fmla="*/ 2 w 6"/>
                  <a:gd name="T27" fmla="*/ 2 h 6"/>
                  <a:gd name="T28" fmla="*/ 2 w 6"/>
                  <a:gd name="T29" fmla="*/ 2 h 6"/>
                  <a:gd name="T30" fmla="*/ 2 w 6"/>
                  <a:gd name="T31" fmla="*/ 2 h 6"/>
                  <a:gd name="T32" fmla="*/ 2 w 6"/>
                  <a:gd name="T33" fmla="*/ 2 h 6"/>
                  <a:gd name="T34" fmla="*/ 2 w 6"/>
                  <a:gd name="T35" fmla="*/ 2 h 6"/>
                  <a:gd name="T36" fmla="*/ 2 w 6"/>
                  <a:gd name="T37" fmla="*/ 2 h 6"/>
                  <a:gd name="T38" fmla="*/ 0 w 6"/>
                  <a:gd name="T39" fmla="*/ 2 h 6"/>
                  <a:gd name="T40" fmla="*/ 0 w 6"/>
                  <a:gd name="T41" fmla="*/ 2 h 6"/>
                  <a:gd name="T42" fmla="*/ 0 w 6"/>
                  <a:gd name="T43" fmla="*/ 2 h 6"/>
                  <a:gd name="T44" fmla="*/ 0 w 6"/>
                  <a:gd name="T45" fmla="*/ 4 h 6"/>
                  <a:gd name="T46" fmla="*/ 0 w 6"/>
                  <a:gd name="T47" fmla="*/ 4 h 6"/>
                  <a:gd name="T48" fmla="*/ 0 w 6"/>
                  <a:gd name="T49" fmla="*/ 4 h 6"/>
                  <a:gd name="T50" fmla="*/ 0 w 6"/>
                  <a:gd name="T51" fmla="*/ 4 h 6"/>
                  <a:gd name="T52" fmla="*/ 0 w 6"/>
                  <a:gd name="T53" fmla="*/ 4 h 6"/>
                  <a:gd name="T54" fmla="*/ 0 w 6"/>
                  <a:gd name="T55" fmla="*/ 4 h 6"/>
                  <a:gd name="T56" fmla="*/ 0 w 6"/>
                  <a:gd name="T57" fmla="*/ 4 h 6"/>
                  <a:gd name="T58" fmla="*/ 0 w 6"/>
                  <a:gd name="T59" fmla="*/ 4 h 6"/>
                  <a:gd name="T60" fmla="*/ 2 w 6"/>
                  <a:gd name="T61" fmla="*/ 6 h 6"/>
                  <a:gd name="T62" fmla="*/ 2 w 6"/>
                  <a:gd name="T63" fmla="*/ 6 h 6"/>
                  <a:gd name="T64" fmla="*/ 2 w 6"/>
                  <a:gd name="T65" fmla="*/ 6 h 6"/>
                  <a:gd name="T66" fmla="*/ 2 w 6"/>
                  <a:gd name="T67" fmla="*/ 6 h 6"/>
                  <a:gd name="T68" fmla="*/ 2 w 6"/>
                  <a:gd name="T69" fmla="*/ 6 h 6"/>
                  <a:gd name="T70" fmla="*/ 2 w 6"/>
                  <a:gd name="T71" fmla="*/ 6 h 6"/>
                  <a:gd name="T72" fmla="*/ 4 w 6"/>
                  <a:gd name="T73" fmla="*/ 6 h 6"/>
                  <a:gd name="T74" fmla="*/ 4 w 6"/>
                  <a:gd name="T75" fmla="*/ 6 h 6"/>
                  <a:gd name="T76" fmla="*/ 4 w 6"/>
                  <a:gd name="T77" fmla="*/ 6 h 6"/>
                  <a:gd name="T78" fmla="*/ 4 w 6"/>
                  <a:gd name="T79" fmla="*/ 6 h 6"/>
                  <a:gd name="T80" fmla="*/ 4 w 6"/>
                  <a:gd name="T81" fmla="*/ 6 h 6"/>
                  <a:gd name="T82" fmla="*/ 4 w 6"/>
                  <a:gd name="T83" fmla="*/ 6 h 6"/>
                  <a:gd name="T84" fmla="*/ 4 w 6"/>
                  <a:gd name="T85" fmla="*/ 6 h 6"/>
                  <a:gd name="T86" fmla="*/ 4 w 6"/>
                  <a:gd name="T87" fmla="*/ 4 h 6"/>
                  <a:gd name="T88" fmla="*/ 6 w 6"/>
                  <a:gd name="T89" fmla="*/ 4 h 6"/>
                  <a:gd name="T90" fmla="*/ 6 w 6"/>
                  <a:gd name="T91" fmla="*/ 4 h 6"/>
                  <a:gd name="T92" fmla="*/ 6 w 6"/>
                  <a:gd name="T93" fmla="*/ 4 h 6"/>
                  <a:gd name="T94" fmla="*/ 6 w 6"/>
                  <a:gd name="T95" fmla="*/ 4 h 6"/>
                  <a:gd name="T96" fmla="*/ 6 w 6"/>
                  <a:gd name="T97" fmla="*/ 4 h 6"/>
                  <a:gd name="T98" fmla="*/ 6 w 6"/>
                  <a:gd name="T99" fmla="*/ 4 h 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 h="6">
                    <a:moveTo>
                      <a:pt x="6" y="4"/>
                    </a:moveTo>
                    <a:lnTo>
                      <a:pt x="6" y="4"/>
                    </a:lnTo>
                    <a:lnTo>
                      <a:pt x="6" y="2"/>
                    </a:lnTo>
                    <a:lnTo>
                      <a:pt x="4" y="2"/>
                    </a:lnTo>
                    <a:lnTo>
                      <a:pt x="4" y="0"/>
                    </a:lnTo>
                    <a:lnTo>
                      <a:pt x="2" y="2"/>
                    </a:lnTo>
                    <a:lnTo>
                      <a:pt x="0" y="2"/>
                    </a:lnTo>
                    <a:lnTo>
                      <a:pt x="0" y="4"/>
                    </a:lnTo>
                    <a:lnTo>
                      <a:pt x="2" y="6"/>
                    </a:lnTo>
                    <a:lnTo>
                      <a:pt x="4" y="6"/>
                    </a:lnTo>
                    <a:lnTo>
                      <a:pt x="4" y="4"/>
                    </a:lnTo>
                    <a:lnTo>
                      <a:pt x="6"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 name="Freeform 1749"/>
              <p:cNvSpPr>
                <a:spLocks/>
              </p:cNvSpPr>
              <p:nvPr/>
            </p:nvSpPr>
            <p:spPr bwMode="auto">
              <a:xfrm>
                <a:off x="2226" y="3610"/>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 name="Freeform 1750"/>
              <p:cNvSpPr>
                <a:spLocks/>
              </p:cNvSpPr>
              <p:nvPr/>
            </p:nvSpPr>
            <p:spPr bwMode="auto">
              <a:xfrm>
                <a:off x="2226" y="3610"/>
                <a:ext cx="158" cy="1"/>
              </a:xfrm>
              <a:custGeom>
                <a:avLst/>
                <a:gdLst>
                  <a:gd name="T0" fmla="*/ 158 w 158"/>
                  <a:gd name="T1" fmla="*/ 0 h 1"/>
                  <a:gd name="T2" fmla="*/ 158 w 158"/>
                  <a:gd name="T3" fmla="*/ 0 h 1"/>
                  <a:gd name="T4" fmla="*/ 0 w 158"/>
                  <a:gd name="T5" fmla="*/ 0 h 1"/>
                  <a:gd name="T6" fmla="*/ 0 w 158"/>
                  <a:gd name="T7" fmla="*/ 0 h 1"/>
                  <a:gd name="T8" fmla="*/ 158 w 158"/>
                  <a:gd name="T9" fmla="*/ 0 h 1"/>
                  <a:gd name="T10" fmla="*/ 158 w 158"/>
                  <a:gd name="T11" fmla="*/ 0 h 1"/>
                  <a:gd name="T12" fmla="*/ 158 w 158"/>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 h="1">
                    <a:moveTo>
                      <a:pt x="158" y="0"/>
                    </a:moveTo>
                    <a:lnTo>
                      <a:pt x="158" y="0"/>
                    </a:lnTo>
                    <a:lnTo>
                      <a:pt x="0" y="0"/>
                    </a:lnTo>
                    <a:lnTo>
                      <a:pt x="1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 name="Freeform 1751"/>
              <p:cNvSpPr>
                <a:spLocks/>
              </p:cNvSpPr>
              <p:nvPr/>
            </p:nvSpPr>
            <p:spPr bwMode="auto">
              <a:xfrm>
                <a:off x="2384" y="3610"/>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 name="Freeform 1752"/>
              <p:cNvSpPr>
                <a:spLocks/>
              </p:cNvSpPr>
              <p:nvPr/>
            </p:nvSpPr>
            <p:spPr bwMode="auto">
              <a:xfrm>
                <a:off x="2238" y="3620"/>
                <a:ext cx="18" cy="16"/>
              </a:xfrm>
              <a:custGeom>
                <a:avLst/>
                <a:gdLst>
                  <a:gd name="T0" fmla="*/ 16 w 18"/>
                  <a:gd name="T1" fmla="*/ 2 h 16"/>
                  <a:gd name="T2" fmla="*/ 14 w 18"/>
                  <a:gd name="T3" fmla="*/ 0 h 16"/>
                  <a:gd name="T4" fmla="*/ 12 w 18"/>
                  <a:gd name="T5" fmla="*/ 0 h 16"/>
                  <a:gd name="T6" fmla="*/ 12 w 18"/>
                  <a:gd name="T7" fmla="*/ 0 h 16"/>
                  <a:gd name="T8" fmla="*/ 10 w 18"/>
                  <a:gd name="T9" fmla="*/ 0 h 16"/>
                  <a:gd name="T10" fmla="*/ 8 w 18"/>
                  <a:gd name="T11" fmla="*/ 0 h 16"/>
                  <a:gd name="T12" fmla="*/ 6 w 18"/>
                  <a:gd name="T13" fmla="*/ 0 h 16"/>
                  <a:gd name="T14" fmla="*/ 4 w 18"/>
                  <a:gd name="T15" fmla="*/ 0 h 16"/>
                  <a:gd name="T16" fmla="*/ 4 w 18"/>
                  <a:gd name="T17" fmla="*/ 2 h 16"/>
                  <a:gd name="T18" fmla="*/ 4 w 18"/>
                  <a:gd name="T19" fmla="*/ 2 h 16"/>
                  <a:gd name="T20" fmla="*/ 2 w 18"/>
                  <a:gd name="T21" fmla="*/ 4 h 16"/>
                  <a:gd name="T22" fmla="*/ 2 w 18"/>
                  <a:gd name="T23" fmla="*/ 4 h 16"/>
                  <a:gd name="T24" fmla="*/ 2 w 18"/>
                  <a:gd name="T25" fmla="*/ 6 h 16"/>
                  <a:gd name="T26" fmla="*/ 0 w 18"/>
                  <a:gd name="T27" fmla="*/ 8 h 16"/>
                  <a:gd name="T28" fmla="*/ 2 w 18"/>
                  <a:gd name="T29" fmla="*/ 10 h 16"/>
                  <a:gd name="T30" fmla="*/ 2 w 18"/>
                  <a:gd name="T31" fmla="*/ 10 h 16"/>
                  <a:gd name="T32" fmla="*/ 2 w 18"/>
                  <a:gd name="T33" fmla="*/ 12 h 16"/>
                  <a:gd name="T34" fmla="*/ 4 w 18"/>
                  <a:gd name="T35" fmla="*/ 14 h 16"/>
                  <a:gd name="T36" fmla="*/ 4 w 18"/>
                  <a:gd name="T37" fmla="*/ 14 h 16"/>
                  <a:gd name="T38" fmla="*/ 4 w 18"/>
                  <a:gd name="T39" fmla="*/ 14 h 16"/>
                  <a:gd name="T40" fmla="*/ 6 w 18"/>
                  <a:gd name="T41" fmla="*/ 16 h 16"/>
                  <a:gd name="T42" fmla="*/ 8 w 18"/>
                  <a:gd name="T43" fmla="*/ 16 h 16"/>
                  <a:gd name="T44" fmla="*/ 10 w 18"/>
                  <a:gd name="T45" fmla="*/ 16 h 16"/>
                  <a:gd name="T46" fmla="*/ 12 w 18"/>
                  <a:gd name="T47" fmla="*/ 16 h 16"/>
                  <a:gd name="T48" fmla="*/ 12 w 18"/>
                  <a:gd name="T49" fmla="*/ 16 h 16"/>
                  <a:gd name="T50" fmla="*/ 14 w 18"/>
                  <a:gd name="T51" fmla="*/ 14 h 16"/>
                  <a:gd name="T52" fmla="*/ 14 w 18"/>
                  <a:gd name="T53" fmla="*/ 14 h 16"/>
                  <a:gd name="T54" fmla="*/ 16 w 18"/>
                  <a:gd name="T55" fmla="*/ 14 h 16"/>
                  <a:gd name="T56" fmla="*/ 16 w 18"/>
                  <a:gd name="T57" fmla="*/ 12 h 16"/>
                  <a:gd name="T58" fmla="*/ 18 w 18"/>
                  <a:gd name="T59" fmla="*/ 10 h 16"/>
                  <a:gd name="T60" fmla="*/ 18 w 18"/>
                  <a:gd name="T61" fmla="*/ 10 h 16"/>
                  <a:gd name="T62" fmla="*/ 18 w 18"/>
                  <a:gd name="T63" fmla="*/ 8 h 16"/>
                  <a:gd name="T64" fmla="*/ 18 w 18"/>
                  <a:gd name="T65" fmla="*/ 6 h 16"/>
                  <a:gd name="T66" fmla="*/ 18 w 18"/>
                  <a:gd name="T67" fmla="*/ 4 h 16"/>
                  <a:gd name="T68" fmla="*/ 16 w 18"/>
                  <a:gd name="T69" fmla="*/ 4 h 16"/>
                  <a:gd name="T70" fmla="*/ 16 w 18"/>
                  <a:gd name="T71" fmla="*/ 2 h 16"/>
                  <a:gd name="T72" fmla="*/ 16 w 18"/>
                  <a:gd name="T73" fmla="*/ 2 h 16"/>
                  <a:gd name="T74" fmla="*/ 16 w 18"/>
                  <a:gd name="T75" fmla="*/ 2 h 16"/>
                  <a:gd name="T76" fmla="*/ 16 w 18"/>
                  <a:gd name="T77" fmla="*/ 2 h 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 h="16">
                    <a:moveTo>
                      <a:pt x="16" y="2"/>
                    </a:moveTo>
                    <a:lnTo>
                      <a:pt x="16" y="2"/>
                    </a:lnTo>
                    <a:lnTo>
                      <a:pt x="14" y="0"/>
                    </a:lnTo>
                    <a:lnTo>
                      <a:pt x="12" y="0"/>
                    </a:lnTo>
                    <a:lnTo>
                      <a:pt x="10" y="0"/>
                    </a:lnTo>
                    <a:lnTo>
                      <a:pt x="8" y="0"/>
                    </a:lnTo>
                    <a:lnTo>
                      <a:pt x="6" y="0"/>
                    </a:lnTo>
                    <a:lnTo>
                      <a:pt x="4" y="0"/>
                    </a:lnTo>
                    <a:lnTo>
                      <a:pt x="4" y="2"/>
                    </a:lnTo>
                    <a:lnTo>
                      <a:pt x="2" y="2"/>
                    </a:lnTo>
                    <a:lnTo>
                      <a:pt x="2" y="4"/>
                    </a:lnTo>
                    <a:lnTo>
                      <a:pt x="2" y="6"/>
                    </a:lnTo>
                    <a:lnTo>
                      <a:pt x="0" y="8"/>
                    </a:lnTo>
                    <a:lnTo>
                      <a:pt x="2" y="8"/>
                    </a:lnTo>
                    <a:lnTo>
                      <a:pt x="2" y="10"/>
                    </a:lnTo>
                    <a:lnTo>
                      <a:pt x="2" y="12"/>
                    </a:lnTo>
                    <a:lnTo>
                      <a:pt x="4" y="14"/>
                    </a:lnTo>
                    <a:lnTo>
                      <a:pt x="6" y="16"/>
                    </a:lnTo>
                    <a:lnTo>
                      <a:pt x="8" y="16"/>
                    </a:lnTo>
                    <a:lnTo>
                      <a:pt x="10" y="16"/>
                    </a:lnTo>
                    <a:lnTo>
                      <a:pt x="12" y="16"/>
                    </a:lnTo>
                    <a:lnTo>
                      <a:pt x="14" y="16"/>
                    </a:lnTo>
                    <a:lnTo>
                      <a:pt x="14" y="14"/>
                    </a:lnTo>
                    <a:lnTo>
                      <a:pt x="16" y="14"/>
                    </a:lnTo>
                    <a:lnTo>
                      <a:pt x="16" y="12"/>
                    </a:lnTo>
                    <a:lnTo>
                      <a:pt x="18" y="10"/>
                    </a:lnTo>
                    <a:lnTo>
                      <a:pt x="18" y="8"/>
                    </a:lnTo>
                    <a:lnTo>
                      <a:pt x="18" y="6"/>
                    </a:lnTo>
                    <a:lnTo>
                      <a:pt x="18" y="4"/>
                    </a:lnTo>
                    <a:lnTo>
                      <a:pt x="16" y="4"/>
                    </a:lnTo>
                    <a:lnTo>
                      <a:pt x="16" y="2"/>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 name="Freeform 1753"/>
              <p:cNvSpPr>
                <a:spLocks/>
              </p:cNvSpPr>
              <p:nvPr/>
            </p:nvSpPr>
            <p:spPr bwMode="auto">
              <a:xfrm>
                <a:off x="2240" y="3616"/>
                <a:ext cx="14" cy="14"/>
              </a:xfrm>
              <a:custGeom>
                <a:avLst/>
                <a:gdLst>
                  <a:gd name="T0" fmla="*/ 12 w 14"/>
                  <a:gd name="T1" fmla="*/ 14 h 14"/>
                  <a:gd name="T2" fmla="*/ 12 w 14"/>
                  <a:gd name="T3" fmla="*/ 14 h 14"/>
                  <a:gd name="T4" fmla="*/ 14 w 14"/>
                  <a:gd name="T5" fmla="*/ 14 h 14"/>
                  <a:gd name="T6" fmla="*/ 14 w 14"/>
                  <a:gd name="T7" fmla="*/ 12 h 14"/>
                  <a:gd name="T8" fmla="*/ 14 w 14"/>
                  <a:gd name="T9" fmla="*/ 12 h 14"/>
                  <a:gd name="T10" fmla="*/ 14 w 14"/>
                  <a:gd name="T11" fmla="*/ 12 h 14"/>
                  <a:gd name="T12" fmla="*/ 14 w 14"/>
                  <a:gd name="T13" fmla="*/ 10 h 14"/>
                  <a:gd name="T14" fmla="*/ 14 w 14"/>
                  <a:gd name="T15" fmla="*/ 10 h 14"/>
                  <a:gd name="T16" fmla="*/ 14 w 14"/>
                  <a:gd name="T17" fmla="*/ 8 h 14"/>
                  <a:gd name="T18" fmla="*/ 14 w 14"/>
                  <a:gd name="T19" fmla="*/ 8 h 14"/>
                  <a:gd name="T20" fmla="*/ 14 w 14"/>
                  <a:gd name="T21" fmla="*/ 8 h 14"/>
                  <a:gd name="T22" fmla="*/ 14 w 14"/>
                  <a:gd name="T23" fmla="*/ 6 h 14"/>
                  <a:gd name="T24" fmla="*/ 14 w 14"/>
                  <a:gd name="T25" fmla="*/ 6 h 14"/>
                  <a:gd name="T26" fmla="*/ 14 w 14"/>
                  <a:gd name="T27" fmla="*/ 6 h 14"/>
                  <a:gd name="T28" fmla="*/ 14 w 14"/>
                  <a:gd name="T29" fmla="*/ 4 h 14"/>
                  <a:gd name="T30" fmla="*/ 14 w 14"/>
                  <a:gd name="T31" fmla="*/ 4 h 14"/>
                  <a:gd name="T32" fmla="*/ 14 w 14"/>
                  <a:gd name="T33" fmla="*/ 4 h 14"/>
                  <a:gd name="T34" fmla="*/ 12 w 14"/>
                  <a:gd name="T35" fmla="*/ 2 h 14"/>
                  <a:gd name="T36" fmla="*/ 12 w 14"/>
                  <a:gd name="T37" fmla="*/ 2 h 14"/>
                  <a:gd name="T38" fmla="*/ 12 w 14"/>
                  <a:gd name="T39" fmla="*/ 2 h 14"/>
                  <a:gd name="T40" fmla="*/ 12 w 14"/>
                  <a:gd name="T41" fmla="*/ 2 h 14"/>
                  <a:gd name="T42" fmla="*/ 10 w 14"/>
                  <a:gd name="T43" fmla="*/ 0 h 14"/>
                  <a:gd name="T44" fmla="*/ 10 w 14"/>
                  <a:gd name="T45" fmla="*/ 0 h 14"/>
                  <a:gd name="T46" fmla="*/ 10 w 14"/>
                  <a:gd name="T47" fmla="*/ 0 h 14"/>
                  <a:gd name="T48" fmla="*/ 8 w 14"/>
                  <a:gd name="T49" fmla="*/ 0 h 14"/>
                  <a:gd name="T50" fmla="*/ 8 w 14"/>
                  <a:gd name="T51" fmla="*/ 0 h 14"/>
                  <a:gd name="T52" fmla="*/ 6 w 14"/>
                  <a:gd name="T53" fmla="*/ 0 h 14"/>
                  <a:gd name="T54" fmla="*/ 6 w 14"/>
                  <a:gd name="T55" fmla="*/ 0 h 14"/>
                  <a:gd name="T56" fmla="*/ 6 w 14"/>
                  <a:gd name="T57" fmla="*/ 0 h 14"/>
                  <a:gd name="T58" fmla="*/ 4 w 14"/>
                  <a:gd name="T59" fmla="*/ 0 h 14"/>
                  <a:gd name="T60" fmla="*/ 4 w 14"/>
                  <a:gd name="T61" fmla="*/ 0 h 14"/>
                  <a:gd name="T62" fmla="*/ 4 w 14"/>
                  <a:gd name="T63" fmla="*/ 0 h 14"/>
                  <a:gd name="T64" fmla="*/ 2 w 14"/>
                  <a:gd name="T65" fmla="*/ 0 h 14"/>
                  <a:gd name="T66" fmla="*/ 2 w 14"/>
                  <a:gd name="T67" fmla="*/ 0 h 14"/>
                  <a:gd name="T68" fmla="*/ 2 w 14"/>
                  <a:gd name="T69" fmla="*/ 2 h 14"/>
                  <a:gd name="T70" fmla="*/ 0 w 14"/>
                  <a:gd name="T71" fmla="*/ 2 h 14"/>
                  <a:gd name="T72" fmla="*/ 6 w 14"/>
                  <a:gd name="T73" fmla="*/ 8 h 14"/>
                  <a:gd name="T74" fmla="*/ 12 w 14"/>
                  <a:gd name="T75" fmla="*/ 14 h 14"/>
                  <a:gd name="T76" fmla="*/ 12 w 14"/>
                  <a:gd name="T77" fmla="*/ 14 h 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 h="14">
                    <a:moveTo>
                      <a:pt x="12" y="14"/>
                    </a:moveTo>
                    <a:lnTo>
                      <a:pt x="12" y="14"/>
                    </a:lnTo>
                    <a:lnTo>
                      <a:pt x="14" y="14"/>
                    </a:lnTo>
                    <a:lnTo>
                      <a:pt x="14" y="12"/>
                    </a:lnTo>
                    <a:lnTo>
                      <a:pt x="14" y="10"/>
                    </a:lnTo>
                    <a:lnTo>
                      <a:pt x="14" y="8"/>
                    </a:lnTo>
                    <a:lnTo>
                      <a:pt x="14" y="6"/>
                    </a:lnTo>
                    <a:lnTo>
                      <a:pt x="14" y="4"/>
                    </a:lnTo>
                    <a:lnTo>
                      <a:pt x="12" y="2"/>
                    </a:lnTo>
                    <a:lnTo>
                      <a:pt x="10" y="0"/>
                    </a:lnTo>
                    <a:lnTo>
                      <a:pt x="8" y="0"/>
                    </a:lnTo>
                    <a:lnTo>
                      <a:pt x="6" y="0"/>
                    </a:lnTo>
                    <a:lnTo>
                      <a:pt x="4" y="0"/>
                    </a:lnTo>
                    <a:lnTo>
                      <a:pt x="2" y="0"/>
                    </a:lnTo>
                    <a:lnTo>
                      <a:pt x="2" y="2"/>
                    </a:lnTo>
                    <a:lnTo>
                      <a:pt x="0" y="2"/>
                    </a:lnTo>
                    <a:lnTo>
                      <a:pt x="6" y="8"/>
                    </a:lnTo>
                    <a:lnTo>
                      <a:pt x="12" y="14"/>
                    </a:lnTo>
                    <a:close/>
                  </a:path>
                </a:pathLst>
              </a:custGeom>
              <a:solidFill>
                <a:srgbClr val="EC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 name="Freeform 1754"/>
              <p:cNvSpPr>
                <a:spLocks/>
              </p:cNvSpPr>
              <p:nvPr/>
            </p:nvSpPr>
            <p:spPr bwMode="auto">
              <a:xfrm>
                <a:off x="2242" y="3622"/>
                <a:ext cx="12" cy="12"/>
              </a:xfrm>
              <a:custGeom>
                <a:avLst/>
                <a:gdLst>
                  <a:gd name="T0" fmla="*/ 10 w 12"/>
                  <a:gd name="T1" fmla="*/ 0 h 12"/>
                  <a:gd name="T2" fmla="*/ 8 w 12"/>
                  <a:gd name="T3" fmla="*/ 0 h 12"/>
                  <a:gd name="T4" fmla="*/ 8 w 12"/>
                  <a:gd name="T5" fmla="*/ 0 h 12"/>
                  <a:gd name="T6" fmla="*/ 6 w 12"/>
                  <a:gd name="T7" fmla="*/ 0 h 12"/>
                  <a:gd name="T8" fmla="*/ 6 w 12"/>
                  <a:gd name="T9" fmla="*/ 0 h 12"/>
                  <a:gd name="T10" fmla="*/ 4 w 12"/>
                  <a:gd name="T11" fmla="*/ 0 h 12"/>
                  <a:gd name="T12" fmla="*/ 4 w 12"/>
                  <a:gd name="T13" fmla="*/ 0 h 12"/>
                  <a:gd name="T14" fmla="*/ 2 w 12"/>
                  <a:gd name="T15" fmla="*/ 0 h 12"/>
                  <a:gd name="T16" fmla="*/ 2 w 12"/>
                  <a:gd name="T17" fmla="*/ 0 h 12"/>
                  <a:gd name="T18" fmla="*/ 0 w 12"/>
                  <a:gd name="T19" fmla="*/ 2 h 12"/>
                  <a:gd name="T20" fmla="*/ 0 w 12"/>
                  <a:gd name="T21" fmla="*/ 2 h 12"/>
                  <a:gd name="T22" fmla="*/ 0 w 12"/>
                  <a:gd name="T23" fmla="*/ 4 h 12"/>
                  <a:gd name="T24" fmla="*/ 0 w 12"/>
                  <a:gd name="T25" fmla="*/ 4 h 12"/>
                  <a:gd name="T26" fmla="*/ 0 w 12"/>
                  <a:gd name="T27" fmla="*/ 6 h 12"/>
                  <a:gd name="T28" fmla="*/ 0 w 12"/>
                  <a:gd name="T29" fmla="*/ 6 h 12"/>
                  <a:gd name="T30" fmla="*/ 0 w 12"/>
                  <a:gd name="T31" fmla="*/ 8 h 12"/>
                  <a:gd name="T32" fmla="*/ 0 w 12"/>
                  <a:gd name="T33" fmla="*/ 8 h 12"/>
                  <a:gd name="T34" fmla="*/ 0 w 12"/>
                  <a:gd name="T35" fmla="*/ 10 h 12"/>
                  <a:gd name="T36" fmla="*/ 0 w 12"/>
                  <a:gd name="T37" fmla="*/ 10 h 12"/>
                  <a:gd name="T38" fmla="*/ 2 w 12"/>
                  <a:gd name="T39" fmla="*/ 12 h 12"/>
                  <a:gd name="T40" fmla="*/ 4 w 12"/>
                  <a:gd name="T41" fmla="*/ 12 h 12"/>
                  <a:gd name="T42" fmla="*/ 4 w 12"/>
                  <a:gd name="T43" fmla="*/ 12 h 12"/>
                  <a:gd name="T44" fmla="*/ 6 w 12"/>
                  <a:gd name="T45" fmla="*/ 12 h 12"/>
                  <a:gd name="T46" fmla="*/ 6 w 12"/>
                  <a:gd name="T47" fmla="*/ 12 h 12"/>
                  <a:gd name="T48" fmla="*/ 8 w 12"/>
                  <a:gd name="T49" fmla="*/ 12 h 12"/>
                  <a:gd name="T50" fmla="*/ 8 w 12"/>
                  <a:gd name="T51" fmla="*/ 12 h 12"/>
                  <a:gd name="T52" fmla="*/ 10 w 12"/>
                  <a:gd name="T53" fmla="*/ 10 h 12"/>
                  <a:gd name="T54" fmla="*/ 10 w 12"/>
                  <a:gd name="T55" fmla="*/ 10 h 12"/>
                  <a:gd name="T56" fmla="*/ 12 w 12"/>
                  <a:gd name="T57" fmla="*/ 8 h 12"/>
                  <a:gd name="T58" fmla="*/ 12 w 12"/>
                  <a:gd name="T59" fmla="*/ 8 h 12"/>
                  <a:gd name="T60" fmla="*/ 12 w 12"/>
                  <a:gd name="T61" fmla="*/ 6 h 12"/>
                  <a:gd name="T62" fmla="*/ 12 w 12"/>
                  <a:gd name="T63" fmla="*/ 6 h 12"/>
                  <a:gd name="T64" fmla="*/ 12 w 12"/>
                  <a:gd name="T65" fmla="*/ 4 h 12"/>
                  <a:gd name="T66" fmla="*/ 12 w 12"/>
                  <a:gd name="T67" fmla="*/ 4 h 12"/>
                  <a:gd name="T68" fmla="*/ 12 w 12"/>
                  <a:gd name="T69" fmla="*/ 2 h 12"/>
                  <a:gd name="T70" fmla="*/ 10 w 12"/>
                  <a:gd name="T71" fmla="*/ 0 h 12"/>
                  <a:gd name="T72" fmla="*/ 10 w 12"/>
                  <a:gd name="T73" fmla="*/ 0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2">
                    <a:moveTo>
                      <a:pt x="10" y="0"/>
                    </a:moveTo>
                    <a:lnTo>
                      <a:pt x="10" y="0"/>
                    </a:lnTo>
                    <a:lnTo>
                      <a:pt x="8" y="0"/>
                    </a:lnTo>
                    <a:lnTo>
                      <a:pt x="6" y="0"/>
                    </a:lnTo>
                    <a:lnTo>
                      <a:pt x="4" y="0"/>
                    </a:lnTo>
                    <a:lnTo>
                      <a:pt x="2" y="0"/>
                    </a:lnTo>
                    <a:lnTo>
                      <a:pt x="0" y="0"/>
                    </a:lnTo>
                    <a:lnTo>
                      <a:pt x="0" y="2"/>
                    </a:lnTo>
                    <a:lnTo>
                      <a:pt x="0" y="4"/>
                    </a:lnTo>
                    <a:lnTo>
                      <a:pt x="0" y="6"/>
                    </a:lnTo>
                    <a:lnTo>
                      <a:pt x="0" y="8"/>
                    </a:lnTo>
                    <a:lnTo>
                      <a:pt x="0" y="10"/>
                    </a:lnTo>
                    <a:lnTo>
                      <a:pt x="2" y="10"/>
                    </a:lnTo>
                    <a:lnTo>
                      <a:pt x="2" y="12"/>
                    </a:lnTo>
                    <a:lnTo>
                      <a:pt x="4" y="12"/>
                    </a:lnTo>
                    <a:lnTo>
                      <a:pt x="6" y="12"/>
                    </a:lnTo>
                    <a:lnTo>
                      <a:pt x="8" y="12"/>
                    </a:lnTo>
                    <a:lnTo>
                      <a:pt x="10" y="10"/>
                    </a:lnTo>
                    <a:lnTo>
                      <a:pt x="12" y="8"/>
                    </a:lnTo>
                    <a:lnTo>
                      <a:pt x="12" y="6"/>
                    </a:lnTo>
                    <a:lnTo>
                      <a:pt x="12" y="4"/>
                    </a:lnTo>
                    <a:lnTo>
                      <a:pt x="12" y="2"/>
                    </a:lnTo>
                    <a:lnTo>
                      <a:pt x="10" y="2"/>
                    </a:lnTo>
                    <a:lnTo>
                      <a:pt x="10" y="0"/>
                    </a:lnTo>
                    <a:close/>
                  </a:path>
                </a:pathLst>
              </a:custGeom>
              <a:solidFill>
                <a:srgbClr val="AC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 name="Freeform 1755"/>
              <p:cNvSpPr>
                <a:spLocks/>
              </p:cNvSpPr>
              <p:nvPr/>
            </p:nvSpPr>
            <p:spPr bwMode="auto">
              <a:xfrm>
                <a:off x="2244" y="3624"/>
                <a:ext cx="8" cy="8"/>
              </a:xfrm>
              <a:custGeom>
                <a:avLst/>
                <a:gdLst>
                  <a:gd name="T0" fmla="*/ 6 w 8"/>
                  <a:gd name="T1" fmla="*/ 0 h 8"/>
                  <a:gd name="T2" fmla="*/ 6 w 8"/>
                  <a:gd name="T3" fmla="*/ 0 h 8"/>
                  <a:gd name="T4" fmla="*/ 6 w 8"/>
                  <a:gd name="T5" fmla="*/ 0 h 8"/>
                  <a:gd name="T6" fmla="*/ 4 w 8"/>
                  <a:gd name="T7" fmla="*/ 0 h 8"/>
                  <a:gd name="T8" fmla="*/ 4 w 8"/>
                  <a:gd name="T9" fmla="*/ 0 h 8"/>
                  <a:gd name="T10" fmla="*/ 2 w 8"/>
                  <a:gd name="T11" fmla="*/ 0 h 8"/>
                  <a:gd name="T12" fmla="*/ 2 w 8"/>
                  <a:gd name="T13" fmla="*/ 0 h 8"/>
                  <a:gd name="T14" fmla="*/ 0 w 8"/>
                  <a:gd name="T15" fmla="*/ 0 h 8"/>
                  <a:gd name="T16" fmla="*/ 0 w 8"/>
                  <a:gd name="T17" fmla="*/ 2 h 8"/>
                  <a:gd name="T18" fmla="*/ 0 w 8"/>
                  <a:gd name="T19" fmla="*/ 2 h 8"/>
                  <a:gd name="T20" fmla="*/ 0 w 8"/>
                  <a:gd name="T21" fmla="*/ 2 h 8"/>
                  <a:gd name="T22" fmla="*/ 0 w 8"/>
                  <a:gd name="T23" fmla="*/ 4 h 8"/>
                  <a:gd name="T24" fmla="*/ 0 w 8"/>
                  <a:gd name="T25" fmla="*/ 4 h 8"/>
                  <a:gd name="T26" fmla="*/ 0 w 8"/>
                  <a:gd name="T27" fmla="*/ 4 h 8"/>
                  <a:gd name="T28" fmla="*/ 0 w 8"/>
                  <a:gd name="T29" fmla="*/ 6 h 8"/>
                  <a:gd name="T30" fmla="*/ 0 w 8"/>
                  <a:gd name="T31" fmla="*/ 6 h 8"/>
                  <a:gd name="T32" fmla="*/ 0 w 8"/>
                  <a:gd name="T33" fmla="*/ 6 h 8"/>
                  <a:gd name="T34" fmla="*/ 2 w 8"/>
                  <a:gd name="T35" fmla="*/ 8 h 8"/>
                  <a:gd name="T36" fmla="*/ 2 w 8"/>
                  <a:gd name="T37" fmla="*/ 8 h 8"/>
                  <a:gd name="T38" fmla="*/ 2 w 8"/>
                  <a:gd name="T39" fmla="*/ 8 h 8"/>
                  <a:gd name="T40" fmla="*/ 4 w 8"/>
                  <a:gd name="T41" fmla="*/ 8 h 8"/>
                  <a:gd name="T42" fmla="*/ 4 w 8"/>
                  <a:gd name="T43" fmla="*/ 8 h 8"/>
                  <a:gd name="T44" fmla="*/ 6 w 8"/>
                  <a:gd name="T45" fmla="*/ 8 h 8"/>
                  <a:gd name="T46" fmla="*/ 6 w 8"/>
                  <a:gd name="T47" fmla="*/ 8 h 8"/>
                  <a:gd name="T48" fmla="*/ 6 w 8"/>
                  <a:gd name="T49" fmla="*/ 6 h 8"/>
                  <a:gd name="T50" fmla="*/ 8 w 8"/>
                  <a:gd name="T51" fmla="*/ 6 h 8"/>
                  <a:gd name="T52" fmla="*/ 8 w 8"/>
                  <a:gd name="T53" fmla="*/ 6 h 8"/>
                  <a:gd name="T54" fmla="*/ 8 w 8"/>
                  <a:gd name="T55" fmla="*/ 4 h 8"/>
                  <a:gd name="T56" fmla="*/ 8 w 8"/>
                  <a:gd name="T57" fmla="*/ 4 h 8"/>
                  <a:gd name="T58" fmla="*/ 8 w 8"/>
                  <a:gd name="T59" fmla="*/ 4 h 8"/>
                  <a:gd name="T60" fmla="*/ 8 w 8"/>
                  <a:gd name="T61" fmla="*/ 2 h 8"/>
                  <a:gd name="T62" fmla="*/ 8 w 8"/>
                  <a:gd name="T63" fmla="*/ 2 h 8"/>
                  <a:gd name="T64" fmla="*/ 8 w 8"/>
                  <a:gd name="T65" fmla="*/ 2 h 8"/>
                  <a:gd name="T66" fmla="*/ 6 w 8"/>
                  <a:gd name="T67" fmla="*/ 0 h 8"/>
                  <a:gd name="T68" fmla="*/ 6 w 8"/>
                  <a:gd name="T69" fmla="*/ 0 h 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 h="8">
                    <a:moveTo>
                      <a:pt x="6" y="0"/>
                    </a:moveTo>
                    <a:lnTo>
                      <a:pt x="6" y="0"/>
                    </a:lnTo>
                    <a:lnTo>
                      <a:pt x="4" y="0"/>
                    </a:lnTo>
                    <a:lnTo>
                      <a:pt x="2" y="0"/>
                    </a:lnTo>
                    <a:lnTo>
                      <a:pt x="0" y="0"/>
                    </a:lnTo>
                    <a:lnTo>
                      <a:pt x="0" y="2"/>
                    </a:lnTo>
                    <a:lnTo>
                      <a:pt x="0" y="4"/>
                    </a:lnTo>
                    <a:lnTo>
                      <a:pt x="0" y="6"/>
                    </a:lnTo>
                    <a:lnTo>
                      <a:pt x="2" y="8"/>
                    </a:lnTo>
                    <a:lnTo>
                      <a:pt x="4" y="8"/>
                    </a:lnTo>
                    <a:lnTo>
                      <a:pt x="6" y="8"/>
                    </a:lnTo>
                    <a:lnTo>
                      <a:pt x="6" y="6"/>
                    </a:lnTo>
                    <a:lnTo>
                      <a:pt x="8" y="6"/>
                    </a:lnTo>
                    <a:lnTo>
                      <a:pt x="8" y="4"/>
                    </a:lnTo>
                    <a:lnTo>
                      <a:pt x="8" y="2"/>
                    </a:lnTo>
                    <a:lnTo>
                      <a:pt x="8" y="0"/>
                    </a:lnTo>
                    <a:lnTo>
                      <a:pt x="6"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 name="Freeform 1756"/>
              <p:cNvSpPr>
                <a:spLocks/>
              </p:cNvSpPr>
              <p:nvPr/>
            </p:nvSpPr>
            <p:spPr bwMode="auto">
              <a:xfrm>
                <a:off x="2274" y="3618"/>
                <a:ext cx="10" cy="4"/>
              </a:xfrm>
              <a:custGeom>
                <a:avLst/>
                <a:gdLst>
                  <a:gd name="T0" fmla="*/ 0 w 10"/>
                  <a:gd name="T1" fmla="*/ 0 h 4"/>
                  <a:gd name="T2" fmla="*/ 10 w 10"/>
                  <a:gd name="T3" fmla="*/ 0 h 4"/>
                  <a:gd name="T4" fmla="*/ 10 w 10"/>
                  <a:gd name="T5" fmla="*/ 4 h 4"/>
                  <a:gd name="T6" fmla="*/ 0 w 10"/>
                  <a:gd name="T7" fmla="*/ 4 h 4"/>
                  <a:gd name="T8" fmla="*/ 0 w 10"/>
                  <a:gd name="T9" fmla="*/ 0 h 4"/>
                  <a:gd name="T10" fmla="*/ 0 w 10"/>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
                    <a:moveTo>
                      <a:pt x="0" y="0"/>
                    </a:moveTo>
                    <a:lnTo>
                      <a:pt x="10" y="0"/>
                    </a:lnTo>
                    <a:lnTo>
                      <a:pt x="10" y="4"/>
                    </a:lnTo>
                    <a:lnTo>
                      <a:pt x="0" y="4"/>
                    </a:lnTo>
                    <a:lnTo>
                      <a:pt x="0" y="0"/>
                    </a:lnTo>
                    <a:close/>
                  </a:path>
                </a:pathLst>
              </a:custGeom>
              <a:solidFill>
                <a:srgbClr val="34F5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 name="Freeform 1757"/>
              <p:cNvSpPr>
                <a:spLocks/>
              </p:cNvSpPr>
              <p:nvPr/>
            </p:nvSpPr>
            <p:spPr bwMode="auto">
              <a:xfrm>
                <a:off x="2274" y="3632"/>
                <a:ext cx="10" cy="4"/>
              </a:xfrm>
              <a:custGeom>
                <a:avLst/>
                <a:gdLst>
                  <a:gd name="T0" fmla="*/ 0 w 10"/>
                  <a:gd name="T1" fmla="*/ 0 h 4"/>
                  <a:gd name="T2" fmla="*/ 10 w 10"/>
                  <a:gd name="T3" fmla="*/ 0 h 4"/>
                  <a:gd name="T4" fmla="*/ 10 w 10"/>
                  <a:gd name="T5" fmla="*/ 4 h 4"/>
                  <a:gd name="T6" fmla="*/ 0 w 10"/>
                  <a:gd name="T7" fmla="*/ 4 h 4"/>
                  <a:gd name="T8" fmla="*/ 0 w 10"/>
                  <a:gd name="T9" fmla="*/ 0 h 4"/>
                  <a:gd name="T10" fmla="*/ 0 w 10"/>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
                    <a:moveTo>
                      <a:pt x="0" y="0"/>
                    </a:moveTo>
                    <a:lnTo>
                      <a:pt x="10" y="0"/>
                    </a:lnTo>
                    <a:lnTo>
                      <a:pt x="10" y="4"/>
                    </a:lnTo>
                    <a:lnTo>
                      <a:pt x="0" y="4"/>
                    </a:lnTo>
                    <a:lnTo>
                      <a:pt x="0" y="0"/>
                    </a:lnTo>
                    <a:close/>
                  </a:path>
                </a:pathLst>
              </a:custGeom>
              <a:solidFill>
                <a:srgbClr val="13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 name="Freeform 1758"/>
              <p:cNvSpPr>
                <a:spLocks/>
              </p:cNvSpPr>
              <p:nvPr/>
            </p:nvSpPr>
            <p:spPr bwMode="auto">
              <a:xfrm>
                <a:off x="2300" y="3616"/>
                <a:ext cx="14" cy="20"/>
              </a:xfrm>
              <a:custGeom>
                <a:avLst/>
                <a:gdLst>
                  <a:gd name="T0" fmla="*/ 0 w 14"/>
                  <a:gd name="T1" fmla="*/ 0 h 20"/>
                  <a:gd name="T2" fmla="*/ 14 w 14"/>
                  <a:gd name="T3" fmla="*/ 0 h 20"/>
                  <a:gd name="T4" fmla="*/ 14 w 14"/>
                  <a:gd name="T5" fmla="*/ 20 h 20"/>
                  <a:gd name="T6" fmla="*/ 0 w 14"/>
                  <a:gd name="T7" fmla="*/ 20 h 20"/>
                  <a:gd name="T8" fmla="*/ 0 w 14"/>
                  <a:gd name="T9" fmla="*/ 0 h 20"/>
                  <a:gd name="T10" fmla="*/ 0 w 14"/>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0">
                    <a:moveTo>
                      <a:pt x="0" y="0"/>
                    </a:moveTo>
                    <a:lnTo>
                      <a:pt x="14" y="0"/>
                    </a:lnTo>
                    <a:lnTo>
                      <a:pt x="14" y="20"/>
                    </a:lnTo>
                    <a:lnTo>
                      <a:pt x="0"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 name="Rectangle 1759"/>
              <p:cNvSpPr>
                <a:spLocks noChangeArrowheads="1"/>
              </p:cNvSpPr>
              <p:nvPr/>
            </p:nvSpPr>
            <p:spPr bwMode="auto">
              <a:xfrm>
                <a:off x="2302" y="3618"/>
                <a:ext cx="12" cy="16"/>
              </a:xfrm>
              <a:prstGeom prst="rect">
                <a:avLst/>
              </a:prstGeom>
              <a:solidFill>
                <a:srgbClr val="AC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
            <p:nvSpPr>
              <p:cNvPr id="625" name="Freeform 1760"/>
              <p:cNvSpPr>
                <a:spLocks/>
              </p:cNvSpPr>
              <p:nvPr/>
            </p:nvSpPr>
            <p:spPr bwMode="auto">
              <a:xfrm>
                <a:off x="2304" y="3620"/>
                <a:ext cx="6" cy="2"/>
              </a:xfrm>
              <a:custGeom>
                <a:avLst/>
                <a:gdLst>
                  <a:gd name="T0" fmla="*/ 0 w 6"/>
                  <a:gd name="T1" fmla="*/ 0 h 2"/>
                  <a:gd name="T2" fmla="*/ 6 w 6"/>
                  <a:gd name="T3" fmla="*/ 0 h 2"/>
                  <a:gd name="T4" fmla="*/ 6 w 6"/>
                  <a:gd name="T5" fmla="*/ 2 h 2"/>
                  <a:gd name="T6" fmla="*/ 0 w 6"/>
                  <a:gd name="T7" fmla="*/ 2 h 2"/>
                  <a:gd name="T8" fmla="*/ 0 w 6"/>
                  <a:gd name="T9" fmla="*/ 0 h 2"/>
                  <a:gd name="T10" fmla="*/ 0 w 6"/>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2">
                    <a:moveTo>
                      <a:pt x="0" y="0"/>
                    </a:moveTo>
                    <a:lnTo>
                      <a:pt x="6" y="0"/>
                    </a:lnTo>
                    <a:lnTo>
                      <a:pt x="6" y="2"/>
                    </a:lnTo>
                    <a:lnTo>
                      <a:pt x="0" y="2"/>
                    </a:lnTo>
                    <a:lnTo>
                      <a:pt x="0" y="0"/>
                    </a:lnTo>
                    <a:close/>
                  </a:path>
                </a:pathLst>
              </a:custGeom>
              <a:solidFill>
                <a:srgbClr val="D2F5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0" name="Text Box 1761"/>
            <p:cNvSpPr txBox="1">
              <a:spLocks noChangeArrowheads="1"/>
            </p:cNvSpPr>
            <p:nvPr/>
          </p:nvSpPr>
          <p:spPr bwMode="auto">
            <a:xfrm>
              <a:off x="623700" y="3318087"/>
              <a:ext cx="634100" cy="29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pPr algn="ctr">
                <a:spcAft>
                  <a:spcPts val="600"/>
                </a:spcAft>
              </a:pPr>
              <a:r>
                <a:rPr lang="en-US" altLang="zh-TW" sz="1400" b="1">
                  <a:latin typeface="標楷體" pitchFamily="65" charset="-120"/>
                  <a:ea typeface="標楷體" pitchFamily="65" charset="-120"/>
                </a:rPr>
                <a:t>FEP</a:t>
              </a:r>
              <a:endParaRPr lang="en-US" altLang="zh-TW">
                <a:latin typeface="Arial" charset="0"/>
                <a:ea typeface="新細明體" pitchFamily="18" charset="-120"/>
              </a:endParaRPr>
            </a:p>
          </p:txBody>
        </p:sp>
        <p:pic>
          <p:nvPicPr>
            <p:cNvPr id="151" name="Picture 17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3498" y="3971687"/>
              <a:ext cx="634101" cy="11813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176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2868" y="5029776"/>
              <a:ext cx="634100" cy="43145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Line 1764"/>
            <p:cNvSpPr>
              <a:spLocks noChangeAspect="1" noChangeShapeType="1"/>
            </p:cNvSpPr>
            <p:nvPr/>
          </p:nvSpPr>
          <p:spPr bwMode="auto">
            <a:xfrm>
              <a:off x="7567915" y="2780054"/>
              <a:ext cx="1471" cy="2348598"/>
            </a:xfrm>
            <a:prstGeom prst="line">
              <a:avLst/>
            </a:prstGeom>
            <a:noFill/>
            <a:ln w="317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54" name="Text Box 1765"/>
            <p:cNvSpPr txBox="1">
              <a:spLocks noChangeArrowheads="1"/>
            </p:cNvSpPr>
            <p:nvPr/>
          </p:nvSpPr>
          <p:spPr bwMode="auto">
            <a:xfrm>
              <a:off x="5277206" y="1606397"/>
              <a:ext cx="951887" cy="44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000" b="1">
                  <a:ea typeface="新細明體" pitchFamily="18" charset="-120"/>
                </a:rPr>
                <a:t>TPC’s PC and OMS</a:t>
              </a:r>
              <a:r>
                <a:rPr lang="zh-TW" altLang="en-US" sz="1000" b="1">
                  <a:ea typeface="新細明體" pitchFamily="18" charset="-120"/>
                </a:rPr>
                <a:t>  </a:t>
              </a:r>
              <a:r>
                <a:rPr lang="en-US" altLang="zh-TW" sz="1000" b="1">
                  <a:ea typeface="新細明體" pitchFamily="18" charset="-120"/>
                </a:rPr>
                <a:t>server </a:t>
              </a:r>
              <a:endParaRPr lang="zh-TW" altLang="en-US" sz="1200" b="1">
                <a:ea typeface="新細明體" pitchFamily="18" charset="-120"/>
              </a:endParaRPr>
            </a:p>
            <a:p>
              <a:endParaRPr lang="en-US" altLang="zh-TW">
                <a:latin typeface="Arial" charset="0"/>
                <a:ea typeface="新細明體" pitchFamily="18" charset="-120"/>
              </a:endParaRPr>
            </a:p>
          </p:txBody>
        </p:sp>
        <p:grpSp>
          <p:nvGrpSpPr>
            <p:cNvPr id="155" name="Group 1766"/>
            <p:cNvGrpSpPr>
              <a:grpSpLocks noChangeAspect="1"/>
            </p:cNvGrpSpPr>
            <p:nvPr/>
          </p:nvGrpSpPr>
          <p:grpSpPr bwMode="auto">
            <a:xfrm>
              <a:off x="6546880" y="3171701"/>
              <a:ext cx="634100" cy="292772"/>
              <a:chOff x="4944" y="1104"/>
              <a:chExt cx="570" cy="308"/>
            </a:xfrm>
          </p:grpSpPr>
          <p:grpSp>
            <p:nvGrpSpPr>
              <p:cNvPr id="191" name="Group 1767"/>
              <p:cNvGrpSpPr>
                <a:grpSpLocks noChangeAspect="1"/>
              </p:cNvGrpSpPr>
              <p:nvPr/>
            </p:nvGrpSpPr>
            <p:grpSpPr bwMode="auto">
              <a:xfrm>
                <a:off x="4944" y="1104"/>
                <a:ext cx="282" cy="254"/>
                <a:chOff x="4944" y="1104"/>
                <a:chExt cx="282" cy="254"/>
              </a:xfrm>
            </p:grpSpPr>
            <p:grpSp>
              <p:nvGrpSpPr>
                <p:cNvPr id="378" name="Group 1768"/>
                <p:cNvGrpSpPr>
                  <a:grpSpLocks noChangeAspect="1"/>
                </p:cNvGrpSpPr>
                <p:nvPr/>
              </p:nvGrpSpPr>
              <p:grpSpPr bwMode="auto">
                <a:xfrm>
                  <a:off x="4944" y="1104"/>
                  <a:ext cx="282" cy="254"/>
                  <a:chOff x="4944" y="1104"/>
                  <a:chExt cx="282" cy="254"/>
                </a:xfrm>
              </p:grpSpPr>
              <p:sp>
                <p:nvSpPr>
                  <p:cNvPr id="382" name="Freeform 1769"/>
                  <p:cNvSpPr>
                    <a:spLocks noChangeAspect="1"/>
                  </p:cNvSpPr>
                  <p:nvPr/>
                </p:nvSpPr>
                <p:spPr bwMode="auto">
                  <a:xfrm>
                    <a:off x="4980" y="1303"/>
                    <a:ext cx="166" cy="43"/>
                  </a:xfrm>
                  <a:custGeom>
                    <a:avLst/>
                    <a:gdLst>
                      <a:gd name="T0" fmla="*/ 0 w 166"/>
                      <a:gd name="T1" fmla="*/ 42 h 43"/>
                      <a:gd name="T2" fmla="*/ 165 w 166"/>
                      <a:gd name="T3" fmla="*/ 42 h 43"/>
                      <a:gd name="T4" fmla="*/ 153 w 166"/>
                      <a:gd name="T5" fmla="*/ 0 h 43"/>
                      <a:gd name="T6" fmla="*/ 14 w 166"/>
                      <a:gd name="T7" fmla="*/ 0 h 43"/>
                      <a:gd name="T8" fmla="*/ 0 w 166"/>
                      <a:gd name="T9" fmla="*/ 4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43">
                        <a:moveTo>
                          <a:pt x="0" y="42"/>
                        </a:moveTo>
                        <a:lnTo>
                          <a:pt x="165" y="42"/>
                        </a:lnTo>
                        <a:lnTo>
                          <a:pt x="153" y="0"/>
                        </a:lnTo>
                        <a:lnTo>
                          <a:pt x="14" y="0"/>
                        </a:lnTo>
                        <a:lnTo>
                          <a:pt x="0" y="42"/>
                        </a:lnTo>
                      </a:path>
                    </a:pathLst>
                  </a:custGeom>
                  <a:solidFill>
                    <a:srgbClr val="6C737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3" name="Freeform 1770"/>
                  <p:cNvSpPr>
                    <a:spLocks noChangeAspect="1"/>
                  </p:cNvSpPr>
                  <p:nvPr/>
                </p:nvSpPr>
                <p:spPr bwMode="auto">
                  <a:xfrm>
                    <a:off x="4980" y="1329"/>
                    <a:ext cx="166" cy="17"/>
                  </a:xfrm>
                  <a:custGeom>
                    <a:avLst/>
                    <a:gdLst>
                      <a:gd name="T0" fmla="*/ 0 w 166"/>
                      <a:gd name="T1" fmla="*/ 16 h 17"/>
                      <a:gd name="T2" fmla="*/ 165 w 166"/>
                      <a:gd name="T3" fmla="*/ 16 h 17"/>
                      <a:gd name="T4" fmla="*/ 161 w 166"/>
                      <a:gd name="T5" fmla="*/ 0 h 17"/>
                      <a:gd name="T6" fmla="*/ 5 w 166"/>
                      <a:gd name="T7" fmla="*/ 0 h 17"/>
                      <a:gd name="T8" fmla="*/ 0 w 16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7">
                        <a:moveTo>
                          <a:pt x="0" y="16"/>
                        </a:moveTo>
                        <a:lnTo>
                          <a:pt x="165" y="16"/>
                        </a:lnTo>
                        <a:lnTo>
                          <a:pt x="161" y="0"/>
                        </a:lnTo>
                        <a:lnTo>
                          <a:pt x="5" y="0"/>
                        </a:lnTo>
                        <a:lnTo>
                          <a:pt x="0" y="16"/>
                        </a:lnTo>
                      </a:path>
                    </a:pathLst>
                  </a:custGeom>
                  <a:solidFill>
                    <a:srgbClr val="D2D9D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4" name="Rectangle 1771"/>
                  <p:cNvSpPr>
                    <a:spLocks noChangeAspect="1" noChangeArrowheads="1"/>
                  </p:cNvSpPr>
                  <p:nvPr/>
                </p:nvSpPr>
                <p:spPr bwMode="auto">
                  <a:xfrm>
                    <a:off x="4980" y="1347"/>
                    <a:ext cx="165" cy="11"/>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385" name="Rectangle 1772"/>
                  <p:cNvSpPr>
                    <a:spLocks noChangeAspect="1" noChangeArrowheads="1"/>
                  </p:cNvSpPr>
                  <p:nvPr/>
                </p:nvSpPr>
                <p:spPr bwMode="auto">
                  <a:xfrm>
                    <a:off x="4980" y="1345"/>
                    <a:ext cx="165" cy="10"/>
                  </a:xfrm>
                  <a:prstGeom prst="rect">
                    <a:avLst/>
                  </a:prstGeom>
                  <a:solidFill>
                    <a:srgbClr val="92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386" name="Freeform 1773"/>
                  <p:cNvSpPr>
                    <a:spLocks noChangeAspect="1"/>
                  </p:cNvSpPr>
                  <p:nvPr/>
                </p:nvSpPr>
                <p:spPr bwMode="auto">
                  <a:xfrm>
                    <a:off x="5014" y="1319"/>
                    <a:ext cx="99" cy="21"/>
                  </a:xfrm>
                  <a:custGeom>
                    <a:avLst/>
                    <a:gdLst>
                      <a:gd name="T0" fmla="*/ 0 w 99"/>
                      <a:gd name="T1" fmla="*/ 0 h 21"/>
                      <a:gd name="T2" fmla="*/ 98 w 99"/>
                      <a:gd name="T3" fmla="*/ 0 h 21"/>
                      <a:gd name="T4" fmla="*/ 98 w 99"/>
                      <a:gd name="T5" fmla="*/ 5 h 21"/>
                      <a:gd name="T6" fmla="*/ 98 w 99"/>
                      <a:gd name="T7" fmla="*/ 7 h 21"/>
                      <a:gd name="T8" fmla="*/ 96 w 99"/>
                      <a:gd name="T9" fmla="*/ 8 h 21"/>
                      <a:gd name="T10" fmla="*/ 96 w 99"/>
                      <a:gd name="T11" fmla="*/ 10 h 21"/>
                      <a:gd name="T12" fmla="*/ 94 w 99"/>
                      <a:gd name="T13" fmla="*/ 10 h 21"/>
                      <a:gd name="T14" fmla="*/ 93 w 99"/>
                      <a:gd name="T15" fmla="*/ 12 h 21"/>
                      <a:gd name="T16" fmla="*/ 90 w 99"/>
                      <a:gd name="T17" fmla="*/ 13 h 21"/>
                      <a:gd name="T18" fmla="*/ 87 w 99"/>
                      <a:gd name="T19" fmla="*/ 15 h 21"/>
                      <a:gd name="T20" fmla="*/ 84 w 99"/>
                      <a:gd name="T21" fmla="*/ 16 h 21"/>
                      <a:gd name="T22" fmla="*/ 80 w 99"/>
                      <a:gd name="T23" fmla="*/ 16 h 21"/>
                      <a:gd name="T24" fmla="*/ 76 w 99"/>
                      <a:gd name="T25" fmla="*/ 17 h 21"/>
                      <a:gd name="T26" fmla="*/ 73 w 99"/>
                      <a:gd name="T27" fmla="*/ 17 h 21"/>
                      <a:gd name="T28" fmla="*/ 68 w 99"/>
                      <a:gd name="T29" fmla="*/ 18 h 21"/>
                      <a:gd name="T30" fmla="*/ 64 w 99"/>
                      <a:gd name="T31" fmla="*/ 18 h 21"/>
                      <a:gd name="T32" fmla="*/ 60 w 99"/>
                      <a:gd name="T33" fmla="*/ 18 h 21"/>
                      <a:gd name="T34" fmla="*/ 55 w 99"/>
                      <a:gd name="T35" fmla="*/ 18 h 21"/>
                      <a:gd name="T36" fmla="*/ 49 w 99"/>
                      <a:gd name="T37" fmla="*/ 20 h 21"/>
                      <a:gd name="T38" fmla="*/ 45 w 99"/>
                      <a:gd name="T39" fmla="*/ 18 h 21"/>
                      <a:gd name="T40" fmla="*/ 39 w 99"/>
                      <a:gd name="T41" fmla="*/ 18 h 21"/>
                      <a:gd name="T42" fmla="*/ 36 w 99"/>
                      <a:gd name="T43" fmla="*/ 18 h 21"/>
                      <a:gd name="T44" fmla="*/ 30 w 99"/>
                      <a:gd name="T45" fmla="*/ 18 h 21"/>
                      <a:gd name="T46" fmla="*/ 26 w 99"/>
                      <a:gd name="T47" fmla="*/ 17 h 21"/>
                      <a:gd name="T48" fmla="*/ 22 w 99"/>
                      <a:gd name="T49" fmla="*/ 17 h 21"/>
                      <a:gd name="T50" fmla="*/ 19 w 99"/>
                      <a:gd name="T51" fmla="*/ 16 h 21"/>
                      <a:gd name="T52" fmla="*/ 15 w 99"/>
                      <a:gd name="T53" fmla="*/ 16 h 21"/>
                      <a:gd name="T54" fmla="*/ 12 w 99"/>
                      <a:gd name="T55" fmla="*/ 15 h 21"/>
                      <a:gd name="T56" fmla="*/ 9 w 99"/>
                      <a:gd name="T57" fmla="*/ 13 h 21"/>
                      <a:gd name="T58" fmla="*/ 7 w 99"/>
                      <a:gd name="T59" fmla="*/ 12 h 21"/>
                      <a:gd name="T60" fmla="*/ 4 w 99"/>
                      <a:gd name="T61" fmla="*/ 10 h 21"/>
                      <a:gd name="T62" fmla="*/ 3 w 99"/>
                      <a:gd name="T63" fmla="*/ 10 h 21"/>
                      <a:gd name="T64" fmla="*/ 2 w 99"/>
                      <a:gd name="T65" fmla="*/ 8 h 21"/>
                      <a:gd name="T66" fmla="*/ 2 w 99"/>
                      <a:gd name="T67" fmla="*/ 7 h 21"/>
                      <a:gd name="T68" fmla="*/ 2 w 99"/>
                      <a:gd name="T69" fmla="*/ 5 h 21"/>
                      <a:gd name="T70" fmla="*/ 2 w 99"/>
                      <a:gd name="T71" fmla="*/ 0 h 21"/>
                      <a:gd name="T72" fmla="*/ 0 w 99"/>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21">
                        <a:moveTo>
                          <a:pt x="0" y="0"/>
                        </a:moveTo>
                        <a:lnTo>
                          <a:pt x="98" y="0"/>
                        </a:lnTo>
                        <a:lnTo>
                          <a:pt x="98" y="5"/>
                        </a:lnTo>
                        <a:lnTo>
                          <a:pt x="98" y="7"/>
                        </a:lnTo>
                        <a:lnTo>
                          <a:pt x="96" y="8"/>
                        </a:lnTo>
                        <a:lnTo>
                          <a:pt x="96" y="10"/>
                        </a:lnTo>
                        <a:lnTo>
                          <a:pt x="94" y="10"/>
                        </a:lnTo>
                        <a:lnTo>
                          <a:pt x="93" y="12"/>
                        </a:lnTo>
                        <a:lnTo>
                          <a:pt x="90" y="13"/>
                        </a:lnTo>
                        <a:lnTo>
                          <a:pt x="87" y="15"/>
                        </a:lnTo>
                        <a:lnTo>
                          <a:pt x="84" y="16"/>
                        </a:lnTo>
                        <a:lnTo>
                          <a:pt x="80" y="16"/>
                        </a:lnTo>
                        <a:lnTo>
                          <a:pt x="76" y="17"/>
                        </a:lnTo>
                        <a:lnTo>
                          <a:pt x="73" y="17"/>
                        </a:lnTo>
                        <a:lnTo>
                          <a:pt x="68" y="18"/>
                        </a:lnTo>
                        <a:lnTo>
                          <a:pt x="64" y="18"/>
                        </a:lnTo>
                        <a:lnTo>
                          <a:pt x="60" y="18"/>
                        </a:lnTo>
                        <a:lnTo>
                          <a:pt x="55" y="18"/>
                        </a:lnTo>
                        <a:lnTo>
                          <a:pt x="49" y="20"/>
                        </a:lnTo>
                        <a:lnTo>
                          <a:pt x="45" y="18"/>
                        </a:lnTo>
                        <a:lnTo>
                          <a:pt x="39" y="18"/>
                        </a:lnTo>
                        <a:lnTo>
                          <a:pt x="36" y="18"/>
                        </a:lnTo>
                        <a:lnTo>
                          <a:pt x="30" y="18"/>
                        </a:lnTo>
                        <a:lnTo>
                          <a:pt x="26" y="17"/>
                        </a:lnTo>
                        <a:lnTo>
                          <a:pt x="22" y="17"/>
                        </a:lnTo>
                        <a:lnTo>
                          <a:pt x="19" y="16"/>
                        </a:lnTo>
                        <a:lnTo>
                          <a:pt x="15" y="16"/>
                        </a:lnTo>
                        <a:lnTo>
                          <a:pt x="12" y="15"/>
                        </a:lnTo>
                        <a:lnTo>
                          <a:pt x="9" y="13"/>
                        </a:lnTo>
                        <a:lnTo>
                          <a:pt x="7" y="12"/>
                        </a:lnTo>
                        <a:lnTo>
                          <a:pt x="4" y="10"/>
                        </a:lnTo>
                        <a:lnTo>
                          <a:pt x="3" y="10"/>
                        </a:lnTo>
                        <a:lnTo>
                          <a:pt x="2" y="8"/>
                        </a:lnTo>
                        <a:lnTo>
                          <a:pt x="2" y="7"/>
                        </a:lnTo>
                        <a:lnTo>
                          <a:pt x="2" y="5"/>
                        </a:lnTo>
                        <a:lnTo>
                          <a:pt x="2" y="0"/>
                        </a:lnTo>
                        <a:lnTo>
                          <a:pt x="0" y="0"/>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7" name="Freeform 1774"/>
                  <p:cNvSpPr>
                    <a:spLocks noChangeAspect="1"/>
                  </p:cNvSpPr>
                  <p:nvPr/>
                </p:nvSpPr>
                <p:spPr bwMode="auto">
                  <a:xfrm>
                    <a:off x="5016" y="1318"/>
                    <a:ext cx="18" cy="17"/>
                  </a:xfrm>
                  <a:custGeom>
                    <a:avLst/>
                    <a:gdLst>
                      <a:gd name="T0" fmla="*/ 17 w 18"/>
                      <a:gd name="T1" fmla="*/ 0 h 17"/>
                      <a:gd name="T2" fmla="*/ 0 w 18"/>
                      <a:gd name="T3" fmla="*/ 0 h 17"/>
                      <a:gd name="T4" fmla="*/ 0 w 18"/>
                      <a:gd name="T5" fmla="*/ 5 h 17"/>
                      <a:gd name="T6" fmla="*/ 0 w 18"/>
                      <a:gd name="T7" fmla="*/ 6 h 17"/>
                      <a:gd name="T8" fmla="*/ 0 w 18"/>
                      <a:gd name="T9" fmla="*/ 8 h 17"/>
                      <a:gd name="T10" fmla="*/ 3 w 18"/>
                      <a:gd name="T11" fmla="*/ 9 h 17"/>
                      <a:gd name="T12" fmla="*/ 4 w 18"/>
                      <a:gd name="T13" fmla="*/ 11 h 17"/>
                      <a:gd name="T14" fmla="*/ 7 w 18"/>
                      <a:gd name="T15" fmla="*/ 13 h 17"/>
                      <a:gd name="T16" fmla="*/ 9 w 18"/>
                      <a:gd name="T17" fmla="*/ 13 h 17"/>
                      <a:gd name="T18" fmla="*/ 13 w 18"/>
                      <a:gd name="T19" fmla="*/ 14 h 17"/>
                      <a:gd name="T20" fmla="*/ 17 w 18"/>
                      <a:gd name="T21" fmla="*/ 16 h 17"/>
                      <a:gd name="T22" fmla="*/ 17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17" y="0"/>
                        </a:moveTo>
                        <a:lnTo>
                          <a:pt x="0" y="0"/>
                        </a:lnTo>
                        <a:lnTo>
                          <a:pt x="0" y="5"/>
                        </a:lnTo>
                        <a:lnTo>
                          <a:pt x="0" y="6"/>
                        </a:lnTo>
                        <a:lnTo>
                          <a:pt x="0" y="8"/>
                        </a:lnTo>
                        <a:lnTo>
                          <a:pt x="3" y="9"/>
                        </a:lnTo>
                        <a:lnTo>
                          <a:pt x="4" y="11"/>
                        </a:lnTo>
                        <a:lnTo>
                          <a:pt x="7" y="13"/>
                        </a:lnTo>
                        <a:lnTo>
                          <a:pt x="9" y="13"/>
                        </a:lnTo>
                        <a:lnTo>
                          <a:pt x="13" y="14"/>
                        </a:lnTo>
                        <a:lnTo>
                          <a:pt x="17" y="16"/>
                        </a:lnTo>
                        <a:lnTo>
                          <a:pt x="17" y="0"/>
                        </a:lnTo>
                      </a:path>
                    </a:pathLst>
                  </a:custGeom>
                  <a:solidFill>
                    <a:srgbClr val="464D4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8" name="Freeform 1775"/>
                  <p:cNvSpPr>
                    <a:spLocks noChangeAspect="1"/>
                  </p:cNvSpPr>
                  <p:nvPr/>
                </p:nvSpPr>
                <p:spPr bwMode="auto">
                  <a:xfrm>
                    <a:off x="5033" y="1318"/>
                    <a:ext cx="4" cy="17"/>
                  </a:xfrm>
                  <a:custGeom>
                    <a:avLst/>
                    <a:gdLst>
                      <a:gd name="T0" fmla="*/ 0 w 4"/>
                      <a:gd name="T1" fmla="*/ 0 h 17"/>
                      <a:gd name="T2" fmla="*/ 3 w 4"/>
                      <a:gd name="T3" fmla="*/ 0 h 17"/>
                      <a:gd name="T4" fmla="*/ 3 w 4"/>
                      <a:gd name="T5" fmla="*/ 16 h 17"/>
                      <a:gd name="T6" fmla="*/ 2 w 4"/>
                      <a:gd name="T7" fmla="*/ 16 h 17"/>
                      <a:gd name="T8" fmla="*/ 0 w 4"/>
                      <a:gd name="T9" fmla="*/ 16 h 17"/>
                      <a:gd name="T10" fmla="*/ 0 w 4"/>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7">
                        <a:moveTo>
                          <a:pt x="0" y="0"/>
                        </a:moveTo>
                        <a:lnTo>
                          <a:pt x="3" y="0"/>
                        </a:lnTo>
                        <a:lnTo>
                          <a:pt x="3" y="16"/>
                        </a:lnTo>
                        <a:lnTo>
                          <a:pt x="2" y="16"/>
                        </a:lnTo>
                        <a:lnTo>
                          <a:pt x="0" y="16"/>
                        </a:lnTo>
                        <a:lnTo>
                          <a:pt x="0" y="0"/>
                        </a:lnTo>
                      </a:path>
                    </a:pathLst>
                  </a:custGeom>
                  <a:solidFill>
                    <a:srgbClr val="4E555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 name="Freeform 1776"/>
                  <p:cNvSpPr>
                    <a:spLocks noChangeAspect="1"/>
                  </p:cNvSpPr>
                  <p:nvPr/>
                </p:nvSpPr>
                <p:spPr bwMode="auto">
                  <a:xfrm>
                    <a:off x="5037" y="1318"/>
                    <a:ext cx="4" cy="17"/>
                  </a:xfrm>
                  <a:custGeom>
                    <a:avLst/>
                    <a:gdLst>
                      <a:gd name="T0" fmla="*/ 0 w 4"/>
                      <a:gd name="T1" fmla="*/ 0 h 17"/>
                      <a:gd name="T2" fmla="*/ 3 w 4"/>
                      <a:gd name="T3" fmla="*/ 0 h 17"/>
                      <a:gd name="T4" fmla="*/ 3 w 4"/>
                      <a:gd name="T5" fmla="*/ 16 h 17"/>
                      <a:gd name="T6" fmla="*/ 2 w 4"/>
                      <a:gd name="T7" fmla="*/ 16 h 17"/>
                      <a:gd name="T8" fmla="*/ 1 w 4"/>
                      <a:gd name="T9" fmla="*/ 16 h 17"/>
                      <a:gd name="T10" fmla="*/ 0 w 4"/>
                      <a:gd name="T11" fmla="*/ 15 h 17"/>
                      <a:gd name="T12" fmla="*/ 0 w 4"/>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7">
                        <a:moveTo>
                          <a:pt x="0" y="0"/>
                        </a:moveTo>
                        <a:lnTo>
                          <a:pt x="3" y="0"/>
                        </a:lnTo>
                        <a:lnTo>
                          <a:pt x="3" y="16"/>
                        </a:lnTo>
                        <a:lnTo>
                          <a:pt x="2" y="16"/>
                        </a:lnTo>
                        <a:lnTo>
                          <a:pt x="1" y="16"/>
                        </a:lnTo>
                        <a:lnTo>
                          <a:pt x="0" y="15"/>
                        </a:lnTo>
                        <a:lnTo>
                          <a:pt x="0" y="0"/>
                        </a:lnTo>
                      </a:path>
                    </a:pathLst>
                  </a:custGeom>
                  <a:solidFill>
                    <a:srgbClr val="555F5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0" name="Freeform 1777"/>
                  <p:cNvSpPr>
                    <a:spLocks noChangeAspect="1"/>
                  </p:cNvSpPr>
                  <p:nvPr/>
                </p:nvSpPr>
                <p:spPr bwMode="auto">
                  <a:xfrm>
                    <a:off x="5040" y="1318"/>
                    <a:ext cx="3" cy="17"/>
                  </a:xfrm>
                  <a:custGeom>
                    <a:avLst/>
                    <a:gdLst>
                      <a:gd name="T0" fmla="*/ 0 w 3"/>
                      <a:gd name="T1" fmla="*/ 0 h 17"/>
                      <a:gd name="T2" fmla="*/ 2 w 3"/>
                      <a:gd name="T3" fmla="*/ 0 h 17"/>
                      <a:gd name="T4" fmla="*/ 2 w 3"/>
                      <a:gd name="T5" fmla="*/ 16 h 17"/>
                      <a:gd name="T6" fmla="*/ 1 w 3"/>
                      <a:gd name="T7" fmla="*/ 16 h 17"/>
                      <a:gd name="T8" fmla="*/ 0 w 3"/>
                      <a:gd name="T9" fmla="*/ 16 h 17"/>
                      <a:gd name="T10" fmla="*/ 0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0" y="0"/>
                        </a:moveTo>
                        <a:lnTo>
                          <a:pt x="2" y="0"/>
                        </a:lnTo>
                        <a:lnTo>
                          <a:pt x="2" y="16"/>
                        </a:lnTo>
                        <a:lnTo>
                          <a:pt x="1" y="16"/>
                        </a:lnTo>
                        <a:lnTo>
                          <a:pt x="0" y="16"/>
                        </a:lnTo>
                        <a:lnTo>
                          <a:pt x="0" y="0"/>
                        </a:lnTo>
                      </a:path>
                    </a:pathLst>
                  </a:custGeom>
                  <a:solidFill>
                    <a:srgbClr val="5F666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1" name="Freeform 1778"/>
                  <p:cNvSpPr>
                    <a:spLocks noChangeAspect="1"/>
                  </p:cNvSpPr>
                  <p:nvPr/>
                </p:nvSpPr>
                <p:spPr bwMode="auto">
                  <a:xfrm>
                    <a:off x="5043" y="1318"/>
                    <a:ext cx="5" cy="19"/>
                  </a:xfrm>
                  <a:custGeom>
                    <a:avLst/>
                    <a:gdLst>
                      <a:gd name="T0" fmla="*/ 0 w 5"/>
                      <a:gd name="T1" fmla="*/ 0 h 19"/>
                      <a:gd name="T2" fmla="*/ 4 w 5"/>
                      <a:gd name="T3" fmla="*/ 0 h 19"/>
                      <a:gd name="T4" fmla="*/ 4 w 5"/>
                      <a:gd name="T5" fmla="*/ 18 h 19"/>
                      <a:gd name="T6" fmla="*/ 2 w 5"/>
                      <a:gd name="T7" fmla="*/ 18 h 19"/>
                      <a:gd name="T8" fmla="*/ 2 w 5"/>
                      <a:gd name="T9" fmla="*/ 16 h 19"/>
                      <a:gd name="T10" fmla="*/ 0 w 5"/>
                      <a:gd name="T11" fmla="*/ 16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2" y="16"/>
                        </a:lnTo>
                        <a:lnTo>
                          <a:pt x="0" y="16"/>
                        </a:lnTo>
                        <a:lnTo>
                          <a:pt x="0" y="0"/>
                        </a:lnTo>
                      </a:path>
                    </a:pathLst>
                  </a:custGeom>
                  <a:solidFill>
                    <a:srgbClr val="676E6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2" name="Freeform 1779"/>
                  <p:cNvSpPr>
                    <a:spLocks noChangeAspect="1"/>
                  </p:cNvSpPr>
                  <p:nvPr/>
                </p:nvSpPr>
                <p:spPr bwMode="auto">
                  <a:xfrm>
                    <a:off x="5047" y="1318"/>
                    <a:ext cx="3" cy="19"/>
                  </a:xfrm>
                  <a:custGeom>
                    <a:avLst/>
                    <a:gdLst>
                      <a:gd name="T0" fmla="*/ 0 w 3"/>
                      <a:gd name="T1" fmla="*/ 0 h 19"/>
                      <a:gd name="T2" fmla="*/ 2 w 3"/>
                      <a:gd name="T3" fmla="*/ 0 h 19"/>
                      <a:gd name="T4" fmla="*/ 2 w 3"/>
                      <a:gd name="T5" fmla="*/ 18 h 19"/>
                      <a:gd name="T6" fmla="*/ 1 w 3"/>
                      <a:gd name="T7" fmla="*/ 18 h 19"/>
                      <a:gd name="T8" fmla="*/ 0 w 3"/>
                      <a:gd name="T9" fmla="*/ 18 h 19"/>
                      <a:gd name="T10" fmla="*/ 0 w 3"/>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9">
                        <a:moveTo>
                          <a:pt x="0" y="0"/>
                        </a:moveTo>
                        <a:lnTo>
                          <a:pt x="2" y="0"/>
                        </a:lnTo>
                        <a:lnTo>
                          <a:pt x="2" y="18"/>
                        </a:lnTo>
                        <a:lnTo>
                          <a:pt x="1" y="18"/>
                        </a:lnTo>
                        <a:lnTo>
                          <a:pt x="0" y="18"/>
                        </a:lnTo>
                        <a:lnTo>
                          <a:pt x="0" y="0"/>
                        </a:lnTo>
                      </a:path>
                    </a:pathLst>
                  </a:custGeom>
                  <a:solidFill>
                    <a:srgbClr val="6F767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3" name="Freeform 1780"/>
                  <p:cNvSpPr>
                    <a:spLocks noChangeAspect="1"/>
                  </p:cNvSpPr>
                  <p:nvPr/>
                </p:nvSpPr>
                <p:spPr bwMode="auto">
                  <a:xfrm>
                    <a:off x="5049" y="1318"/>
                    <a:ext cx="6" cy="19"/>
                  </a:xfrm>
                  <a:custGeom>
                    <a:avLst/>
                    <a:gdLst>
                      <a:gd name="T0" fmla="*/ 0 w 6"/>
                      <a:gd name="T1" fmla="*/ 0 h 19"/>
                      <a:gd name="T2" fmla="*/ 5 w 6"/>
                      <a:gd name="T3" fmla="*/ 0 h 19"/>
                      <a:gd name="T4" fmla="*/ 5 w 6"/>
                      <a:gd name="T5" fmla="*/ 18 h 19"/>
                      <a:gd name="T6" fmla="*/ 3 w 6"/>
                      <a:gd name="T7" fmla="*/ 18 h 19"/>
                      <a:gd name="T8" fmla="*/ 2 w 6"/>
                      <a:gd name="T9" fmla="*/ 18 h 19"/>
                      <a:gd name="T10" fmla="*/ 0 w 6"/>
                      <a:gd name="T11" fmla="*/ 18 h 19"/>
                      <a:gd name="T12" fmla="*/ 0 w 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9">
                        <a:moveTo>
                          <a:pt x="0" y="0"/>
                        </a:moveTo>
                        <a:lnTo>
                          <a:pt x="5" y="0"/>
                        </a:lnTo>
                        <a:lnTo>
                          <a:pt x="5" y="18"/>
                        </a:lnTo>
                        <a:lnTo>
                          <a:pt x="3" y="18"/>
                        </a:lnTo>
                        <a:lnTo>
                          <a:pt x="2" y="18"/>
                        </a:lnTo>
                        <a:lnTo>
                          <a:pt x="0" y="18"/>
                        </a:lnTo>
                        <a:lnTo>
                          <a:pt x="0" y="0"/>
                        </a:lnTo>
                      </a:path>
                    </a:pathLst>
                  </a:custGeom>
                  <a:solidFill>
                    <a:srgbClr val="767D7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4" name="Freeform 1781"/>
                  <p:cNvSpPr>
                    <a:spLocks noChangeAspect="1"/>
                  </p:cNvSpPr>
                  <p:nvPr/>
                </p:nvSpPr>
                <p:spPr bwMode="auto">
                  <a:xfrm>
                    <a:off x="5054" y="1318"/>
                    <a:ext cx="3" cy="19"/>
                  </a:xfrm>
                  <a:custGeom>
                    <a:avLst/>
                    <a:gdLst>
                      <a:gd name="T0" fmla="*/ 0 w 3"/>
                      <a:gd name="T1" fmla="*/ 0 h 19"/>
                      <a:gd name="T2" fmla="*/ 2 w 3"/>
                      <a:gd name="T3" fmla="*/ 0 h 19"/>
                      <a:gd name="T4" fmla="*/ 2 w 3"/>
                      <a:gd name="T5" fmla="*/ 18 h 19"/>
                      <a:gd name="T6" fmla="*/ 1 w 3"/>
                      <a:gd name="T7" fmla="*/ 18 h 19"/>
                      <a:gd name="T8" fmla="*/ 0 w 3"/>
                      <a:gd name="T9" fmla="*/ 18 h 19"/>
                      <a:gd name="T10" fmla="*/ 0 w 3"/>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9">
                        <a:moveTo>
                          <a:pt x="0" y="0"/>
                        </a:moveTo>
                        <a:lnTo>
                          <a:pt x="2" y="0"/>
                        </a:lnTo>
                        <a:lnTo>
                          <a:pt x="2" y="18"/>
                        </a:lnTo>
                        <a:lnTo>
                          <a:pt x="1" y="18"/>
                        </a:lnTo>
                        <a:lnTo>
                          <a:pt x="0" y="18"/>
                        </a:lnTo>
                        <a:lnTo>
                          <a:pt x="0" y="0"/>
                        </a:lnTo>
                      </a:path>
                    </a:pathLst>
                  </a:custGeom>
                  <a:solidFill>
                    <a:srgbClr val="7E858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5" name="Freeform 1782"/>
                  <p:cNvSpPr>
                    <a:spLocks noChangeAspect="1"/>
                  </p:cNvSpPr>
                  <p:nvPr/>
                </p:nvSpPr>
                <p:spPr bwMode="auto">
                  <a:xfrm>
                    <a:off x="5056"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868D8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6" name="Freeform 1783"/>
                  <p:cNvSpPr>
                    <a:spLocks noChangeAspect="1"/>
                  </p:cNvSpPr>
                  <p:nvPr/>
                </p:nvSpPr>
                <p:spPr bwMode="auto">
                  <a:xfrm>
                    <a:off x="5060"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8D979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7" name="Freeform 1784"/>
                  <p:cNvSpPr>
                    <a:spLocks noChangeAspect="1"/>
                  </p:cNvSpPr>
                  <p:nvPr/>
                </p:nvSpPr>
                <p:spPr bwMode="auto">
                  <a:xfrm>
                    <a:off x="5063"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989F9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8" name="Freeform 1785"/>
                  <p:cNvSpPr>
                    <a:spLocks noChangeAspect="1"/>
                  </p:cNvSpPr>
                  <p:nvPr/>
                </p:nvSpPr>
                <p:spPr bwMode="auto">
                  <a:xfrm>
                    <a:off x="5067"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9FA6A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9" name="Freeform 1786"/>
                  <p:cNvSpPr>
                    <a:spLocks noChangeAspect="1"/>
                  </p:cNvSpPr>
                  <p:nvPr/>
                </p:nvSpPr>
                <p:spPr bwMode="auto">
                  <a:xfrm>
                    <a:off x="5070"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A7AEA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0" name="Freeform 1787"/>
                  <p:cNvSpPr>
                    <a:spLocks noChangeAspect="1"/>
                  </p:cNvSpPr>
                  <p:nvPr/>
                </p:nvSpPr>
                <p:spPr bwMode="auto">
                  <a:xfrm>
                    <a:off x="5074"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AFB6B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1" name="Freeform 1788"/>
                  <p:cNvSpPr>
                    <a:spLocks noChangeAspect="1"/>
                  </p:cNvSpPr>
                  <p:nvPr/>
                </p:nvSpPr>
                <p:spPr bwMode="auto">
                  <a:xfrm>
                    <a:off x="5077"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B6BDB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2" name="Freeform 1789"/>
                  <p:cNvSpPr>
                    <a:spLocks noChangeAspect="1"/>
                  </p:cNvSpPr>
                  <p:nvPr/>
                </p:nvSpPr>
                <p:spPr bwMode="auto">
                  <a:xfrm>
                    <a:off x="5081" y="1318"/>
                    <a:ext cx="3" cy="19"/>
                  </a:xfrm>
                  <a:custGeom>
                    <a:avLst/>
                    <a:gdLst>
                      <a:gd name="T0" fmla="*/ 0 w 3"/>
                      <a:gd name="T1" fmla="*/ 0 h 19"/>
                      <a:gd name="T2" fmla="*/ 2 w 3"/>
                      <a:gd name="T3" fmla="*/ 0 h 19"/>
                      <a:gd name="T4" fmla="*/ 2 w 3"/>
                      <a:gd name="T5" fmla="*/ 16 h 19"/>
                      <a:gd name="T6" fmla="*/ 1 w 3"/>
                      <a:gd name="T7" fmla="*/ 16 h 19"/>
                      <a:gd name="T8" fmla="*/ 1 w 3"/>
                      <a:gd name="T9" fmla="*/ 18 h 19"/>
                      <a:gd name="T10" fmla="*/ 0 w 3"/>
                      <a:gd name="T11" fmla="*/ 18 h 19"/>
                      <a:gd name="T12" fmla="*/ 0 w 3"/>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9">
                        <a:moveTo>
                          <a:pt x="0" y="0"/>
                        </a:moveTo>
                        <a:lnTo>
                          <a:pt x="2" y="0"/>
                        </a:lnTo>
                        <a:lnTo>
                          <a:pt x="2" y="16"/>
                        </a:lnTo>
                        <a:lnTo>
                          <a:pt x="1" y="16"/>
                        </a:lnTo>
                        <a:lnTo>
                          <a:pt x="1" y="18"/>
                        </a:lnTo>
                        <a:lnTo>
                          <a:pt x="0" y="18"/>
                        </a:lnTo>
                        <a:lnTo>
                          <a:pt x="0" y="0"/>
                        </a:lnTo>
                      </a:path>
                    </a:pathLst>
                  </a:custGeom>
                  <a:solidFill>
                    <a:srgbClr val="BEC5C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3" name="Freeform 1790"/>
                  <p:cNvSpPr>
                    <a:spLocks noChangeAspect="1"/>
                  </p:cNvSpPr>
                  <p:nvPr/>
                </p:nvSpPr>
                <p:spPr bwMode="auto">
                  <a:xfrm>
                    <a:off x="5084" y="1318"/>
                    <a:ext cx="5" cy="17"/>
                  </a:xfrm>
                  <a:custGeom>
                    <a:avLst/>
                    <a:gdLst>
                      <a:gd name="T0" fmla="*/ 0 w 5"/>
                      <a:gd name="T1" fmla="*/ 0 h 17"/>
                      <a:gd name="T2" fmla="*/ 4 w 5"/>
                      <a:gd name="T3" fmla="*/ 0 h 17"/>
                      <a:gd name="T4" fmla="*/ 4 w 5"/>
                      <a:gd name="T5" fmla="*/ 16 h 17"/>
                      <a:gd name="T6" fmla="*/ 2 w 5"/>
                      <a:gd name="T7" fmla="*/ 16 h 17"/>
                      <a:gd name="T8" fmla="*/ 2 w 5"/>
                      <a:gd name="T9" fmla="*/ 16 h 17"/>
                      <a:gd name="T10" fmla="*/ 0 w 5"/>
                      <a:gd name="T11" fmla="*/ 16 h 17"/>
                      <a:gd name="T12" fmla="*/ 0 w 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7">
                        <a:moveTo>
                          <a:pt x="0" y="0"/>
                        </a:moveTo>
                        <a:lnTo>
                          <a:pt x="4" y="0"/>
                        </a:lnTo>
                        <a:lnTo>
                          <a:pt x="4" y="16"/>
                        </a:lnTo>
                        <a:lnTo>
                          <a:pt x="2" y="16"/>
                        </a:lnTo>
                        <a:lnTo>
                          <a:pt x="0" y="16"/>
                        </a:lnTo>
                        <a:lnTo>
                          <a:pt x="0" y="0"/>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4" name="Freeform 1791"/>
                  <p:cNvSpPr>
                    <a:spLocks noChangeAspect="1"/>
                  </p:cNvSpPr>
                  <p:nvPr/>
                </p:nvSpPr>
                <p:spPr bwMode="auto">
                  <a:xfrm>
                    <a:off x="5088" y="1318"/>
                    <a:ext cx="3" cy="17"/>
                  </a:xfrm>
                  <a:custGeom>
                    <a:avLst/>
                    <a:gdLst>
                      <a:gd name="T0" fmla="*/ 0 w 3"/>
                      <a:gd name="T1" fmla="*/ 0 h 17"/>
                      <a:gd name="T2" fmla="*/ 2 w 3"/>
                      <a:gd name="T3" fmla="*/ 0 h 17"/>
                      <a:gd name="T4" fmla="*/ 2 w 3"/>
                      <a:gd name="T5" fmla="*/ 16 h 17"/>
                      <a:gd name="T6" fmla="*/ 1 w 3"/>
                      <a:gd name="T7" fmla="*/ 16 h 17"/>
                      <a:gd name="T8" fmla="*/ 0 w 3"/>
                      <a:gd name="T9" fmla="*/ 16 h 17"/>
                      <a:gd name="T10" fmla="*/ 0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0" y="0"/>
                        </a:moveTo>
                        <a:lnTo>
                          <a:pt x="2" y="0"/>
                        </a:lnTo>
                        <a:lnTo>
                          <a:pt x="2" y="16"/>
                        </a:lnTo>
                        <a:lnTo>
                          <a:pt x="1" y="16"/>
                        </a:lnTo>
                        <a:lnTo>
                          <a:pt x="0" y="16"/>
                        </a:lnTo>
                        <a:lnTo>
                          <a:pt x="0" y="0"/>
                        </a:lnTo>
                      </a:path>
                    </a:pathLst>
                  </a:custGeom>
                  <a:solidFill>
                    <a:srgbClr val="CDD7D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5" name="Freeform 1792"/>
                  <p:cNvSpPr>
                    <a:spLocks noChangeAspect="1"/>
                  </p:cNvSpPr>
                  <p:nvPr/>
                </p:nvSpPr>
                <p:spPr bwMode="auto">
                  <a:xfrm>
                    <a:off x="5090" y="1318"/>
                    <a:ext cx="5" cy="17"/>
                  </a:xfrm>
                  <a:custGeom>
                    <a:avLst/>
                    <a:gdLst>
                      <a:gd name="T0" fmla="*/ 0 w 5"/>
                      <a:gd name="T1" fmla="*/ 0 h 17"/>
                      <a:gd name="T2" fmla="*/ 4 w 5"/>
                      <a:gd name="T3" fmla="*/ 0 h 17"/>
                      <a:gd name="T4" fmla="*/ 4 w 5"/>
                      <a:gd name="T5" fmla="*/ 15 h 17"/>
                      <a:gd name="T6" fmla="*/ 2 w 5"/>
                      <a:gd name="T7" fmla="*/ 15 h 17"/>
                      <a:gd name="T8" fmla="*/ 2 w 5"/>
                      <a:gd name="T9" fmla="*/ 15 h 17"/>
                      <a:gd name="T10" fmla="*/ 0 w 5"/>
                      <a:gd name="T11" fmla="*/ 16 h 17"/>
                      <a:gd name="T12" fmla="*/ 0 w 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7">
                        <a:moveTo>
                          <a:pt x="0" y="0"/>
                        </a:moveTo>
                        <a:lnTo>
                          <a:pt x="4" y="0"/>
                        </a:lnTo>
                        <a:lnTo>
                          <a:pt x="4" y="15"/>
                        </a:lnTo>
                        <a:lnTo>
                          <a:pt x="2" y="15"/>
                        </a:lnTo>
                        <a:lnTo>
                          <a:pt x="0" y="16"/>
                        </a:lnTo>
                        <a:lnTo>
                          <a:pt x="0" y="0"/>
                        </a:lnTo>
                      </a:path>
                    </a:pathLst>
                  </a:custGeom>
                  <a:solidFill>
                    <a:srgbClr val="D7DED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6" name="Freeform 1793"/>
                  <p:cNvSpPr>
                    <a:spLocks noChangeAspect="1"/>
                  </p:cNvSpPr>
                  <p:nvPr/>
                </p:nvSpPr>
                <p:spPr bwMode="auto">
                  <a:xfrm>
                    <a:off x="5095" y="1318"/>
                    <a:ext cx="18" cy="17"/>
                  </a:xfrm>
                  <a:custGeom>
                    <a:avLst/>
                    <a:gdLst>
                      <a:gd name="T0" fmla="*/ 0 w 18"/>
                      <a:gd name="T1" fmla="*/ 0 h 17"/>
                      <a:gd name="T2" fmla="*/ 17 w 18"/>
                      <a:gd name="T3" fmla="*/ 0 h 17"/>
                      <a:gd name="T4" fmla="*/ 17 w 18"/>
                      <a:gd name="T5" fmla="*/ 5 h 17"/>
                      <a:gd name="T6" fmla="*/ 17 w 18"/>
                      <a:gd name="T7" fmla="*/ 6 h 17"/>
                      <a:gd name="T8" fmla="*/ 16 w 18"/>
                      <a:gd name="T9" fmla="*/ 8 h 17"/>
                      <a:gd name="T10" fmla="*/ 15 w 18"/>
                      <a:gd name="T11" fmla="*/ 9 h 17"/>
                      <a:gd name="T12" fmla="*/ 13 w 18"/>
                      <a:gd name="T13" fmla="*/ 11 h 17"/>
                      <a:gd name="T14" fmla="*/ 11 w 18"/>
                      <a:gd name="T15" fmla="*/ 13 h 17"/>
                      <a:gd name="T16" fmla="*/ 8 w 18"/>
                      <a:gd name="T17" fmla="*/ 13 h 17"/>
                      <a:gd name="T18" fmla="*/ 4 w 18"/>
                      <a:gd name="T19" fmla="*/ 14 h 17"/>
                      <a:gd name="T20" fmla="*/ 0 w 18"/>
                      <a:gd name="T21" fmla="*/ 16 h 17"/>
                      <a:gd name="T22" fmla="*/ 0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0" y="0"/>
                        </a:moveTo>
                        <a:lnTo>
                          <a:pt x="17" y="0"/>
                        </a:lnTo>
                        <a:lnTo>
                          <a:pt x="17" y="5"/>
                        </a:lnTo>
                        <a:lnTo>
                          <a:pt x="17" y="6"/>
                        </a:lnTo>
                        <a:lnTo>
                          <a:pt x="16" y="8"/>
                        </a:lnTo>
                        <a:lnTo>
                          <a:pt x="15" y="9"/>
                        </a:lnTo>
                        <a:lnTo>
                          <a:pt x="13" y="11"/>
                        </a:lnTo>
                        <a:lnTo>
                          <a:pt x="11" y="13"/>
                        </a:lnTo>
                        <a:lnTo>
                          <a:pt x="8" y="13"/>
                        </a:lnTo>
                        <a:lnTo>
                          <a:pt x="4" y="14"/>
                        </a:lnTo>
                        <a:lnTo>
                          <a:pt x="0" y="16"/>
                        </a:lnTo>
                        <a:lnTo>
                          <a:pt x="0" y="0"/>
                        </a:lnTo>
                      </a:path>
                    </a:pathLst>
                  </a:custGeom>
                  <a:solidFill>
                    <a:srgbClr val="DFE6E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7" name="Freeform 1794"/>
                  <p:cNvSpPr>
                    <a:spLocks noChangeAspect="1"/>
                  </p:cNvSpPr>
                  <p:nvPr/>
                </p:nvSpPr>
                <p:spPr bwMode="auto">
                  <a:xfrm>
                    <a:off x="5016" y="1318"/>
                    <a:ext cx="97" cy="14"/>
                  </a:xfrm>
                  <a:custGeom>
                    <a:avLst/>
                    <a:gdLst>
                      <a:gd name="T0" fmla="*/ 48 w 97"/>
                      <a:gd name="T1" fmla="*/ 0 h 14"/>
                      <a:gd name="T2" fmla="*/ 96 w 97"/>
                      <a:gd name="T3" fmla="*/ 0 h 14"/>
                      <a:gd name="T4" fmla="*/ 96 w 97"/>
                      <a:gd name="T5" fmla="*/ 1 h 14"/>
                      <a:gd name="T6" fmla="*/ 94 w 97"/>
                      <a:gd name="T7" fmla="*/ 3 h 14"/>
                      <a:gd name="T8" fmla="*/ 94 w 97"/>
                      <a:gd name="T9" fmla="*/ 3 h 14"/>
                      <a:gd name="T10" fmla="*/ 92 w 97"/>
                      <a:gd name="T11" fmla="*/ 5 h 14"/>
                      <a:gd name="T12" fmla="*/ 91 w 97"/>
                      <a:gd name="T13" fmla="*/ 5 h 14"/>
                      <a:gd name="T14" fmla="*/ 88 w 97"/>
                      <a:gd name="T15" fmla="*/ 6 h 14"/>
                      <a:gd name="T16" fmla="*/ 85 w 97"/>
                      <a:gd name="T17" fmla="*/ 8 h 14"/>
                      <a:gd name="T18" fmla="*/ 83 w 97"/>
                      <a:gd name="T19" fmla="*/ 9 h 14"/>
                      <a:gd name="T20" fmla="*/ 78 w 97"/>
                      <a:gd name="T21" fmla="*/ 9 h 14"/>
                      <a:gd name="T22" fmla="*/ 75 w 97"/>
                      <a:gd name="T23" fmla="*/ 10 h 14"/>
                      <a:gd name="T24" fmla="*/ 71 w 97"/>
                      <a:gd name="T25" fmla="*/ 11 h 14"/>
                      <a:gd name="T26" fmla="*/ 66 w 97"/>
                      <a:gd name="T27" fmla="*/ 11 h 14"/>
                      <a:gd name="T28" fmla="*/ 62 w 97"/>
                      <a:gd name="T29" fmla="*/ 11 h 14"/>
                      <a:gd name="T30" fmla="*/ 58 w 97"/>
                      <a:gd name="T31" fmla="*/ 13 h 14"/>
                      <a:gd name="T32" fmla="*/ 53 w 97"/>
                      <a:gd name="T33" fmla="*/ 13 h 14"/>
                      <a:gd name="T34" fmla="*/ 48 w 97"/>
                      <a:gd name="T35" fmla="*/ 13 h 14"/>
                      <a:gd name="T36" fmla="*/ 43 w 97"/>
                      <a:gd name="T37" fmla="*/ 13 h 14"/>
                      <a:gd name="T38" fmla="*/ 38 w 97"/>
                      <a:gd name="T39" fmla="*/ 13 h 14"/>
                      <a:gd name="T40" fmla="*/ 34 w 97"/>
                      <a:gd name="T41" fmla="*/ 11 h 14"/>
                      <a:gd name="T42" fmla="*/ 28 w 97"/>
                      <a:gd name="T43" fmla="*/ 11 h 14"/>
                      <a:gd name="T44" fmla="*/ 25 w 97"/>
                      <a:gd name="T45" fmla="*/ 11 h 14"/>
                      <a:gd name="T46" fmla="*/ 20 w 97"/>
                      <a:gd name="T47" fmla="*/ 10 h 14"/>
                      <a:gd name="T48" fmla="*/ 18 w 97"/>
                      <a:gd name="T49" fmla="*/ 9 h 14"/>
                      <a:gd name="T50" fmla="*/ 14 w 97"/>
                      <a:gd name="T51" fmla="*/ 9 h 14"/>
                      <a:gd name="T52" fmla="*/ 11 w 97"/>
                      <a:gd name="T53" fmla="*/ 8 h 14"/>
                      <a:gd name="T54" fmla="*/ 9 w 97"/>
                      <a:gd name="T55" fmla="*/ 6 h 14"/>
                      <a:gd name="T56" fmla="*/ 5 w 97"/>
                      <a:gd name="T57" fmla="*/ 5 h 14"/>
                      <a:gd name="T58" fmla="*/ 3 w 97"/>
                      <a:gd name="T59" fmla="*/ 5 h 14"/>
                      <a:gd name="T60" fmla="*/ 2 w 97"/>
                      <a:gd name="T61" fmla="*/ 3 h 14"/>
                      <a:gd name="T62" fmla="*/ 0 w 97"/>
                      <a:gd name="T63" fmla="*/ 3 h 14"/>
                      <a:gd name="T64" fmla="*/ 0 w 97"/>
                      <a:gd name="T65" fmla="*/ 1 h 14"/>
                      <a:gd name="T66" fmla="*/ 0 w 97"/>
                      <a:gd name="T67" fmla="*/ 0 h 14"/>
                      <a:gd name="T68" fmla="*/ 48 w 97"/>
                      <a:gd name="T69" fmla="*/ 0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7" h="14">
                        <a:moveTo>
                          <a:pt x="48" y="0"/>
                        </a:moveTo>
                        <a:lnTo>
                          <a:pt x="96" y="0"/>
                        </a:lnTo>
                        <a:lnTo>
                          <a:pt x="96" y="1"/>
                        </a:lnTo>
                        <a:lnTo>
                          <a:pt x="94" y="3"/>
                        </a:lnTo>
                        <a:lnTo>
                          <a:pt x="92" y="5"/>
                        </a:lnTo>
                        <a:lnTo>
                          <a:pt x="91" y="5"/>
                        </a:lnTo>
                        <a:lnTo>
                          <a:pt x="88" y="6"/>
                        </a:lnTo>
                        <a:lnTo>
                          <a:pt x="85" y="8"/>
                        </a:lnTo>
                        <a:lnTo>
                          <a:pt x="83" y="9"/>
                        </a:lnTo>
                        <a:lnTo>
                          <a:pt x="78" y="9"/>
                        </a:lnTo>
                        <a:lnTo>
                          <a:pt x="75" y="10"/>
                        </a:lnTo>
                        <a:lnTo>
                          <a:pt x="71" y="11"/>
                        </a:lnTo>
                        <a:lnTo>
                          <a:pt x="66" y="11"/>
                        </a:lnTo>
                        <a:lnTo>
                          <a:pt x="62" y="11"/>
                        </a:lnTo>
                        <a:lnTo>
                          <a:pt x="58" y="13"/>
                        </a:lnTo>
                        <a:lnTo>
                          <a:pt x="53" y="13"/>
                        </a:lnTo>
                        <a:lnTo>
                          <a:pt x="48" y="13"/>
                        </a:lnTo>
                        <a:lnTo>
                          <a:pt x="43" y="13"/>
                        </a:lnTo>
                        <a:lnTo>
                          <a:pt x="38" y="13"/>
                        </a:lnTo>
                        <a:lnTo>
                          <a:pt x="34" y="11"/>
                        </a:lnTo>
                        <a:lnTo>
                          <a:pt x="28" y="11"/>
                        </a:lnTo>
                        <a:lnTo>
                          <a:pt x="25" y="11"/>
                        </a:lnTo>
                        <a:lnTo>
                          <a:pt x="20" y="10"/>
                        </a:lnTo>
                        <a:lnTo>
                          <a:pt x="18" y="9"/>
                        </a:lnTo>
                        <a:lnTo>
                          <a:pt x="14" y="9"/>
                        </a:lnTo>
                        <a:lnTo>
                          <a:pt x="11" y="8"/>
                        </a:lnTo>
                        <a:lnTo>
                          <a:pt x="9" y="6"/>
                        </a:lnTo>
                        <a:lnTo>
                          <a:pt x="5" y="5"/>
                        </a:lnTo>
                        <a:lnTo>
                          <a:pt x="3" y="5"/>
                        </a:lnTo>
                        <a:lnTo>
                          <a:pt x="2" y="3"/>
                        </a:lnTo>
                        <a:lnTo>
                          <a:pt x="0" y="3"/>
                        </a:lnTo>
                        <a:lnTo>
                          <a:pt x="0" y="1"/>
                        </a:lnTo>
                        <a:lnTo>
                          <a:pt x="0" y="0"/>
                        </a:lnTo>
                        <a:lnTo>
                          <a:pt x="48" y="0"/>
                        </a:lnTo>
                      </a:path>
                    </a:pathLst>
                  </a:custGeom>
                  <a:solidFill>
                    <a:srgbClr val="6C737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8" name="Freeform 1795"/>
                  <p:cNvSpPr>
                    <a:spLocks noChangeAspect="1"/>
                  </p:cNvSpPr>
                  <p:nvPr/>
                </p:nvSpPr>
                <p:spPr bwMode="auto">
                  <a:xfrm>
                    <a:off x="5021" y="1318"/>
                    <a:ext cx="91" cy="14"/>
                  </a:xfrm>
                  <a:custGeom>
                    <a:avLst/>
                    <a:gdLst>
                      <a:gd name="T0" fmla="*/ 46 w 91"/>
                      <a:gd name="T1" fmla="*/ 0 h 14"/>
                      <a:gd name="T2" fmla="*/ 51 w 91"/>
                      <a:gd name="T3" fmla="*/ 0 h 14"/>
                      <a:gd name="T4" fmla="*/ 53 w 91"/>
                      <a:gd name="T5" fmla="*/ 0 h 14"/>
                      <a:gd name="T6" fmla="*/ 58 w 91"/>
                      <a:gd name="T7" fmla="*/ 0 h 14"/>
                      <a:gd name="T8" fmla="*/ 62 w 91"/>
                      <a:gd name="T9" fmla="*/ 0 h 14"/>
                      <a:gd name="T10" fmla="*/ 67 w 91"/>
                      <a:gd name="T11" fmla="*/ 0 h 14"/>
                      <a:gd name="T12" fmla="*/ 74 w 91"/>
                      <a:gd name="T13" fmla="*/ 0 h 14"/>
                      <a:gd name="T14" fmla="*/ 83 w 91"/>
                      <a:gd name="T15" fmla="*/ 0 h 14"/>
                      <a:gd name="T16" fmla="*/ 90 w 91"/>
                      <a:gd name="T17" fmla="*/ 1 h 14"/>
                      <a:gd name="T18" fmla="*/ 88 w 91"/>
                      <a:gd name="T19" fmla="*/ 3 h 14"/>
                      <a:gd name="T20" fmla="*/ 85 w 91"/>
                      <a:gd name="T21" fmla="*/ 6 h 14"/>
                      <a:gd name="T22" fmla="*/ 79 w 91"/>
                      <a:gd name="T23" fmla="*/ 8 h 14"/>
                      <a:gd name="T24" fmla="*/ 74 w 91"/>
                      <a:gd name="T25" fmla="*/ 9 h 14"/>
                      <a:gd name="T26" fmla="*/ 67 w 91"/>
                      <a:gd name="T27" fmla="*/ 10 h 14"/>
                      <a:gd name="T28" fmla="*/ 58 w 91"/>
                      <a:gd name="T29" fmla="*/ 11 h 14"/>
                      <a:gd name="T30" fmla="*/ 49 w 91"/>
                      <a:gd name="T31" fmla="*/ 13 h 14"/>
                      <a:gd name="T32" fmla="*/ 41 w 91"/>
                      <a:gd name="T33" fmla="*/ 13 h 14"/>
                      <a:gd name="T34" fmla="*/ 32 w 91"/>
                      <a:gd name="T35" fmla="*/ 11 h 14"/>
                      <a:gd name="T36" fmla="*/ 23 w 91"/>
                      <a:gd name="T37" fmla="*/ 11 h 14"/>
                      <a:gd name="T38" fmla="*/ 16 w 91"/>
                      <a:gd name="T39" fmla="*/ 9 h 14"/>
                      <a:gd name="T40" fmla="*/ 11 w 91"/>
                      <a:gd name="T41" fmla="*/ 8 h 14"/>
                      <a:gd name="T42" fmla="*/ 5 w 91"/>
                      <a:gd name="T43" fmla="*/ 6 h 14"/>
                      <a:gd name="T44" fmla="*/ 3 w 91"/>
                      <a:gd name="T45" fmla="*/ 3 h 14"/>
                      <a:gd name="T46" fmla="*/ 0 w 91"/>
                      <a:gd name="T47" fmla="*/ 1 h 14"/>
                      <a:gd name="T48" fmla="*/ 3 w 91"/>
                      <a:gd name="T49" fmla="*/ 0 h 14"/>
                      <a:gd name="T50" fmla="*/ 7 w 91"/>
                      <a:gd name="T51" fmla="*/ 0 h 14"/>
                      <a:gd name="T52" fmla="*/ 9 w 91"/>
                      <a:gd name="T53" fmla="*/ 0 h 14"/>
                      <a:gd name="T54" fmla="*/ 14 w 91"/>
                      <a:gd name="T55" fmla="*/ 0 h 14"/>
                      <a:gd name="T56" fmla="*/ 16 w 91"/>
                      <a:gd name="T57" fmla="*/ 0 h 14"/>
                      <a:gd name="T58" fmla="*/ 21 w 91"/>
                      <a:gd name="T59" fmla="*/ 0 h 14"/>
                      <a:gd name="T60" fmla="*/ 28 w 91"/>
                      <a:gd name="T61" fmla="*/ 0 h 14"/>
                      <a:gd name="T62" fmla="*/ 37 w 91"/>
                      <a:gd name="T63" fmla="*/ 0 h 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1" h="14">
                        <a:moveTo>
                          <a:pt x="44" y="0"/>
                        </a:moveTo>
                        <a:lnTo>
                          <a:pt x="46" y="0"/>
                        </a:lnTo>
                        <a:lnTo>
                          <a:pt x="48" y="0"/>
                        </a:lnTo>
                        <a:lnTo>
                          <a:pt x="51" y="0"/>
                        </a:lnTo>
                        <a:lnTo>
                          <a:pt x="52" y="0"/>
                        </a:lnTo>
                        <a:lnTo>
                          <a:pt x="53" y="0"/>
                        </a:lnTo>
                        <a:lnTo>
                          <a:pt x="55" y="0"/>
                        </a:lnTo>
                        <a:lnTo>
                          <a:pt x="58" y="0"/>
                        </a:lnTo>
                        <a:lnTo>
                          <a:pt x="62" y="0"/>
                        </a:lnTo>
                        <a:lnTo>
                          <a:pt x="63" y="0"/>
                        </a:lnTo>
                        <a:lnTo>
                          <a:pt x="67" y="0"/>
                        </a:lnTo>
                        <a:lnTo>
                          <a:pt x="70" y="0"/>
                        </a:lnTo>
                        <a:lnTo>
                          <a:pt x="74" y="0"/>
                        </a:lnTo>
                        <a:lnTo>
                          <a:pt x="78" y="0"/>
                        </a:lnTo>
                        <a:lnTo>
                          <a:pt x="83" y="0"/>
                        </a:lnTo>
                        <a:lnTo>
                          <a:pt x="90" y="0"/>
                        </a:lnTo>
                        <a:lnTo>
                          <a:pt x="90" y="1"/>
                        </a:lnTo>
                        <a:lnTo>
                          <a:pt x="88" y="3"/>
                        </a:lnTo>
                        <a:lnTo>
                          <a:pt x="86" y="5"/>
                        </a:lnTo>
                        <a:lnTo>
                          <a:pt x="85" y="6"/>
                        </a:lnTo>
                        <a:lnTo>
                          <a:pt x="82" y="6"/>
                        </a:lnTo>
                        <a:lnTo>
                          <a:pt x="79" y="8"/>
                        </a:lnTo>
                        <a:lnTo>
                          <a:pt x="76" y="9"/>
                        </a:lnTo>
                        <a:lnTo>
                          <a:pt x="74" y="9"/>
                        </a:lnTo>
                        <a:lnTo>
                          <a:pt x="70" y="10"/>
                        </a:lnTo>
                        <a:lnTo>
                          <a:pt x="67" y="10"/>
                        </a:lnTo>
                        <a:lnTo>
                          <a:pt x="63" y="11"/>
                        </a:lnTo>
                        <a:lnTo>
                          <a:pt x="58" y="11"/>
                        </a:lnTo>
                        <a:lnTo>
                          <a:pt x="55" y="13"/>
                        </a:lnTo>
                        <a:lnTo>
                          <a:pt x="49" y="13"/>
                        </a:lnTo>
                        <a:lnTo>
                          <a:pt x="45" y="13"/>
                        </a:lnTo>
                        <a:lnTo>
                          <a:pt x="41" y="13"/>
                        </a:lnTo>
                        <a:lnTo>
                          <a:pt x="35" y="13"/>
                        </a:lnTo>
                        <a:lnTo>
                          <a:pt x="32" y="11"/>
                        </a:lnTo>
                        <a:lnTo>
                          <a:pt x="27" y="11"/>
                        </a:lnTo>
                        <a:lnTo>
                          <a:pt x="23" y="11"/>
                        </a:lnTo>
                        <a:lnTo>
                          <a:pt x="21" y="10"/>
                        </a:lnTo>
                        <a:lnTo>
                          <a:pt x="16" y="9"/>
                        </a:lnTo>
                        <a:lnTo>
                          <a:pt x="14" y="9"/>
                        </a:lnTo>
                        <a:lnTo>
                          <a:pt x="11" y="8"/>
                        </a:lnTo>
                        <a:lnTo>
                          <a:pt x="9" y="8"/>
                        </a:lnTo>
                        <a:lnTo>
                          <a:pt x="5" y="6"/>
                        </a:lnTo>
                        <a:lnTo>
                          <a:pt x="4" y="5"/>
                        </a:lnTo>
                        <a:lnTo>
                          <a:pt x="3" y="3"/>
                        </a:lnTo>
                        <a:lnTo>
                          <a:pt x="2" y="3"/>
                        </a:lnTo>
                        <a:lnTo>
                          <a:pt x="0" y="1"/>
                        </a:lnTo>
                        <a:lnTo>
                          <a:pt x="0" y="0"/>
                        </a:lnTo>
                        <a:lnTo>
                          <a:pt x="3" y="0"/>
                        </a:lnTo>
                        <a:lnTo>
                          <a:pt x="5" y="0"/>
                        </a:lnTo>
                        <a:lnTo>
                          <a:pt x="7" y="0"/>
                        </a:lnTo>
                        <a:lnTo>
                          <a:pt x="9" y="0"/>
                        </a:lnTo>
                        <a:lnTo>
                          <a:pt x="11" y="0"/>
                        </a:lnTo>
                        <a:lnTo>
                          <a:pt x="14" y="0"/>
                        </a:lnTo>
                        <a:lnTo>
                          <a:pt x="15" y="0"/>
                        </a:lnTo>
                        <a:lnTo>
                          <a:pt x="16" y="0"/>
                        </a:lnTo>
                        <a:lnTo>
                          <a:pt x="19" y="0"/>
                        </a:lnTo>
                        <a:lnTo>
                          <a:pt x="21" y="0"/>
                        </a:lnTo>
                        <a:lnTo>
                          <a:pt x="25" y="0"/>
                        </a:lnTo>
                        <a:lnTo>
                          <a:pt x="28" y="0"/>
                        </a:lnTo>
                        <a:lnTo>
                          <a:pt x="33" y="0"/>
                        </a:lnTo>
                        <a:lnTo>
                          <a:pt x="37" y="0"/>
                        </a:lnTo>
                        <a:lnTo>
                          <a:pt x="44" y="0"/>
                        </a:lnTo>
                      </a:path>
                    </a:pathLst>
                  </a:custGeom>
                  <a:solidFill>
                    <a:srgbClr val="79808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9" name="Freeform 1796"/>
                  <p:cNvSpPr>
                    <a:spLocks noChangeAspect="1"/>
                  </p:cNvSpPr>
                  <p:nvPr/>
                </p:nvSpPr>
                <p:spPr bwMode="auto">
                  <a:xfrm>
                    <a:off x="5028" y="1318"/>
                    <a:ext cx="83" cy="14"/>
                  </a:xfrm>
                  <a:custGeom>
                    <a:avLst/>
                    <a:gdLst>
                      <a:gd name="T0" fmla="*/ 39 w 83"/>
                      <a:gd name="T1" fmla="*/ 0 h 14"/>
                      <a:gd name="T2" fmla="*/ 44 w 83"/>
                      <a:gd name="T3" fmla="*/ 0 h 14"/>
                      <a:gd name="T4" fmla="*/ 46 w 83"/>
                      <a:gd name="T5" fmla="*/ 0 h 14"/>
                      <a:gd name="T6" fmla="*/ 50 w 83"/>
                      <a:gd name="T7" fmla="*/ 0 h 14"/>
                      <a:gd name="T8" fmla="*/ 55 w 83"/>
                      <a:gd name="T9" fmla="*/ 0 h 14"/>
                      <a:gd name="T10" fmla="*/ 59 w 83"/>
                      <a:gd name="T11" fmla="*/ 0 h 14"/>
                      <a:gd name="T12" fmla="*/ 66 w 83"/>
                      <a:gd name="T13" fmla="*/ 0 h 14"/>
                      <a:gd name="T14" fmla="*/ 77 w 83"/>
                      <a:gd name="T15" fmla="*/ 1 h 14"/>
                      <a:gd name="T16" fmla="*/ 82 w 83"/>
                      <a:gd name="T17" fmla="*/ 3 h 14"/>
                      <a:gd name="T18" fmla="*/ 80 w 83"/>
                      <a:gd name="T19" fmla="*/ 3 h 14"/>
                      <a:gd name="T20" fmla="*/ 77 w 83"/>
                      <a:gd name="T21" fmla="*/ 6 h 14"/>
                      <a:gd name="T22" fmla="*/ 73 w 83"/>
                      <a:gd name="T23" fmla="*/ 8 h 14"/>
                      <a:gd name="T24" fmla="*/ 67 w 83"/>
                      <a:gd name="T25" fmla="*/ 9 h 14"/>
                      <a:gd name="T26" fmla="*/ 60 w 83"/>
                      <a:gd name="T27" fmla="*/ 10 h 14"/>
                      <a:gd name="T28" fmla="*/ 53 w 83"/>
                      <a:gd name="T29" fmla="*/ 11 h 14"/>
                      <a:gd name="T30" fmla="*/ 45 w 83"/>
                      <a:gd name="T31" fmla="*/ 13 h 14"/>
                      <a:gd name="T32" fmla="*/ 37 w 83"/>
                      <a:gd name="T33" fmla="*/ 13 h 14"/>
                      <a:gd name="T34" fmla="*/ 29 w 83"/>
                      <a:gd name="T35" fmla="*/ 11 h 14"/>
                      <a:gd name="T36" fmla="*/ 22 w 83"/>
                      <a:gd name="T37" fmla="*/ 10 h 14"/>
                      <a:gd name="T38" fmla="*/ 15 w 83"/>
                      <a:gd name="T39" fmla="*/ 9 h 14"/>
                      <a:gd name="T40" fmla="*/ 9 w 83"/>
                      <a:gd name="T41" fmla="*/ 8 h 14"/>
                      <a:gd name="T42" fmla="*/ 5 w 83"/>
                      <a:gd name="T43" fmla="*/ 6 h 14"/>
                      <a:gd name="T44" fmla="*/ 2 w 83"/>
                      <a:gd name="T45" fmla="*/ 5 h 14"/>
                      <a:gd name="T46" fmla="*/ 0 w 83"/>
                      <a:gd name="T47" fmla="*/ 3 h 14"/>
                      <a:gd name="T48" fmla="*/ 3 w 83"/>
                      <a:gd name="T49" fmla="*/ 1 h 14"/>
                      <a:gd name="T50" fmla="*/ 5 w 83"/>
                      <a:gd name="T51" fmla="*/ 1 h 14"/>
                      <a:gd name="T52" fmla="*/ 9 w 83"/>
                      <a:gd name="T53" fmla="*/ 1 h 14"/>
                      <a:gd name="T54" fmla="*/ 11 w 83"/>
                      <a:gd name="T55" fmla="*/ 1 h 14"/>
                      <a:gd name="T56" fmla="*/ 14 w 83"/>
                      <a:gd name="T57" fmla="*/ 1 h 14"/>
                      <a:gd name="T58" fmla="*/ 18 w 83"/>
                      <a:gd name="T59" fmla="*/ 0 h 14"/>
                      <a:gd name="T60" fmla="*/ 23 w 83"/>
                      <a:gd name="T61" fmla="*/ 0 h 14"/>
                      <a:gd name="T62" fmla="*/ 32 w 83"/>
                      <a:gd name="T63" fmla="*/ 0 h 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3" h="14">
                        <a:moveTo>
                          <a:pt x="37" y="0"/>
                        </a:moveTo>
                        <a:lnTo>
                          <a:pt x="39" y="0"/>
                        </a:lnTo>
                        <a:lnTo>
                          <a:pt x="41" y="0"/>
                        </a:lnTo>
                        <a:lnTo>
                          <a:pt x="44" y="0"/>
                        </a:lnTo>
                        <a:lnTo>
                          <a:pt x="45" y="0"/>
                        </a:lnTo>
                        <a:lnTo>
                          <a:pt x="46" y="0"/>
                        </a:lnTo>
                        <a:lnTo>
                          <a:pt x="48" y="0"/>
                        </a:lnTo>
                        <a:lnTo>
                          <a:pt x="50" y="0"/>
                        </a:lnTo>
                        <a:lnTo>
                          <a:pt x="52" y="0"/>
                        </a:lnTo>
                        <a:lnTo>
                          <a:pt x="55" y="0"/>
                        </a:lnTo>
                        <a:lnTo>
                          <a:pt x="56" y="0"/>
                        </a:lnTo>
                        <a:lnTo>
                          <a:pt x="59" y="0"/>
                        </a:lnTo>
                        <a:lnTo>
                          <a:pt x="63" y="0"/>
                        </a:lnTo>
                        <a:lnTo>
                          <a:pt x="66" y="0"/>
                        </a:lnTo>
                        <a:lnTo>
                          <a:pt x="71" y="1"/>
                        </a:lnTo>
                        <a:lnTo>
                          <a:pt x="77" y="1"/>
                        </a:lnTo>
                        <a:lnTo>
                          <a:pt x="82" y="1"/>
                        </a:lnTo>
                        <a:lnTo>
                          <a:pt x="82" y="3"/>
                        </a:lnTo>
                        <a:lnTo>
                          <a:pt x="80" y="3"/>
                        </a:lnTo>
                        <a:lnTo>
                          <a:pt x="80" y="5"/>
                        </a:lnTo>
                        <a:lnTo>
                          <a:pt x="77" y="6"/>
                        </a:lnTo>
                        <a:lnTo>
                          <a:pt x="75" y="8"/>
                        </a:lnTo>
                        <a:lnTo>
                          <a:pt x="73" y="8"/>
                        </a:lnTo>
                        <a:lnTo>
                          <a:pt x="70" y="9"/>
                        </a:lnTo>
                        <a:lnTo>
                          <a:pt x="67" y="9"/>
                        </a:lnTo>
                        <a:lnTo>
                          <a:pt x="63" y="10"/>
                        </a:lnTo>
                        <a:lnTo>
                          <a:pt x="60" y="10"/>
                        </a:lnTo>
                        <a:lnTo>
                          <a:pt x="56" y="11"/>
                        </a:lnTo>
                        <a:lnTo>
                          <a:pt x="53" y="11"/>
                        </a:lnTo>
                        <a:lnTo>
                          <a:pt x="50" y="11"/>
                        </a:lnTo>
                        <a:lnTo>
                          <a:pt x="45" y="13"/>
                        </a:lnTo>
                        <a:lnTo>
                          <a:pt x="41" y="13"/>
                        </a:lnTo>
                        <a:lnTo>
                          <a:pt x="37" y="13"/>
                        </a:lnTo>
                        <a:lnTo>
                          <a:pt x="33" y="11"/>
                        </a:lnTo>
                        <a:lnTo>
                          <a:pt x="29" y="11"/>
                        </a:lnTo>
                        <a:lnTo>
                          <a:pt x="25" y="11"/>
                        </a:lnTo>
                        <a:lnTo>
                          <a:pt x="22" y="10"/>
                        </a:lnTo>
                        <a:lnTo>
                          <a:pt x="18" y="10"/>
                        </a:lnTo>
                        <a:lnTo>
                          <a:pt x="15" y="9"/>
                        </a:lnTo>
                        <a:lnTo>
                          <a:pt x="12" y="9"/>
                        </a:lnTo>
                        <a:lnTo>
                          <a:pt x="9" y="8"/>
                        </a:lnTo>
                        <a:lnTo>
                          <a:pt x="7" y="8"/>
                        </a:lnTo>
                        <a:lnTo>
                          <a:pt x="5" y="6"/>
                        </a:lnTo>
                        <a:lnTo>
                          <a:pt x="3" y="5"/>
                        </a:lnTo>
                        <a:lnTo>
                          <a:pt x="2" y="5"/>
                        </a:lnTo>
                        <a:lnTo>
                          <a:pt x="2" y="3"/>
                        </a:lnTo>
                        <a:lnTo>
                          <a:pt x="0" y="3"/>
                        </a:lnTo>
                        <a:lnTo>
                          <a:pt x="0" y="1"/>
                        </a:lnTo>
                        <a:lnTo>
                          <a:pt x="3" y="1"/>
                        </a:lnTo>
                        <a:lnTo>
                          <a:pt x="4" y="1"/>
                        </a:lnTo>
                        <a:lnTo>
                          <a:pt x="5" y="1"/>
                        </a:lnTo>
                        <a:lnTo>
                          <a:pt x="7" y="1"/>
                        </a:lnTo>
                        <a:lnTo>
                          <a:pt x="9" y="1"/>
                        </a:lnTo>
                        <a:lnTo>
                          <a:pt x="11" y="1"/>
                        </a:lnTo>
                        <a:lnTo>
                          <a:pt x="12" y="1"/>
                        </a:lnTo>
                        <a:lnTo>
                          <a:pt x="14" y="1"/>
                        </a:lnTo>
                        <a:lnTo>
                          <a:pt x="16" y="1"/>
                        </a:lnTo>
                        <a:lnTo>
                          <a:pt x="18" y="0"/>
                        </a:lnTo>
                        <a:lnTo>
                          <a:pt x="21" y="0"/>
                        </a:lnTo>
                        <a:lnTo>
                          <a:pt x="23" y="0"/>
                        </a:lnTo>
                        <a:lnTo>
                          <a:pt x="27" y="0"/>
                        </a:lnTo>
                        <a:lnTo>
                          <a:pt x="32" y="0"/>
                        </a:lnTo>
                        <a:lnTo>
                          <a:pt x="37" y="0"/>
                        </a:lnTo>
                      </a:path>
                    </a:pathLst>
                  </a:custGeom>
                  <a:solidFill>
                    <a:srgbClr val="838A8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 name="Freeform 1797"/>
                  <p:cNvSpPr>
                    <a:spLocks noChangeAspect="1"/>
                  </p:cNvSpPr>
                  <p:nvPr/>
                </p:nvSpPr>
                <p:spPr bwMode="auto">
                  <a:xfrm>
                    <a:off x="5035" y="1318"/>
                    <a:ext cx="74" cy="12"/>
                  </a:xfrm>
                  <a:custGeom>
                    <a:avLst/>
                    <a:gdLst>
                      <a:gd name="T0" fmla="*/ 30 w 74"/>
                      <a:gd name="T1" fmla="*/ 0 h 12"/>
                      <a:gd name="T2" fmla="*/ 32 w 74"/>
                      <a:gd name="T3" fmla="*/ 0 h 12"/>
                      <a:gd name="T4" fmla="*/ 35 w 74"/>
                      <a:gd name="T5" fmla="*/ 0 h 12"/>
                      <a:gd name="T6" fmla="*/ 37 w 74"/>
                      <a:gd name="T7" fmla="*/ 0 h 12"/>
                      <a:gd name="T8" fmla="*/ 38 w 74"/>
                      <a:gd name="T9" fmla="*/ 0 h 12"/>
                      <a:gd name="T10" fmla="*/ 39 w 74"/>
                      <a:gd name="T11" fmla="*/ 0 h 12"/>
                      <a:gd name="T12" fmla="*/ 41 w 74"/>
                      <a:gd name="T13" fmla="*/ 0 h 12"/>
                      <a:gd name="T14" fmla="*/ 43 w 74"/>
                      <a:gd name="T15" fmla="*/ 0 h 12"/>
                      <a:gd name="T16" fmla="*/ 45 w 74"/>
                      <a:gd name="T17" fmla="*/ 0 h 12"/>
                      <a:gd name="T18" fmla="*/ 46 w 74"/>
                      <a:gd name="T19" fmla="*/ 1 h 12"/>
                      <a:gd name="T20" fmla="*/ 48 w 74"/>
                      <a:gd name="T21" fmla="*/ 1 h 12"/>
                      <a:gd name="T22" fmla="*/ 52 w 74"/>
                      <a:gd name="T23" fmla="*/ 1 h 12"/>
                      <a:gd name="T24" fmla="*/ 54 w 74"/>
                      <a:gd name="T25" fmla="*/ 1 h 12"/>
                      <a:gd name="T26" fmla="*/ 58 w 74"/>
                      <a:gd name="T27" fmla="*/ 1 h 12"/>
                      <a:gd name="T28" fmla="*/ 62 w 74"/>
                      <a:gd name="T29" fmla="*/ 1 h 12"/>
                      <a:gd name="T30" fmla="*/ 68 w 74"/>
                      <a:gd name="T31" fmla="*/ 1 h 12"/>
                      <a:gd name="T32" fmla="*/ 73 w 74"/>
                      <a:gd name="T33" fmla="*/ 1 h 12"/>
                      <a:gd name="T34" fmla="*/ 73 w 74"/>
                      <a:gd name="T35" fmla="*/ 3 h 12"/>
                      <a:gd name="T36" fmla="*/ 73 w 74"/>
                      <a:gd name="T37" fmla="*/ 3 h 12"/>
                      <a:gd name="T38" fmla="*/ 71 w 74"/>
                      <a:gd name="T39" fmla="*/ 5 h 12"/>
                      <a:gd name="T40" fmla="*/ 71 w 74"/>
                      <a:gd name="T41" fmla="*/ 5 h 12"/>
                      <a:gd name="T42" fmla="*/ 69 w 74"/>
                      <a:gd name="T43" fmla="*/ 6 h 12"/>
                      <a:gd name="T44" fmla="*/ 66 w 74"/>
                      <a:gd name="T45" fmla="*/ 8 h 12"/>
                      <a:gd name="T46" fmla="*/ 65 w 74"/>
                      <a:gd name="T47" fmla="*/ 8 h 12"/>
                      <a:gd name="T48" fmla="*/ 62 w 74"/>
                      <a:gd name="T49" fmla="*/ 9 h 12"/>
                      <a:gd name="T50" fmla="*/ 60 w 74"/>
                      <a:gd name="T51" fmla="*/ 9 h 12"/>
                      <a:gd name="T52" fmla="*/ 57 w 74"/>
                      <a:gd name="T53" fmla="*/ 10 h 12"/>
                      <a:gd name="T54" fmla="*/ 53 w 74"/>
                      <a:gd name="T55" fmla="*/ 10 h 12"/>
                      <a:gd name="T56" fmla="*/ 50 w 74"/>
                      <a:gd name="T57" fmla="*/ 11 h 12"/>
                      <a:gd name="T58" fmla="*/ 46 w 74"/>
                      <a:gd name="T59" fmla="*/ 11 h 12"/>
                      <a:gd name="T60" fmla="*/ 43 w 74"/>
                      <a:gd name="T61" fmla="*/ 11 h 12"/>
                      <a:gd name="T62" fmla="*/ 39 w 74"/>
                      <a:gd name="T63" fmla="*/ 11 h 12"/>
                      <a:gd name="T64" fmla="*/ 35 w 74"/>
                      <a:gd name="T65" fmla="*/ 11 h 12"/>
                      <a:gd name="T66" fmla="*/ 31 w 74"/>
                      <a:gd name="T67" fmla="*/ 11 h 12"/>
                      <a:gd name="T68" fmla="*/ 28 w 74"/>
                      <a:gd name="T69" fmla="*/ 11 h 12"/>
                      <a:gd name="T70" fmla="*/ 25 w 74"/>
                      <a:gd name="T71" fmla="*/ 11 h 12"/>
                      <a:gd name="T72" fmla="*/ 21 w 74"/>
                      <a:gd name="T73" fmla="*/ 11 h 12"/>
                      <a:gd name="T74" fmla="*/ 19 w 74"/>
                      <a:gd name="T75" fmla="*/ 10 h 12"/>
                      <a:gd name="T76" fmla="*/ 16 w 74"/>
                      <a:gd name="T77" fmla="*/ 10 h 12"/>
                      <a:gd name="T78" fmla="*/ 14 w 74"/>
                      <a:gd name="T79" fmla="*/ 10 h 12"/>
                      <a:gd name="T80" fmla="*/ 11 w 74"/>
                      <a:gd name="T81" fmla="*/ 9 h 12"/>
                      <a:gd name="T82" fmla="*/ 9 w 74"/>
                      <a:gd name="T83" fmla="*/ 9 h 12"/>
                      <a:gd name="T84" fmla="*/ 7 w 74"/>
                      <a:gd name="T85" fmla="*/ 8 h 12"/>
                      <a:gd name="T86" fmla="*/ 4 w 74"/>
                      <a:gd name="T87" fmla="*/ 6 h 12"/>
                      <a:gd name="T88" fmla="*/ 3 w 74"/>
                      <a:gd name="T89" fmla="*/ 6 h 12"/>
                      <a:gd name="T90" fmla="*/ 2 w 74"/>
                      <a:gd name="T91" fmla="*/ 5 h 12"/>
                      <a:gd name="T92" fmla="*/ 0 w 74"/>
                      <a:gd name="T93" fmla="*/ 3 h 12"/>
                      <a:gd name="T94" fmla="*/ 0 w 74"/>
                      <a:gd name="T95" fmla="*/ 3 h 12"/>
                      <a:gd name="T96" fmla="*/ 2 w 74"/>
                      <a:gd name="T97" fmla="*/ 3 h 12"/>
                      <a:gd name="T98" fmla="*/ 3 w 74"/>
                      <a:gd name="T99" fmla="*/ 3 h 12"/>
                      <a:gd name="T100" fmla="*/ 4 w 74"/>
                      <a:gd name="T101" fmla="*/ 1 h 12"/>
                      <a:gd name="T102" fmla="*/ 5 w 74"/>
                      <a:gd name="T103" fmla="*/ 1 h 12"/>
                      <a:gd name="T104" fmla="*/ 7 w 74"/>
                      <a:gd name="T105" fmla="*/ 1 h 12"/>
                      <a:gd name="T106" fmla="*/ 9 w 74"/>
                      <a:gd name="T107" fmla="*/ 1 h 12"/>
                      <a:gd name="T108" fmla="*/ 9 w 74"/>
                      <a:gd name="T109" fmla="*/ 1 h 12"/>
                      <a:gd name="T110" fmla="*/ 11 w 74"/>
                      <a:gd name="T111" fmla="*/ 1 h 12"/>
                      <a:gd name="T112" fmla="*/ 12 w 74"/>
                      <a:gd name="T113" fmla="*/ 1 h 12"/>
                      <a:gd name="T114" fmla="*/ 15 w 74"/>
                      <a:gd name="T115" fmla="*/ 1 h 12"/>
                      <a:gd name="T116" fmla="*/ 16 w 74"/>
                      <a:gd name="T117" fmla="*/ 1 h 12"/>
                      <a:gd name="T118" fmla="*/ 19 w 74"/>
                      <a:gd name="T119" fmla="*/ 1 h 12"/>
                      <a:gd name="T120" fmla="*/ 23 w 74"/>
                      <a:gd name="T121" fmla="*/ 1 h 12"/>
                      <a:gd name="T122" fmla="*/ 26 w 74"/>
                      <a:gd name="T123" fmla="*/ 0 h 12"/>
                      <a:gd name="T124" fmla="*/ 30 w 74"/>
                      <a:gd name="T125" fmla="*/ 0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4" h="12">
                        <a:moveTo>
                          <a:pt x="30" y="0"/>
                        </a:moveTo>
                        <a:lnTo>
                          <a:pt x="32" y="0"/>
                        </a:lnTo>
                        <a:lnTo>
                          <a:pt x="35" y="0"/>
                        </a:lnTo>
                        <a:lnTo>
                          <a:pt x="37" y="0"/>
                        </a:lnTo>
                        <a:lnTo>
                          <a:pt x="38" y="0"/>
                        </a:lnTo>
                        <a:lnTo>
                          <a:pt x="39" y="0"/>
                        </a:lnTo>
                        <a:lnTo>
                          <a:pt x="41" y="0"/>
                        </a:lnTo>
                        <a:lnTo>
                          <a:pt x="43" y="0"/>
                        </a:lnTo>
                        <a:lnTo>
                          <a:pt x="45" y="0"/>
                        </a:lnTo>
                        <a:lnTo>
                          <a:pt x="46" y="1"/>
                        </a:lnTo>
                        <a:lnTo>
                          <a:pt x="48" y="1"/>
                        </a:lnTo>
                        <a:lnTo>
                          <a:pt x="52" y="1"/>
                        </a:lnTo>
                        <a:lnTo>
                          <a:pt x="54" y="1"/>
                        </a:lnTo>
                        <a:lnTo>
                          <a:pt x="58" y="1"/>
                        </a:lnTo>
                        <a:lnTo>
                          <a:pt x="62" y="1"/>
                        </a:lnTo>
                        <a:lnTo>
                          <a:pt x="68" y="1"/>
                        </a:lnTo>
                        <a:lnTo>
                          <a:pt x="73" y="1"/>
                        </a:lnTo>
                        <a:lnTo>
                          <a:pt x="73" y="3"/>
                        </a:lnTo>
                        <a:lnTo>
                          <a:pt x="71" y="5"/>
                        </a:lnTo>
                        <a:lnTo>
                          <a:pt x="69" y="6"/>
                        </a:lnTo>
                        <a:lnTo>
                          <a:pt x="66" y="8"/>
                        </a:lnTo>
                        <a:lnTo>
                          <a:pt x="65" y="8"/>
                        </a:lnTo>
                        <a:lnTo>
                          <a:pt x="62" y="9"/>
                        </a:lnTo>
                        <a:lnTo>
                          <a:pt x="60" y="9"/>
                        </a:lnTo>
                        <a:lnTo>
                          <a:pt x="57" y="10"/>
                        </a:lnTo>
                        <a:lnTo>
                          <a:pt x="53" y="10"/>
                        </a:lnTo>
                        <a:lnTo>
                          <a:pt x="50" y="11"/>
                        </a:lnTo>
                        <a:lnTo>
                          <a:pt x="46" y="11"/>
                        </a:lnTo>
                        <a:lnTo>
                          <a:pt x="43" y="11"/>
                        </a:lnTo>
                        <a:lnTo>
                          <a:pt x="39" y="11"/>
                        </a:lnTo>
                        <a:lnTo>
                          <a:pt x="35" y="11"/>
                        </a:lnTo>
                        <a:lnTo>
                          <a:pt x="31" y="11"/>
                        </a:lnTo>
                        <a:lnTo>
                          <a:pt x="28" y="11"/>
                        </a:lnTo>
                        <a:lnTo>
                          <a:pt x="25" y="11"/>
                        </a:lnTo>
                        <a:lnTo>
                          <a:pt x="21" y="11"/>
                        </a:lnTo>
                        <a:lnTo>
                          <a:pt x="19" y="10"/>
                        </a:lnTo>
                        <a:lnTo>
                          <a:pt x="16" y="10"/>
                        </a:lnTo>
                        <a:lnTo>
                          <a:pt x="14" y="10"/>
                        </a:lnTo>
                        <a:lnTo>
                          <a:pt x="11" y="9"/>
                        </a:lnTo>
                        <a:lnTo>
                          <a:pt x="9" y="9"/>
                        </a:lnTo>
                        <a:lnTo>
                          <a:pt x="7" y="8"/>
                        </a:lnTo>
                        <a:lnTo>
                          <a:pt x="4" y="6"/>
                        </a:lnTo>
                        <a:lnTo>
                          <a:pt x="3" y="6"/>
                        </a:lnTo>
                        <a:lnTo>
                          <a:pt x="2" y="5"/>
                        </a:lnTo>
                        <a:lnTo>
                          <a:pt x="0" y="3"/>
                        </a:lnTo>
                        <a:lnTo>
                          <a:pt x="2" y="3"/>
                        </a:lnTo>
                        <a:lnTo>
                          <a:pt x="3" y="3"/>
                        </a:lnTo>
                        <a:lnTo>
                          <a:pt x="4" y="1"/>
                        </a:lnTo>
                        <a:lnTo>
                          <a:pt x="5" y="1"/>
                        </a:lnTo>
                        <a:lnTo>
                          <a:pt x="7" y="1"/>
                        </a:lnTo>
                        <a:lnTo>
                          <a:pt x="9" y="1"/>
                        </a:lnTo>
                        <a:lnTo>
                          <a:pt x="11" y="1"/>
                        </a:lnTo>
                        <a:lnTo>
                          <a:pt x="12" y="1"/>
                        </a:lnTo>
                        <a:lnTo>
                          <a:pt x="15" y="1"/>
                        </a:lnTo>
                        <a:lnTo>
                          <a:pt x="16" y="1"/>
                        </a:lnTo>
                        <a:lnTo>
                          <a:pt x="19" y="1"/>
                        </a:lnTo>
                        <a:lnTo>
                          <a:pt x="23" y="1"/>
                        </a:lnTo>
                        <a:lnTo>
                          <a:pt x="26" y="0"/>
                        </a:lnTo>
                        <a:lnTo>
                          <a:pt x="30" y="0"/>
                        </a:lnTo>
                      </a:path>
                    </a:pathLst>
                  </a:custGeom>
                  <a:solidFill>
                    <a:srgbClr val="90979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 name="Freeform 1798"/>
                  <p:cNvSpPr>
                    <a:spLocks noChangeAspect="1"/>
                  </p:cNvSpPr>
                  <p:nvPr/>
                </p:nvSpPr>
                <p:spPr bwMode="auto">
                  <a:xfrm>
                    <a:off x="5042" y="1318"/>
                    <a:ext cx="66" cy="12"/>
                  </a:xfrm>
                  <a:custGeom>
                    <a:avLst/>
                    <a:gdLst>
                      <a:gd name="T0" fmla="*/ 23 w 66"/>
                      <a:gd name="T1" fmla="*/ 0 h 12"/>
                      <a:gd name="T2" fmla="*/ 25 w 66"/>
                      <a:gd name="T3" fmla="*/ 0 h 12"/>
                      <a:gd name="T4" fmla="*/ 29 w 66"/>
                      <a:gd name="T5" fmla="*/ 1 h 12"/>
                      <a:gd name="T6" fmla="*/ 30 w 66"/>
                      <a:gd name="T7" fmla="*/ 1 h 12"/>
                      <a:gd name="T8" fmla="*/ 31 w 66"/>
                      <a:gd name="T9" fmla="*/ 1 h 12"/>
                      <a:gd name="T10" fmla="*/ 32 w 66"/>
                      <a:gd name="T11" fmla="*/ 1 h 12"/>
                      <a:gd name="T12" fmla="*/ 34 w 66"/>
                      <a:gd name="T13" fmla="*/ 1 h 12"/>
                      <a:gd name="T14" fmla="*/ 36 w 66"/>
                      <a:gd name="T15" fmla="*/ 1 h 12"/>
                      <a:gd name="T16" fmla="*/ 38 w 66"/>
                      <a:gd name="T17" fmla="*/ 1 h 12"/>
                      <a:gd name="T18" fmla="*/ 40 w 66"/>
                      <a:gd name="T19" fmla="*/ 1 h 12"/>
                      <a:gd name="T20" fmla="*/ 42 w 66"/>
                      <a:gd name="T21" fmla="*/ 1 h 12"/>
                      <a:gd name="T22" fmla="*/ 45 w 66"/>
                      <a:gd name="T23" fmla="*/ 1 h 12"/>
                      <a:gd name="T24" fmla="*/ 47 w 66"/>
                      <a:gd name="T25" fmla="*/ 1 h 12"/>
                      <a:gd name="T26" fmla="*/ 50 w 66"/>
                      <a:gd name="T27" fmla="*/ 1 h 12"/>
                      <a:gd name="T28" fmla="*/ 56 w 66"/>
                      <a:gd name="T29" fmla="*/ 1 h 12"/>
                      <a:gd name="T30" fmla="*/ 60 w 66"/>
                      <a:gd name="T31" fmla="*/ 3 h 12"/>
                      <a:gd name="T32" fmla="*/ 65 w 66"/>
                      <a:gd name="T33" fmla="*/ 3 h 12"/>
                      <a:gd name="T34" fmla="*/ 65 w 66"/>
                      <a:gd name="T35" fmla="*/ 3 h 12"/>
                      <a:gd name="T36" fmla="*/ 63 w 66"/>
                      <a:gd name="T37" fmla="*/ 5 h 12"/>
                      <a:gd name="T38" fmla="*/ 63 w 66"/>
                      <a:gd name="T39" fmla="*/ 6 h 12"/>
                      <a:gd name="T40" fmla="*/ 61 w 66"/>
                      <a:gd name="T41" fmla="*/ 6 h 12"/>
                      <a:gd name="T42" fmla="*/ 60 w 66"/>
                      <a:gd name="T43" fmla="*/ 8 h 12"/>
                      <a:gd name="T44" fmla="*/ 57 w 66"/>
                      <a:gd name="T45" fmla="*/ 8 h 12"/>
                      <a:gd name="T46" fmla="*/ 56 w 66"/>
                      <a:gd name="T47" fmla="*/ 9 h 12"/>
                      <a:gd name="T48" fmla="*/ 53 w 66"/>
                      <a:gd name="T49" fmla="*/ 9 h 12"/>
                      <a:gd name="T50" fmla="*/ 50 w 66"/>
                      <a:gd name="T51" fmla="*/ 10 h 12"/>
                      <a:gd name="T52" fmla="*/ 47 w 66"/>
                      <a:gd name="T53" fmla="*/ 10 h 12"/>
                      <a:gd name="T54" fmla="*/ 43 w 66"/>
                      <a:gd name="T55" fmla="*/ 11 h 12"/>
                      <a:gd name="T56" fmla="*/ 41 w 66"/>
                      <a:gd name="T57" fmla="*/ 11 h 12"/>
                      <a:gd name="T58" fmla="*/ 38 w 66"/>
                      <a:gd name="T59" fmla="*/ 11 h 12"/>
                      <a:gd name="T60" fmla="*/ 34 w 66"/>
                      <a:gd name="T61" fmla="*/ 11 h 12"/>
                      <a:gd name="T62" fmla="*/ 31 w 66"/>
                      <a:gd name="T63" fmla="*/ 11 h 12"/>
                      <a:gd name="T64" fmla="*/ 27 w 66"/>
                      <a:gd name="T65" fmla="*/ 11 h 12"/>
                      <a:gd name="T66" fmla="*/ 25 w 66"/>
                      <a:gd name="T67" fmla="*/ 11 h 12"/>
                      <a:gd name="T68" fmla="*/ 22 w 66"/>
                      <a:gd name="T69" fmla="*/ 11 h 12"/>
                      <a:gd name="T70" fmla="*/ 19 w 66"/>
                      <a:gd name="T71" fmla="*/ 11 h 12"/>
                      <a:gd name="T72" fmla="*/ 16 w 66"/>
                      <a:gd name="T73" fmla="*/ 10 h 12"/>
                      <a:gd name="T74" fmla="*/ 14 w 66"/>
                      <a:gd name="T75" fmla="*/ 10 h 12"/>
                      <a:gd name="T76" fmla="*/ 11 w 66"/>
                      <a:gd name="T77" fmla="*/ 10 h 12"/>
                      <a:gd name="T78" fmla="*/ 9 w 66"/>
                      <a:gd name="T79" fmla="*/ 9 h 12"/>
                      <a:gd name="T80" fmla="*/ 7 w 66"/>
                      <a:gd name="T81" fmla="*/ 9 h 12"/>
                      <a:gd name="T82" fmla="*/ 5 w 66"/>
                      <a:gd name="T83" fmla="*/ 8 h 12"/>
                      <a:gd name="T84" fmla="*/ 4 w 66"/>
                      <a:gd name="T85" fmla="*/ 8 h 12"/>
                      <a:gd name="T86" fmla="*/ 3 w 66"/>
                      <a:gd name="T87" fmla="*/ 6 h 12"/>
                      <a:gd name="T88" fmla="*/ 2 w 66"/>
                      <a:gd name="T89" fmla="*/ 6 h 12"/>
                      <a:gd name="T90" fmla="*/ 0 w 66"/>
                      <a:gd name="T91" fmla="*/ 5 h 12"/>
                      <a:gd name="T92" fmla="*/ 0 w 66"/>
                      <a:gd name="T93" fmla="*/ 3 h 12"/>
                      <a:gd name="T94" fmla="*/ 2 w 66"/>
                      <a:gd name="T95" fmla="*/ 3 h 12"/>
                      <a:gd name="T96" fmla="*/ 3 w 66"/>
                      <a:gd name="T97" fmla="*/ 3 h 12"/>
                      <a:gd name="T98" fmla="*/ 4 w 66"/>
                      <a:gd name="T99" fmla="*/ 3 h 12"/>
                      <a:gd name="T100" fmla="*/ 5 w 66"/>
                      <a:gd name="T101" fmla="*/ 3 h 12"/>
                      <a:gd name="T102" fmla="*/ 7 w 66"/>
                      <a:gd name="T103" fmla="*/ 3 h 12"/>
                      <a:gd name="T104" fmla="*/ 8 w 66"/>
                      <a:gd name="T105" fmla="*/ 3 h 12"/>
                      <a:gd name="T106" fmla="*/ 9 w 66"/>
                      <a:gd name="T107" fmla="*/ 1 h 12"/>
                      <a:gd name="T108" fmla="*/ 11 w 66"/>
                      <a:gd name="T109" fmla="*/ 1 h 12"/>
                      <a:gd name="T110" fmla="*/ 14 w 66"/>
                      <a:gd name="T111" fmla="*/ 1 h 12"/>
                      <a:gd name="T112" fmla="*/ 15 w 66"/>
                      <a:gd name="T113" fmla="*/ 1 h 12"/>
                      <a:gd name="T114" fmla="*/ 18 w 66"/>
                      <a:gd name="T115" fmla="*/ 1 h 12"/>
                      <a:gd name="T116" fmla="*/ 20 w 66"/>
                      <a:gd name="T117" fmla="*/ 1 h 12"/>
                      <a:gd name="T118" fmla="*/ 23 w 66"/>
                      <a:gd name="T119" fmla="*/ 0 h 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6" h="12">
                        <a:moveTo>
                          <a:pt x="23" y="0"/>
                        </a:moveTo>
                        <a:lnTo>
                          <a:pt x="25" y="0"/>
                        </a:lnTo>
                        <a:lnTo>
                          <a:pt x="29" y="1"/>
                        </a:lnTo>
                        <a:lnTo>
                          <a:pt x="30" y="1"/>
                        </a:lnTo>
                        <a:lnTo>
                          <a:pt x="31" y="1"/>
                        </a:lnTo>
                        <a:lnTo>
                          <a:pt x="32" y="1"/>
                        </a:lnTo>
                        <a:lnTo>
                          <a:pt x="34" y="1"/>
                        </a:lnTo>
                        <a:lnTo>
                          <a:pt x="36" y="1"/>
                        </a:lnTo>
                        <a:lnTo>
                          <a:pt x="38" y="1"/>
                        </a:lnTo>
                        <a:lnTo>
                          <a:pt x="40" y="1"/>
                        </a:lnTo>
                        <a:lnTo>
                          <a:pt x="42" y="1"/>
                        </a:lnTo>
                        <a:lnTo>
                          <a:pt x="45" y="1"/>
                        </a:lnTo>
                        <a:lnTo>
                          <a:pt x="47" y="1"/>
                        </a:lnTo>
                        <a:lnTo>
                          <a:pt x="50" y="1"/>
                        </a:lnTo>
                        <a:lnTo>
                          <a:pt x="56" y="1"/>
                        </a:lnTo>
                        <a:lnTo>
                          <a:pt x="60" y="3"/>
                        </a:lnTo>
                        <a:lnTo>
                          <a:pt x="65" y="3"/>
                        </a:lnTo>
                        <a:lnTo>
                          <a:pt x="63" y="5"/>
                        </a:lnTo>
                        <a:lnTo>
                          <a:pt x="63" y="6"/>
                        </a:lnTo>
                        <a:lnTo>
                          <a:pt x="61" y="6"/>
                        </a:lnTo>
                        <a:lnTo>
                          <a:pt x="60" y="8"/>
                        </a:lnTo>
                        <a:lnTo>
                          <a:pt x="57" y="8"/>
                        </a:lnTo>
                        <a:lnTo>
                          <a:pt x="56" y="9"/>
                        </a:lnTo>
                        <a:lnTo>
                          <a:pt x="53" y="9"/>
                        </a:lnTo>
                        <a:lnTo>
                          <a:pt x="50" y="10"/>
                        </a:lnTo>
                        <a:lnTo>
                          <a:pt x="47" y="10"/>
                        </a:lnTo>
                        <a:lnTo>
                          <a:pt x="43" y="11"/>
                        </a:lnTo>
                        <a:lnTo>
                          <a:pt x="41" y="11"/>
                        </a:lnTo>
                        <a:lnTo>
                          <a:pt x="38" y="11"/>
                        </a:lnTo>
                        <a:lnTo>
                          <a:pt x="34" y="11"/>
                        </a:lnTo>
                        <a:lnTo>
                          <a:pt x="31" y="11"/>
                        </a:lnTo>
                        <a:lnTo>
                          <a:pt x="27" y="11"/>
                        </a:lnTo>
                        <a:lnTo>
                          <a:pt x="25" y="11"/>
                        </a:lnTo>
                        <a:lnTo>
                          <a:pt x="22" y="11"/>
                        </a:lnTo>
                        <a:lnTo>
                          <a:pt x="19" y="11"/>
                        </a:lnTo>
                        <a:lnTo>
                          <a:pt x="16" y="10"/>
                        </a:lnTo>
                        <a:lnTo>
                          <a:pt x="14" y="10"/>
                        </a:lnTo>
                        <a:lnTo>
                          <a:pt x="11" y="10"/>
                        </a:lnTo>
                        <a:lnTo>
                          <a:pt x="9" y="9"/>
                        </a:lnTo>
                        <a:lnTo>
                          <a:pt x="7" y="9"/>
                        </a:lnTo>
                        <a:lnTo>
                          <a:pt x="5" y="8"/>
                        </a:lnTo>
                        <a:lnTo>
                          <a:pt x="4" y="8"/>
                        </a:lnTo>
                        <a:lnTo>
                          <a:pt x="3" y="6"/>
                        </a:lnTo>
                        <a:lnTo>
                          <a:pt x="2" y="6"/>
                        </a:lnTo>
                        <a:lnTo>
                          <a:pt x="0" y="5"/>
                        </a:lnTo>
                        <a:lnTo>
                          <a:pt x="0" y="3"/>
                        </a:lnTo>
                        <a:lnTo>
                          <a:pt x="2" y="3"/>
                        </a:lnTo>
                        <a:lnTo>
                          <a:pt x="3" y="3"/>
                        </a:lnTo>
                        <a:lnTo>
                          <a:pt x="4" y="3"/>
                        </a:lnTo>
                        <a:lnTo>
                          <a:pt x="5" y="3"/>
                        </a:lnTo>
                        <a:lnTo>
                          <a:pt x="7" y="3"/>
                        </a:lnTo>
                        <a:lnTo>
                          <a:pt x="8" y="3"/>
                        </a:lnTo>
                        <a:lnTo>
                          <a:pt x="9" y="1"/>
                        </a:lnTo>
                        <a:lnTo>
                          <a:pt x="11" y="1"/>
                        </a:lnTo>
                        <a:lnTo>
                          <a:pt x="14" y="1"/>
                        </a:lnTo>
                        <a:lnTo>
                          <a:pt x="15" y="1"/>
                        </a:lnTo>
                        <a:lnTo>
                          <a:pt x="18" y="1"/>
                        </a:lnTo>
                        <a:lnTo>
                          <a:pt x="20" y="1"/>
                        </a:lnTo>
                        <a:lnTo>
                          <a:pt x="23" y="0"/>
                        </a:lnTo>
                      </a:path>
                    </a:pathLst>
                  </a:custGeom>
                  <a:solidFill>
                    <a:srgbClr val="9AA1A1"/>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 name="Freeform 1799"/>
                  <p:cNvSpPr>
                    <a:spLocks noChangeAspect="1"/>
                  </p:cNvSpPr>
                  <p:nvPr/>
                </p:nvSpPr>
                <p:spPr bwMode="auto">
                  <a:xfrm>
                    <a:off x="5047" y="1319"/>
                    <a:ext cx="60" cy="11"/>
                  </a:xfrm>
                  <a:custGeom>
                    <a:avLst/>
                    <a:gdLst>
                      <a:gd name="T0" fmla="*/ 19 w 60"/>
                      <a:gd name="T1" fmla="*/ 0 h 11"/>
                      <a:gd name="T2" fmla="*/ 21 w 60"/>
                      <a:gd name="T3" fmla="*/ 0 h 11"/>
                      <a:gd name="T4" fmla="*/ 23 w 60"/>
                      <a:gd name="T5" fmla="*/ 0 h 11"/>
                      <a:gd name="T6" fmla="*/ 25 w 60"/>
                      <a:gd name="T7" fmla="*/ 0 h 11"/>
                      <a:gd name="T8" fmla="*/ 26 w 60"/>
                      <a:gd name="T9" fmla="*/ 0 h 11"/>
                      <a:gd name="T10" fmla="*/ 27 w 60"/>
                      <a:gd name="T11" fmla="*/ 0 h 11"/>
                      <a:gd name="T12" fmla="*/ 29 w 60"/>
                      <a:gd name="T13" fmla="*/ 0 h 11"/>
                      <a:gd name="T14" fmla="*/ 30 w 60"/>
                      <a:gd name="T15" fmla="*/ 0 h 11"/>
                      <a:gd name="T16" fmla="*/ 33 w 60"/>
                      <a:gd name="T17" fmla="*/ 0 h 11"/>
                      <a:gd name="T18" fmla="*/ 34 w 60"/>
                      <a:gd name="T19" fmla="*/ 0 h 11"/>
                      <a:gd name="T20" fmla="*/ 36 w 60"/>
                      <a:gd name="T21" fmla="*/ 0 h 11"/>
                      <a:gd name="T22" fmla="*/ 39 w 60"/>
                      <a:gd name="T23" fmla="*/ 0 h 11"/>
                      <a:gd name="T24" fmla="*/ 41 w 60"/>
                      <a:gd name="T25" fmla="*/ 1 h 11"/>
                      <a:gd name="T26" fmla="*/ 45 w 60"/>
                      <a:gd name="T27" fmla="*/ 1 h 11"/>
                      <a:gd name="T28" fmla="*/ 50 w 60"/>
                      <a:gd name="T29" fmla="*/ 1 h 11"/>
                      <a:gd name="T30" fmla="*/ 54 w 60"/>
                      <a:gd name="T31" fmla="*/ 1 h 11"/>
                      <a:gd name="T32" fmla="*/ 59 w 60"/>
                      <a:gd name="T33" fmla="*/ 3 h 11"/>
                      <a:gd name="T34" fmla="*/ 59 w 60"/>
                      <a:gd name="T35" fmla="*/ 3 h 11"/>
                      <a:gd name="T36" fmla="*/ 57 w 60"/>
                      <a:gd name="T37" fmla="*/ 3 h 11"/>
                      <a:gd name="T38" fmla="*/ 57 w 60"/>
                      <a:gd name="T39" fmla="*/ 5 h 11"/>
                      <a:gd name="T40" fmla="*/ 55 w 60"/>
                      <a:gd name="T41" fmla="*/ 6 h 11"/>
                      <a:gd name="T42" fmla="*/ 54 w 60"/>
                      <a:gd name="T43" fmla="*/ 6 h 11"/>
                      <a:gd name="T44" fmla="*/ 52 w 60"/>
                      <a:gd name="T45" fmla="*/ 8 h 11"/>
                      <a:gd name="T46" fmla="*/ 50 w 60"/>
                      <a:gd name="T47" fmla="*/ 8 h 11"/>
                      <a:gd name="T48" fmla="*/ 48 w 60"/>
                      <a:gd name="T49" fmla="*/ 8 h 11"/>
                      <a:gd name="T50" fmla="*/ 45 w 60"/>
                      <a:gd name="T51" fmla="*/ 8 h 11"/>
                      <a:gd name="T52" fmla="*/ 43 w 60"/>
                      <a:gd name="T53" fmla="*/ 8 h 11"/>
                      <a:gd name="T54" fmla="*/ 40 w 60"/>
                      <a:gd name="T55" fmla="*/ 8 h 11"/>
                      <a:gd name="T56" fmla="*/ 37 w 60"/>
                      <a:gd name="T57" fmla="*/ 10 h 11"/>
                      <a:gd name="T58" fmla="*/ 34 w 60"/>
                      <a:gd name="T59" fmla="*/ 10 h 11"/>
                      <a:gd name="T60" fmla="*/ 32 w 60"/>
                      <a:gd name="T61" fmla="*/ 10 h 11"/>
                      <a:gd name="T62" fmla="*/ 27 w 60"/>
                      <a:gd name="T63" fmla="*/ 10 h 11"/>
                      <a:gd name="T64" fmla="*/ 25 w 60"/>
                      <a:gd name="T65" fmla="*/ 10 h 11"/>
                      <a:gd name="T66" fmla="*/ 22 w 60"/>
                      <a:gd name="T67" fmla="*/ 10 h 11"/>
                      <a:gd name="T68" fmla="*/ 21 w 60"/>
                      <a:gd name="T69" fmla="*/ 10 h 11"/>
                      <a:gd name="T70" fmla="*/ 18 w 60"/>
                      <a:gd name="T71" fmla="*/ 10 h 11"/>
                      <a:gd name="T72" fmla="*/ 15 w 60"/>
                      <a:gd name="T73" fmla="*/ 8 h 11"/>
                      <a:gd name="T74" fmla="*/ 12 w 60"/>
                      <a:gd name="T75" fmla="*/ 8 h 11"/>
                      <a:gd name="T76" fmla="*/ 11 w 60"/>
                      <a:gd name="T77" fmla="*/ 8 h 11"/>
                      <a:gd name="T78" fmla="*/ 9 w 60"/>
                      <a:gd name="T79" fmla="*/ 8 h 11"/>
                      <a:gd name="T80" fmla="*/ 7 w 60"/>
                      <a:gd name="T81" fmla="*/ 8 h 11"/>
                      <a:gd name="T82" fmla="*/ 5 w 60"/>
                      <a:gd name="T83" fmla="*/ 6 h 11"/>
                      <a:gd name="T84" fmla="*/ 4 w 60"/>
                      <a:gd name="T85" fmla="*/ 6 h 11"/>
                      <a:gd name="T86" fmla="*/ 3 w 60"/>
                      <a:gd name="T87" fmla="*/ 6 h 11"/>
                      <a:gd name="T88" fmla="*/ 2 w 60"/>
                      <a:gd name="T89" fmla="*/ 5 h 11"/>
                      <a:gd name="T90" fmla="*/ 2 w 60"/>
                      <a:gd name="T91" fmla="*/ 3 h 11"/>
                      <a:gd name="T92" fmla="*/ 0 w 60"/>
                      <a:gd name="T93" fmla="*/ 3 h 11"/>
                      <a:gd name="T94" fmla="*/ 3 w 60"/>
                      <a:gd name="T95" fmla="*/ 3 h 11"/>
                      <a:gd name="T96" fmla="*/ 4 w 60"/>
                      <a:gd name="T97" fmla="*/ 3 h 11"/>
                      <a:gd name="T98" fmla="*/ 5 w 60"/>
                      <a:gd name="T99" fmla="*/ 1 h 11"/>
                      <a:gd name="T100" fmla="*/ 7 w 60"/>
                      <a:gd name="T101" fmla="*/ 1 h 11"/>
                      <a:gd name="T102" fmla="*/ 9 w 60"/>
                      <a:gd name="T103" fmla="*/ 1 h 11"/>
                      <a:gd name="T104" fmla="*/ 11 w 60"/>
                      <a:gd name="T105" fmla="*/ 1 h 11"/>
                      <a:gd name="T106" fmla="*/ 14 w 60"/>
                      <a:gd name="T107" fmla="*/ 0 h 11"/>
                      <a:gd name="T108" fmla="*/ 19 w 60"/>
                      <a:gd name="T109" fmla="*/ 0 h 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 h="11">
                        <a:moveTo>
                          <a:pt x="19" y="0"/>
                        </a:moveTo>
                        <a:lnTo>
                          <a:pt x="21" y="0"/>
                        </a:lnTo>
                        <a:lnTo>
                          <a:pt x="23" y="0"/>
                        </a:lnTo>
                        <a:lnTo>
                          <a:pt x="25" y="0"/>
                        </a:lnTo>
                        <a:lnTo>
                          <a:pt x="26" y="0"/>
                        </a:lnTo>
                        <a:lnTo>
                          <a:pt x="27" y="0"/>
                        </a:lnTo>
                        <a:lnTo>
                          <a:pt x="29" y="0"/>
                        </a:lnTo>
                        <a:lnTo>
                          <a:pt x="30" y="0"/>
                        </a:lnTo>
                        <a:lnTo>
                          <a:pt x="33" y="0"/>
                        </a:lnTo>
                        <a:lnTo>
                          <a:pt x="34" y="0"/>
                        </a:lnTo>
                        <a:lnTo>
                          <a:pt x="36" y="0"/>
                        </a:lnTo>
                        <a:lnTo>
                          <a:pt x="39" y="0"/>
                        </a:lnTo>
                        <a:lnTo>
                          <a:pt x="41" y="1"/>
                        </a:lnTo>
                        <a:lnTo>
                          <a:pt x="45" y="1"/>
                        </a:lnTo>
                        <a:lnTo>
                          <a:pt x="50" y="1"/>
                        </a:lnTo>
                        <a:lnTo>
                          <a:pt x="54" y="1"/>
                        </a:lnTo>
                        <a:lnTo>
                          <a:pt x="59" y="3"/>
                        </a:lnTo>
                        <a:lnTo>
                          <a:pt x="57" y="3"/>
                        </a:lnTo>
                        <a:lnTo>
                          <a:pt x="57" y="5"/>
                        </a:lnTo>
                        <a:lnTo>
                          <a:pt x="55" y="6"/>
                        </a:lnTo>
                        <a:lnTo>
                          <a:pt x="54" y="6"/>
                        </a:lnTo>
                        <a:lnTo>
                          <a:pt x="52" y="8"/>
                        </a:lnTo>
                        <a:lnTo>
                          <a:pt x="50" y="8"/>
                        </a:lnTo>
                        <a:lnTo>
                          <a:pt x="48" y="8"/>
                        </a:lnTo>
                        <a:lnTo>
                          <a:pt x="45" y="8"/>
                        </a:lnTo>
                        <a:lnTo>
                          <a:pt x="43" y="8"/>
                        </a:lnTo>
                        <a:lnTo>
                          <a:pt x="40" y="8"/>
                        </a:lnTo>
                        <a:lnTo>
                          <a:pt x="37" y="10"/>
                        </a:lnTo>
                        <a:lnTo>
                          <a:pt x="34" y="10"/>
                        </a:lnTo>
                        <a:lnTo>
                          <a:pt x="32" y="10"/>
                        </a:lnTo>
                        <a:lnTo>
                          <a:pt x="27" y="10"/>
                        </a:lnTo>
                        <a:lnTo>
                          <a:pt x="25" y="10"/>
                        </a:lnTo>
                        <a:lnTo>
                          <a:pt x="22" y="10"/>
                        </a:lnTo>
                        <a:lnTo>
                          <a:pt x="21" y="10"/>
                        </a:lnTo>
                        <a:lnTo>
                          <a:pt x="18" y="10"/>
                        </a:lnTo>
                        <a:lnTo>
                          <a:pt x="15" y="8"/>
                        </a:lnTo>
                        <a:lnTo>
                          <a:pt x="12" y="8"/>
                        </a:lnTo>
                        <a:lnTo>
                          <a:pt x="11" y="8"/>
                        </a:lnTo>
                        <a:lnTo>
                          <a:pt x="9" y="8"/>
                        </a:lnTo>
                        <a:lnTo>
                          <a:pt x="7" y="8"/>
                        </a:lnTo>
                        <a:lnTo>
                          <a:pt x="5" y="6"/>
                        </a:lnTo>
                        <a:lnTo>
                          <a:pt x="4" y="6"/>
                        </a:lnTo>
                        <a:lnTo>
                          <a:pt x="3" y="6"/>
                        </a:lnTo>
                        <a:lnTo>
                          <a:pt x="2" y="5"/>
                        </a:lnTo>
                        <a:lnTo>
                          <a:pt x="2" y="3"/>
                        </a:lnTo>
                        <a:lnTo>
                          <a:pt x="0" y="3"/>
                        </a:lnTo>
                        <a:lnTo>
                          <a:pt x="3" y="3"/>
                        </a:lnTo>
                        <a:lnTo>
                          <a:pt x="4" y="3"/>
                        </a:lnTo>
                        <a:lnTo>
                          <a:pt x="5" y="1"/>
                        </a:lnTo>
                        <a:lnTo>
                          <a:pt x="7" y="1"/>
                        </a:lnTo>
                        <a:lnTo>
                          <a:pt x="9" y="1"/>
                        </a:lnTo>
                        <a:lnTo>
                          <a:pt x="11" y="1"/>
                        </a:lnTo>
                        <a:lnTo>
                          <a:pt x="14" y="0"/>
                        </a:lnTo>
                        <a:lnTo>
                          <a:pt x="19" y="0"/>
                        </a:lnTo>
                      </a:path>
                    </a:pathLst>
                  </a:custGeom>
                  <a:solidFill>
                    <a:srgbClr val="A7AEA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3" name="Freeform 1800"/>
                  <p:cNvSpPr>
                    <a:spLocks noChangeAspect="1"/>
                  </p:cNvSpPr>
                  <p:nvPr/>
                </p:nvSpPr>
                <p:spPr bwMode="auto">
                  <a:xfrm>
                    <a:off x="5054" y="1319"/>
                    <a:ext cx="51" cy="11"/>
                  </a:xfrm>
                  <a:custGeom>
                    <a:avLst/>
                    <a:gdLst>
                      <a:gd name="T0" fmla="*/ 12 w 51"/>
                      <a:gd name="T1" fmla="*/ 0 h 11"/>
                      <a:gd name="T2" fmla="*/ 15 w 51"/>
                      <a:gd name="T3" fmla="*/ 0 h 11"/>
                      <a:gd name="T4" fmla="*/ 16 w 51"/>
                      <a:gd name="T5" fmla="*/ 0 h 11"/>
                      <a:gd name="T6" fmla="*/ 18 w 51"/>
                      <a:gd name="T7" fmla="*/ 0 h 11"/>
                      <a:gd name="T8" fmla="*/ 19 w 51"/>
                      <a:gd name="T9" fmla="*/ 0 h 11"/>
                      <a:gd name="T10" fmla="*/ 20 w 51"/>
                      <a:gd name="T11" fmla="*/ 0 h 11"/>
                      <a:gd name="T12" fmla="*/ 22 w 51"/>
                      <a:gd name="T13" fmla="*/ 0 h 11"/>
                      <a:gd name="T14" fmla="*/ 23 w 51"/>
                      <a:gd name="T15" fmla="*/ 0 h 11"/>
                      <a:gd name="T16" fmla="*/ 25 w 51"/>
                      <a:gd name="T17" fmla="*/ 0 h 11"/>
                      <a:gd name="T18" fmla="*/ 27 w 51"/>
                      <a:gd name="T19" fmla="*/ 0 h 11"/>
                      <a:gd name="T20" fmla="*/ 28 w 51"/>
                      <a:gd name="T21" fmla="*/ 1 h 11"/>
                      <a:gd name="T22" fmla="*/ 31 w 51"/>
                      <a:gd name="T23" fmla="*/ 1 h 11"/>
                      <a:gd name="T24" fmla="*/ 34 w 51"/>
                      <a:gd name="T25" fmla="*/ 1 h 11"/>
                      <a:gd name="T26" fmla="*/ 37 w 51"/>
                      <a:gd name="T27" fmla="*/ 1 h 11"/>
                      <a:gd name="T28" fmla="*/ 41 w 51"/>
                      <a:gd name="T29" fmla="*/ 3 h 11"/>
                      <a:gd name="T30" fmla="*/ 45 w 51"/>
                      <a:gd name="T31" fmla="*/ 3 h 11"/>
                      <a:gd name="T32" fmla="*/ 50 w 51"/>
                      <a:gd name="T33" fmla="*/ 3 h 11"/>
                      <a:gd name="T34" fmla="*/ 50 w 51"/>
                      <a:gd name="T35" fmla="*/ 3 h 11"/>
                      <a:gd name="T36" fmla="*/ 48 w 51"/>
                      <a:gd name="T37" fmla="*/ 5 h 11"/>
                      <a:gd name="T38" fmla="*/ 48 w 51"/>
                      <a:gd name="T39" fmla="*/ 6 h 11"/>
                      <a:gd name="T40" fmla="*/ 45 w 51"/>
                      <a:gd name="T41" fmla="*/ 6 h 11"/>
                      <a:gd name="T42" fmla="*/ 43 w 51"/>
                      <a:gd name="T43" fmla="*/ 8 h 11"/>
                      <a:gd name="T44" fmla="*/ 42 w 51"/>
                      <a:gd name="T45" fmla="*/ 8 h 11"/>
                      <a:gd name="T46" fmla="*/ 41 w 51"/>
                      <a:gd name="T47" fmla="*/ 8 h 11"/>
                      <a:gd name="T48" fmla="*/ 38 w 51"/>
                      <a:gd name="T49" fmla="*/ 8 h 11"/>
                      <a:gd name="T50" fmla="*/ 35 w 51"/>
                      <a:gd name="T51" fmla="*/ 8 h 11"/>
                      <a:gd name="T52" fmla="*/ 34 w 51"/>
                      <a:gd name="T53" fmla="*/ 8 h 11"/>
                      <a:gd name="T54" fmla="*/ 31 w 51"/>
                      <a:gd name="T55" fmla="*/ 10 h 11"/>
                      <a:gd name="T56" fmla="*/ 28 w 51"/>
                      <a:gd name="T57" fmla="*/ 10 h 11"/>
                      <a:gd name="T58" fmla="*/ 25 w 51"/>
                      <a:gd name="T59" fmla="*/ 10 h 11"/>
                      <a:gd name="T60" fmla="*/ 23 w 51"/>
                      <a:gd name="T61" fmla="*/ 10 h 11"/>
                      <a:gd name="T62" fmla="*/ 20 w 51"/>
                      <a:gd name="T63" fmla="*/ 10 h 11"/>
                      <a:gd name="T64" fmla="*/ 19 w 51"/>
                      <a:gd name="T65" fmla="*/ 10 h 11"/>
                      <a:gd name="T66" fmla="*/ 16 w 51"/>
                      <a:gd name="T67" fmla="*/ 10 h 11"/>
                      <a:gd name="T68" fmla="*/ 15 w 51"/>
                      <a:gd name="T69" fmla="*/ 10 h 11"/>
                      <a:gd name="T70" fmla="*/ 12 w 51"/>
                      <a:gd name="T71" fmla="*/ 8 h 11"/>
                      <a:gd name="T72" fmla="*/ 11 w 51"/>
                      <a:gd name="T73" fmla="*/ 8 h 11"/>
                      <a:gd name="T74" fmla="*/ 9 w 51"/>
                      <a:gd name="T75" fmla="*/ 8 h 11"/>
                      <a:gd name="T76" fmla="*/ 7 w 51"/>
                      <a:gd name="T77" fmla="*/ 8 h 11"/>
                      <a:gd name="T78" fmla="*/ 5 w 51"/>
                      <a:gd name="T79" fmla="*/ 8 h 11"/>
                      <a:gd name="T80" fmla="*/ 4 w 51"/>
                      <a:gd name="T81" fmla="*/ 8 h 11"/>
                      <a:gd name="T82" fmla="*/ 4 w 51"/>
                      <a:gd name="T83" fmla="*/ 6 h 11"/>
                      <a:gd name="T84" fmla="*/ 3 w 51"/>
                      <a:gd name="T85" fmla="*/ 6 h 11"/>
                      <a:gd name="T86" fmla="*/ 2 w 51"/>
                      <a:gd name="T87" fmla="*/ 6 h 11"/>
                      <a:gd name="T88" fmla="*/ 2 w 51"/>
                      <a:gd name="T89" fmla="*/ 5 h 11"/>
                      <a:gd name="T90" fmla="*/ 0 w 51"/>
                      <a:gd name="T91" fmla="*/ 5 h 11"/>
                      <a:gd name="T92" fmla="*/ 0 w 51"/>
                      <a:gd name="T93" fmla="*/ 3 h 11"/>
                      <a:gd name="T94" fmla="*/ 2 w 51"/>
                      <a:gd name="T95" fmla="*/ 3 h 11"/>
                      <a:gd name="T96" fmla="*/ 3 w 51"/>
                      <a:gd name="T97" fmla="*/ 3 h 11"/>
                      <a:gd name="T98" fmla="*/ 4 w 51"/>
                      <a:gd name="T99" fmla="*/ 3 h 11"/>
                      <a:gd name="T100" fmla="*/ 5 w 51"/>
                      <a:gd name="T101" fmla="*/ 3 h 11"/>
                      <a:gd name="T102" fmla="*/ 7 w 51"/>
                      <a:gd name="T103" fmla="*/ 1 h 11"/>
                      <a:gd name="T104" fmla="*/ 9 w 51"/>
                      <a:gd name="T105" fmla="*/ 0 h 11"/>
                      <a:gd name="T106" fmla="*/ 12 w 51"/>
                      <a:gd name="T107" fmla="*/ 0 h 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1" h="11">
                        <a:moveTo>
                          <a:pt x="12" y="0"/>
                        </a:moveTo>
                        <a:lnTo>
                          <a:pt x="15" y="0"/>
                        </a:lnTo>
                        <a:lnTo>
                          <a:pt x="16" y="0"/>
                        </a:lnTo>
                        <a:lnTo>
                          <a:pt x="18" y="0"/>
                        </a:lnTo>
                        <a:lnTo>
                          <a:pt x="19" y="0"/>
                        </a:lnTo>
                        <a:lnTo>
                          <a:pt x="20" y="0"/>
                        </a:lnTo>
                        <a:lnTo>
                          <a:pt x="22" y="0"/>
                        </a:lnTo>
                        <a:lnTo>
                          <a:pt x="23" y="0"/>
                        </a:lnTo>
                        <a:lnTo>
                          <a:pt x="25" y="0"/>
                        </a:lnTo>
                        <a:lnTo>
                          <a:pt x="27" y="0"/>
                        </a:lnTo>
                        <a:lnTo>
                          <a:pt x="28" y="1"/>
                        </a:lnTo>
                        <a:lnTo>
                          <a:pt x="31" y="1"/>
                        </a:lnTo>
                        <a:lnTo>
                          <a:pt x="34" y="1"/>
                        </a:lnTo>
                        <a:lnTo>
                          <a:pt x="37" y="1"/>
                        </a:lnTo>
                        <a:lnTo>
                          <a:pt x="41" y="3"/>
                        </a:lnTo>
                        <a:lnTo>
                          <a:pt x="45" y="3"/>
                        </a:lnTo>
                        <a:lnTo>
                          <a:pt x="50" y="3"/>
                        </a:lnTo>
                        <a:lnTo>
                          <a:pt x="48" y="5"/>
                        </a:lnTo>
                        <a:lnTo>
                          <a:pt x="48" y="6"/>
                        </a:lnTo>
                        <a:lnTo>
                          <a:pt x="45" y="6"/>
                        </a:lnTo>
                        <a:lnTo>
                          <a:pt x="43" y="8"/>
                        </a:lnTo>
                        <a:lnTo>
                          <a:pt x="42" y="8"/>
                        </a:lnTo>
                        <a:lnTo>
                          <a:pt x="41" y="8"/>
                        </a:lnTo>
                        <a:lnTo>
                          <a:pt x="38" y="8"/>
                        </a:lnTo>
                        <a:lnTo>
                          <a:pt x="35" y="8"/>
                        </a:lnTo>
                        <a:lnTo>
                          <a:pt x="34" y="8"/>
                        </a:lnTo>
                        <a:lnTo>
                          <a:pt x="31" y="10"/>
                        </a:lnTo>
                        <a:lnTo>
                          <a:pt x="28" y="10"/>
                        </a:lnTo>
                        <a:lnTo>
                          <a:pt x="25" y="10"/>
                        </a:lnTo>
                        <a:lnTo>
                          <a:pt x="23" y="10"/>
                        </a:lnTo>
                        <a:lnTo>
                          <a:pt x="20" y="10"/>
                        </a:lnTo>
                        <a:lnTo>
                          <a:pt x="19" y="10"/>
                        </a:lnTo>
                        <a:lnTo>
                          <a:pt x="16" y="10"/>
                        </a:lnTo>
                        <a:lnTo>
                          <a:pt x="15" y="10"/>
                        </a:lnTo>
                        <a:lnTo>
                          <a:pt x="12" y="8"/>
                        </a:lnTo>
                        <a:lnTo>
                          <a:pt x="11" y="8"/>
                        </a:lnTo>
                        <a:lnTo>
                          <a:pt x="9" y="8"/>
                        </a:lnTo>
                        <a:lnTo>
                          <a:pt x="7" y="8"/>
                        </a:lnTo>
                        <a:lnTo>
                          <a:pt x="5" y="8"/>
                        </a:lnTo>
                        <a:lnTo>
                          <a:pt x="4" y="8"/>
                        </a:lnTo>
                        <a:lnTo>
                          <a:pt x="4" y="6"/>
                        </a:lnTo>
                        <a:lnTo>
                          <a:pt x="3" y="6"/>
                        </a:lnTo>
                        <a:lnTo>
                          <a:pt x="2" y="6"/>
                        </a:lnTo>
                        <a:lnTo>
                          <a:pt x="2" y="5"/>
                        </a:lnTo>
                        <a:lnTo>
                          <a:pt x="0" y="5"/>
                        </a:lnTo>
                        <a:lnTo>
                          <a:pt x="0" y="3"/>
                        </a:lnTo>
                        <a:lnTo>
                          <a:pt x="2" y="3"/>
                        </a:lnTo>
                        <a:lnTo>
                          <a:pt x="3" y="3"/>
                        </a:lnTo>
                        <a:lnTo>
                          <a:pt x="4" y="3"/>
                        </a:lnTo>
                        <a:lnTo>
                          <a:pt x="5" y="3"/>
                        </a:lnTo>
                        <a:lnTo>
                          <a:pt x="7" y="1"/>
                        </a:lnTo>
                        <a:lnTo>
                          <a:pt x="9" y="0"/>
                        </a:lnTo>
                        <a:lnTo>
                          <a:pt x="12" y="0"/>
                        </a:lnTo>
                      </a:path>
                    </a:pathLst>
                  </a:custGeom>
                  <a:solidFill>
                    <a:srgbClr val="B1B8B8"/>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4" name="Freeform 1801"/>
                  <p:cNvSpPr>
                    <a:spLocks noChangeAspect="1"/>
                  </p:cNvSpPr>
                  <p:nvPr/>
                </p:nvSpPr>
                <p:spPr bwMode="auto">
                  <a:xfrm>
                    <a:off x="5060" y="1319"/>
                    <a:ext cx="44" cy="11"/>
                  </a:xfrm>
                  <a:custGeom>
                    <a:avLst/>
                    <a:gdLst>
                      <a:gd name="T0" fmla="*/ 5 w 44"/>
                      <a:gd name="T1" fmla="*/ 0 h 11"/>
                      <a:gd name="T2" fmla="*/ 9 w 44"/>
                      <a:gd name="T3" fmla="*/ 0 h 11"/>
                      <a:gd name="T4" fmla="*/ 9 w 44"/>
                      <a:gd name="T5" fmla="*/ 0 h 11"/>
                      <a:gd name="T6" fmla="*/ 11 w 44"/>
                      <a:gd name="T7" fmla="*/ 0 h 11"/>
                      <a:gd name="T8" fmla="*/ 13 w 44"/>
                      <a:gd name="T9" fmla="*/ 0 h 11"/>
                      <a:gd name="T10" fmla="*/ 14 w 44"/>
                      <a:gd name="T11" fmla="*/ 0 h 11"/>
                      <a:gd name="T12" fmla="*/ 16 w 44"/>
                      <a:gd name="T13" fmla="*/ 0 h 11"/>
                      <a:gd name="T14" fmla="*/ 16 w 44"/>
                      <a:gd name="T15" fmla="*/ 1 h 11"/>
                      <a:gd name="T16" fmla="*/ 18 w 44"/>
                      <a:gd name="T17" fmla="*/ 1 h 11"/>
                      <a:gd name="T18" fmla="*/ 21 w 44"/>
                      <a:gd name="T19" fmla="*/ 1 h 11"/>
                      <a:gd name="T20" fmla="*/ 22 w 44"/>
                      <a:gd name="T21" fmla="*/ 1 h 11"/>
                      <a:gd name="T22" fmla="*/ 25 w 44"/>
                      <a:gd name="T23" fmla="*/ 1 h 11"/>
                      <a:gd name="T24" fmla="*/ 28 w 44"/>
                      <a:gd name="T25" fmla="*/ 1 h 11"/>
                      <a:gd name="T26" fmla="*/ 30 w 44"/>
                      <a:gd name="T27" fmla="*/ 3 h 11"/>
                      <a:gd name="T28" fmla="*/ 35 w 44"/>
                      <a:gd name="T29" fmla="*/ 3 h 11"/>
                      <a:gd name="T30" fmla="*/ 39 w 44"/>
                      <a:gd name="T31" fmla="*/ 3 h 11"/>
                      <a:gd name="T32" fmla="*/ 43 w 44"/>
                      <a:gd name="T33" fmla="*/ 3 h 11"/>
                      <a:gd name="T34" fmla="*/ 43 w 44"/>
                      <a:gd name="T35" fmla="*/ 5 h 11"/>
                      <a:gd name="T36" fmla="*/ 41 w 44"/>
                      <a:gd name="T37" fmla="*/ 5 h 11"/>
                      <a:gd name="T38" fmla="*/ 41 w 44"/>
                      <a:gd name="T39" fmla="*/ 6 h 11"/>
                      <a:gd name="T40" fmla="*/ 41 w 44"/>
                      <a:gd name="T41" fmla="*/ 6 h 11"/>
                      <a:gd name="T42" fmla="*/ 39 w 44"/>
                      <a:gd name="T43" fmla="*/ 6 h 11"/>
                      <a:gd name="T44" fmla="*/ 38 w 44"/>
                      <a:gd name="T45" fmla="*/ 8 h 11"/>
                      <a:gd name="T46" fmla="*/ 36 w 44"/>
                      <a:gd name="T47" fmla="*/ 8 h 11"/>
                      <a:gd name="T48" fmla="*/ 34 w 44"/>
                      <a:gd name="T49" fmla="*/ 8 h 11"/>
                      <a:gd name="T50" fmla="*/ 32 w 44"/>
                      <a:gd name="T51" fmla="*/ 8 h 11"/>
                      <a:gd name="T52" fmla="*/ 30 w 44"/>
                      <a:gd name="T53" fmla="*/ 8 h 11"/>
                      <a:gd name="T54" fmla="*/ 28 w 44"/>
                      <a:gd name="T55" fmla="*/ 8 h 11"/>
                      <a:gd name="T56" fmla="*/ 27 w 44"/>
                      <a:gd name="T57" fmla="*/ 8 h 11"/>
                      <a:gd name="T58" fmla="*/ 23 w 44"/>
                      <a:gd name="T59" fmla="*/ 10 h 11"/>
                      <a:gd name="T60" fmla="*/ 21 w 44"/>
                      <a:gd name="T61" fmla="*/ 10 h 11"/>
                      <a:gd name="T62" fmla="*/ 20 w 44"/>
                      <a:gd name="T63" fmla="*/ 10 h 11"/>
                      <a:gd name="T64" fmla="*/ 16 w 44"/>
                      <a:gd name="T65" fmla="*/ 10 h 11"/>
                      <a:gd name="T66" fmla="*/ 13 w 44"/>
                      <a:gd name="T67" fmla="*/ 8 h 11"/>
                      <a:gd name="T68" fmla="*/ 9 w 44"/>
                      <a:gd name="T69" fmla="*/ 8 h 11"/>
                      <a:gd name="T70" fmla="*/ 5 w 44"/>
                      <a:gd name="T71" fmla="*/ 8 h 11"/>
                      <a:gd name="T72" fmla="*/ 4 w 44"/>
                      <a:gd name="T73" fmla="*/ 8 h 11"/>
                      <a:gd name="T74" fmla="*/ 2 w 44"/>
                      <a:gd name="T75" fmla="*/ 6 h 11"/>
                      <a:gd name="T76" fmla="*/ 0 w 44"/>
                      <a:gd name="T77" fmla="*/ 6 h 11"/>
                      <a:gd name="T78" fmla="*/ 0 w 44"/>
                      <a:gd name="T79" fmla="*/ 5 h 11"/>
                      <a:gd name="T80" fmla="*/ 0 w 44"/>
                      <a:gd name="T81" fmla="*/ 3 h 11"/>
                      <a:gd name="T82" fmla="*/ 2 w 44"/>
                      <a:gd name="T83" fmla="*/ 3 h 11"/>
                      <a:gd name="T84" fmla="*/ 2 w 44"/>
                      <a:gd name="T85" fmla="*/ 3 h 11"/>
                      <a:gd name="T86" fmla="*/ 3 w 44"/>
                      <a:gd name="T87" fmla="*/ 3 h 11"/>
                      <a:gd name="T88" fmla="*/ 4 w 44"/>
                      <a:gd name="T89" fmla="*/ 1 h 11"/>
                      <a:gd name="T90" fmla="*/ 5 w 44"/>
                      <a:gd name="T91" fmla="*/ 0 h 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 h="11">
                        <a:moveTo>
                          <a:pt x="5" y="0"/>
                        </a:moveTo>
                        <a:lnTo>
                          <a:pt x="9" y="0"/>
                        </a:lnTo>
                        <a:lnTo>
                          <a:pt x="11" y="0"/>
                        </a:lnTo>
                        <a:lnTo>
                          <a:pt x="13" y="0"/>
                        </a:lnTo>
                        <a:lnTo>
                          <a:pt x="14" y="0"/>
                        </a:lnTo>
                        <a:lnTo>
                          <a:pt x="16" y="0"/>
                        </a:lnTo>
                        <a:lnTo>
                          <a:pt x="16" y="1"/>
                        </a:lnTo>
                        <a:lnTo>
                          <a:pt x="18" y="1"/>
                        </a:lnTo>
                        <a:lnTo>
                          <a:pt x="21" y="1"/>
                        </a:lnTo>
                        <a:lnTo>
                          <a:pt x="22" y="1"/>
                        </a:lnTo>
                        <a:lnTo>
                          <a:pt x="25" y="1"/>
                        </a:lnTo>
                        <a:lnTo>
                          <a:pt x="28" y="1"/>
                        </a:lnTo>
                        <a:lnTo>
                          <a:pt x="30" y="3"/>
                        </a:lnTo>
                        <a:lnTo>
                          <a:pt x="35" y="3"/>
                        </a:lnTo>
                        <a:lnTo>
                          <a:pt x="39" y="3"/>
                        </a:lnTo>
                        <a:lnTo>
                          <a:pt x="43" y="3"/>
                        </a:lnTo>
                        <a:lnTo>
                          <a:pt x="43" y="5"/>
                        </a:lnTo>
                        <a:lnTo>
                          <a:pt x="41" y="5"/>
                        </a:lnTo>
                        <a:lnTo>
                          <a:pt x="41" y="6"/>
                        </a:lnTo>
                        <a:lnTo>
                          <a:pt x="39" y="6"/>
                        </a:lnTo>
                        <a:lnTo>
                          <a:pt x="38" y="8"/>
                        </a:lnTo>
                        <a:lnTo>
                          <a:pt x="36" y="8"/>
                        </a:lnTo>
                        <a:lnTo>
                          <a:pt x="34" y="8"/>
                        </a:lnTo>
                        <a:lnTo>
                          <a:pt x="32" y="8"/>
                        </a:lnTo>
                        <a:lnTo>
                          <a:pt x="30" y="8"/>
                        </a:lnTo>
                        <a:lnTo>
                          <a:pt x="28" y="8"/>
                        </a:lnTo>
                        <a:lnTo>
                          <a:pt x="27" y="8"/>
                        </a:lnTo>
                        <a:lnTo>
                          <a:pt x="23" y="10"/>
                        </a:lnTo>
                        <a:lnTo>
                          <a:pt x="21" y="10"/>
                        </a:lnTo>
                        <a:lnTo>
                          <a:pt x="20" y="10"/>
                        </a:lnTo>
                        <a:lnTo>
                          <a:pt x="16" y="10"/>
                        </a:lnTo>
                        <a:lnTo>
                          <a:pt x="13" y="8"/>
                        </a:lnTo>
                        <a:lnTo>
                          <a:pt x="9" y="8"/>
                        </a:lnTo>
                        <a:lnTo>
                          <a:pt x="5" y="8"/>
                        </a:lnTo>
                        <a:lnTo>
                          <a:pt x="4" y="8"/>
                        </a:lnTo>
                        <a:lnTo>
                          <a:pt x="2" y="6"/>
                        </a:lnTo>
                        <a:lnTo>
                          <a:pt x="0" y="6"/>
                        </a:lnTo>
                        <a:lnTo>
                          <a:pt x="0" y="5"/>
                        </a:lnTo>
                        <a:lnTo>
                          <a:pt x="0" y="3"/>
                        </a:lnTo>
                        <a:lnTo>
                          <a:pt x="2" y="3"/>
                        </a:lnTo>
                        <a:lnTo>
                          <a:pt x="3" y="3"/>
                        </a:lnTo>
                        <a:lnTo>
                          <a:pt x="4" y="1"/>
                        </a:lnTo>
                        <a:lnTo>
                          <a:pt x="5" y="0"/>
                        </a:lnTo>
                      </a:path>
                    </a:pathLst>
                  </a:custGeom>
                  <a:solidFill>
                    <a:srgbClr val="BEC5C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5" name="Freeform 1802"/>
                  <p:cNvSpPr>
                    <a:spLocks noChangeAspect="1"/>
                  </p:cNvSpPr>
                  <p:nvPr/>
                </p:nvSpPr>
                <p:spPr bwMode="auto">
                  <a:xfrm>
                    <a:off x="5067" y="1319"/>
                    <a:ext cx="35" cy="11"/>
                  </a:xfrm>
                  <a:custGeom>
                    <a:avLst/>
                    <a:gdLst>
                      <a:gd name="T0" fmla="*/ 0 w 35"/>
                      <a:gd name="T1" fmla="*/ 0 h 11"/>
                      <a:gd name="T2" fmla="*/ 2 w 35"/>
                      <a:gd name="T3" fmla="*/ 0 h 11"/>
                      <a:gd name="T4" fmla="*/ 3 w 35"/>
                      <a:gd name="T5" fmla="*/ 0 h 11"/>
                      <a:gd name="T6" fmla="*/ 5 w 35"/>
                      <a:gd name="T7" fmla="*/ 0 h 11"/>
                      <a:gd name="T8" fmla="*/ 7 w 35"/>
                      <a:gd name="T9" fmla="*/ 1 h 11"/>
                      <a:gd name="T10" fmla="*/ 9 w 35"/>
                      <a:gd name="T11" fmla="*/ 1 h 11"/>
                      <a:gd name="T12" fmla="*/ 9 w 35"/>
                      <a:gd name="T13" fmla="*/ 1 h 11"/>
                      <a:gd name="T14" fmla="*/ 11 w 35"/>
                      <a:gd name="T15" fmla="*/ 1 h 11"/>
                      <a:gd name="T16" fmla="*/ 12 w 35"/>
                      <a:gd name="T17" fmla="*/ 1 h 11"/>
                      <a:gd name="T18" fmla="*/ 15 w 35"/>
                      <a:gd name="T19" fmla="*/ 1 h 11"/>
                      <a:gd name="T20" fmla="*/ 16 w 35"/>
                      <a:gd name="T21" fmla="*/ 3 h 11"/>
                      <a:gd name="T22" fmla="*/ 19 w 35"/>
                      <a:gd name="T23" fmla="*/ 3 h 11"/>
                      <a:gd name="T24" fmla="*/ 22 w 35"/>
                      <a:gd name="T25" fmla="*/ 3 h 11"/>
                      <a:gd name="T26" fmla="*/ 26 w 35"/>
                      <a:gd name="T27" fmla="*/ 3 h 11"/>
                      <a:gd name="T28" fmla="*/ 30 w 35"/>
                      <a:gd name="T29" fmla="*/ 3 h 11"/>
                      <a:gd name="T30" fmla="*/ 34 w 35"/>
                      <a:gd name="T31" fmla="*/ 5 h 11"/>
                      <a:gd name="T32" fmla="*/ 32 w 35"/>
                      <a:gd name="T33" fmla="*/ 6 h 11"/>
                      <a:gd name="T34" fmla="*/ 30 w 35"/>
                      <a:gd name="T35" fmla="*/ 8 h 11"/>
                      <a:gd name="T36" fmla="*/ 27 w 35"/>
                      <a:gd name="T37" fmla="*/ 8 h 11"/>
                      <a:gd name="T38" fmla="*/ 25 w 35"/>
                      <a:gd name="T39" fmla="*/ 8 h 11"/>
                      <a:gd name="T40" fmla="*/ 22 w 35"/>
                      <a:gd name="T41" fmla="*/ 8 h 11"/>
                      <a:gd name="T42" fmla="*/ 18 w 35"/>
                      <a:gd name="T43" fmla="*/ 10 h 11"/>
                      <a:gd name="T44" fmla="*/ 14 w 35"/>
                      <a:gd name="T45" fmla="*/ 10 h 11"/>
                      <a:gd name="T46" fmla="*/ 11 w 35"/>
                      <a:gd name="T47" fmla="*/ 10 h 11"/>
                      <a:gd name="T48" fmla="*/ 9 w 35"/>
                      <a:gd name="T49" fmla="*/ 8 h 11"/>
                      <a:gd name="T50" fmla="*/ 7 w 35"/>
                      <a:gd name="T51" fmla="*/ 8 h 11"/>
                      <a:gd name="T52" fmla="*/ 4 w 35"/>
                      <a:gd name="T53" fmla="*/ 8 h 11"/>
                      <a:gd name="T54" fmla="*/ 3 w 35"/>
                      <a:gd name="T55" fmla="*/ 8 h 11"/>
                      <a:gd name="T56" fmla="*/ 2 w 35"/>
                      <a:gd name="T57" fmla="*/ 8 h 11"/>
                      <a:gd name="T58" fmla="*/ 0 w 35"/>
                      <a:gd name="T59" fmla="*/ 6 h 11"/>
                      <a:gd name="T60" fmla="*/ 0 w 35"/>
                      <a:gd name="T61" fmla="*/ 5 h 11"/>
                      <a:gd name="T62" fmla="*/ 0 w 35"/>
                      <a:gd name="T63" fmla="*/ 3 h 11"/>
                      <a:gd name="T64" fmla="*/ 0 w 35"/>
                      <a:gd name="T65" fmla="*/ 3 h 11"/>
                      <a:gd name="T66" fmla="*/ 0 w 35"/>
                      <a:gd name="T67" fmla="*/ 0 h 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 h="11">
                        <a:moveTo>
                          <a:pt x="0" y="0"/>
                        </a:moveTo>
                        <a:lnTo>
                          <a:pt x="2" y="0"/>
                        </a:lnTo>
                        <a:lnTo>
                          <a:pt x="3" y="0"/>
                        </a:lnTo>
                        <a:lnTo>
                          <a:pt x="5" y="0"/>
                        </a:lnTo>
                        <a:lnTo>
                          <a:pt x="7" y="1"/>
                        </a:lnTo>
                        <a:lnTo>
                          <a:pt x="9" y="1"/>
                        </a:lnTo>
                        <a:lnTo>
                          <a:pt x="11" y="1"/>
                        </a:lnTo>
                        <a:lnTo>
                          <a:pt x="12" y="1"/>
                        </a:lnTo>
                        <a:lnTo>
                          <a:pt x="15" y="1"/>
                        </a:lnTo>
                        <a:lnTo>
                          <a:pt x="16" y="3"/>
                        </a:lnTo>
                        <a:lnTo>
                          <a:pt x="19" y="3"/>
                        </a:lnTo>
                        <a:lnTo>
                          <a:pt x="22" y="3"/>
                        </a:lnTo>
                        <a:lnTo>
                          <a:pt x="26" y="3"/>
                        </a:lnTo>
                        <a:lnTo>
                          <a:pt x="30" y="3"/>
                        </a:lnTo>
                        <a:lnTo>
                          <a:pt x="34" y="5"/>
                        </a:lnTo>
                        <a:lnTo>
                          <a:pt x="32" y="6"/>
                        </a:lnTo>
                        <a:lnTo>
                          <a:pt x="30" y="8"/>
                        </a:lnTo>
                        <a:lnTo>
                          <a:pt x="27" y="8"/>
                        </a:lnTo>
                        <a:lnTo>
                          <a:pt x="25" y="8"/>
                        </a:lnTo>
                        <a:lnTo>
                          <a:pt x="22" y="8"/>
                        </a:lnTo>
                        <a:lnTo>
                          <a:pt x="18" y="10"/>
                        </a:lnTo>
                        <a:lnTo>
                          <a:pt x="14" y="10"/>
                        </a:lnTo>
                        <a:lnTo>
                          <a:pt x="11" y="10"/>
                        </a:lnTo>
                        <a:lnTo>
                          <a:pt x="9" y="8"/>
                        </a:lnTo>
                        <a:lnTo>
                          <a:pt x="7" y="8"/>
                        </a:lnTo>
                        <a:lnTo>
                          <a:pt x="4" y="8"/>
                        </a:lnTo>
                        <a:lnTo>
                          <a:pt x="3" y="8"/>
                        </a:lnTo>
                        <a:lnTo>
                          <a:pt x="2" y="8"/>
                        </a:lnTo>
                        <a:lnTo>
                          <a:pt x="0" y="6"/>
                        </a:lnTo>
                        <a:lnTo>
                          <a:pt x="0" y="5"/>
                        </a:lnTo>
                        <a:lnTo>
                          <a:pt x="0" y="3"/>
                        </a:lnTo>
                        <a:lnTo>
                          <a:pt x="0" y="0"/>
                        </a:lnTo>
                      </a:path>
                    </a:pathLst>
                  </a:custGeom>
                  <a:solidFill>
                    <a:srgbClr val="C8CFC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6" name="Freeform 1803"/>
                  <p:cNvSpPr>
                    <a:spLocks noChangeAspect="1"/>
                  </p:cNvSpPr>
                  <p:nvPr/>
                </p:nvSpPr>
                <p:spPr bwMode="auto">
                  <a:xfrm>
                    <a:off x="5067" y="1319"/>
                    <a:ext cx="34" cy="11"/>
                  </a:xfrm>
                  <a:custGeom>
                    <a:avLst/>
                    <a:gdLst>
                      <a:gd name="T0" fmla="*/ 0 w 34"/>
                      <a:gd name="T1" fmla="*/ 0 h 11"/>
                      <a:gd name="T2" fmla="*/ 2 w 34"/>
                      <a:gd name="T3" fmla="*/ 0 h 11"/>
                      <a:gd name="T4" fmla="*/ 4 w 34"/>
                      <a:gd name="T5" fmla="*/ 1 h 11"/>
                      <a:gd name="T6" fmla="*/ 5 w 34"/>
                      <a:gd name="T7" fmla="*/ 1 h 11"/>
                      <a:gd name="T8" fmla="*/ 7 w 34"/>
                      <a:gd name="T9" fmla="*/ 1 h 11"/>
                      <a:gd name="T10" fmla="*/ 8 w 34"/>
                      <a:gd name="T11" fmla="*/ 1 h 11"/>
                      <a:gd name="T12" fmla="*/ 9 w 34"/>
                      <a:gd name="T13" fmla="*/ 1 h 11"/>
                      <a:gd name="T14" fmla="*/ 11 w 34"/>
                      <a:gd name="T15" fmla="*/ 1 h 11"/>
                      <a:gd name="T16" fmla="*/ 13 w 34"/>
                      <a:gd name="T17" fmla="*/ 3 h 11"/>
                      <a:gd name="T18" fmla="*/ 15 w 34"/>
                      <a:gd name="T19" fmla="*/ 3 h 11"/>
                      <a:gd name="T20" fmla="*/ 16 w 34"/>
                      <a:gd name="T21" fmla="*/ 3 h 11"/>
                      <a:gd name="T22" fmla="*/ 20 w 34"/>
                      <a:gd name="T23" fmla="*/ 3 h 11"/>
                      <a:gd name="T24" fmla="*/ 22 w 34"/>
                      <a:gd name="T25" fmla="*/ 3 h 11"/>
                      <a:gd name="T26" fmla="*/ 25 w 34"/>
                      <a:gd name="T27" fmla="*/ 3 h 11"/>
                      <a:gd name="T28" fmla="*/ 29 w 34"/>
                      <a:gd name="T29" fmla="*/ 5 h 11"/>
                      <a:gd name="T30" fmla="*/ 33 w 34"/>
                      <a:gd name="T31" fmla="*/ 5 h 11"/>
                      <a:gd name="T32" fmla="*/ 33 w 34"/>
                      <a:gd name="T33" fmla="*/ 6 h 11"/>
                      <a:gd name="T34" fmla="*/ 31 w 34"/>
                      <a:gd name="T35" fmla="*/ 6 h 11"/>
                      <a:gd name="T36" fmla="*/ 31 w 34"/>
                      <a:gd name="T37" fmla="*/ 8 h 11"/>
                      <a:gd name="T38" fmla="*/ 27 w 34"/>
                      <a:gd name="T39" fmla="*/ 8 h 11"/>
                      <a:gd name="T40" fmla="*/ 25 w 34"/>
                      <a:gd name="T41" fmla="*/ 8 h 11"/>
                      <a:gd name="T42" fmla="*/ 22 w 34"/>
                      <a:gd name="T43" fmla="*/ 8 h 11"/>
                      <a:gd name="T44" fmla="*/ 20 w 34"/>
                      <a:gd name="T45" fmla="*/ 8 h 11"/>
                      <a:gd name="T46" fmla="*/ 16 w 34"/>
                      <a:gd name="T47" fmla="*/ 10 h 11"/>
                      <a:gd name="T48" fmla="*/ 15 w 34"/>
                      <a:gd name="T49" fmla="*/ 10 h 11"/>
                      <a:gd name="T50" fmla="*/ 13 w 34"/>
                      <a:gd name="T51" fmla="*/ 8 h 11"/>
                      <a:gd name="T52" fmla="*/ 11 w 34"/>
                      <a:gd name="T53" fmla="*/ 8 h 11"/>
                      <a:gd name="T54" fmla="*/ 9 w 34"/>
                      <a:gd name="T55" fmla="*/ 8 h 11"/>
                      <a:gd name="T56" fmla="*/ 8 w 34"/>
                      <a:gd name="T57" fmla="*/ 8 h 11"/>
                      <a:gd name="T58" fmla="*/ 7 w 34"/>
                      <a:gd name="T59" fmla="*/ 8 h 11"/>
                      <a:gd name="T60" fmla="*/ 7 w 34"/>
                      <a:gd name="T61" fmla="*/ 6 h 11"/>
                      <a:gd name="T62" fmla="*/ 5 w 34"/>
                      <a:gd name="T63" fmla="*/ 6 h 11"/>
                      <a:gd name="T64" fmla="*/ 5 w 34"/>
                      <a:gd name="T65" fmla="*/ 5 h 11"/>
                      <a:gd name="T66" fmla="*/ 4 w 34"/>
                      <a:gd name="T67" fmla="*/ 5 h 11"/>
                      <a:gd name="T68" fmla="*/ 4 w 34"/>
                      <a:gd name="T69" fmla="*/ 3 h 11"/>
                      <a:gd name="T70" fmla="*/ 3 w 34"/>
                      <a:gd name="T71" fmla="*/ 3 h 11"/>
                      <a:gd name="T72" fmla="*/ 2 w 34"/>
                      <a:gd name="T73" fmla="*/ 1 h 11"/>
                      <a:gd name="T74" fmla="*/ 0 w 34"/>
                      <a:gd name="T75" fmla="*/ 0 h 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11">
                        <a:moveTo>
                          <a:pt x="0" y="0"/>
                        </a:moveTo>
                        <a:lnTo>
                          <a:pt x="2" y="0"/>
                        </a:lnTo>
                        <a:lnTo>
                          <a:pt x="4" y="1"/>
                        </a:lnTo>
                        <a:lnTo>
                          <a:pt x="5" y="1"/>
                        </a:lnTo>
                        <a:lnTo>
                          <a:pt x="7" y="1"/>
                        </a:lnTo>
                        <a:lnTo>
                          <a:pt x="8" y="1"/>
                        </a:lnTo>
                        <a:lnTo>
                          <a:pt x="9" y="1"/>
                        </a:lnTo>
                        <a:lnTo>
                          <a:pt x="11" y="1"/>
                        </a:lnTo>
                        <a:lnTo>
                          <a:pt x="13" y="3"/>
                        </a:lnTo>
                        <a:lnTo>
                          <a:pt x="15" y="3"/>
                        </a:lnTo>
                        <a:lnTo>
                          <a:pt x="16" y="3"/>
                        </a:lnTo>
                        <a:lnTo>
                          <a:pt x="20" y="3"/>
                        </a:lnTo>
                        <a:lnTo>
                          <a:pt x="22" y="3"/>
                        </a:lnTo>
                        <a:lnTo>
                          <a:pt x="25" y="3"/>
                        </a:lnTo>
                        <a:lnTo>
                          <a:pt x="29" y="5"/>
                        </a:lnTo>
                        <a:lnTo>
                          <a:pt x="33" y="5"/>
                        </a:lnTo>
                        <a:lnTo>
                          <a:pt x="33" y="6"/>
                        </a:lnTo>
                        <a:lnTo>
                          <a:pt x="31" y="6"/>
                        </a:lnTo>
                        <a:lnTo>
                          <a:pt x="31" y="8"/>
                        </a:lnTo>
                        <a:lnTo>
                          <a:pt x="27" y="8"/>
                        </a:lnTo>
                        <a:lnTo>
                          <a:pt x="25" y="8"/>
                        </a:lnTo>
                        <a:lnTo>
                          <a:pt x="22" y="8"/>
                        </a:lnTo>
                        <a:lnTo>
                          <a:pt x="20" y="8"/>
                        </a:lnTo>
                        <a:lnTo>
                          <a:pt x="16" y="10"/>
                        </a:lnTo>
                        <a:lnTo>
                          <a:pt x="15" y="10"/>
                        </a:lnTo>
                        <a:lnTo>
                          <a:pt x="13" y="8"/>
                        </a:lnTo>
                        <a:lnTo>
                          <a:pt x="11" y="8"/>
                        </a:lnTo>
                        <a:lnTo>
                          <a:pt x="9" y="8"/>
                        </a:lnTo>
                        <a:lnTo>
                          <a:pt x="8" y="8"/>
                        </a:lnTo>
                        <a:lnTo>
                          <a:pt x="7" y="8"/>
                        </a:lnTo>
                        <a:lnTo>
                          <a:pt x="7" y="6"/>
                        </a:lnTo>
                        <a:lnTo>
                          <a:pt x="5" y="6"/>
                        </a:lnTo>
                        <a:lnTo>
                          <a:pt x="5" y="5"/>
                        </a:lnTo>
                        <a:lnTo>
                          <a:pt x="4" y="5"/>
                        </a:lnTo>
                        <a:lnTo>
                          <a:pt x="4" y="3"/>
                        </a:lnTo>
                        <a:lnTo>
                          <a:pt x="3" y="3"/>
                        </a:lnTo>
                        <a:lnTo>
                          <a:pt x="2" y="1"/>
                        </a:lnTo>
                        <a:lnTo>
                          <a:pt x="0" y="0"/>
                        </a:lnTo>
                      </a:path>
                    </a:pathLst>
                  </a:custGeom>
                  <a:solidFill>
                    <a:srgbClr val="D5DCD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7" name="Freeform 1804"/>
                  <p:cNvSpPr>
                    <a:spLocks noChangeAspect="1"/>
                  </p:cNvSpPr>
                  <p:nvPr/>
                </p:nvSpPr>
                <p:spPr bwMode="auto">
                  <a:xfrm>
                    <a:off x="5067" y="1319"/>
                    <a:ext cx="33" cy="10"/>
                  </a:xfrm>
                  <a:custGeom>
                    <a:avLst/>
                    <a:gdLst>
                      <a:gd name="T0" fmla="*/ 0 w 33"/>
                      <a:gd name="T1" fmla="*/ 0 h 10"/>
                      <a:gd name="T2" fmla="*/ 3 w 33"/>
                      <a:gd name="T3" fmla="*/ 2 h 10"/>
                      <a:gd name="T4" fmla="*/ 4 w 33"/>
                      <a:gd name="T5" fmla="*/ 2 h 10"/>
                      <a:gd name="T6" fmla="*/ 5 w 33"/>
                      <a:gd name="T7" fmla="*/ 2 h 10"/>
                      <a:gd name="T8" fmla="*/ 7 w 33"/>
                      <a:gd name="T9" fmla="*/ 2 h 10"/>
                      <a:gd name="T10" fmla="*/ 9 w 33"/>
                      <a:gd name="T11" fmla="*/ 2 h 10"/>
                      <a:gd name="T12" fmla="*/ 10 w 33"/>
                      <a:gd name="T13" fmla="*/ 2 h 10"/>
                      <a:gd name="T14" fmla="*/ 11 w 33"/>
                      <a:gd name="T15" fmla="*/ 2 h 10"/>
                      <a:gd name="T16" fmla="*/ 12 w 33"/>
                      <a:gd name="T17" fmla="*/ 2 h 10"/>
                      <a:gd name="T18" fmla="*/ 14 w 33"/>
                      <a:gd name="T19" fmla="*/ 2 h 10"/>
                      <a:gd name="T20" fmla="*/ 16 w 33"/>
                      <a:gd name="T21" fmla="*/ 2 h 10"/>
                      <a:gd name="T22" fmla="*/ 18 w 33"/>
                      <a:gd name="T23" fmla="*/ 4 h 10"/>
                      <a:gd name="T24" fmla="*/ 21 w 33"/>
                      <a:gd name="T25" fmla="*/ 4 h 10"/>
                      <a:gd name="T26" fmla="*/ 25 w 33"/>
                      <a:gd name="T27" fmla="*/ 5 h 10"/>
                      <a:gd name="T28" fmla="*/ 28 w 33"/>
                      <a:gd name="T29" fmla="*/ 5 h 10"/>
                      <a:gd name="T30" fmla="*/ 32 w 33"/>
                      <a:gd name="T31" fmla="*/ 7 h 10"/>
                      <a:gd name="T32" fmla="*/ 30 w 33"/>
                      <a:gd name="T33" fmla="*/ 7 h 10"/>
                      <a:gd name="T34" fmla="*/ 30 w 33"/>
                      <a:gd name="T35" fmla="*/ 7 h 10"/>
                      <a:gd name="T36" fmla="*/ 28 w 33"/>
                      <a:gd name="T37" fmla="*/ 7 h 10"/>
                      <a:gd name="T38" fmla="*/ 25 w 33"/>
                      <a:gd name="T39" fmla="*/ 9 h 10"/>
                      <a:gd name="T40" fmla="*/ 23 w 33"/>
                      <a:gd name="T41" fmla="*/ 9 h 10"/>
                      <a:gd name="T42" fmla="*/ 21 w 33"/>
                      <a:gd name="T43" fmla="*/ 9 h 10"/>
                      <a:gd name="T44" fmla="*/ 20 w 33"/>
                      <a:gd name="T45" fmla="*/ 9 h 10"/>
                      <a:gd name="T46" fmla="*/ 18 w 33"/>
                      <a:gd name="T47" fmla="*/ 9 h 10"/>
                      <a:gd name="T48" fmla="*/ 16 w 33"/>
                      <a:gd name="T49" fmla="*/ 9 h 10"/>
                      <a:gd name="T50" fmla="*/ 16 w 33"/>
                      <a:gd name="T51" fmla="*/ 9 h 10"/>
                      <a:gd name="T52" fmla="*/ 14 w 33"/>
                      <a:gd name="T53" fmla="*/ 7 h 10"/>
                      <a:gd name="T54" fmla="*/ 12 w 33"/>
                      <a:gd name="T55" fmla="*/ 7 h 10"/>
                      <a:gd name="T56" fmla="*/ 11 w 33"/>
                      <a:gd name="T57" fmla="*/ 7 h 10"/>
                      <a:gd name="T58" fmla="*/ 10 w 33"/>
                      <a:gd name="T59" fmla="*/ 7 h 10"/>
                      <a:gd name="T60" fmla="*/ 9 w 33"/>
                      <a:gd name="T61" fmla="*/ 5 h 10"/>
                      <a:gd name="T62" fmla="*/ 7 w 33"/>
                      <a:gd name="T63" fmla="*/ 5 h 10"/>
                      <a:gd name="T64" fmla="*/ 5 w 33"/>
                      <a:gd name="T65" fmla="*/ 4 h 10"/>
                      <a:gd name="T66" fmla="*/ 3 w 33"/>
                      <a:gd name="T67" fmla="*/ 2 h 10"/>
                      <a:gd name="T68" fmla="*/ 0 w 33"/>
                      <a:gd name="T69" fmla="*/ 0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 h="10">
                        <a:moveTo>
                          <a:pt x="0" y="0"/>
                        </a:moveTo>
                        <a:lnTo>
                          <a:pt x="3" y="2"/>
                        </a:lnTo>
                        <a:lnTo>
                          <a:pt x="4" y="2"/>
                        </a:lnTo>
                        <a:lnTo>
                          <a:pt x="5" y="2"/>
                        </a:lnTo>
                        <a:lnTo>
                          <a:pt x="7" y="2"/>
                        </a:lnTo>
                        <a:lnTo>
                          <a:pt x="9" y="2"/>
                        </a:lnTo>
                        <a:lnTo>
                          <a:pt x="10" y="2"/>
                        </a:lnTo>
                        <a:lnTo>
                          <a:pt x="11" y="2"/>
                        </a:lnTo>
                        <a:lnTo>
                          <a:pt x="12" y="2"/>
                        </a:lnTo>
                        <a:lnTo>
                          <a:pt x="14" y="2"/>
                        </a:lnTo>
                        <a:lnTo>
                          <a:pt x="16" y="2"/>
                        </a:lnTo>
                        <a:lnTo>
                          <a:pt x="18" y="4"/>
                        </a:lnTo>
                        <a:lnTo>
                          <a:pt x="21" y="4"/>
                        </a:lnTo>
                        <a:lnTo>
                          <a:pt x="25" y="5"/>
                        </a:lnTo>
                        <a:lnTo>
                          <a:pt x="28" y="5"/>
                        </a:lnTo>
                        <a:lnTo>
                          <a:pt x="32" y="7"/>
                        </a:lnTo>
                        <a:lnTo>
                          <a:pt x="30" y="7"/>
                        </a:lnTo>
                        <a:lnTo>
                          <a:pt x="28" y="7"/>
                        </a:lnTo>
                        <a:lnTo>
                          <a:pt x="25" y="9"/>
                        </a:lnTo>
                        <a:lnTo>
                          <a:pt x="23" y="9"/>
                        </a:lnTo>
                        <a:lnTo>
                          <a:pt x="21" y="9"/>
                        </a:lnTo>
                        <a:lnTo>
                          <a:pt x="20" y="9"/>
                        </a:lnTo>
                        <a:lnTo>
                          <a:pt x="18" y="9"/>
                        </a:lnTo>
                        <a:lnTo>
                          <a:pt x="16" y="9"/>
                        </a:lnTo>
                        <a:lnTo>
                          <a:pt x="14" y="7"/>
                        </a:lnTo>
                        <a:lnTo>
                          <a:pt x="12" y="7"/>
                        </a:lnTo>
                        <a:lnTo>
                          <a:pt x="11" y="7"/>
                        </a:lnTo>
                        <a:lnTo>
                          <a:pt x="10" y="7"/>
                        </a:lnTo>
                        <a:lnTo>
                          <a:pt x="9" y="5"/>
                        </a:lnTo>
                        <a:lnTo>
                          <a:pt x="7" y="5"/>
                        </a:lnTo>
                        <a:lnTo>
                          <a:pt x="5" y="4"/>
                        </a:lnTo>
                        <a:lnTo>
                          <a:pt x="3" y="2"/>
                        </a:lnTo>
                        <a:lnTo>
                          <a:pt x="0" y="0"/>
                        </a:lnTo>
                      </a:path>
                    </a:pathLst>
                  </a:custGeom>
                  <a:solidFill>
                    <a:srgbClr val="DFE6E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8" name="Freeform 1805"/>
                  <p:cNvSpPr>
                    <a:spLocks noChangeAspect="1"/>
                  </p:cNvSpPr>
                  <p:nvPr/>
                </p:nvSpPr>
                <p:spPr bwMode="auto">
                  <a:xfrm>
                    <a:off x="5067" y="1321"/>
                    <a:ext cx="31" cy="8"/>
                  </a:xfrm>
                  <a:custGeom>
                    <a:avLst/>
                    <a:gdLst>
                      <a:gd name="T0" fmla="*/ 0 w 31"/>
                      <a:gd name="T1" fmla="*/ 0 h 8"/>
                      <a:gd name="T2" fmla="*/ 30 w 31"/>
                      <a:gd name="T3" fmla="*/ 5 h 8"/>
                      <a:gd name="T4" fmla="*/ 30 w 31"/>
                      <a:gd name="T5" fmla="*/ 6 h 8"/>
                      <a:gd name="T6" fmla="*/ 28 w 31"/>
                      <a:gd name="T7" fmla="*/ 6 h 8"/>
                      <a:gd name="T8" fmla="*/ 28 w 31"/>
                      <a:gd name="T9" fmla="*/ 6 h 8"/>
                      <a:gd name="T10" fmla="*/ 26 w 31"/>
                      <a:gd name="T11" fmla="*/ 7 h 8"/>
                      <a:gd name="T12" fmla="*/ 23 w 31"/>
                      <a:gd name="T13" fmla="*/ 7 h 8"/>
                      <a:gd name="T14" fmla="*/ 22 w 31"/>
                      <a:gd name="T15" fmla="*/ 7 h 8"/>
                      <a:gd name="T16" fmla="*/ 21 w 31"/>
                      <a:gd name="T17" fmla="*/ 7 h 8"/>
                      <a:gd name="T18" fmla="*/ 19 w 31"/>
                      <a:gd name="T19" fmla="*/ 7 h 8"/>
                      <a:gd name="T20" fmla="*/ 0 w 31"/>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8">
                        <a:moveTo>
                          <a:pt x="0" y="0"/>
                        </a:moveTo>
                        <a:lnTo>
                          <a:pt x="30" y="5"/>
                        </a:lnTo>
                        <a:lnTo>
                          <a:pt x="30" y="6"/>
                        </a:lnTo>
                        <a:lnTo>
                          <a:pt x="28" y="6"/>
                        </a:lnTo>
                        <a:lnTo>
                          <a:pt x="26" y="7"/>
                        </a:lnTo>
                        <a:lnTo>
                          <a:pt x="23" y="7"/>
                        </a:lnTo>
                        <a:lnTo>
                          <a:pt x="22" y="7"/>
                        </a:lnTo>
                        <a:lnTo>
                          <a:pt x="21" y="7"/>
                        </a:lnTo>
                        <a:lnTo>
                          <a:pt x="19"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9" name="Freeform 1806"/>
                  <p:cNvSpPr>
                    <a:spLocks noChangeAspect="1"/>
                  </p:cNvSpPr>
                  <p:nvPr/>
                </p:nvSpPr>
                <p:spPr bwMode="auto">
                  <a:xfrm>
                    <a:off x="4944" y="1104"/>
                    <a:ext cx="282" cy="216"/>
                  </a:xfrm>
                  <a:custGeom>
                    <a:avLst/>
                    <a:gdLst>
                      <a:gd name="T0" fmla="*/ 14 w 282"/>
                      <a:gd name="T1" fmla="*/ 2 h 216"/>
                      <a:gd name="T2" fmla="*/ 30 w 282"/>
                      <a:gd name="T3" fmla="*/ 2 h 216"/>
                      <a:gd name="T4" fmla="*/ 46 w 282"/>
                      <a:gd name="T5" fmla="*/ 2 h 216"/>
                      <a:gd name="T6" fmla="*/ 64 w 282"/>
                      <a:gd name="T7" fmla="*/ 0 h 216"/>
                      <a:gd name="T8" fmla="*/ 81 w 282"/>
                      <a:gd name="T9" fmla="*/ 0 h 216"/>
                      <a:gd name="T10" fmla="*/ 97 w 282"/>
                      <a:gd name="T11" fmla="*/ 0 h 216"/>
                      <a:gd name="T12" fmla="*/ 115 w 282"/>
                      <a:gd name="T13" fmla="*/ 0 h 216"/>
                      <a:gd name="T14" fmla="*/ 131 w 282"/>
                      <a:gd name="T15" fmla="*/ 0 h 216"/>
                      <a:gd name="T16" fmla="*/ 149 w 282"/>
                      <a:gd name="T17" fmla="*/ 0 h 216"/>
                      <a:gd name="T18" fmla="*/ 165 w 282"/>
                      <a:gd name="T19" fmla="*/ 0 h 216"/>
                      <a:gd name="T20" fmla="*/ 181 w 282"/>
                      <a:gd name="T21" fmla="*/ 0 h 216"/>
                      <a:gd name="T22" fmla="*/ 199 w 282"/>
                      <a:gd name="T23" fmla="*/ 0 h 216"/>
                      <a:gd name="T24" fmla="*/ 216 w 282"/>
                      <a:gd name="T25" fmla="*/ 0 h 216"/>
                      <a:gd name="T26" fmla="*/ 233 w 282"/>
                      <a:gd name="T27" fmla="*/ 2 h 216"/>
                      <a:gd name="T28" fmla="*/ 250 w 282"/>
                      <a:gd name="T29" fmla="*/ 2 h 216"/>
                      <a:gd name="T30" fmla="*/ 268 w 282"/>
                      <a:gd name="T31" fmla="*/ 2 h 216"/>
                      <a:gd name="T32" fmla="*/ 277 w 282"/>
                      <a:gd name="T33" fmla="*/ 2 h 216"/>
                      <a:gd name="T34" fmla="*/ 279 w 282"/>
                      <a:gd name="T35" fmla="*/ 4 h 216"/>
                      <a:gd name="T36" fmla="*/ 279 w 282"/>
                      <a:gd name="T37" fmla="*/ 56 h 216"/>
                      <a:gd name="T38" fmla="*/ 281 w 282"/>
                      <a:gd name="T39" fmla="*/ 159 h 216"/>
                      <a:gd name="T40" fmla="*/ 279 w 282"/>
                      <a:gd name="T41" fmla="*/ 210 h 216"/>
                      <a:gd name="T42" fmla="*/ 277 w 282"/>
                      <a:gd name="T43" fmla="*/ 211 h 216"/>
                      <a:gd name="T44" fmla="*/ 268 w 282"/>
                      <a:gd name="T45" fmla="*/ 213 h 216"/>
                      <a:gd name="T46" fmla="*/ 250 w 282"/>
                      <a:gd name="T47" fmla="*/ 213 h 216"/>
                      <a:gd name="T48" fmla="*/ 233 w 282"/>
                      <a:gd name="T49" fmla="*/ 213 h 216"/>
                      <a:gd name="T50" fmla="*/ 216 w 282"/>
                      <a:gd name="T51" fmla="*/ 213 h 216"/>
                      <a:gd name="T52" fmla="*/ 199 w 282"/>
                      <a:gd name="T53" fmla="*/ 213 h 216"/>
                      <a:gd name="T54" fmla="*/ 181 w 282"/>
                      <a:gd name="T55" fmla="*/ 215 h 216"/>
                      <a:gd name="T56" fmla="*/ 165 w 282"/>
                      <a:gd name="T57" fmla="*/ 215 h 216"/>
                      <a:gd name="T58" fmla="*/ 147 w 282"/>
                      <a:gd name="T59" fmla="*/ 215 h 216"/>
                      <a:gd name="T60" fmla="*/ 131 w 282"/>
                      <a:gd name="T61" fmla="*/ 215 h 216"/>
                      <a:gd name="T62" fmla="*/ 113 w 282"/>
                      <a:gd name="T63" fmla="*/ 215 h 216"/>
                      <a:gd name="T64" fmla="*/ 97 w 282"/>
                      <a:gd name="T65" fmla="*/ 215 h 216"/>
                      <a:gd name="T66" fmla="*/ 81 w 282"/>
                      <a:gd name="T67" fmla="*/ 213 h 216"/>
                      <a:gd name="T68" fmla="*/ 63 w 282"/>
                      <a:gd name="T69" fmla="*/ 213 h 216"/>
                      <a:gd name="T70" fmla="*/ 46 w 282"/>
                      <a:gd name="T71" fmla="*/ 213 h 216"/>
                      <a:gd name="T72" fmla="*/ 30 w 282"/>
                      <a:gd name="T73" fmla="*/ 213 h 216"/>
                      <a:gd name="T74" fmla="*/ 14 w 282"/>
                      <a:gd name="T75" fmla="*/ 213 h 216"/>
                      <a:gd name="T76" fmla="*/ 4 w 282"/>
                      <a:gd name="T77" fmla="*/ 211 h 216"/>
                      <a:gd name="T78" fmla="*/ 2 w 282"/>
                      <a:gd name="T79" fmla="*/ 210 h 216"/>
                      <a:gd name="T80" fmla="*/ 0 w 282"/>
                      <a:gd name="T81" fmla="*/ 157 h 216"/>
                      <a:gd name="T82" fmla="*/ 0 w 282"/>
                      <a:gd name="T83" fmla="*/ 56 h 216"/>
                      <a:gd name="T84" fmla="*/ 2 w 282"/>
                      <a:gd name="T85" fmla="*/ 4 h 216"/>
                      <a:gd name="T86" fmla="*/ 3 w 282"/>
                      <a:gd name="T87" fmla="*/ 2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2" h="216">
                        <a:moveTo>
                          <a:pt x="5" y="2"/>
                        </a:moveTo>
                        <a:lnTo>
                          <a:pt x="14" y="2"/>
                        </a:lnTo>
                        <a:lnTo>
                          <a:pt x="22" y="2"/>
                        </a:lnTo>
                        <a:lnTo>
                          <a:pt x="30" y="2"/>
                        </a:lnTo>
                        <a:lnTo>
                          <a:pt x="38" y="2"/>
                        </a:lnTo>
                        <a:lnTo>
                          <a:pt x="46" y="2"/>
                        </a:lnTo>
                        <a:lnTo>
                          <a:pt x="56" y="2"/>
                        </a:lnTo>
                        <a:lnTo>
                          <a:pt x="64" y="0"/>
                        </a:lnTo>
                        <a:lnTo>
                          <a:pt x="72" y="0"/>
                        </a:lnTo>
                        <a:lnTo>
                          <a:pt x="81" y="0"/>
                        </a:lnTo>
                        <a:lnTo>
                          <a:pt x="89" y="0"/>
                        </a:lnTo>
                        <a:lnTo>
                          <a:pt x="97" y="0"/>
                        </a:lnTo>
                        <a:lnTo>
                          <a:pt x="106" y="0"/>
                        </a:lnTo>
                        <a:lnTo>
                          <a:pt x="115" y="0"/>
                        </a:lnTo>
                        <a:lnTo>
                          <a:pt x="123" y="0"/>
                        </a:lnTo>
                        <a:lnTo>
                          <a:pt x="131" y="0"/>
                        </a:lnTo>
                        <a:lnTo>
                          <a:pt x="139" y="0"/>
                        </a:lnTo>
                        <a:lnTo>
                          <a:pt x="149" y="0"/>
                        </a:lnTo>
                        <a:lnTo>
                          <a:pt x="157" y="0"/>
                        </a:lnTo>
                        <a:lnTo>
                          <a:pt x="165" y="0"/>
                        </a:lnTo>
                        <a:lnTo>
                          <a:pt x="173" y="0"/>
                        </a:lnTo>
                        <a:lnTo>
                          <a:pt x="181" y="0"/>
                        </a:lnTo>
                        <a:lnTo>
                          <a:pt x="191" y="0"/>
                        </a:lnTo>
                        <a:lnTo>
                          <a:pt x="199" y="0"/>
                        </a:lnTo>
                        <a:lnTo>
                          <a:pt x="207" y="0"/>
                        </a:lnTo>
                        <a:lnTo>
                          <a:pt x="216" y="0"/>
                        </a:lnTo>
                        <a:lnTo>
                          <a:pt x="224" y="2"/>
                        </a:lnTo>
                        <a:lnTo>
                          <a:pt x="233" y="2"/>
                        </a:lnTo>
                        <a:lnTo>
                          <a:pt x="242" y="2"/>
                        </a:lnTo>
                        <a:lnTo>
                          <a:pt x="250" y="2"/>
                        </a:lnTo>
                        <a:lnTo>
                          <a:pt x="258" y="2"/>
                        </a:lnTo>
                        <a:lnTo>
                          <a:pt x="268" y="2"/>
                        </a:lnTo>
                        <a:lnTo>
                          <a:pt x="276" y="2"/>
                        </a:lnTo>
                        <a:lnTo>
                          <a:pt x="277" y="2"/>
                        </a:lnTo>
                        <a:lnTo>
                          <a:pt x="279" y="3"/>
                        </a:lnTo>
                        <a:lnTo>
                          <a:pt x="279" y="4"/>
                        </a:lnTo>
                        <a:lnTo>
                          <a:pt x="279" y="5"/>
                        </a:lnTo>
                        <a:lnTo>
                          <a:pt x="279" y="56"/>
                        </a:lnTo>
                        <a:lnTo>
                          <a:pt x="281" y="108"/>
                        </a:lnTo>
                        <a:lnTo>
                          <a:pt x="281" y="159"/>
                        </a:lnTo>
                        <a:lnTo>
                          <a:pt x="279" y="208"/>
                        </a:lnTo>
                        <a:lnTo>
                          <a:pt x="279" y="210"/>
                        </a:lnTo>
                        <a:lnTo>
                          <a:pt x="279" y="211"/>
                        </a:lnTo>
                        <a:lnTo>
                          <a:pt x="277" y="211"/>
                        </a:lnTo>
                        <a:lnTo>
                          <a:pt x="276" y="213"/>
                        </a:lnTo>
                        <a:lnTo>
                          <a:pt x="268" y="213"/>
                        </a:lnTo>
                        <a:lnTo>
                          <a:pt x="258" y="213"/>
                        </a:lnTo>
                        <a:lnTo>
                          <a:pt x="250" y="213"/>
                        </a:lnTo>
                        <a:lnTo>
                          <a:pt x="242" y="213"/>
                        </a:lnTo>
                        <a:lnTo>
                          <a:pt x="233" y="213"/>
                        </a:lnTo>
                        <a:lnTo>
                          <a:pt x="224" y="213"/>
                        </a:lnTo>
                        <a:lnTo>
                          <a:pt x="216" y="213"/>
                        </a:lnTo>
                        <a:lnTo>
                          <a:pt x="207" y="213"/>
                        </a:lnTo>
                        <a:lnTo>
                          <a:pt x="199" y="213"/>
                        </a:lnTo>
                        <a:lnTo>
                          <a:pt x="190" y="213"/>
                        </a:lnTo>
                        <a:lnTo>
                          <a:pt x="181" y="215"/>
                        </a:lnTo>
                        <a:lnTo>
                          <a:pt x="173" y="215"/>
                        </a:lnTo>
                        <a:lnTo>
                          <a:pt x="165" y="215"/>
                        </a:lnTo>
                        <a:lnTo>
                          <a:pt x="157" y="215"/>
                        </a:lnTo>
                        <a:lnTo>
                          <a:pt x="147" y="215"/>
                        </a:lnTo>
                        <a:lnTo>
                          <a:pt x="139" y="215"/>
                        </a:lnTo>
                        <a:lnTo>
                          <a:pt x="131" y="215"/>
                        </a:lnTo>
                        <a:lnTo>
                          <a:pt x="123" y="215"/>
                        </a:lnTo>
                        <a:lnTo>
                          <a:pt x="113" y="215"/>
                        </a:lnTo>
                        <a:lnTo>
                          <a:pt x="105" y="215"/>
                        </a:lnTo>
                        <a:lnTo>
                          <a:pt x="97" y="215"/>
                        </a:lnTo>
                        <a:lnTo>
                          <a:pt x="89" y="213"/>
                        </a:lnTo>
                        <a:lnTo>
                          <a:pt x="81" y="213"/>
                        </a:lnTo>
                        <a:lnTo>
                          <a:pt x="71" y="213"/>
                        </a:lnTo>
                        <a:lnTo>
                          <a:pt x="63" y="213"/>
                        </a:lnTo>
                        <a:lnTo>
                          <a:pt x="55" y="213"/>
                        </a:lnTo>
                        <a:lnTo>
                          <a:pt x="46" y="213"/>
                        </a:lnTo>
                        <a:lnTo>
                          <a:pt x="38" y="213"/>
                        </a:lnTo>
                        <a:lnTo>
                          <a:pt x="30" y="213"/>
                        </a:lnTo>
                        <a:lnTo>
                          <a:pt x="22" y="213"/>
                        </a:lnTo>
                        <a:lnTo>
                          <a:pt x="14" y="213"/>
                        </a:lnTo>
                        <a:lnTo>
                          <a:pt x="5" y="213"/>
                        </a:lnTo>
                        <a:lnTo>
                          <a:pt x="4" y="211"/>
                        </a:lnTo>
                        <a:lnTo>
                          <a:pt x="3" y="211"/>
                        </a:lnTo>
                        <a:lnTo>
                          <a:pt x="2" y="210"/>
                        </a:lnTo>
                        <a:lnTo>
                          <a:pt x="2" y="208"/>
                        </a:lnTo>
                        <a:lnTo>
                          <a:pt x="0" y="157"/>
                        </a:lnTo>
                        <a:lnTo>
                          <a:pt x="0" y="107"/>
                        </a:lnTo>
                        <a:lnTo>
                          <a:pt x="0" y="56"/>
                        </a:lnTo>
                        <a:lnTo>
                          <a:pt x="2" y="5"/>
                        </a:lnTo>
                        <a:lnTo>
                          <a:pt x="2" y="4"/>
                        </a:lnTo>
                        <a:lnTo>
                          <a:pt x="3" y="3"/>
                        </a:lnTo>
                        <a:lnTo>
                          <a:pt x="3" y="2"/>
                        </a:lnTo>
                        <a:lnTo>
                          <a:pt x="5" y="2"/>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0" name="Freeform 1807"/>
                  <p:cNvSpPr>
                    <a:spLocks noChangeAspect="1"/>
                  </p:cNvSpPr>
                  <p:nvPr/>
                </p:nvSpPr>
                <p:spPr bwMode="auto">
                  <a:xfrm>
                    <a:off x="5177" y="1130"/>
                    <a:ext cx="6" cy="45"/>
                  </a:xfrm>
                  <a:custGeom>
                    <a:avLst/>
                    <a:gdLst>
                      <a:gd name="T0" fmla="*/ 0 w 6"/>
                      <a:gd name="T1" fmla="*/ 4 h 45"/>
                      <a:gd name="T2" fmla="*/ 3 w 6"/>
                      <a:gd name="T3" fmla="*/ 0 h 45"/>
                      <a:gd name="T4" fmla="*/ 5 w 6"/>
                      <a:gd name="T5" fmla="*/ 42 h 45"/>
                      <a:gd name="T6" fmla="*/ 0 w 6"/>
                      <a:gd name="T7" fmla="*/ 44 h 45"/>
                      <a:gd name="T8" fmla="*/ 0 w 6"/>
                      <a:gd name="T9" fmla="*/ 4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5">
                        <a:moveTo>
                          <a:pt x="0" y="4"/>
                        </a:moveTo>
                        <a:lnTo>
                          <a:pt x="3" y="0"/>
                        </a:lnTo>
                        <a:lnTo>
                          <a:pt x="5" y="42"/>
                        </a:lnTo>
                        <a:lnTo>
                          <a:pt x="0" y="44"/>
                        </a:lnTo>
                        <a:lnTo>
                          <a:pt x="0" y="4"/>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1" name="Freeform 1808"/>
                  <p:cNvSpPr>
                    <a:spLocks noChangeAspect="1"/>
                  </p:cNvSpPr>
                  <p:nvPr/>
                </p:nvSpPr>
                <p:spPr bwMode="auto">
                  <a:xfrm>
                    <a:off x="5177" y="1171"/>
                    <a:ext cx="7" cy="42"/>
                  </a:xfrm>
                  <a:custGeom>
                    <a:avLst/>
                    <a:gdLst>
                      <a:gd name="T0" fmla="*/ 0 w 7"/>
                      <a:gd name="T1" fmla="*/ 3 h 42"/>
                      <a:gd name="T2" fmla="*/ 5 w 7"/>
                      <a:gd name="T3" fmla="*/ 0 h 42"/>
                      <a:gd name="T4" fmla="*/ 6 w 7"/>
                      <a:gd name="T5" fmla="*/ 41 h 42"/>
                      <a:gd name="T6" fmla="*/ 2 w 7"/>
                      <a:gd name="T7" fmla="*/ 41 h 42"/>
                      <a:gd name="T8" fmla="*/ 0 w 7"/>
                      <a:gd name="T9" fmla="*/ 3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2">
                        <a:moveTo>
                          <a:pt x="0" y="3"/>
                        </a:moveTo>
                        <a:lnTo>
                          <a:pt x="5" y="0"/>
                        </a:lnTo>
                        <a:lnTo>
                          <a:pt x="6" y="41"/>
                        </a:lnTo>
                        <a:lnTo>
                          <a:pt x="2" y="41"/>
                        </a:lnTo>
                        <a:lnTo>
                          <a:pt x="0" y="3"/>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2" name="Freeform 1809"/>
                  <p:cNvSpPr>
                    <a:spLocks noChangeAspect="1"/>
                  </p:cNvSpPr>
                  <p:nvPr/>
                </p:nvSpPr>
                <p:spPr bwMode="auto">
                  <a:xfrm>
                    <a:off x="5178" y="1212"/>
                    <a:ext cx="6" cy="41"/>
                  </a:xfrm>
                  <a:custGeom>
                    <a:avLst/>
                    <a:gdLst>
                      <a:gd name="T0" fmla="*/ 0 w 6"/>
                      <a:gd name="T1" fmla="*/ 0 h 41"/>
                      <a:gd name="T2" fmla="*/ 5 w 6"/>
                      <a:gd name="T3" fmla="*/ 0 h 41"/>
                      <a:gd name="T4" fmla="*/ 3 w 6"/>
                      <a:gd name="T5" fmla="*/ 40 h 41"/>
                      <a:gd name="T6" fmla="*/ 0 w 6"/>
                      <a:gd name="T7" fmla="*/ 38 h 41"/>
                      <a:gd name="T8" fmla="*/ 0 w 6"/>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1">
                        <a:moveTo>
                          <a:pt x="0" y="0"/>
                        </a:moveTo>
                        <a:lnTo>
                          <a:pt x="5" y="0"/>
                        </a:lnTo>
                        <a:lnTo>
                          <a:pt x="3" y="40"/>
                        </a:lnTo>
                        <a:lnTo>
                          <a:pt x="0" y="38"/>
                        </a:lnTo>
                        <a:lnTo>
                          <a:pt x="0"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3" name="Freeform 1810"/>
                  <p:cNvSpPr>
                    <a:spLocks noChangeAspect="1"/>
                  </p:cNvSpPr>
                  <p:nvPr/>
                </p:nvSpPr>
                <p:spPr bwMode="auto">
                  <a:xfrm>
                    <a:off x="5167" y="1289"/>
                    <a:ext cx="15" cy="8"/>
                  </a:xfrm>
                  <a:custGeom>
                    <a:avLst/>
                    <a:gdLst>
                      <a:gd name="T0" fmla="*/ 10 w 15"/>
                      <a:gd name="T1" fmla="*/ 0 h 8"/>
                      <a:gd name="T2" fmla="*/ 14 w 15"/>
                      <a:gd name="T3" fmla="*/ 3 h 8"/>
                      <a:gd name="T4" fmla="*/ 14 w 15"/>
                      <a:gd name="T5" fmla="*/ 4 h 8"/>
                      <a:gd name="T6" fmla="*/ 14 w 15"/>
                      <a:gd name="T7" fmla="*/ 5 h 8"/>
                      <a:gd name="T8" fmla="*/ 12 w 15"/>
                      <a:gd name="T9" fmla="*/ 5 h 8"/>
                      <a:gd name="T10" fmla="*/ 11 w 15"/>
                      <a:gd name="T11" fmla="*/ 7 h 8"/>
                      <a:gd name="T12" fmla="*/ 4 w 15"/>
                      <a:gd name="T13" fmla="*/ 7 h 8"/>
                      <a:gd name="T14" fmla="*/ 0 w 15"/>
                      <a:gd name="T15" fmla="*/ 3 h 8"/>
                      <a:gd name="T16" fmla="*/ 7 w 15"/>
                      <a:gd name="T17" fmla="*/ 3 h 8"/>
                      <a:gd name="T18" fmla="*/ 9 w 15"/>
                      <a:gd name="T19" fmla="*/ 2 h 8"/>
                      <a:gd name="T20" fmla="*/ 10 w 15"/>
                      <a:gd name="T21" fmla="*/ 2 h 8"/>
                      <a:gd name="T22" fmla="*/ 10 w 15"/>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8">
                        <a:moveTo>
                          <a:pt x="10" y="0"/>
                        </a:moveTo>
                        <a:lnTo>
                          <a:pt x="14" y="3"/>
                        </a:lnTo>
                        <a:lnTo>
                          <a:pt x="14" y="4"/>
                        </a:lnTo>
                        <a:lnTo>
                          <a:pt x="14" y="5"/>
                        </a:lnTo>
                        <a:lnTo>
                          <a:pt x="12" y="5"/>
                        </a:lnTo>
                        <a:lnTo>
                          <a:pt x="11" y="7"/>
                        </a:lnTo>
                        <a:lnTo>
                          <a:pt x="4" y="7"/>
                        </a:lnTo>
                        <a:lnTo>
                          <a:pt x="0" y="3"/>
                        </a:lnTo>
                        <a:lnTo>
                          <a:pt x="7" y="3"/>
                        </a:lnTo>
                        <a:lnTo>
                          <a:pt x="9" y="2"/>
                        </a:lnTo>
                        <a:lnTo>
                          <a:pt x="10" y="2"/>
                        </a:lnTo>
                        <a:lnTo>
                          <a:pt x="1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4" name="Freeform 1811"/>
                  <p:cNvSpPr>
                    <a:spLocks noChangeAspect="1"/>
                  </p:cNvSpPr>
                  <p:nvPr/>
                </p:nvSpPr>
                <p:spPr bwMode="auto">
                  <a:xfrm>
                    <a:off x="5153" y="1292"/>
                    <a:ext cx="19" cy="5"/>
                  </a:xfrm>
                  <a:custGeom>
                    <a:avLst/>
                    <a:gdLst>
                      <a:gd name="T0" fmla="*/ 14 w 19"/>
                      <a:gd name="T1" fmla="*/ 0 h 5"/>
                      <a:gd name="T2" fmla="*/ 18 w 19"/>
                      <a:gd name="T3" fmla="*/ 4 h 5"/>
                      <a:gd name="T4" fmla="*/ 11 w 19"/>
                      <a:gd name="T5" fmla="*/ 4 h 5"/>
                      <a:gd name="T6" fmla="*/ 3 w 19"/>
                      <a:gd name="T7" fmla="*/ 4 h 5"/>
                      <a:gd name="T8" fmla="*/ 0 w 19"/>
                      <a:gd name="T9" fmla="*/ 0 h 5"/>
                      <a:gd name="T10" fmla="*/ 7 w 19"/>
                      <a:gd name="T11" fmla="*/ 0 h 5"/>
                      <a:gd name="T12" fmla="*/ 14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4" y="0"/>
                        </a:moveTo>
                        <a:lnTo>
                          <a:pt x="18" y="4"/>
                        </a:lnTo>
                        <a:lnTo>
                          <a:pt x="11" y="4"/>
                        </a:lnTo>
                        <a:lnTo>
                          <a:pt x="3"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5" name="Freeform 1812"/>
                  <p:cNvSpPr>
                    <a:spLocks noChangeAspect="1"/>
                  </p:cNvSpPr>
                  <p:nvPr/>
                </p:nvSpPr>
                <p:spPr bwMode="auto">
                  <a:xfrm>
                    <a:off x="5140" y="1292"/>
                    <a:ext cx="17" cy="5"/>
                  </a:xfrm>
                  <a:custGeom>
                    <a:avLst/>
                    <a:gdLst>
                      <a:gd name="T0" fmla="*/ 14 w 17"/>
                      <a:gd name="T1" fmla="*/ 0 h 5"/>
                      <a:gd name="T2" fmla="*/ 16 w 17"/>
                      <a:gd name="T3" fmla="*/ 4 h 5"/>
                      <a:gd name="T4" fmla="*/ 9 w 17"/>
                      <a:gd name="T5" fmla="*/ 4 h 5"/>
                      <a:gd name="T6" fmla="*/ 3 w 17"/>
                      <a:gd name="T7" fmla="*/ 4 h 5"/>
                      <a:gd name="T8" fmla="*/ 0 w 17"/>
                      <a:gd name="T9" fmla="*/ 2 h 5"/>
                      <a:gd name="T10" fmla="*/ 7 w 17"/>
                      <a:gd name="T11" fmla="*/ 2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4"/>
                        </a:lnTo>
                        <a:lnTo>
                          <a:pt x="9" y="4"/>
                        </a:lnTo>
                        <a:lnTo>
                          <a:pt x="3" y="4"/>
                        </a:lnTo>
                        <a:lnTo>
                          <a:pt x="0" y="2"/>
                        </a:lnTo>
                        <a:lnTo>
                          <a:pt x="7" y="2"/>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6" name="Freeform 1813"/>
                  <p:cNvSpPr>
                    <a:spLocks noChangeAspect="1"/>
                  </p:cNvSpPr>
                  <p:nvPr/>
                </p:nvSpPr>
                <p:spPr bwMode="auto">
                  <a:xfrm>
                    <a:off x="5126" y="1294"/>
                    <a:ext cx="17" cy="5"/>
                  </a:xfrm>
                  <a:custGeom>
                    <a:avLst/>
                    <a:gdLst>
                      <a:gd name="T0" fmla="*/ 14 w 17"/>
                      <a:gd name="T1" fmla="*/ 0 h 5"/>
                      <a:gd name="T2" fmla="*/ 16 w 17"/>
                      <a:gd name="T3" fmla="*/ 2 h 5"/>
                      <a:gd name="T4" fmla="*/ 9 w 17"/>
                      <a:gd name="T5" fmla="*/ 4 h 5"/>
                      <a:gd name="T6" fmla="*/ 3 w 17"/>
                      <a:gd name="T7" fmla="*/ 4 h 5"/>
                      <a:gd name="T8" fmla="*/ 0 w 17"/>
                      <a:gd name="T9" fmla="*/ 0 h 5"/>
                      <a:gd name="T10" fmla="*/ 7 w 17"/>
                      <a:gd name="T11" fmla="*/ 0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2"/>
                        </a:lnTo>
                        <a:lnTo>
                          <a:pt x="9" y="4"/>
                        </a:lnTo>
                        <a:lnTo>
                          <a:pt x="3"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7" name="Freeform 1814"/>
                  <p:cNvSpPr>
                    <a:spLocks noChangeAspect="1"/>
                  </p:cNvSpPr>
                  <p:nvPr/>
                </p:nvSpPr>
                <p:spPr bwMode="auto">
                  <a:xfrm>
                    <a:off x="5113" y="1294"/>
                    <a:ext cx="17" cy="5"/>
                  </a:xfrm>
                  <a:custGeom>
                    <a:avLst/>
                    <a:gdLst>
                      <a:gd name="T0" fmla="*/ 14 w 17"/>
                      <a:gd name="T1" fmla="*/ 0 h 5"/>
                      <a:gd name="T2" fmla="*/ 16 w 17"/>
                      <a:gd name="T3" fmla="*/ 4 h 5"/>
                      <a:gd name="T4" fmla="*/ 8 w 17"/>
                      <a:gd name="T5" fmla="*/ 4 h 5"/>
                      <a:gd name="T6" fmla="*/ 2 w 17"/>
                      <a:gd name="T7" fmla="*/ 4 h 5"/>
                      <a:gd name="T8" fmla="*/ 0 w 17"/>
                      <a:gd name="T9" fmla="*/ 0 h 5"/>
                      <a:gd name="T10" fmla="*/ 7 w 17"/>
                      <a:gd name="T11" fmla="*/ 0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4"/>
                        </a:lnTo>
                        <a:lnTo>
                          <a:pt x="8" y="4"/>
                        </a:lnTo>
                        <a:lnTo>
                          <a:pt x="2"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8" name="Freeform 1815"/>
                  <p:cNvSpPr>
                    <a:spLocks noChangeAspect="1"/>
                  </p:cNvSpPr>
                  <p:nvPr/>
                </p:nvSpPr>
                <p:spPr bwMode="auto">
                  <a:xfrm>
                    <a:off x="5097" y="1294"/>
                    <a:ext cx="18" cy="5"/>
                  </a:xfrm>
                  <a:custGeom>
                    <a:avLst/>
                    <a:gdLst>
                      <a:gd name="T0" fmla="*/ 15 w 18"/>
                      <a:gd name="T1" fmla="*/ 0 h 5"/>
                      <a:gd name="T2" fmla="*/ 17 w 18"/>
                      <a:gd name="T3" fmla="*/ 4 h 5"/>
                      <a:gd name="T4" fmla="*/ 10 w 18"/>
                      <a:gd name="T5" fmla="*/ 4 h 5"/>
                      <a:gd name="T6" fmla="*/ 2 w 18"/>
                      <a:gd name="T7" fmla="*/ 4 h 5"/>
                      <a:gd name="T8" fmla="*/ 0 w 18"/>
                      <a:gd name="T9" fmla="*/ 0 h 5"/>
                      <a:gd name="T10" fmla="*/ 7 w 18"/>
                      <a:gd name="T11" fmla="*/ 0 h 5"/>
                      <a:gd name="T12" fmla="*/ 15 w 18"/>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5">
                        <a:moveTo>
                          <a:pt x="15" y="0"/>
                        </a:moveTo>
                        <a:lnTo>
                          <a:pt x="17" y="4"/>
                        </a:lnTo>
                        <a:lnTo>
                          <a:pt x="10" y="4"/>
                        </a:lnTo>
                        <a:lnTo>
                          <a:pt x="2" y="4"/>
                        </a:lnTo>
                        <a:lnTo>
                          <a:pt x="0" y="0"/>
                        </a:lnTo>
                        <a:lnTo>
                          <a:pt x="7" y="0"/>
                        </a:lnTo>
                        <a:lnTo>
                          <a:pt x="15"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9" name="Freeform 1816"/>
                  <p:cNvSpPr>
                    <a:spLocks noChangeAspect="1"/>
                  </p:cNvSpPr>
                  <p:nvPr/>
                </p:nvSpPr>
                <p:spPr bwMode="auto">
                  <a:xfrm>
                    <a:off x="5084" y="1294"/>
                    <a:ext cx="16" cy="5"/>
                  </a:xfrm>
                  <a:custGeom>
                    <a:avLst/>
                    <a:gdLst>
                      <a:gd name="T0" fmla="*/ 13 w 16"/>
                      <a:gd name="T1" fmla="*/ 0 h 5"/>
                      <a:gd name="T2" fmla="*/ 15 w 16"/>
                      <a:gd name="T3" fmla="*/ 4 h 5"/>
                      <a:gd name="T4" fmla="*/ 8 w 16"/>
                      <a:gd name="T5" fmla="*/ 4 h 5"/>
                      <a:gd name="T6" fmla="*/ 2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8" y="4"/>
                        </a:lnTo>
                        <a:lnTo>
                          <a:pt x="2"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 name="Freeform 1817"/>
                  <p:cNvSpPr>
                    <a:spLocks noChangeAspect="1"/>
                  </p:cNvSpPr>
                  <p:nvPr/>
                </p:nvSpPr>
                <p:spPr bwMode="auto">
                  <a:xfrm>
                    <a:off x="5070" y="1294"/>
                    <a:ext cx="16" cy="5"/>
                  </a:xfrm>
                  <a:custGeom>
                    <a:avLst/>
                    <a:gdLst>
                      <a:gd name="T0" fmla="*/ 13 w 16"/>
                      <a:gd name="T1" fmla="*/ 0 h 5"/>
                      <a:gd name="T2" fmla="*/ 15 w 16"/>
                      <a:gd name="T3" fmla="*/ 4 h 5"/>
                      <a:gd name="T4" fmla="*/ 8 w 16"/>
                      <a:gd name="T5" fmla="*/ 4 h 5"/>
                      <a:gd name="T6" fmla="*/ 2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8" y="4"/>
                        </a:lnTo>
                        <a:lnTo>
                          <a:pt x="2"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1" name="Freeform 1818"/>
                  <p:cNvSpPr>
                    <a:spLocks noChangeAspect="1"/>
                  </p:cNvSpPr>
                  <p:nvPr/>
                </p:nvSpPr>
                <p:spPr bwMode="auto">
                  <a:xfrm>
                    <a:off x="5056" y="1294"/>
                    <a:ext cx="16" cy="5"/>
                  </a:xfrm>
                  <a:custGeom>
                    <a:avLst/>
                    <a:gdLst>
                      <a:gd name="T0" fmla="*/ 13 w 16"/>
                      <a:gd name="T1" fmla="*/ 0 h 5"/>
                      <a:gd name="T2" fmla="*/ 15 w 16"/>
                      <a:gd name="T3" fmla="*/ 4 h 5"/>
                      <a:gd name="T4" fmla="*/ 7 w 16"/>
                      <a:gd name="T5" fmla="*/ 4 h 5"/>
                      <a:gd name="T6" fmla="*/ 0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7" y="4"/>
                        </a:lnTo>
                        <a:lnTo>
                          <a:pt x="0"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2" name="Freeform 1819"/>
                  <p:cNvSpPr>
                    <a:spLocks noChangeAspect="1"/>
                  </p:cNvSpPr>
                  <p:nvPr/>
                </p:nvSpPr>
                <p:spPr bwMode="auto">
                  <a:xfrm>
                    <a:off x="5043" y="1294"/>
                    <a:ext cx="14" cy="5"/>
                  </a:xfrm>
                  <a:custGeom>
                    <a:avLst/>
                    <a:gdLst>
                      <a:gd name="T0" fmla="*/ 13 w 14"/>
                      <a:gd name="T1" fmla="*/ 0 h 5"/>
                      <a:gd name="T2" fmla="*/ 13 w 14"/>
                      <a:gd name="T3" fmla="*/ 4 h 5"/>
                      <a:gd name="T4" fmla="*/ 7 w 14"/>
                      <a:gd name="T5" fmla="*/ 4 h 5"/>
                      <a:gd name="T6" fmla="*/ 0 w 14"/>
                      <a:gd name="T7" fmla="*/ 4 h 5"/>
                      <a:gd name="T8" fmla="*/ 0 w 14"/>
                      <a:gd name="T9" fmla="*/ 0 h 5"/>
                      <a:gd name="T10" fmla="*/ 7 w 14"/>
                      <a:gd name="T11" fmla="*/ 0 h 5"/>
                      <a:gd name="T12" fmla="*/ 13 w 14"/>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5">
                        <a:moveTo>
                          <a:pt x="13" y="0"/>
                        </a:moveTo>
                        <a:lnTo>
                          <a:pt x="13" y="4"/>
                        </a:lnTo>
                        <a:lnTo>
                          <a:pt x="7" y="4"/>
                        </a:lnTo>
                        <a:lnTo>
                          <a:pt x="0"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3" name="Freeform 1820"/>
                  <p:cNvSpPr>
                    <a:spLocks noChangeAspect="1"/>
                  </p:cNvSpPr>
                  <p:nvPr/>
                </p:nvSpPr>
                <p:spPr bwMode="auto">
                  <a:xfrm>
                    <a:off x="5028" y="1294"/>
                    <a:ext cx="15" cy="5"/>
                  </a:xfrm>
                  <a:custGeom>
                    <a:avLst/>
                    <a:gdLst>
                      <a:gd name="T0" fmla="*/ 14 w 15"/>
                      <a:gd name="T1" fmla="*/ 0 h 5"/>
                      <a:gd name="T2" fmla="*/ 14 w 15"/>
                      <a:gd name="T3" fmla="*/ 4 h 5"/>
                      <a:gd name="T4" fmla="*/ 7 w 15"/>
                      <a:gd name="T5" fmla="*/ 4 h 5"/>
                      <a:gd name="T6" fmla="*/ 0 w 15"/>
                      <a:gd name="T7" fmla="*/ 4 h 5"/>
                      <a:gd name="T8" fmla="*/ 2 w 15"/>
                      <a:gd name="T9" fmla="*/ 0 h 5"/>
                      <a:gd name="T10" fmla="*/ 7 w 15"/>
                      <a:gd name="T11" fmla="*/ 0 h 5"/>
                      <a:gd name="T12" fmla="*/ 14 w 15"/>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5">
                        <a:moveTo>
                          <a:pt x="14" y="0"/>
                        </a:moveTo>
                        <a:lnTo>
                          <a:pt x="14" y="4"/>
                        </a:lnTo>
                        <a:lnTo>
                          <a:pt x="7" y="4"/>
                        </a:lnTo>
                        <a:lnTo>
                          <a:pt x="0" y="4"/>
                        </a:lnTo>
                        <a:lnTo>
                          <a:pt x="2"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4" name="Freeform 1821"/>
                  <p:cNvSpPr>
                    <a:spLocks noChangeAspect="1"/>
                  </p:cNvSpPr>
                  <p:nvPr/>
                </p:nvSpPr>
                <p:spPr bwMode="auto">
                  <a:xfrm>
                    <a:off x="5014" y="1294"/>
                    <a:ext cx="17" cy="5"/>
                  </a:xfrm>
                  <a:custGeom>
                    <a:avLst/>
                    <a:gdLst>
                      <a:gd name="T0" fmla="*/ 16 w 17"/>
                      <a:gd name="T1" fmla="*/ 0 h 5"/>
                      <a:gd name="T2" fmla="*/ 14 w 17"/>
                      <a:gd name="T3" fmla="*/ 4 h 5"/>
                      <a:gd name="T4" fmla="*/ 7 w 17"/>
                      <a:gd name="T5" fmla="*/ 4 h 5"/>
                      <a:gd name="T6" fmla="*/ 0 w 17"/>
                      <a:gd name="T7" fmla="*/ 4 h 5"/>
                      <a:gd name="T8" fmla="*/ 2 w 17"/>
                      <a:gd name="T9" fmla="*/ 0 h 5"/>
                      <a:gd name="T10" fmla="*/ 9 w 17"/>
                      <a:gd name="T11" fmla="*/ 0 h 5"/>
                      <a:gd name="T12" fmla="*/ 16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6" y="0"/>
                        </a:moveTo>
                        <a:lnTo>
                          <a:pt x="14" y="4"/>
                        </a:lnTo>
                        <a:lnTo>
                          <a:pt x="7" y="4"/>
                        </a:lnTo>
                        <a:lnTo>
                          <a:pt x="0" y="4"/>
                        </a:lnTo>
                        <a:lnTo>
                          <a:pt x="2" y="0"/>
                        </a:lnTo>
                        <a:lnTo>
                          <a:pt x="9" y="0"/>
                        </a:lnTo>
                        <a:lnTo>
                          <a:pt x="16"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5" name="Freeform 1822"/>
                  <p:cNvSpPr>
                    <a:spLocks noChangeAspect="1"/>
                  </p:cNvSpPr>
                  <p:nvPr/>
                </p:nvSpPr>
                <p:spPr bwMode="auto">
                  <a:xfrm>
                    <a:off x="5001" y="1294"/>
                    <a:ext cx="16" cy="5"/>
                  </a:xfrm>
                  <a:custGeom>
                    <a:avLst/>
                    <a:gdLst>
                      <a:gd name="T0" fmla="*/ 15 w 16"/>
                      <a:gd name="T1" fmla="*/ 0 h 5"/>
                      <a:gd name="T2" fmla="*/ 13 w 16"/>
                      <a:gd name="T3" fmla="*/ 4 h 5"/>
                      <a:gd name="T4" fmla="*/ 7 w 16"/>
                      <a:gd name="T5" fmla="*/ 4 h 5"/>
                      <a:gd name="T6" fmla="*/ 0 w 16"/>
                      <a:gd name="T7" fmla="*/ 4 h 5"/>
                      <a:gd name="T8" fmla="*/ 3 w 16"/>
                      <a:gd name="T9" fmla="*/ 0 h 5"/>
                      <a:gd name="T10" fmla="*/ 8 w 16"/>
                      <a:gd name="T11" fmla="*/ 0 h 5"/>
                      <a:gd name="T12" fmla="*/ 15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5" y="0"/>
                        </a:moveTo>
                        <a:lnTo>
                          <a:pt x="13" y="4"/>
                        </a:lnTo>
                        <a:lnTo>
                          <a:pt x="7" y="4"/>
                        </a:lnTo>
                        <a:lnTo>
                          <a:pt x="0" y="4"/>
                        </a:lnTo>
                        <a:lnTo>
                          <a:pt x="3" y="0"/>
                        </a:lnTo>
                        <a:lnTo>
                          <a:pt x="8" y="0"/>
                        </a:lnTo>
                        <a:lnTo>
                          <a:pt x="15"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6" name="Freeform 1823"/>
                  <p:cNvSpPr>
                    <a:spLocks noChangeAspect="1"/>
                  </p:cNvSpPr>
                  <p:nvPr/>
                </p:nvSpPr>
                <p:spPr bwMode="auto">
                  <a:xfrm>
                    <a:off x="4985" y="1294"/>
                    <a:ext cx="19" cy="5"/>
                  </a:xfrm>
                  <a:custGeom>
                    <a:avLst/>
                    <a:gdLst>
                      <a:gd name="T0" fmla="*/ 18 w 19"/>
                      <a:gd name="T1" fmla="*/ 0 h 5"/>
                      <a:gd name="T2" fmla="*/ 16 w 19"/>
                      <a:gd name="T3" fmla="*/ 4 h 5"/>
                      <a:gd name="T4" fmla="*/ 7 w 19"/>
                      <a:gd name="T5" fmla="*/ 4 h 5"/>
                      <a:gd name="T6" fmla="*/ 0 w 19"/>
                      <a:gd name="T7" fmla="*/ 2 h 5"/>
                      <a:gd name="T8" fmla="*/ 3 w 19"/>
                      <a:gd name="T9" fmla="*/ 0 h 5"/>
                      <a:gd name="T10" fmla="*/ 9 w 19"/>
                      <a:gd name="T11" fmla="*/ 0 h 5"/>
                      <a:gd name="T12" fmla="*/ 18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8" y="0"/>
                        </a:moveTo>
                        <a:lnTo>
                          <a:pt x="16" y="4"/>
                        </a:lnTo>
                        <a:lnTo>
                          <a:pt x="7" y="4"/>
                        </a:lnTo>
                        <a:lnTo>
                          <a:pt x="0" y="2"/>
                        </a:lnTo>
                        <a:lnTo>
                          <a:pt x="3" y="0"/>
                        </a:lnTo>
                        <a:lnTo>
                          <a:pt x="9" y="0"/>
                        </a:lnTo>
                        <a:lnTo>
                          <a:pt x="18"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7" name="Freeform 1824"/>
                  <p:cNvSpPr>
                    <a:spLocks noChangeAspect="1"/>
                  </p:cNvSpPr>
                  <p:nvPr/>
                </p:nvSpPr>
                <p:spPr bwMode="auto">
                  <a:xfrm>
                    <a:off x="4972" y="1292"/>
                    <a:ext cx="18" cy="5"/>
                  </a:xfrm>
                  <a:custGeom>
                    <a:avLst/>
                    <a:gdLst>
                      <a:gd name="T0" fmla="*/ 17 w 18"/>
                      <a:gd name="T1" fmla="*/ 2 h 5"/>
                      <a:gd name="T2" fmla="*/ 15 w 18"/>
                      <a:gd name="T3" fmla="*/ 4 h 5"/>
                      <a:gd name="T4" fmla="*/ 7 w 18"/>
                      <a:gd name="T5" fmla="*/ 4 h 5"/>
                      <a:gd name="T6" fmla="*/ 0 w 18"/>
                      <a:gd name="T7" fmla="*/ 4 h 5"/>
                      <a:gd name="T8" fmla="*/ 4 w 18"/>
                      <a:gd name="T9" fmla="*/ 0 h 5"/>
                      <a:gd name="T10" fmla="*/ 11 w 18"/>
                      <a:gd name="T11" fmla="*/ 2 h 5"/>
                      <a:gd name="T12" fmla="*/ 17 w 18"/>
                      <a:gd name="T13" fmla="*/ 2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5">
                        <a:moveTo>
                          <a:pt x="17" y="2"/>
                        </a:moveTo>
                        <a:lnTo>
                          <a:pt x="15" y="4"/>
                        </a:lnTo>
                        <a:lnTo>
                          <a:pt x="7" y="4"/>
                        </a:lnTo>
                        <a:lnTo>
                          <a:pt x="0" y="4"/>
                        </a:lnTo>
                        <a:lnTo>
                          <a:pt x="4" y="0"/>
                        </a:lnTo>
                        <a:lnTo>
                          <a:pt x="11" y="2"/>
                        </a:lnTo>
                        <a:lnTo>
                          <a:pt x="17" y="2"/>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8" name="Freeform 1825"/>
                  <p:cNvSpPr>
                    <a:spLocks noChangeAspect="1"/>
                  </p:cNvSpPr>
                  <p:nvPr/>
                </p:nvSpPr>
                <p:spPr bwMode="auto">
                  <a:xfrm>
                    <a:off x="4958" y="1292"/>
                    <a:ext cx="19" cy="5"/>
                  </a:xfrm>
                  <a:custGeom>
                    <a:avLst/>
                    <a:gdLst>
                      <a:gd name="T0" fmla="*/ 18 w 19"/>
                      <a:gd name="T1" fmla="*/ 0 h 5"/>
                      <a:gd name="T2" fmla="*/ 14 w 19"/>
                      <a:gd name="T3" fmla="*/ 4 h 5"/>
                      <a:gd name="T4" fmla="*/ 7 w 19"/>
                      <a:gd name="T5" fmla="*/ 4 h 5"/>
                      <a:gd name="T6" fmla="*/ 0 w 19"/>
                      <a:gd name="T7" fmla="*/ 4 h 5"/>
                      <a:gd name="T8" fmla="*/ 4 w 19"/>
                      <a:gd name="T9" fmla="*/ 0 h 5"/>
                      <a:gd name="T10" fmla="*/ 11 w 19"/>
                      <a:gd name="T11" fmla="*/ 0 h 5"/>
                      <a:gd name="T12" fmla="*/ 18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8" y="0"/>
                        </a:moveTo>
                        <a:lnTo>
                          <a:pt x="14" y="4"/>
                        </a:lnTo>
                        <a:lnTo>
                          <a:pt x="7" y="4"/>
                        </a:lnTo>
                        <a:lnTo>
                          <a:pt x="0" y="4"/>
                        </a:lnTo>
                        <a:lnTo>
                          <a:pt x="4" y="0"/>
                        </a:lnTo>
                        <a:lnTo>
                          <a:pt x="11" y="0"/>
                        </a:lnTo>
                        <a:lnTo>
                          <a:pt x="18"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9" name="Freeform 1826"/>
                  <p:cNvSpPr>
                    <a:spLocks noChangeAspect="1"/>
                  </p:cNvSpPr>
                  <p:nvPr/>
                </p:nvSpPr>
                <p:spPr bwMode="auto">
                  <a:xfrm>
                    <a:off x="4948" y="1289"/>
                    <a:ext cx="15" cy="8"/>
                  </a:xfrm>
                  <a:custGeom>
                    <a:avLst/>
                    <a:gdLst>
                      <a:gd name="T0" fmla="*/ 14 w 15"/>
                      <a:gd name="T1" fmla="*/ 3 h 8"/>
                      <a:gd name="T2" fmla="*/ 10 w 15"/>
                      <a:gd name="T3" fmla="*/ 7 h 8"/>
                      <a:gd name="T4" fmla="*/ 4 w 15"/>
                      <a:gd name="T5" fmla="*/ 7 h 8"/>
                      <a:gd name="T6" fmla="*/ 2 w 15"/>
                      <a:gd name="T7" fmla="*/ 5 h 8"/>
                      <a:gd name="T8" fmla="*/ 2 w 15"/>
                      <a:gd name="T9" fmla="*/ 5 h 8"/>
                      <a:gd name="T10" fmla="*/ 2 w 15"/>
                      <a:gd name="T11" fmla="*/ 4 h 8"/>
                      <a:gd name="T12" fmla="*/ 0 w 15"/>
                      <a:gd name="T13" fmla="*/ 3 h 8"/>
                      <a:gd name="T14" fmla="*/ 5 w 15"/>
                      <a:gd name="T15" fmla="*/ 0 h 8"/>
                      <a:gd name="T16" fmla="*/ 5 w 15"/>
                      <a:gd name="T17" fmla="*/ 2 h 8"/>
                      <a:gd name="T18" fmla="*/ 7 w 15"/>
                      <a:gd name="T19" fmla="*/ 3 h 8"/>
                      <a:gd name="T20" fmla="*/ 7 w 15"/>
                      <a:gd name="T21" fmla="*/ 3 h 8"/>
                      <a:gd name="T22" fmla="*/ 14 w 15"/>
                      <a:gd name="T23" fmla="*/ 3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8">
                        <a:moveTo>
                          <a:pt x="14" y="3"/>
                        </a:moveTo>
                        <a:lnTo>
                          <a:pt x="10" y="7"/>
                        </a:lnTo>
                        <a:lnTo>
                          <a:pt x="4" y="7"/>
                        </a:lnTo>
                        <a:lnTo>
                          <a:pt x="2" y="5"/>
                        </a:lnTo>
                        <a:lnTo>
                          <a:pt x="2" y="4"/>
                        </a:lnTo>
                        <a:lnTo>
                          <a:pt x="0" y="3"/>
                        </a:lnTo>
                        <a:lnTo>
                          <a:pt x="5" y="0"/>
                        </a:lnTo>
                        <a:lnTo>
                          <a:pt x="5" y="2"/>
                        </a:lnTo>
                        <a:lnTo>
                          <a:pt x="7" y="3"/>
                        </a:lnTo>
                        <a:lnTo>
                          <a:pt x="14" y="3"/>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0" name="Freeform 1827"/>
                  <p:cNvSpPr>
                    <a:spLocks noChangeAspect="1"/>
                  </p:cNvSpPr>
                  <p:nvPr/>
                </p:nvSpPr>
                <p:spPr bwMode="auto">
                  <a:xfrm>
                    <a:off x="4946" y="1250"/>
                    <a:ext cx="8" cy="43"/>
                  </a:xfrm>
                  <a:custGeom>
                    <a:avLst/>
                    <a:gdLst>
                      <a:gd name="T0" fmla="*/ 7 w 8"/>
                      <a:gd name="T1" fmla="*/ 40 h 43"/>
                      <a:gd name="T2" fmla="*/ 2 w 8"/>
                      <a:gd name="T3" fmla="*/ 42 h 43"/>
                      <a:gd name="T4" fmla="*/ 0 w 8"/>
                      <a:gd name="T5" fmla="*/ 3 h 43"/>
                      <a:gd name="T6" fmla="*/ 5 w 8"/>
                      <a:gd name="T7" fmla="*/ 0 h 43"/>
                      <a:gd name="T8" fmla="*/ 7 w 8"/>
                      <a:gd name="T9" fmla="*/ 4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3">
                        <a:moveTo>
                          <a:pt x="7" y="40"/>
                        </a:moveTo>
                        <a:lnTo>
                          <a:pt x="2" y="42"/>
                        </a:lnTo>
                        <a:lnTo>
                          <a:pt x="0" y="3"/>
                        </a:lnTo>
                        <a:lnTo>
                          <a:pt x="5" y="0"/>
                        </a:lnTo>
                        <a:lnTo>
                          <a:pt x="7" y="4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1" name="Freeform 1828"/>
                  <p:cNvSpPr>
                    <a:spLocks noChangeAspect="1"/>
                  </p:cNvSpPr>
                  <p:nvPr/>
                </p:nvSpPr>
                <p:spPr bwMode="auto">
                  <a:xfrm>
                    <a:off x="4946" y="1211"/>
                    <a:ext cx="6" cy="42"/>
                  </a:xfrm>
                  <a:custGeom>
                    <a:avLst/>
                    <a:gdLst>
                      <a:gd name="T0" fmla="*/ 5 w 6"/>
                      <a:gd name="T1" fmla="*/ 39 h 42"/>
                      <a:gd name="T2" fmla="*/ 0 w 6"/>
                      <a:gd name="T3" fmla="*/ 41 h 42"/>
                      <a:gd name="T4" fmla="*/ 0 w 6"/>
                      <a:gd name="T5" fmla="*/ 0 h 42"/>
                      <a:gd name="T6" fmla="*/ 5 w 6"/>
                      <a:gd name="T7" fmla="*/ 0 h 42"/>
                      <a:gd name="T8" fmla="*/ 5 w 6"/>
                      <a:gd name="T9" fmla="*/ 39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5" y="39"/>
                        </a:moveTo>
                        <a:lnTo>
                          <a:pt x="0" y="41"/>
                        </a:lnTo>
                        <a:lnTo>
                          <a:pt x="0" y="0"/>
                        </a:lnTo>
                        <a:lnTo>
                          <a:pt x="5" y="0"/>
                        </a:lnTo>
                        <a:lnTo>
                          <a:pt x="5" y="39"/>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2" name="Freeform 1829"/>
                  <p:cNvSpPr>
                    <a:spLocks noChangeAspect="1"/>
                  </p:cNvSpPr>
                  <p:nvPr/>
                </p:nvSpPr>
                <p:spPr bwMode="auto">
                  <a:xfrm>
                    <a:off x="4946" y="1171"/>
                    <a:ext cx="6" cy="41"/>
                  </a:xfrm>
                  <a:custGeom>
                    <a:avLst/>
                    <a:gdLst>
                      <a:gd name="T0" fmla="*/ 5 w 6"/>
                      <a:gd name="T1" fmla="*/ 40 h 41"/>
                      <a:gd name="T2" fmla="*/ 0 w 6"/>
                      <a:gd name="T3" fmla="*/ 40 h 41"/>
                      <a:gd name="T4" fmla="*/ 1 w 6"/>
                      <a:gd name="T5" fmla="*/ 0 h 41"/>
                      <a:gd name="T6" fmla="*/ 5 w 6"/>
                      <a:gd name="T7" fmla="*/ 1 h 41"/>
                      <a:gd name="T8" fmla="*/ 5 w 6"/>
                      <a:gd name="T9" fmla="*/ 4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1">
                        <a:moveTo>
                          <a:pt x="5" y="40"/>
                        </a:moveTo>
                        <a:lnTo>
                          <a:pt x="0" y="40"/>
                        </a:lnTo>
                        <a:lnTo>
                          <a:pt x="1" y="0"/>
                        </a:lnTo>
                        <a:lnTo>
                          <a:pt x="5" y="1"/>
                        </a:lnTo>
                        <a:lnTo>
                          <a:pt x="5" y="4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3" name="Freeform 1830"/>
                  <p:cNvSpPr>
                    <a:spLocks noChangeAspect="1"/>
                  </p:cNvSpPr>
                  <p:nvPr/>
                </p:nvSpPr>
                <p:spPr bwMode="auto">
                  <a:xfrm>
                    <a:off x="4948" y="1130"/>
                    <a:ext cx="6" cy="43"/>
                  </a:xfrm>
                  <a:custGeom>
                    <a:avLst/>
                    <a:gdLst>
                      <a:gd name="T0" fmla="*/ 3 w 6"/>
                      <a:gd name="T1" fmla="*/ 42 h 43"/>
                      <a:gd name="T2" fmla="*/ 0 w 6"/>
                      <a:gd name="T3" fmla="*/ 40 h 43"/>
                      <a:gd name="T4" fmla="*/ 0 w 6"/>
                      <a:gd name="T5" fmla="*/ 0 h 43"/>
                      <a:gd name="T6" fmla="*/ 5 w 6"/>
                      <a:gd name="T7" fmla="*/ 4 h 43"/>
                      <a:gd name="T8" fmla="*/ 3 w 6"/>
                      <a:gd name="T9" fmla="*/ 4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3">
                        <a:moveTo>
                          <a:pt x="3" y="42"/>
                        </a:moveTo>
                        <a:lnTo>
                          <a:pt x="0" y="40"/>
                        </a:lnTo>
                        <a:lnTo>
                          <a:pt x="0" y="0"/>
                        </a:lnTo>
                        <a:lnTo>
                          <a:pt x="5" y="4"/>
                        </a:lnTo>
                        <a:lnTo>
                          <a:pt x="3" y="42"/>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4" name="Freeform 1831"/>
                  <p:cNvSpPr>
                    <a:spLocks noChangeAspect="1"/>
                  </p:cNvSpPr>
                  <p:nvPr/>
                </p:nvSpPr>
                <p:spPr bwMode="auto">
                  <a:xfrm>
                    <a:off x="5177" y="1251"/>
                    <a:ext cx="6" cy="42"/>
                  </a:xfrm>
                  <a:custGeom>
                    <a:avLst/>
                    <a:gdLst>
                      <a:gd name="T0" fmla="*/ 1 w 6"/>
                      <a:gd name="T1" fmla="*/ 0 h 42"/>
                      <a:gd name="T2" fmla="*/ 5 w 6"/>
                      <a:gd name="T3" fmla="*/ 1 h 42"/>
                      <a:gd name="T4" fmla="*/ 3 w 6"/>
                      <a:gd name="T5" fmla="*/ 41 h 42"/>
                      <a:gd name="T6" fmla="*/ 0 w 6"/>
                      <a:gd name="T7" fmla="*/ 39 h 42"/>
                      <a:gd name="T8" fmla="*/ 1 w 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1" y="0"/>
                        </a:moveTo>
                        <a:lnTo>
                          <a:pt x="5" y="1"/>
                        </a:lnTo>
                        <a:lnTo>
                          <a:pt x="3" y="41"/>
                        </a:lnTo>
                        <a:lnTo>
                          <a:pt x="0" y="39"/>
                        </a:lnTo>
                        <a:lnTo>
                          <a:pt x="1"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5" name="Freeform 1832"/>
                  <p:cNvSpPr>
                    <a:spLocks noChangeAspect="1"/>
                  </p:cNvSpPr>
                  <p:nvPr/>
                </p:nvSpPr>
                <p:spPr bwMode="auto">
                  <a:xfrm>
                    <a:off x="5136" y="1304"/>
                    <a:ext cx="2" cy="8"/>
                  </a:xfrm>
                  <a:custGeom>
                    <a:avLst/>
                    <a:gdLst>
                      <a:gd name="T0" fmla="*/ 0 w 2"/>
                      <a:gd name="T1" fmla="*/ 0 h 8"/>
                      <a:gd name="T2" fmla="*/ 0 w 2"/>
                      <a:gd name="T3" fmla="*/ 0 h 8"/>
                      <a:gd name="T4" fmla="*/ 1 w 2"/>
                      <a:gd name="T5" fmla="*/ 0 h 8"/>
                      <a:gd name="T6" fmla="*/ 1 w 2"/>
                      <a:gd name="T7" fmla="*/ 1 h 8"/>
                      <a:gd name="T8" fmla="*/ 1 w 2"/>
                      <a:gd name="T9" fmla="*/ 2 h 8"/>
                      <a:gd name="T10" fmla="*/ 1 w 2"/>
                      <a:gd name="T11" fmla="*/ 5 h 8"/>
                      <a:gd name="T12" fmla="*/ 1 w 2"/>
                      <a:gd name="T13" fmla="*/ 7 h 8"/>
                      <a:gd name="T14" fmla="*/ 0 w 2"/>
                      <a:gd name="T15" fmla="*/ 7 h 8"/>
                      <a:gd name="T16" fmla="*/ 0 w 2"/>
                      <a:gd name="T17" fmla="*/ 6 h 8"/>
                      <a:gd name="T18" fmla="*/ 0 w 2"/>
                      <a:gd name="T19" fmla="*/ 5 h 8"/>
                      <a:gd name="T20" fmla="*/ 0 w 2"/>
                      <a:gd name="T21" fmla="*/ 3 h 8"/>
                      <a:gd name="T22" fmla="*/ 0 w 2"/>
                      <a:gd name="T23" fmla="*/ 1 h 8"/>
                      <a:gd name="T24" fmla="*/ 0 w 2"/>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8">
                        <a:moveTo>
                          <a:pt x="0" y="0"/>
                        </a:moveTo>
                        <a:lnTo>
                          <a:pt x="0" y="0"/>
                        </a:lnTo>
                        <a:lnTo>
                          <a:pt x="1" y="0"/>
                        </a:lnTo>
                        <a:lnTo>
                          <a:pt x="1" y="1"/>
                        </a:lnTo>
                        <a:lnTo>
                          <a:pt x="1" y="2"/>
                        </a:lnTo>
                        <a:lnTo>
                          <a:pt x="1" y="5"/>
                        </a:lnTo>
                        <a:lnTo>
                          <a:pt x="1" y="7"/>
                        </a:lnTo>
                        <a:lnTo>
                          <a:pt x="0" y="7"/>
                        </a:lnTo>
                        <a:lnTo>
                          <a:pt x="0" y="6"/>
                        </a:lnTo>
                        <a:lnTo>
                          <a:pt x="0" y="5"/>
                        </a:lnTo>
                        <a:lnTo>
                          <a:pt x="0" y="3"/>
                        </a:lnTo>
                        <a:lnTo>
                          <a:pt x="0" y="1"/>
                        </a:lnTo>
                        <a:lnTo>
                          <a:pt x="0" y="0"/>
                        </a:lnTo>
                      </a:path>
                    </a:pathLst>
                  </a:custGeom>
                  <a:solidFill>
                    <a:srgbClr val="20922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6" name="Freeform 1833"/>
                  <p:cNvSpPr>
                    <a:spLocks noChangeAspect="1"/>
                  </p:cNvSpPr>
                  <p:nvPr/>
                </p:nvSpPr>
                <p:spPr bwMode="auto">
                  <a:xfrm>
                    <a:off x="5136" y="1306"/>
                    <a:ext cx="2" cy="6"/>
                  </a:xfrm>
                  <a:custGeom>
                    <a:avLst/>
                    <a:gdLst>
                      <a:gd name="T0" fmla="*/ 0 w 2"/>
                      <a:gd name="T1" fmla="*/ 0 h 6"/>
                      <a:gd name="T2" fmla="*/ 0 w 2"/>
                      <a:gd name="T3" fmla="*/ 0 h 6"/>
                      <a:gd name="T4" fmla="*/ 1 w 2"/>
                      <a:gd name="T5" fmla="*/ 0 h 6"/>
                      <a:gd name="T6" fmla="*/ 1 w 2"/>
                      <a:gd name="T7" fmla="*/ 1 h 6"/>
                      <a:gd name="T8" fmla="*/ 1 w 2"/>
                      <a:gd name="T9" fmla="*/ 3 h 6"/>
                      <a:gd name="T10" fmla="*/ 1 w 2"/>
                      <a:gd name="T11" fmla="*/ 5 h 6"/>
                      <a:gd name="T12" fmla="*/ 0 w 2"/>
                      <a:gd name="T13" fmla="*/ 5 h 6"/>
                      <a:gd name="T14" fmla="*/ 0 w 2"/>
                      <a:gd name="T15" fmla="*/ 4 h 6"/>
                      <a:gd name="T16" fmla="*/ 0 w 2"/>
                      <a:gd name="T17" fmla="*/ 3 h 6"/>
                      <a:gd name="T18" fmla="*/ 0 w 2"/>
                      <a:gd name="T19" fmla="*/ 2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0"/>
                        </a:lnTo>
                        <a:lnTo>
                          <a:pt x="1" y="0"/>
                        </a:lnTo>
                        <a:lnTo>
                          <a:pt x="1" y="1"/>
                        </a:lnTo>
                        <a:lnTo>
                          <a:pt x="1" y="3"/>
                        </a:lnTo>
                        <a:lnTo>
                          <a:pt x="1" y="5"/>
                        </a:lnTo>
                        <a:lnTo>
                          <a:pt x="0" y="5"/>
                        </a:lnTo>
                        <a:lnTo>
                          <a:pt x="0" y="4"/>
                        </a:lnTo>
                        <a:lnTo>
                          <a:pt x="0" y="3"/>
                        </a:lnTo>
                        <a:lnTo>
                          <a:pt x="0" y="2"/>
                        </a:lnTo>
                        <a:lnTo>
                          <a:pt x="0" y="0"/>
                        </a:lnTo>
                      </a:path>
                    </a:pathLst>
                  </a:custGeom>
                  <a:solidFill>
                    <a:srgbClr val="24AB2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7" name="Freeform 1834"/>
                  <p:cNvSpPr>
                    <a:spLocks noChangeAspect="1"/>
                  </p:cNvSpPr>
                  <p:nvPr/>
                </p:nvSpPr>
                <p:spPr bwMode="auto">
                  <a:xfrm>
                    <a:off x="5136" y="1306"/>
                    <a:ext cx="2" cy="6"/>
                  </a:xfrm>
                  <a:custGeom>
                    <a:avLst/>
                    <a:gdLst>
                      <a:gd name="T0" fmla="*/ 0 w 2"/>
                      <a:gd name="T1" fmla="*/ 0 h 6"/>
                      <a:gd name="T2" fmla="*/ 0 w 2"/>
                      <a:gd name="T3" fmla="*/ 1 h 6"/>
                      <a:gd name="T4" fmla="*/ 1 w 2"/>
                      <a:gd name="T5" fmla="*/ 1 h 6"/>
                      <a:gd name="T6" fmla="*/ 1 w 2"/>
                      <a:gd name="T7" fmla="*/ 3 h 6"/>
                      <a:gd name="T8" fmla="*/ 1 w 2"/>
                      <a:gd name="T9" fmla="*/ 3 h 6"/>
                      <a:gd name="T10" fmla="*/ 1 w 2"/>
                      <a:gd name="T11" fmla="*/ 5 h 6"/>
                      <a:gd name="T12" fmla="*/ 0 w 2"/>
                      <a:gd name="T13" fmla="*/ 5 h 6"/>
                      <a:gd name="T14" fmla="*/ 0 w 2"/>
                      <a:gd name="T15" fmla="*/ 3 h 6"/>
                      <a:gd name="T16" fmla="*/ 0 w 2"/>
                      <a:gd name="T17" fmla="*/ 3 h 6"/>
                      <a:gd name="T18" fmla="*/ 0 w 2"/>
                      <a:gd name="T19" fmla="*/ 1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1"/>
                        </a:lnTo>
                        <a:lnTo>
                          <a:pt x="1" y="1"/>
                        </a:lnTo>
                        <a:lnTo>
                          <a:pt x="1" y="3"/>
                        </a:lnTo>
                        <a:lnTo>
                          <a:pt x="1" y="5"/>
                        </a:lnTo>
                        <a:lnTo>
                          <a:pt x="0" y="5"/>
                        </a:lnTo>
                        <a:lnTo>
                          <a:pt x="0" y="3"/>
                        </a:lnTo>
                        <a:lnTo>
                          <a:pt x="0" y="1"/>
                        </a:lnTo>
                        <a:lnTo>
                          <a:pt x="0" y="0"/>
                        </a:lnTo>
                      </a:path>
                    </a:pathLst>
                  </a:custGeom>
                  <a:solidFill>
                    <a:srgbClr val="29C22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8" name="Freeform 1835"/>
                  <p:cNvSpPr>
                    <a:spLocks noChangeAspect="1"/>
                  </p:cNvSpPr>
                  <p:nvPr/>
                </p:nvSpPr>
                <p:spPr bwMode="auto">
                  <a:xfrm>
                    <a:off x="5136" y="1306"/>
                    <a:ext cx="2" cy="6"/>
                  </a:xfrm>
                  <a:custGeom>
                    <a:avLst/>
                    <a:gdLst>
                      <a:gd name="T0" fmla="*/ 0 w 2"/>
                      <a:gd name="T1" fmla="*/ 0 h 6"/>
                      <a:gd name="T2" fmla="*/ 0 w 2"/>
                      <a:gd name="T3" fmla="*/ 0 h 6"/>
                      <a:gd name="T4" fmla="*/ 1 w 2"/>
                      <a:gd name="T5" fmla="*/ 0 h 6"/>
                      <a:gd name="T6" fmla="*/ 1 w 2"/>
                      <a:gd name="T7" fmla="*/ 2 h 6"/>
                      <a:gd name="T8" fmla="*/ 1 w 2"/>
                      <a:gd name="T9" fmla="*/ 5 h 6"/>
                      <a:gd name="T10" fmla="*/ 1 w 2"/>
                      <a:gd name="T11" fmla="*/ 3 h 6"/>
                      <a:gd name="T12" fmla="*/ 0 w 2"/>
                      <a:gd name="T13" fmla="*/ 3 h 6"/>
                      <a:gd name="T14" fmla="*/ 0 w 2"/>
                      <a:gd name="T15" fmla="*/ 5 h 6"/>
                      <a:gd name="T16" fmla="*/ 0 w 2"/>
                      <a:gd name="T17" fmla="*/ 3 h 6"/>
                      <a:gd name="T18" fmla="*/ 0 w 2"/>
                      <a:gd name="T19" fmla="*/ 2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0"/>
                        </a:lnTo>
                        <a:lnTo>
                          <a:pt x="1" y="0"/>
                        </a:lnTo>
                        <a:lnTo>
                          <a:pt x="1" y="2"/>
                        </a:lnTo>
                        <a:lnTo>
                          <a:pt x="1" y="5"/>
                        </a:lnTo>
                        <a:lnTo>
                          <a:pt x="1" y="3"/>
                        </a:lnTo>
                        <a:lnTo>
                          <a:pt x="0" y="3"/>
                        </a:lnTo>
                        <a:lnTo>
                          <a:pt x="0" y="5"/>
                        </a:lnTo>
                        <a:lnTo>
                          <a:pt x="0" y="3"/>
                        </a:lnTo>
                        <a:lnTo>
                          <a:pt x="0" y="2"/>
                        </a:lnTo>
                        <a:lnTo>
                          <a:pt x="0" y="0"/>
                        </a:lnTo>
                      </a:path>
                    </a:pathLst>
                  </a:custGeom>
                  <a:solidFill>
                    <a:srgbClr val="2FDC34"/>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379" name="Group 1836"/>
                <p:cNvGrpSpPr>
                  <a:grpSpLocks noChangeAspect="1"/>
                </p:cNvGrpSpPr>
                <p:nvPr/>
              </p:nvGrpSpPr>
              <p:grpSpPr bwMode="auto">
                <a:xfrm>
                  <a:off x="4970" y="1129"/>
                  <a:ext cx="230" cy="166"/>
                  <a:chOff x="4950" y="1129"/>
                  <a:chExt cx="230" cy="166"/>
                </a:xfrm>
              </p:grpSpPr>
              <p:sp>
                <p:nvSpPr>
                  <p:cNvPr id="380" name="Freeform 1837"/>
                  <p:cNvSpPr>
                    <a:spLocks noChangeAspect="1"/>
                  </p:cNvSpPr>
                  <p:nvPr/>
                </p:nvSpPr>
                <p:spPr bwMode="auto">
                  <a:xfrm>
                    <a:off x="4950" y="1129"/>
                    <a:ext cx="230" cy="80"/>
                  </a:xfrm>
                  <a:custGeom>
                    <a:avLst/>
                    <a:gdLst>
                      <a:gd name="T0" fmla="*/ 0 w 230"/>
                      <a:gd name="T1" fmla="*/ 79 h 80"/>
                      <a:gd name="T2" fmla="*/ 0 w 230"/>
                      <a:gd name="T3" fmla="*/ 43 h 80"/>
                      <a:gd name="T4" fmla="*/ 2 w 230"/>
                      <a:gd name="T5" fmla="*/ 3 h 80"/>
                      <a:gd name="T6" fmla="*/ 2 w 230"/>
                      <a:gd name="T7" fmla="*/ 3 h 80"/>
                      <a:gd name="T8" fmla="*/ 3 w 230"/>
                      <a:gd name="T9" fmla="*/ 1 h 80"/>
                      <a:gd name="T10" fmla="*/ 4 w 230"/>
                      <a:gd name="T11" fmla="*/ 1 h 80"/>
                      <a:gd name="T12" fmla="*/ 11 w 230"/>
                      <a:gd name="T13" fmla="*/ 1 h 80"/>
                      <a:gd name="T14" fmla="*/ 18 w 230"/>
                      <a:gd name="T15" fmla="*/ 1 h 80"/>
                      <a:gd name="T16" fmla="*/ 25 w 230"/>
                      <a:gd name="T17" fmla="*/ 1 h 80"/>
                      <a:gd name="T18" fmla="*/ 32 w 230"/>
                      <a:gd name="T19" fmla="*/ 1 h 80"/>
                      <a:gd name="T20" fmla="*/ 38 w 230"/>
                      <a:gd name="T21" fmla="*/ 1 h 80"/>
                      <a:gd name="T22" fmla="*/ 45 w 230"/>
                      <a:gd name="T23" fmla="*/ 0 h 80"/>
                      <a:gd name="T24" fmla="*/ 52 w 230"/>
                      <a:gd name="T25" fmla="*/ 0 h 80"/>
                      <a:gd name="T26" fmla="*/ 59 w 230"/>
                      <a:gd name="T27" fmla="*/ 0 h 80"/>
                      <a:gd name="T28" fmla="*/ 66 w 230"/>
                      <a:gd name="T29" fmla="*/ 0 h 80"/>
                      <a:gd name="T30" fmla="*/ 73 w 230"/>
                      <a:gd name="T31" fmla="*/ 0 h 80"/>
                      <a:gd name="T32" fmla="*/ 80 w 230"/>
                      <a:gd name="T33" fmla="*/ 0 h 80"/>
                      <a:gd name="T34" fmla="*/ 86 w 230"/>
                      <a:gd name="T35" fmla="*/ 0 h 80"/>
                      <a:gd name="T36" fmla="*/ 92 w 230"/>
                      <a:gd name="T37" fmla="*/ 0 h 80"/>
                      <a:gd name="T38" fmla="*/ 99 w 230"/>
                      <a:gd name="T39" fmla="*/ 0 h 80"/>
                      <a:gd name="T40" fmla="*/ 106 w 230"/>
                      <a:gd name="T41" fmla="*/ 0 h 80"/>
                      <a:gd name="T42" fmla="*/ 113 w 230"/>
                      <a:gd name="T43" fmla="*/ 0 h 80"/>
                      <a:gd name="T44" fmla="*/ 120 w 230"/>
                      <a:gd name="T45" fmla="*/ 0 h 80"/>
                      <a:gd name="T46" fmla="*/ 127 w 230"/>
                      <a:gd name="T47" fmla="*/ 0 h 80"/>
                      <a:gd name="T48" fmla="*/ 135 w 230"/>
                      <a:gd name="T49" fmla="*/ 0 h 80"/>
                      <a:gd name="T50" fmla="*/ 142 w 230"/>
                      <a:gd name="T51" fmla="*/ 0 h 80"/>
                      <a:gd name="T52" fmla="*/ 149 w 230"/>
                      <a:gd name="T53" fmla="*/ 0 h 80"/>
                      <a:gd name="T54" fmla="*/ 156 w 230"/>
                      <a:gd name="T55" fmla="*/ 0 h 80"/>
                      <a:gd name="T56" fmla="*/ 162 w 230"/>
                      <a:gd name="T57" fmla="*/ 0 h 80"/>
                      <a:gd name="T58" fmla="*/ 169 w 230"/>
                      <a:gd name="T59" fmla="*/ 0 h 80"/>
                      <a:gd name="T60" fmla="*/ 176 w 230"/>
                      <a:gd name="T61" fmla="*/ 0 h 80"/>
                      <a:gd name="T62" fmla="*/ 183 w 230"/>
                      <a:gd name="T63" fmla="*/ 0 h 80"/>
                      <a:gd name="T64" fmla="*/ 190 w 230"/>
                      <a:gd name="T65" fmla="*/ 1 h 80"/>
                      <a:gd name="T66" fmla="*/ 197 w 230"/>
                      <a:gd name="T67" fmla="*/ 1 h 80"/>
                      <a:gd name="T68" fmla="*/ 203 w 230"/>
                      <a:gd name="T69" fmla="*/ 1 h 80"/>
                      <a:gd name="T70" fmla="*/ 211 w 230"/>
                      <a:gd name="T71" fmla="*/ 1 h 80"/>
                      <a:gd name="T72" fmla="*/ 218 w 230"/>
                      <a:gd name="T73" fmla="*/ 1 h 80"/>
                      <a:gd name="T74" fmla="*/ 225 w 230"/>
                      <a:gd name="T75" fmla="*/ 1 h 80"/>
                      <a:gd name="T76" fmla="*/ 227 w 230"/>
                      <a:gd name="T77" fmla="*/ 3 h 80"/>
                      <a:gd name="T78" fmla="*/ 227 w 230"/>
                      <a:gd name="T79" fmla="*/ 3 h 80"/>
                      <a:gd name="T80" fmla="*/ 227 w 230"/>
                      <a:gd name="T81" fmla="*/ 43 h 80"/>
                      <a:gd name="T82" fmla="*/ 229 w 230"/>
                      <a:gd name="T83" fmla="*/ 79 h 80"/>
                      <a:gd name="T84" fmla="*/ 0 w 230"/>
                      <a:gd name="T85" fmla="*/ 79 h 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0" h="80">
                        <a:moveTo>
                          <a:pt x="0" y="79"/>
                        </a:moveTo>
                        <a:lnTo>
                          <a:pt x="0" y="43"/>
                        </a:lnTo>
                        <a:lnTo>
                          <a:pt x="2" y="3"/>
                        </a:lnTo>
                        <a:lnTo>
                          <a:pt x="3" y="1"/>
                        </a:lnTo>
                        <a:lnTo>
                          <a:pt x="4" y="1"/>
                        </a:lnTo>
                        <a:lnTo>
                          <a:pt x="11" y="1"/>
                        </a:lnTo>
                        <a:lnTo>
                          <a:pt x="18" y="1"/>
                        </a:lnTo>
                        <a:lnTo>
                          <a:pt x="25" y="1"/>
                        </a:lnTo>
                        <a:lnTo>
                          <a:pt x="32" y="1"/>
                        </a:lnTo>
                        <a:lnTo>
                          <a:pt x="38" y="1"/>
                        </a:lnTo>
                        <a:lnTo>
                          <a:pt x="45" y="0"/>
                        </a:lnTo>
                        <a:lnTo>
                          <a:pt x="52" y="0"/>
                        </a:lnTo>
                        <a:lnTo>
                          <a:pt x="59" y="0"/>
                        </a:lnTo>
                        <a:lnTo>
                          <a:pt x="66" y="0"/>
                        </a:lnTo>
                        <a:lnTo>
                          <a:pt x="73" y="0"/>
                        </a:lnTo>
                        <a:lnTo>
                          <a:pt x="80" y="0"/>
                        </a:lnTo>
                        <a:lnTo>
                          <a:pt x="86" y="0"/>
                        </a:lnTo>
                        <a:lnTo>
                          <a:pt x="92" y="0"/>
                        </a:lnTo>
                        <a:lnTo>
                          <a:pt x="99" y="0"/>
                        </a:lnTo>
                        <a:lnTo>
                          <a:pt x="106" y="0"/>
                        </a:lnTo>
                        <a:lnTo>
                          <a:pt x="113" y="0"/>
                        </a:lnTo>
                        <a:lnTo>
                          <a:pt x="120" y="0"/>
                        </a:lnTo>
                        <a:lnTo>
                          <a:pt x="127" y="0"/>
                        </a:lnTo>
                        <a:lnTo>
                          <a:pt x="135" y="0"/>
                        </a:lnTo>
                        <a:lnTo>
                          <a:pt x="142" y="0"/>
                        </a:lnTo>
                        <a:lnTo>
                          <a:pt x="149" y="0"/>
                        </a:lnTo>
                        <a:lnTo>
                          <a:pt x="156" y="0"/>
                        </a:lnTo>
                        <a:lnTo>
                          <a:pt x="162" y="0"/>
                        </a:lnTo>
                        <a:lnTo>
                          <a:pt x="169" y="0"/>
                        </a:lnTo>
                        <a:lnTo>
                          <a:pt x="176" y="0"/>
                        </a:lnTo>
                        <a:lnTo>
                          <a:pt x="183" y="0"/>
                        </a:lnTo>
                        <a:lnTo>
                          <a:pt x="190" y="1"/>
                        </a:lnTo>
                        <a:lnTo>
                          <a:pt x="197" y="1"/>
                        </a:lnTo>
                        <a:lnTo>
                          <a:pt x="203" y="1"/>
                        </a:lnTo>
                        <a:lnTo>
                          <a:pt x="211" y="1"/>
                        </a:lnTo>
                        <a:lnTo>
                          <a:pt x="218" y="1"/>
                        </a:lnTo>
                        <a:lnTo>
                          <a:pt x="225" y="1"/>
                        </a:lnTo>
                        <a:lnTo>
                          <a:pt x="227" y="3"/>
                        </a:lnTo>
                        <a:lnTo>
                          <a:pt x="227" y="43"/>
                        </a:lnTo>
                        <a:lnTo>
                          <a:pt x="229" y="79"/>
                        </a:lnTo>
                        <a:lnTo>
                          <a:pt x="0" y="79"/>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1" name="Freeform 1838"/>
                  <p:cNvSpPr>
                    <a:spLocks noChangeAspect="1"/>
                  </p:cNvSpPr>
                  <p:nvPr/>
                </p:nvSpPr>
                <p:spPr bwMode="auto">
                  <a:xfrm>
                    <a:off x="4950" y="1208"/>
                    <a:ext cx="230" cy="87"/>
                  </a:xfrm>
                  <a:custGeom>
                    <a:avLst/>
                    <a:gdLst>
                      <a:gd name="T0" fmla="*/ 0 w 230"/>
                      <a:gd name="T1" fmla="*/ 0 h 87"/>
                      <a:gd name="T2" fmla="*/ 0 w 230"/>
                      <a:gd name="T3" fmla="*/ 3 h 87"/>
                      <a:gd name="T4" fmla="*/ 0 w 230"/>
                      <a:gd name="T5" fmla="*/ 43 h 87"/>
                      <a:gd name="T6" fmla="*/ 2 w 230"/>
                      <a:gd name="T7" fmla="*/ 81 h 87"/>
                      <a:gd name="T8" fmla="*/ 2 w 230"/>
                      <a:gd name="T9" fmla="*/ 82 h 87"/>
                      <a:gd name="T10" fmla="*/ 2 w 230"/>
                      <a:gd name="T11" fmla="*/ 84 h 87"/>
                      <a:gd name="T12" fmla="*/ 3 w 230"/>
                      <a:gd name="T13" fmla="*/ 84 h 87"/>
                      <a:gd name="T14" fmla="*/ 4 w 230"/>
                      <a:gd name="T15" fmla="*/ 84 h 87"/>
                      <a:gd name="T16" fmla="*/ 11 w 230"/>
                      <a:gd name="T17" fmla="*/ 84 h 87"/>
                      <a:gd name="T18" fmla="*/ 18 w 230"/>
                      <a:gd name="T19" fmla="*/ 84 h 87"/>
                      <a:gd name="T20" fmla="*/ 25 w 230"/>
                      <a:gd name="T21" fmla="*/ 84 h 87"/>
                      <a:gd name="T22" fmla="*/ 32 w 230"/>
                      <a:gd name="T23" fmla="*/ 84 h 87"/>
                      <a:gd name="T24" fmla="*/ 38 w 230"/>
                      <a:gd name="T25" fmla="*/ 84 h 87"/>
                      <a:gd name="T26" fmla="*/ 45 w 230"/>
                      <a:gd name="T27" fmla="*/ 86 h 87"/>
                      <a:gd name="T28" fmla="*/ 52 w 230"/>
                      <a:gd name="T29" fmla="*/ 86 h 87"/>
                      <a:gd name="T30" fmla="*/ 59 w 230"/>
                      <a:gd name="T31" fmla="*/ 86 h 87"/>
                      <a:gd name="T32" fmla="*/ 66 w 230"/>
                      <a:gd name="T33" fmla="*/ 86 h 87"/>
                      <a:gd name="T34" fmla="*/ 73 w 230"/>
                      <a:gd name="T35" fmla="*/ 86 h 87"/>
                      <a:gd name="T36" fmla="*/ 80 w 230"/>
                      <a:gd name="T37" fmla="*/ 86 h 87"/>
                      <a:gd name="T38" fmla="*/ 86 w 230"/>
                      <a:gd name="T39" fmla="*/ 86 h 87"/>
                      <a:gd name="T40" fmla="*/ 92 w 230"/>
                      <a:gd name="T41" fmla="*/ 86 h 87"/>
                      <a:gd name="T42" fmla="*/ 99 w 230"/>
                      <a:gd name="T43" fmla="*/ 86 h 87"/>
                      <a:gd name="T44" fmla="*/ 106 w 230"/>
                      <a:gd name="T45" fmla="*/ 86 h 87"/>
                      <a:gd name="T46" fmla="*/ 113 w 230"/>
                      <a:gd name="T47" fmla="*/ 86 h 87"/>
                      <a:gd name="T48" fmla="*/ 120 w 230"/>
                      <a:gd name="T49" fmla="*/ 86 h 87"/>
                      <a:gd name="T50" fmla="*/ 127 w 230"/>
                      <a:gd name="T51" fmla="*/ 86 h 87"/>
                      <a:gd name="T52" fmla="*/ 133 w 230"/>
                      <a:gd name="T53" fmla="*/ 86 h 87"/>
                      <a:gd name="T54" fmla="*/ 142 w 230"/>
                      <a:gd name="T55" fmla="*/ 86 h 87"/>
                      <a:gd name="T56" fmla="*/ 149 w 230"/>
                      <a:gd name="T57" fmla="*/ 86 h 87"/>
                      <a:gd name="T58" fmla="*/ 156 w 230"/>
                      <a:gd name="T59" fmla="*/ 86 h 87"/>
                      <a:gd name="T60" fmla="*/ 162 w 230"/>
                      <a:gd name="T61" fmla="*/ 86 h 87"/>
                      <a:gd name="T62" fmla="*/ 169 w 230"/>
                      <a:gd name="T63" fmla="*/ 86 h 87"/>
                      <a:gd name="T64" fmla="*/ 176 w 230"/>
                      <a:gd name="T65" fmla="*/ 86 h 87"/>
                      <a:gd name="T66" fmla="*/ 183 w 230"/>
                      <a:gd name="T67" fmla="*/ 86 h 87"/>
                      <a:gd name="T68" fmla="*/ 190 w 230"/>
                      <a:gd name="T69" fmla="*/ 84 h 87"/>
                      <a:gd name="T70" fmla="*/ 197 w 230"/>
                      <a:gd name="T71" fmla="*/ 84 h 87"/>
                      <a:gd name="T72" fmla="*/ 203 w 230"/>
                      <a:gd name="T73" fmla="*/ 84 h 87"/>
                      <a:gd name="T74" fmla="*/ 211 w 230"/>
                      <a:gd name="T75" fmla="*/ 84 h 87"/>
                      <a:gd name="T76" fmla="*/ 218 w 230"/>
                      <a:gd name="T77" fmla="*/ 84 h 87"/>
                      <a:gd name="T78" fmla="*/ 225 w 230"/>
                      <a:gd name="T79" fmla="*/ 84 h 87"/>
                      <a:gd name="T80" fmla="*/ 225 w 230"/>
                      <a:gd name="T81" fmla="*/ 84 h 87"/>
                      <a:gd name="T82" fmla="*/ 227 w 230"/>
                      <a:gd name="T83" fmla="*/ 84 h 87"/>
                      <a:gd name="T84" fmla="*/ 227 w 230"/>
                      <a:gd name="T85" fmla="*/ 82 h 87"/>
                      <a:gd name="T86" fmla="*/ 227 w 230"/>
                      <a:gd name="T87" fmla="*/ 81 h 87"/>
                      <a:gd name="T88" fmla="*/ 229 w 230"/>
                      <a:gd name="T89" fmla="*/ 43 h 87"/>
                      <a:gd name="T90" fmla="*/ 229 w 230"/>
                      <a:gd name="T91" fmla="*/ 4 h 87"/>
                      <a:gd name="T92" fmla="*/ 229 w 230"/>
                      <a:gd name="T93" fmla="*/ 0 h 87"/>
                      <a:gd name="T94" fmla="*/ 0 w 230"/>
                      <a:gd name="T95" fmla="*/ 0 h 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0" h="87">
                        <a:moveTo>
                          <a:pt x="0" y="0"/>
                        </a:moveTo>
                        <a:lnTo>
                          <a:pt x="0" y="3"/>
                        </a:lnTo>
                        <a:lnTo>
                          <a:pt x="0" y="43"/>
                        </a:lnTo>
                        <a:lnTo>
                          <a:pt x="2" y="81"/>
                        </a:lnTo>
                        <a:lnTo>
                          <a:pt x="2" y="82"/>
                        </a:lnTo>
                        <a:lnTo>
                          <a:pt x="2" y="84"/>
                        </a:lnTo>
                        <a:lnTo>
                          <a:pt x="3" y="84"/>
                        </a:lnTo>
                        <a:lnTo>
                          <a:pt x="4" y="84"/>
                        </a:lnTo>
                        <a:lnTo>
                          <a:pt x="11" y="84"/>
                        </a:lnTo>
                        <a:lnTo>
                          <a:pt x="18" y="84"/>
                        </a:lnTo>
                        <a:lnTo>
                          <a:pt x="25" y="84"/>
                        </a:lnTo>
                        <a:lnTo>
                          <a:pt x="32" y="84"/>
                        </a:lnTo>
                        <a:lnTo>
                          <a:pt x="38" y="84"/>
                        </a:lnTo>
                        <a:lnTo>
                          <a:pt x="45" y="86"/>
                        </a:lnTo>
                        <a:lnTo>
                          <a:pt x="52" y="86"/>
                        </a:lnTo>
                        <a:lnTo>
                          <a:pt x="59" y="86"/>
                        </a:lnTo>
                        <a:lnTo>
                          <a:pt x="66" y="86"/>
                        </a:lnTo>
                        <a:lnTo>
                          <a:pt x="73" y="86"/>
                        </a:lnTo>
                        <a:lnTo>
                          <a:pt x="80" y="86"/>
                        </a:lnTo>
                        <a:lnTo>
                          <a:pt x="86" y="86"/>
                        </a:lnTo>
                        <a:lnTo>
                          <a:pt x="92" y="86"/>
                        </a:lnTo>
                        <a:lnTo>
                          <a:pt x="99" y="86"/>
                        </a:lnTo>
                        <a:lnTo>
                          <a:pt x="106" y="86"/>
                        </a:lnTo>
                        <a:lnTo>
                          <a:pt x="113" y="86"/>
                        </a:lnTo>
                        <a:lnTo>
                          <a:pt x="120" y="86"/>
                        </a:lnTo>
                        <a:lnTo>
                          <a:pt x="127" y="86"/>
                        </a:lnTo>
                        <a:lnTo>
                          <a:pt x="133" y="86"/>
                        </a:lnTo>
                        <a:lnTo>
                          <a:pt x="142" y="86"/>
                        </a:lnTo>
                        <a:lnTo>
                          <a:pt x="149" y="86"/>
                        </a:lnTo>
                        <a:lnTo>
                          <a:pt x="156" y="86"/>
                        </a:lnTo>
                        <a:lnTo>
                          <a:pt x="162" y="86"/>
                        </a:lnTo>
                        <a:lnTo>
                          <a:pt x="169" y="86"/>
                        </a:lnTo>
                        <a:lnTo>
                          <a:pt x="176" y="86"/>
                        </a:lnTo>
                        <a:lnTo>
                          <a:pt x="183" y="86"/>
                        </a:lnTo>
                        <a:lnTo>
                          <a:pt x="190" y="84"/>
                        </a:lnTo>
                        <a:lnTo>
                          <a:pt x="197" y="84"/>
                        </a:lnTo>
                        <a:lnTo>
                          <a:pt x="203" y="84"/>
                        </a:lnTo>
                        <a:lnTo>
                          <a:pt x="211" y="84"/>
                        </a:lnTo>
                        <a:lnTo>
                          <a:pt x="218" y="84"/>
                        </a:lnTo>
                        <a:lnTo>
                          <a:pt x="225" y="84"/>
                        </a:lnTo>
                        <a:lnTo>
                          <a:pt x="227" y="84"/>
                        </a:lnTo>
                        <a:lnTo>
                          <a:pt x="227" y="82"/>
                        </a:lnTo>
                        <a:lnTo>
                          <a:pt x="227" y="81"/>
                        </a:lnTo>
                        <a:lnTo>
                          <a:pt x="229" y="43"/>
                        </a:lnTo>
                        <a:lnTo>
                          <a:pt x="229" y="4"/>
                        </a:lnTo>
                        <a:lnTo>
                          <a:pt x="229" y="0"/>
                        </a:lnTo>
                        <a:lnTo>
                          <a:pt x="0" y="0"/>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192" name="Group 1839"/>
              <p:cNvGrpSpPr>
                <a:grpSpLocks noChangeAspect="1"/>
              </p:cNvGrpSpPr>
              <p:nvPr/>
            </p:nvGrpSpPr>
            <p:grpSpPr bwMode="auto">
              <a:xfrm>
                <a:off x="5232" y="1104"/>
                <a:ext cx="282" cy="254"/>
                <a:chOff x="4944" y="1104"/>
                <a:chExt cx="282" cy="254"/>
              </a:xfrm>
            </p:grpSpPr>
            <p:grpSp>
              <p:nvGrpSpPr>
                <p:cNvPr id="307" name="Group 1840"/>
                <p:cNvGrpSpPr>
                  <a:grpSpLocks noChangeAspect="1"/>
                </p:cNvGrpSpPr>
                <p:nvPr/>
              </p:nvGrpSpPr>
              <p:grpSpPr bwMode="auto">
                <a:xfrm>
                  <a:off x="4944" y="1104"/>
                  <a:ext cx="282" cy="254"/>
                  <a:chOff x="4944" y="1104"/>
                  <a:chExt cx="282" cy="254"/>
                </a:xfrm>
              </p:grpSpPr>
              <p:sp>
                <p:nvSpPr>
                  <p:cNvPr id="311" name="Freeform 1841"/>
                  <p:cNvSpPr>
                    <a:spLocks noChangeAspect="1"/>
                  </p:cNvSpPr>
                  <p:nvPr/>
                </p:nvSpPr>
                <p:spPr bwMode="auto">
                  <a:xfrm>
                    <a:off x="4980" y="1303"/>
                    <a:ext cx="166" cy="43"/>
                  </a:xfrm>
                  <a:custGeom>
                    <a:avLst/>
                    <a:gdLst>
                      <a:gd name="T0" fmla="*/ 0 w 166"/>
                      <a:gd name="T1" fmla="*/ 42 h 43"/>
                      <a:gd name="T2" fmla="*/ 165 w 166"/>
                      <a:gd name="T3" fmla="*/ 42 h 43"/>
                      <a:gd name="T4" fmla="*/ 153 w 166"/>
                      <a:gd name="T5" fmla="*/ 0 h 43"/>
                      <a:gd name="T6" fmla="*/ 14 w 166"/>
                      <a:gd name="T7" fmla="*/ 0 h 43"/>
                      <a:gd name="T8" fmla="*/ 0 w 166"/>
                      <a:gd name="T9" fmla="*/ 4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43">
                        <a:moveTo>
                          <a:pt x="0" y="42"/>
                        </a:moveTo>
                        <a:lnTo>
                          <a:pt x="165" y="42"/>
                        </a:lnTo>
                        <a:lnTo>
                          <a:pt x="153" y="0"/>
                        </a:lnTo>
                        <a:lnTo>
                          <a:pt x="14" y="0"/>
                        </a:lnTo>
                        <a:lnTo>
                          <a:pt x="0" y="42"/>
                        </a:lnTo>
                      </a:path>
                    </a:pathLst>
                  </a:custGeom>
                  <a:solidFill>
                    <a:srgbClr val="6C737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2" name="Freeform 1842"/>
                  <p:cNvSpPr>
                    <a:spLocks noChangeAspect="1"/>
                  </p:cNvSpPr>
                  <p:nvPr/>
                </p:nvSpPr>
                <p:spPr bwMode="auto">
                  <a:xfrm>
                    <a:off x="4980" y="1329"/>
                    <a:ext cx="166" cy="17"/>
                  </a:xfrm>
                  <a:custGeom>
                    <a:avLst/>
                    <a:gdLst>
                      <a:gd name="T0" fmla="*/ 0 w 166"/>
                      <a:gd name="T1" fmla="*/ 16 h 17"/>
                      <a:gd name="T2" fmla="*/ 165 w 166"/>
                      <a:gd name="T3" fmla="*/ 16 h 17"/>
                      <a:gd name="T4" fmla="*/ 161 w 166"/>
                      <a:gd name="T5" fmla="*/ 0 h 17"/>
                      <a:gd name="T6" fmla="*/ 5 w 166"/>
                      <a:gd name="T7" fmla="*/ 0 h 17"/>
                      <a:gd name="T8" fmla="*/ 0 w 166"/>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7">
                        <a:moveTo>
                          <a:pt x="0" y="16"/>
                        </a:moveTo>
                        <a:lnTo>
                          <a:pt x="165" y="16"/>
                        </a:lnTo>
                        <a:lnTo>
                          <a:pt x="161" y="0"/>
                        </a:lnTo>
                        <a:lnTo>
                          <a:pt x="5" y="0"/>
                        </a:lnTo>
                        <a:lnTo>
                          <a:pt x="0" y="16"/>
                        </a:lnTo>
                      </a:path>
                    </a:pathLst>
                  </a:custGeom>
                  <a:solidFill>
                    <a:srgbClr val="D2D9D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3" name="Rectangle 1843"/>
                  <p:cNvSpPr>
                    <a:spLocks noChangeAspect="1" noChangeArrowheads="1"/>
                  </p:cNvSpPr>
                  <p:nvPr/>
                </p:nvSpPr>
                <p:spPr bwMode="auto">
                  <a:xfrm>
                    <a:off x="4980" y="1347"/>
                    <a:ext cx="165" cy="11"/>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314" name="Rectangle 1844"/>
                  <p:cNvSpPr>
                    <a:spLocks noChangeAspect="1" noChangeArrowheads="1"/>
                  </p:cNvSpPr>
                  <p:nvPr/>
                </p:nvSpPr>
                <p:spPr bwMode="auto">
                  <a:xfrm>
                    <a:off x="4980" y="1345"/>
                    <a:ext cx="165" cy="10"/>
                  </a:xfrm>
                  <a:prstGeom prst="rect">
                    <a:avLst/>
                  </a:prstGeom>
                  <a:solidFill>
                    <a:srgbClr val="92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315" name="Freeform 1845"/>
                  <p:cNvSpPr>
                    <a:spLocks noChangeAspect="1"/>
                  </p:cNvSpPr>
                  <p:nvPr/>
                </p:nvSpPr>
                <p:spPr bwMode="auto">
                  <a:xfrm>
                    <a:off x="5014" y="1319"/>
                    <a:ext cx="99" cy="21"/>
                  </a:xfrm>
                  <a:custGeom>
                    <a:avLst/>
                    <a:gdLst>
                      <a:gd name="T0" fmla="*/ 0 w 99"/>
                      <a:gd name="T1" fmla="*/ 0 h 21"/>
                      <a:gd name="T2" fmla="*/ 98 w 99"/>
                      <a:gd name="T3" fmla="*/ 0 h 21"/>
                      <a:gd name="T4" fmla="*/ 98 w 99"/>
                      <a:gd name="T5" fmla="*/ 5 h 21"/>
                      <a:gd name="T6" fmla="*/ 98 w 99"/>
                      <a:gd name="T7" fmla="*/ 7 h 21"/>
                      <a:gd name="T8" fmla="*/ 96 w 99"/>
                      <a:gd name="T9" fmla="*/ 8 h 21"/>
                      <a:gd name="T10" fmla="*/ 96 w 99"/>
                      <a:gd name="T11" fmla="*/ 10 h 21"/>
                      <a:gd name="T12" fmla="*/ 94 w 99"/>
                      <a:gd name="T13" fmla="*/ 10 h 21"/>
                      <a:gd name="T14" fmla="*/ 93 w 99"/>
                      <a:gd name="T15" fmla="*/ 12 h 21"/>
                      <a:gd name="T16" fmla="*/ 90 w 99"/>
                      <a:gd name="T17" fmla="*/ 13 h 21"/>
                      <a:gd name="T18" fmla="*/ 87 w 99"/>
                      <a:gd name="T19" fmla="*/ 15 h 21"/>
                      <a:gd name="T20" fmla="*/ 84 w 99"/>
                      <a:gd name="T21" fmla="*/ 16 h 21"/>
                      <a:gd name="T22" fmla="*/ 80 w 99"/>
                      <a:gd name="T23" fmla="*/ 16 h 21"/>
                      <a:gd name="T24" fmla="*/ 76 w 99"/>
                      <a:gd name="T25" fmla="*/ 17 h 21"/>
                      <a:gd name="T26" fmla="*/ 73 w 99"/>
                      <a:gd name="T27" fmla="*/ 17 h 21"/>
                      <a:gd name="T28" fmla="*/ 68 w 99"/>
                      <a:gd name="T29" fmla="*/ 18 h 21"/>
                      <a:gd name="T30" fmla="*/ 64 w 99"/>
                      <a:gd name="T31" fmla="*/ 18 h 21"/>
                      <a:gd name="T32" fmla="*/ 60 w 99"/>
                      <a:gd name="T33" fmla="*/ 18 h 21"/>
                      <a:gd name="T34" fmla="*/ 55 w 99"/>
                      <a:gd name="T35" fmla="*/ 18 h 21"/>
                      <a:gd name="T36" fmla="*/ 49 w 99"/>
                      <a:gd name="T37" fmla="*/ 20 h 21"/>
                      <a:gd name="T38" fmla="*/ 45 w 99"/>
                      <a:gd name="T39" fmla="*/ 18 h 21"/>
                      <a:gd name="T40" fmla="*/ 39 w 99"/>
                      <a:gd name="T41" fmla="*/ 18 h 21"/>
                      <a:gd name="T42" fmla="*/ 36 w 99"/>
                      <a:gd name="T43" fmla="*/ 18 h 21"/>
                      <a:gd name="T44" fmla="*/ 30 w 99"/>
                      <a:gd name="T45" fmla="*/ 18 h 21"/>
                      <a:gd name="T46" fmla="*/ 26 w 99"/>
                      <a:gd name="T47" fmla="*/ 17 h 21"/>
                      <a:gd name="T48" fmla="*/ 22 w 99"/>
                      <a:gd name="T49" fmla="*/ 17 h 21"/>
                      <a:gd name="T50" fmla="*/ 19 w 99"/>
                      <a:gd name="T51" fmla="*/ 16 h 21"/>
                      <a:gd name="T52" fmla="*/ 15 w 99"/>
                      <a:gd name="T53" fmla="*/ 16 h 21"/>
                      <a:gd name="T54" fmla="*/ 12 w 99"/>
                      <a:gd name="T55" fmla="*/ 15 h 21"/>
                      <a:gd name="T56" fmla="*/ 9 w 99"/>
                      <a:gd name="T57" fmla="*/ 13 h 21"/>
                      <a:gd name="T58" fmla="*/ 7 w 99"/>
                      <a:gd name="T59" fmla="*/ 12 h 21"/>
                      <a:gd name="T60" fmla="*/ 4 w 99"/>
                      <a:gd name="T61" fmla="*/ 10 h 21"/>
                      <a:gd name="T62" fmla="*/ 3 w 99"/>
                      <a:gd name="T63" fmla="*/ 10 h 21"/>
                      <a:gd name="T64" fmla="*/ 2 w 99"/>
                      <a:gd name="T65" fmla="*/ 8 h 21"/>
                      <a:gd name="T66" fmla="*/ 2 w 99"/>
                      <a:gd name="T67" fmla="*/ 7 h 21"/>
                      <a:gd name="T68" fmla="*/ 2 w 99"/>
                      <a:gd name="T69" fmla="*/ 5 h 21"/>
                      <a:gd name="T70" fmla="*/ 2 w 99"/>
                      <a:gd name="T71" fmla="*/ 0 h 21"/>
                      <a:gd name="T72" fmla="*/ 0 w 99"/>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21">
                        <a:moveTo>
                          <a:pt x="0" y="0"/>
                        </a:moveTo>
                        <a:lnTo>
                          <a:pt x="98" y="0"/>
                        </a:lnTo>
                        <a:lnTo>
                          <a:pt x="98" y="5"/>
                        </a:lnTo>
                        <a:lnTo>
                          <a:pt x="98" y="7"/>
                        </a:lnTo>
                        <a:lnTo>
                          <a:pt x="96" y="8"/>
                        </a:lnTo>
                        <a:lnTo>
                          <a:pt x="96" y="10"/>
                        </a:lnTo>
                        <a:lnTo>
                          <a:pt x="94" y="10"/>
                        </a:lnTo>
                        <a:lnTo>
                          <a:pt x="93" y="12"/>
                        </a:lnTo>
                        <a:lnTo>
                          <a:pt x="90" y="13"/>
                        </a:lnTo>
                        <a:lnTo>
                          <a:pt x="87" y="15"/>
                        </a:lnTo>
                        <a:lnTo>
                          <a:pt x="84" y="16"/>
                        </a:lnTo>
                        <a:lnTo>
                          <a:pt x="80" y="16"/>
                        </a:lnTo>
                        <a:lnTo>
                          <a:pt x="76" y="17"/>
                        </a:lnTo>
                        <a:lnTo>
                          <a:pt x="73" y="17"/>
                        </a:lnTo>
                        <a:lnTo>
                          <a:pt x="68" y="18"/>
                        </a:lnTo>
                        <a:lnTo>
                          <a:pt x="64" y="18"/>
                        </a:lnTo>
                        <a:lnTo>
                          <a:pt x="60" y="18"/>
                        </a:lnTo>
                        <a:lnTo>
                          <a:pt x="55" y="18"/>
                        </a:lnTo>
                        <a:lnTo>
                          <a:pt x="49" y="20"/>
                        </a:lnTo>
                        <a:lnTo>
                          <a:pt x="45" y="18"/>
                        </a:lnTo>
                        <a:lnTo>
                          <a:pt x="39" y="18"/>
                        </a:lnTo>
                        <a:lnTo>
                          <a:pt x="36" y="18"/>
                        </a:lnTo>
                        <a:lnTo>
                          <a:pt x="30" y="18"/>
                        </a:lnTo>
                        <a:lnTo>
                          <a:pt x="26" y="17"/>
                        </a:lnTo>
                        <a:lnTo>
                          <a:pt x="22" y="17"/>
                        </a:lnTo>
                        <a:lnTo>
                          <a:pt x="19" y="16"/>
                        </a:lnTo>
                        <a:lnTo>
                          <a:pt x="15" y="16"/>
                        </a:lnTo>
                        <a:lnTo>
                          <a:pt x="12" y="15"/>
                        </a:lnTo>
                        <a:lnTo>
                          <a:pt x="9" y="13"/>
                        </a:lnTo>
                        <a:lnTo>
                          <a:pt x="7" y="12"/>
                        </a:lnTo>
                        <a:lnTo>
                          <a:pt x="4" y="10"/>
                        </a:lnTo>
                        <a:lnTo>
                          <a:pt x="3" y="10"/>
                        </a:lnTo>
                        <a:lnTo>
                          <a:pt x="2" y="8"/>
                        </a:lnTo>
                        <a:lnTo>
                          <a:pt x="2" y="7"/>
                        </a:lnTo>
                        <a:lnTo>
                          <a:pt x="2" y="5"/>
                        </a:lnTo>
                        <a:lnTo>
                          <a:pt x="2" y="0"/>
                        </a:lnTo>
                        <a:lnTo>
                          <a:pt x="0" y="0"/>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6" name="Freeform 1846"/>
                  <p:cNvSpPr>
                    <a:spLocks noChangeAspect="1"/>
                  </p:cNvSpPr>
                  <p:nvPr/>
                </p:nvSpPr>
                <p:spPr bwMode="auto">
                  <a:xfrm>
                    <a:off x="5016" y="1318"/>
                    <a:ext cx="18" cy="17"/>
                  </a:xfrm>
                  <a:custGeom>
                    <a:avLst/>
                    <a:gdLst>
                      <a:gd name="T0" fmla="*/ 17 w 18"/>
                      <a:gd name="T1" fmla="*/ 0 h 17"/>
                      <a:gd name="T2" fmla="*/ 0 w 18"/>
                      <a:gd name="T3" fmla="*/ 0 h 17"/>
                      <a:gd name="T4" fmla="*/ 0 w 18"/>
                      <a:gd name="T5" fmla="*/ 5 h 17"/>
                      <a:gd name="T6" fmla="*/ 0 w 18"/>
                      <a:gd name="T7" fmla="*/ 6 h 17"/>
                      <a:gd name="T8" fmla="*/ 0 w 18"/>
                      <a:gd name="T9" fmla="*/ 8 h 17"/>
                      <a:gd name="T10" fmla="*/ 3 w 18"/>
                      <a:gd name="T11" fmla="*/ 9 h 17"/>
                      <a:gd name="T12" fmla="*/ 4 w 18"/>
                      <a:gd name="T13" fmla="*/ 11 h 17"/>
                      <a:gd name="T14" fmla="*/ 7 w 18"/>
                      <a:gd name="T15" fmla="*/ 13 h 17"/>
                      <a:gd name="T16" fmla="*/ 9 w 18"/>
                      <a:gd name="T17" fmla="*/ 13 h 17"/>
                      <a:gd name="T18" fmla="*/ 13 w 18"/>
                      <a:gd name="T19" fmla="*/ 14 h 17"/>
                      <a:gd name="T20" fmla="*/ 17 w 18"/>
                      <a:gd name="T21" fmla="*/ 16 h 17"/>
                      <a:gd name="T22" fmla="*/ 17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17" y="0"/>
                        </a:moveTo>
                        <a:lnTo>
                          <a:pt x="0" y="0"/>
                        </a:lnTo>
                        <a:lnTo>
                          <a:pt x="0" y="5"/>
                        </a:lnTo>
                        <a:lnTo>
                          <a:pt x="0" y="6"/>
                        </a:lnTo>
                        <a:lnTo>
                          <a:pt x="0" y="8"/>
                        </a:lnTo>
                        <a:lnTo>
                          <a:pt x="3" y="9"/>
                        </a:lnTo>
                        <a:lnTo>
                          <a:pt x="4" y="11"/>
                        </a:lnTo>
                        <a:lnTo>
                          <a:pt x="7" y="13"/>
                        </a:lnTo>
                        <a:lnTo>
                          <a:pt x="9" y="13"/>
                        </a:lnTo>
                        <a:lnTo>
                          <a:pt x="13" y="14"/>
                        </a:lnTo>
                        <a:lnTo>
                          <a:pt x="17" y="16"/>
                        </a:lnTo>
                        <a:lnTo>
                          <a:pt x="17" y="0"/>
                        </a:lnTo>
                      </a:path>
                    </a:pathLst>
                  </a:custGeom>
                  <a:solidFill>
                    <a:srgbClr val="464D4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7" name="Freeform 1847"/>
                  <p:cNvSpPr>
                    <a:spLocks noChangeAspect="1"/>
                  </p:cNvSpPr>
                  <p:nvPr/>
                </p:nvSpPr>
                <p:spPr bwMode="auto">
                  <a:xfrm>
                    <a:off x="5033" y="1318"/>
                    <a:ext cx="4" cy="17"/>
                  </a:xfrm>
                  <a:custGeom>
                    <a:avLst/>
                    <a:gdLst>
                      <a:gd name="T0" fmla="*/ 0 w 4"/>
                      <a:gd name="T1" fmla="*/ 0 h 17"/>
                      <a:gd name="T2" fmla="*/ 3 w 4"/>
                      <a:gd name="T3" fmla="*/ 0 h 17"/>
                      <a:gd name="T4" fmla="*/ 3 w 4"/>
                      <a:gd name="T5" fmla="*/ 16 h 17"/>
                      <a:gd name="T6" fmla="*/ 2 w 4"/>
                      <a:gd name="T7" fmla="*/ 16 h 17"/>
                      <a:gd name="T8" fmla="*/ 0 w 4"/>
                      <a:gd name="T9" fmla="*/ 16 h 17"/>
                      <a:gd name="T10" fmla="*/ 0 w 4"/>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7">
                        <a:moveTo>
                          <a:pt x="0" y="0"/>
                        </a:moveTo>
                        <a:lnTo>
                          <a:pt x="3" y="0"/>
                        </a:lnTo>
                        <a:lnTo>
                          <a:pt x="3" y="16"/>
                        </a:lnTo>
                        <a:lnTo>
                          <a:pt x="2" y="16"/>
                        </a:lnTo>
                        <a:lnTo>
                          <a:pt x="0" y="16"/>
                        </a:lnTo>
                        <a:lnTo>
                          <a:pt x="0" y="0"/>
                        </a:lnTo>
                      </a:path>
                    </a:pathLst>
                  </a:custGeom>
                  <a:solidFill>
                    <a:srgbClr val="4E555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8" name="Freeform 1848"/>
                  <p:cNvSpPr>
                    <a:spLocks noChangeAspect="1"/>
                  </p:cNvSpPr>
                  <p:nvPr/>
                </p:nvSpPr>
                <p:spPr bwMode="auto">
                  <a:xfrm>
                    <a:off x="5037" y="1318"/>
                    <a:ext cx="4" cy="17"/>
                  </a:xfrm>
                  <a:custGeom>
                    <a:avLst/>
                    <a:gdLst>
                      <a:gd name="T0" fmla="*/ 0 w 4"/>
                      <a:gd name="T1" fmla="*/ 0 h 17"/>
                      <a:gd name="T2" fmla="*/ 3 w 4"/>
                      <a:gd name="T3" fmla="*/ 0 h 17"/>
                      <a:gd name="T4" fmla="*/ 3 w 4"/>
                      <a:gd name="T5" fmla="*/ 16 h 17"/>
                      <a:gd name="T6" fmla="*/ 2 w 4"/>
                      <a:gd name="T7" fmla="*/ 16 h 17"/>
                      <a:gd name="T8" fmla="*/ 1 w 4"/>
                      <a:gd name="T9" fmla="*/ 16 h 17"/>
                      <a:gd name="T10" fmla="*/ 0 w 4"/>
                      <a:gd name="T11" fmla="*/ 15 h 17"/>
                      <a:gd name="T12" fmla="*/ 0 w 4"/>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7">
                        <a:moveTo>
                          <a:pt x="0" y="0"/>
                        </a:moveTo>
                        <a:lnTo>
                          <a:pt x="3" y="0"/>
                        </a:lnTo>
                        <a:lnTo>
                          <a:pt x="3" y="16"/>
                        </a:lnTo>
                        <a:lnTo>
                          <a:pt x="2" y="16"/>
                        </a:lnTo>
                        <a:lnTo>
                          <a:pt x="1" y="16"/>
                        </a:lnTo>
                        <a:lnTo>
                          <a:pt x="0" y="15"/>
                        </a:lnTo>
                        <a:lnTo>
                          <a:pt x="0" y="0"/>
                        </a:lnTo>
                      </a:path>
                    </a:pathLst>
                  </a:custGeom>
                  <a:solidFill>
                    <a:srgbClr val="555F5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9" name="Freeform 1849"/>
                  <p:cNvSpPr>
                    <a:spLocks noChangeAspect="1"/>
                  </p:cNvSpPr>
                  <p:nvPr/>
                </p:nvSpPr>
                <p:spPr bwMode="auto">
                  <a:xfrm>
                    <a:off x="5040" y="1318"/>
                    <a:ext cx="3" cy="17"/>
                  </a:xfrm>
                  <a:custGeom>
                    <a:avLst/>
                    <a:gdLst>
                      <a:gd name="T0" fmla="*/ 0 w 3"/>
                      <a:gd name="T1" fmla="*/ 0 h 17"/>
                      <a:gd name="T2" fmla="*/ 2 w 3"/>
                      <a:gd name="T3" fmla="*/ 0 h 17"/>
                      <a:gd name="T4" fmla="*/ 2 w 3"/>
                      <a:gd name="T5" fmla="*/ 16 h 17"/>
                      <a:gd name="T6" fmla="*/ 1 w 3"/>
                      <a:gd name="T7" fmla="*/ 16 h 17"/>
                      <a:gd name="T8" fmla="*/ 0 w 3"/>
                      <a:gd name="T9" fmla="*/ 16 h 17"/>
                      <a:gd name="T10" fmla="*/ 0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0" y="0"/>
                        </a:moveTo>
                        <a:lnTo>
                          <a:pt x="2" y="0"/>
                        </a:lnTo>
                        <a:lnTo>
                          <a:pt x="2" y="16"/>
                        </a:lnTo>
                        <a:lnTo>
                          <a:pt x="1" y="16"/>
                        </a:lnTo>
                        <a:lnTo>
                          <a:pt x="0" y="16"/>
                        </a:lnTo>
                        <a:lnTo>
                          <a:pt x="0" y="0"/>
                        </a:lnTo>
                      </a:path>
                    </a:pathLst>
                  </a:custGeom>
                  <a:solidFill>
                    <a:srgbClr val="5F666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0" name="Freeform 1850"/>
                  <p:cNvSpPr>
                    <a:spLocks noChangeAspect="1"/>
                  </p:cNvSpPr>
                  <p:nvPr/>
                </p:nvSpPr>
                <p:spPr bwMode="auto">
                  <a:xfrm>
                    <a:off x="5043" y="1318"/>
                    <a:ext cx="5" cy="19"/>
                  </a:xfrm>
                  <a:custGeom>
                    <a:avLst/>
                    <a:gdLst>
                      <a:gd name="T0" fmla="*/ 0 w 5"/>
                      <a:gd name="T1" fmla="*/ 0 h 19"/>
                      <a:gd name="T2" fmla="*/ 4 w 5"/>
                      <a:gd name="T3" fmla="*/ 0 h 19"/>
                      <a:gd name="T4" fmla="*/ 4 w 5"/>
                      <a:gd name="T5" fmla="*/ 18 h 19"/>
                      <a:gd name="T6" fmla="*/ 2 w 5"/>
                      <a:gd name="T7" fmla="*/ 18 h 19"/>
                      <a:gd name="T8" fmla="*/ 2 w 5"/>
                      <a:gd name="T9" fmla="*/ 16 h 19"/>
                      <a:gd name="T10" fmla="*/ 0 w 5"/>
                      <a:gd name="T11" fmla="*/ 16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2" y="16"/>
                        </a:lnTo>
                        <a:lnTo>
                          <a:pt x="0" y="16"/>
                        </a:lnTo>
                        <a:lnTo>
                          <a:pt x="0" y="0"/>
                        </a:lnTo>
                      </a:path>
                    </a:pathLst>
                  </a:custGeom>
                  <a:solidFill>
                    <a:srgbClr val="676E6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1" name="Freeform 1851"/>
                  <p:cNvSpPr>
                    <a:spLocks noChangeAspect="1"/>
                  </p:cNvSpPr>
                  <p:nvPr/>
                </p:nvSpPr>
                <p:spPr bwMode="auto">
                  <a:xfrm>
                    <a:off x="5047" y="1318"/>
                    <a:ext cx="3" cy="19"/>
                  </a:xfrm>
                  <a:custGeom>
                    <a:avLst/>
                    <a:gdLst>
                      <a:gd name="T0" fmla="*/ 0 w 3"/>
                      <a:gd name="T1" fmla="*/ 0 h 19"/>
                      <a:gd name="T2" fmla="*/ 2 w 3"/>
                      <a:gd name="T3" fmla="*/ 0 h 19"/>
                      <a:gd name="T4" fmla="*/ 2 w 3"/>
                      <a:gd name="T5" fmla="*/ 18 h 19"/>
                      <a:gd name="T6" fmla="*/ 1 w 3"/>
                      <a:gd name="T7" fmla="*/ 18 h 19"/>
                      <a:gd name="T8" fmla="*/ 0 w 3"/>
                      <a:gd name="T9" fmla="*/ 18 h 19"/>
                      <a:gd name="T10" fmla="*/ 0 w 3"/>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9">
                        <a:moveTo>
                          <a:pt x="0" y="0"/>
                        </a:moveTo>
                        <a:lnTo>
                          <a:pt x="2" y="0"/>
                        </a:lnTo>
                        <a:lnTo>
                          <a:pt x="2" y="18"/>
                        </a:lnTo>
                        <a:lnTo>
                          <a:pt x="1" y="18"/>
                        </a:lnTo>
                        <a:lnTo>
                          <a:pt x="0" y="18"/>
                        </a:lnTo>
                        <a:lnTo>
                          <a:pt x="0" y="0"/>
                        </a:lnTo>
                      </a:path>
                    </a:pathLst>
                  </a:custGeom>
                  <a:solidFill>
                    <a:srgbClr val="6F767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2" name="Freeform 1852"/>
                  <p:cNvSpPr>
                    <a:spLocks noChangeAspect="1"/>
                  </p:cNvSpPr>
                  <p:nvPr/>
                </p:nvSpPr>
                <p:spPr bwMode="auto">
                  <a:xfrm>
                    <a:off x="5049" y="1318"/>
                    <a:ext cx="6" cy="19"/>
                  </a:xfrm>
                  <a:custGeom>
                    <a:avLst/>
                    <a:gdLst>
                      <a:gd name="T0" fmla="*/ 0 w 6"/>
                      <a:gd name="T1" fmla="*/ 0 h 19"/>
                      <a:gd name="T2" fmla="*/ 5 w 6"/>
                      <a:gd name="T3" fmla="*/ 0 h 19"/>
                      <a:gd name="T4" fmla="*/ 5 w 6"/>
                      <a:gd name="T5" fmla="*/ 18 h 19"/>
                      <a:gd name="T6" fmla="*/ 3 w 6"/>
                      <a:gd name="T7" fmla="*/ 18 h 19"/>
                      <a:gd name="T8" fmla="*/ 2 w 6"/>
                      <a:gd name="T9" fmla="*/ 18 h 19"/>
                      <a:gd name="T10" fmla="*/ 0 w 6"/>
                      <a:gd name="T11" fmla="*/ 18 h 19"/>
                      <a:gd name="T12" fmla="*/ 0 w 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9">
                        <a:moveTo>
                          <a:pt x="0" y="0"/>
                        </a:moveTo>
                        <a:lnTo>
                          <a:pt x="5" y="0"/>
                        </a:lnTo>
                        <a:lnTo>
                          <a:pt x="5" y="18"/>
                        </a:lnTo>
                        <a:lnTo>
                          <a:pt x="3" y="18"/>
                        </a:lnTo>
                        <a:lnTo>
                          <a:pt x="2" y="18"/>
                        </a:lnTo>
                        <a:lnTo>
                          <a:pt x="0" y="18"/>
                        </a:lnTo>
                        <a:lnTo>
                          <a:pt x="0" y="0"/>
                        </a:lnTo>
                      </a:path>
                    </a:pathLst>
                  </a:custGeom>
                  <a:solidFill>
                    <a:srgbClr val="767D7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3" name="Freeform 1853"/>
                  <p:cNvSpPr>
                    <a:spLocks noChangeAspect="1"/>
                  </p:cNvSpPr>
                  <p:nvPr/>
                </p:nvSpPr>
                <p:spPr bwMode="auto">
                  <a:xfrm>
                    <a:off x="5054" y="1318"/>
                    <a:ext cx="3" cy="19"/>
                  </a:xfrm>
                  <a:custGeom>
                    <a:avLst/>
                    <a:gdLst>
                      <a:gd name="T0" fmla="*/ 0 w 3"/>
                      <a:gd name="T1" fmla="*/ 0 h 19"/>
                      <a:gd name="T2" fmla="*/ 2 w 3"/>
                      <a:gd name="T3" fmla="*/ 0 h 19"/>
                      <a:gd name="T4" fmla="*/ 2 w 3"/>
                      <a:gd name="T5" fmla="*/ 18 h 19"/>
                      <a:gd name="T6" fmla="*/ 1 w 3"/>
                      <a:gd name="T7" fmla="*/ 18 h 19"/>
                      <a:gd name="T8" fmla="*/ 0 w 3"/>
                      <a:gd name="T9" fmla="*/ 18 h 19"/>
                      <a:gd name="T10" fmla="*/ 0 w 3"/>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9">
                        <a:moveTo>
                          <a:pt x="0" y="0"/>
                        </a:moveTo>
                        <a:lnTo>
                          <a:pt x="2" y="0"/>
                        </a:lnTo>
                        <a:lnTo>
                          <a:pt x="2" y="18"/>
                        </a:lnTo>
                        <a:lnTo>
                          <a:pt x="1" y="18"/>
                        </a:lnTo>
                        <a:lnTo>
                          <a:pt x="0" y="18"/>
                        </a:lnTo>
                        <a:lnTo>
                          <a:pt x="0" y="0"/>
                        </a:lnTo>
                      </a:path>
                    </a:pathLst>
                  </a:custGeom>
                  <a:solidFill>
                    <a:srgbClr val="7E858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4" name="Freeform 1854"/>
                  <p:cNvSpPr>
                    <a:spLocks noChangeAspect="1"/>
                  </p:cNvSpPr>
                  <p:nvPr/>
                </p:nvSpPr>
                <p:spPr bwMode="auto">
                  <a:xfrm>
                    <a:off x="5056"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868D8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5" name="Freeform 1855"/>
                  <p:cNvSpPr>
                    <a:spLocks noChangeAspect="1"/>
                  </p:cNvSpPr>
                  <p:nvPr/>
                </p:nvSpPr>
                <p:spPr bwMode="auto">
                  <a:xfrm>
                    <a:off x="5060"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8D979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6" name="Freeform 1856"/>
                  <p:cNvSpPr>
                    <a:spLocks noChangeAspect="1"/>
                  </p:cNvSpPr>
                  <p:nvPr/>
                </p:nvSpPr>
                <p:spPr bwMode="auto">
                  <a:xfrm>
                    <a:off x="5063"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989F9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7" name="Freeform 1857"/>
                  <p:cNvSpPr>
                    <a:spLocks noChangeAspect="1"/>
                  </p:cNvSpPr>
                  <p:nvPr/>
                </p:nvSpPr>
                <p:spPr bwMode="auto">
                  <a:xfrm>
                    <a:off x="5067"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9FA6A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8" name="Freeform 1858"/>
                  <p:cNvSpPr>
                    <a:spLocks noChangeAspect="1"/>
                  </p:cNvSpPr>
                  <p:nvPr/>
                </p:nvSpPr>
                <p:spPr bwMode="auto">
                  <a:xfrm>
                    <a:off x="5070"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A7AEA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9" name="Freeform 1859"/>
                  <p:cNvSpPr>
                    <a:spLocks noChangeAspect="1"/>
                  </p:cNvSpPr>
                  <p:nvPr/>
                </p:nvSpPr>
                <p:spPr bwMode="auto">
                  <a:xfrm>
                    <a:off x="5074" y="1318"/>
                    <a:ext cx="4" cy="19"/>
                  </a:xfrm>
                  <a:custGeom>
                    <a:avLst/>
                    <a:gdLst>
                      <a:gd name="T0" fmla="*/ 0 w 4"/>
                      <a:gd name="T1" fmla="*/ 0 h 19"/>
                      <a:gd name="T2" fmla="*/ 3 w 4"/>
                      <a:gd name="T3" fmla="*/ 0 h 19"/>
                      <a:gd name="T4" fmla="*/ 3 w 4"/>
                      <a:gd name="T5" fmla="*/ 18 h 19"/>
                      <a:gd name="T6" fmla="*/ 1 w 4"/>
                      <a:gd name="T7" fmla="*/ 18 h 19"/>
                      <a:gd name="T8" fmla="*/ 0 w 4"/>
                      <a:gd name="T9" fmla="*/ 18 h 19"/>
                      <a:gd name="T10" fmla="*/ 0 w 4"/>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9">
                        <a:moveTo>
                          <a:pt x="0" y="0"/>
                        </a:moveTo>
                        <a:lnTo>
                          <a:pt x="3" y="0"/>
                        </a:lnTo>
                        <a:lnTo>
                          <a:pt x="3" y="18"/>
                        </a:lnTo>
                        <a:lnTo>
                          <a:pt x="1" y="18"/>
                        </a:lnTo>
                        <a:lnTo>
                          <a:pt x="0" y="18"/>
                        </a:lnTo>
                        <a:lnTo>
                          <a:pt x="0" y="0"/>
                        </a:lnTo>
                      </a:path>
                    </a:pathLst>
                  </a:custGeom>
                  <a:solidFill>
                    <a:srgbClr val="AFB6B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0" name="Freeform 1860"/>
                  <p:cNvSpPr>
                    <a:spLocks noChangeAspect="1"/>
                  </p:cNvSpPr>
                  <p:nvPr/>
                </p:nvSpPr>
                <p:spPr bwMode="auto">
                  <a:xfrm>
                    <a:off x="5077" y="1318"/>
                    <a:ext cx="5" cy="19"/>
                  </a:xfrm>
                  <a:custGeom>
                    <a:avLst/>
                    <a:gdLst>
                      <a:gd name="T0" fmla="*/ 0 w 5"/>
                      <a:gd name="T1" fmla="*/ 0 h 19"/>
                      <a:gd name="T2" fmla="*/ 4 w 5"/>
                      <a:gd name="T3" fmla="*/ 0 h 19"/>
                      <a:gd name="T4" fmla="*/ 4 w 5"/>
                      <a:gd name="T5" fmla="*/ 18 h 19"/>
                      <a:gd name="T6" fmla="*/ 2 w 5"/>
                      <a:gd name="T7" fmla="*/ 18 h 19"/>
                      <a:gd name="T8" fmla="*/ 2 w 5"/>
                      <a:gd name="T9" fmla="*/ 18 h 19"/>
                      <a:gd name="T10" fmla="*/ 0 w 5"/>
                      <a:gd name="T11" fmla="*/ 18 h 19"/>
                      <a:gd name="T12" fmla="*/ 0 w 5"/>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9">
                        <a:moveTo>
                          <a:pt x="0" y="0"/>
                        </a:moveTo>
                        <a:lnTo>
                          <a:pt x="4" y="0"/>
                        </a:lnTo>
                        <a:lnTo>
                          <a:pt x="4" y="18"/>
                        </a:lnTo>
                        <a:lnTo>
                          <a:pt x="2" y="18"/>
                        </a:lnTo>
                        <a:lnTo>
                          <a:pt x="0" y="18"/>
                        </a:lnTo>
                        <a:lnTo>
                          <a:pt x="0" y="0"/>
                        </a:lnTo>
                      </a:path>
                    </a:pathLst>
                  </a:custGeom>
                  <a:solidFill>
                    <a:srgbClr val="B6BDBD"/>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1" name="Freeform 1861"/>
                  <p:cNvSpPr>
                    <a:spLocks noChangeAspect="1"/>
                  </p:cNvSpPr>
                  <p:nvPr/>
                </p:nvSpPr>
                <p:spPr bwMode="auto">
                  <a:xfrm>
                    <a:off x="5081" y="1318"/>
                    <a:ext cx="3" cy="19"/>
                  </a:xfrm>
                  <a:custGeom>
                    <a:avLst/>
                    <a:gdLst>
                      <a:gd name="T0" fmla="*/ 0 w 3"/>
                      <a:gd name="T1" fmla="*/ 0 h 19"/>
                      <a:gd name="T2" fmla="*/ 2 w 3"/>
                      <a:gd name="T3" fmla="*/ 0 h 19"/>
                      <a:gd name="T4" fmla="*/ 2 w 3"/>
                      <a:gd name="T5" fmla="*/ 16 h 19"/>
                      <a:gd name="T6" fmla="*/ 1 w 3"/>
                      <a:gd name="T7" fmla="*/ 16 h 19"/>
                      <a:gd name="T8" fmla="*/ 1 w 3"/>
                      <a:gd name="T9" fmla="*/ 18 h 19"/>
                      <a:gd name="T10" fmla="*/ 0 w 3"/>
                      <a:gd name="T11" fmla="*/ 18 h 19"/>
                      <a:gd name="T12" fmla="*/ 0 w 3"/>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9">
                        <a:moveTo>
                          <a:pt x="0" y="0"/>
                        </a:moveTo>
                        <a:lnTo>
                          <a:pt x="2" y="0"/>
                        </a:lnTo>
                        <a:lnTo>
                          <a:pt x="2" y="16"/>
                        </a:lnTo>
                        <a:lnTo>
                          <a:pt x="1" y="16"/>
                        </a:lnTo>
                        <a:lnTo>
                          <a:pt x="1" y="18"/>
                        </a:lnTo>
                        <a:lnTo>
                          <a:pt x="0" y="18"/>
                        </a:lnTo>
                        <a:lnTo>
                          <a:pt x="0" y="0"/>
                        </a:lnTo>
                      </a:path>
                    </a:pathLst>
                  </a:custGeom>
                  <a:solidFill>
                    <a:srgbClr val="BEC5C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2" name="Freeform 1862"/>
                  <p:cNvSpPr>
                    <a:spLocks noChangeAspect="1"/>
                  </p:cNvSpPr>
                  <p:nvPr/>
                </p:nvSpPr>
                <p:spPr bwMode="auto">
                  <a:xfrm>
                    <a:off x="5084" y="1318"/>
                    <a:ext cx="5" cy="17"/>
                  </a:xfrm>
                  <a:custGeom>
                    <a:avLst/>
                    <a:gdLst>
                      <a:gd name="T0" fmla="*/ 0 w 5"/>
                      <a:gd name="T1" fmla="*/ 0 h 17"/>
                      <a:gd name="T2" fmla="*/ 4 w 5"/>
                      <a:gd name="T3" fmla="*/ 0 h 17"/>
                      <a:gd name="T4" fmla="*/ 4 w 5"/>
                      <a:gd name="T5" fmla="*/ 16 h 17"/>
                      <a:gd name="T6" fmla="*/ 2 w 5"/>
                      <a:gd name="T7" fmla="*/ 16 h 17"/>
                      <a:gd name="T8" fmla="*/ 2 w 5"/>
                      <a:gd name="T9" fmla="*/ 16 h 17"/>
                      <a:gd name="T10" fmla="*/ 0 w 5"/>
                      <a:gd name="T11" fmla="*/ 16 h 17"/>
                      <a:gd name="T12" fmla="*/ 0 w 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7">
                        <a:moveTo>
                          <a:pt x="0" y="0"/>
                        </a:moveTo>
                        <a:lnTo>
                          <a:pt x="4" y="0"/>
                        </a:lnTo>
                        <a:lnTo>
                          <a:pt x="4" y="16"/>
                        </a:lnTo>
                        <a:lnTo>
                          <a:pt x="2" y="16"/>
                        </a:lnTo>
                        <a:lnTo>
                          <a:pt x="0" y="16"/>
                        </a:lnTo>
                        <a:lnTo>
                          <a:pt x="0" y="0"/>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3" name="Freeform 1863"/>
                  <p:cNvSpPr>
                    <a:spLocks noChangeAspect="1"/>
                  </p:cNvSpPr>
                  <p:nvPr/>
                </p:nvSpPr>
                <p:spPr bwMode="auto">
                  <a:xfrm>
                    <a:off x="5088" y="1318"/>
                    <a:ext cx="3" cy="17"/>
                  </a:xfrm>
                  <a:custGeom>
                    <a:avLst/>
                    <a:gdLst>
                      <a:gd name="T0" fmla="*/ 0 w 3"/>
                      <a:gd name="T1" fmla="*/ 0 h 17"/>
                      <a:gd name="T2" fmla="*/ 2 w 3"/>
                      <a:gd name="T3" fmla="*/ 0 h 17"/>
                      <a:gd name="T4" fmla="*/ 2 w 3"/>
                      <a:gd name="T5" fmla="*/ 16 h 17"/>
                      <a:gd name="T6" fmla="*/ 1 w 3"/>
                      <a:gd name="T7" fmla="*/ 16 h 17"/>
                      <a:gd name="T8" fmla="*/ 0 w 3"/>
                      <a:gd name="T9" fmla="*/ 16 h 17"/>
                      <a:gd name="T10" fmla="*/ 0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0" y="0"/>
                        </a:moveTo>
                        <a:lnTo>
                          <a:pt x="2" y="0"/>
                        </a:lnTo>
                        <a:lnTo>
                          <a:pt x="2" y="16"/>
                        </a:lnTo>
                        <a:lnTo>
                          <a:pt x="1" y="16"/>
                        </a:lnTo>
                        <a:lnTo>
                          <a:pt x="0" y="16"/>
                        </a:lnTo>
                        <a:lnTo>
                          <a:pt x="0" y="0"/>
                        </a:lnTo>
                      </a:path>
                    </a:pathLst>
                  </a:custGeom>
                  <a:solidFill>
                    <a:srgbClr val="CDD7D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4" name="Freeform 1864"/>
                  <p:cNvSpPr>
                    <a:spLocks noChangeAspect="1"/>
                  </p:cNvSpPr>
                  <p:nvPr/>
                </p:nvSpPr>
                <p:spPr bwMode="auto">
                  <a:xfrm>
                    <a:off x="5090" y="1318"/>
                    <a:ext cx="5" cy="17"/>
                  </a:xfrm>
                  <a:custGeom>
                    <a:avLst/>
                    <a:gdLst>
                      <a:gd name="T0" fmla="*/ 0 w 5"/>
                      <a:gd name="T1" fmla="*/ 0 h 17"/>
                      <a:gd name="T2" fmla="*/ 4 w 5"/>
                      <a:gd name="T3" fmla="*/ 0 h 17"/>
                      <a:gd name="T4" fmla="*/ 4 w 5"/>
                      <a:gd name="T5" fmla="*/ 15 h 17"/>
                      <a:gd name="T6" fmla="*/ 2 w 5"/>
                      <a:gd name="T7" fmla="*/ 15 h 17"/>
                      <a:gd name="T8" fmla="*/ 2 w 5"/>
                      <a:gd name="T9" fmla="*/ 15 h 17"/>
                      <a:gd name="T10" fmla="*/ 0 w 5"/>
                      <a:gd name="T11" fmla="*/ 16 h 17"/>
                      <a:gd name="T12" fmla="*/ 0 w 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7">
                        <a:moveTo>
                          <a:pt x="0" y="0"/>
                        </a:moveTo>
                        <a:lnTo>
                          <a:pt x="4" y="0"/>
                        </a:lnTo>
                        <a:lnTo>
                          <a:pt x="4" y="15"/>
                        </a:lnTo>
                        <a:lnTo>
                          <a:pt x="2" y="15"/>
                        </a:lnTo>
                        <a:lnTo>
                          <a:pt x="0" y="16"/>
                        </a:lnTo>
                        <a:lnTo>
                          <a:pt x="0" y="0"/>
                        </a:lnTo>
                      </a:path>
                    </a:pathLst>
                  </a:custGeom>
                  <a:solidFill>
                    <a:srgbClr val="D7DED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5" name="Freeform 1865"/>
                  <p:cNvSpPr>
                    <a:spLocks noChangeAspect="1"/>
                  </p:cNvSpPr>
                  <p:nvPr/>
                </p:nvSpPr>
                <p:spPr bwMode="auto">
                  <a:xfrm>
                    <a:off x="5095" y="1318"/>
                    <a:ext cx="18" cy="17"/>
                  </a:xfrm>
                  <a:custGeom>
                    <a:avLst/>
                    <a:gdLst>
                      <a:gd name="T0" fmla="*/ 0 w 18"/>
                      <a:gd name="T1" fmla="*/ 0 h 17"/>
                      <a:gd name="T2" fmla="*/ 17 w 18"/>
                      <a:gd name="T3" fmla="*/ 0 h 17"/>
                      <a:gd name="T4" fmla="*/ 17 w 18"/>
                      <a:gd name="T5" fmla="*/ 5 h 17"/>
                      <a:gd name="T6" fmla="*/ 17 w 18"/>
                      <a:gd name="T7" fmla="*/ 6 h 17"/>
                      <a:gd name="T8" fmla="*/ 16 w 18"/>
                      <a:gd name="T9" fmla="*/ 8 h 17"/>
                      <a:gd name="T10" fmla="*/ 15 w 18"/>
                      <a:gd name="T11" fmla="*/ 9 h 17"/>
                      <a:gd name="T12" fmla="*/ 13 w 18"/>
                      <a:gd name="T13" fmla="*/ 11 h 17"/>
                      <a:gd name="T14" fmla="*/ 11 w 18"/>
                      <a:gd name="T15" fmla="*/ 13 h 17"/>
                      <a:gd name="T16" fmla="*/ 8 w 18"/>
                      <a:gd name="T17" fmla="*/ 13 h 17"/>
                      <a:gd name="T18" fmla="*/ 4 w 18"/>
                      <a:gd name="T19" fmla="*/ 14 h 17"/>
                      <a:gd name="T20" fmla="*/ 0 w 18"/>
                      <a:gd name="T21" fmla="*/ 16 h 17"/>
                      <a:gd name="T22" fmla="*/ 0 w 1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0" y="0"/>
                        </a:moveTo>
                        <a:lnTo>
                          <a:pt x="17" y="0"/>
                        </a:lnTo>
                        <a:lnTo>
                          <a:pt x="17" y="5"/>
                        </a:lnTo>
                        <a:lnTo>
                          <a:pt x="17" y="6"/>
                        </a:lnTo>
                        <a:lnTo>
                          <a:pt x="16" y="8"/>
                        </a:lnTo>
                        <a:lnTo>
                          <a:pt x="15" y="9"/>
                        </a:lnTo>
                        <a:lnTo>
                          <a:pt x="13" y="11"/>
                        </a:lnTo>
                        <a:lnTo>
                          <a:pt x="11" y="13"/>
                        </a:lnTo>
                        <a:lnTo>
                          <a:pt x="8" y="13"/>
                        </a:lnTo>
                        <a:lnTo>
                          <a:pt x="4" y="14"/>
                        </a:lnTo>
                        <a:lnTo>
                          <a:pt x="0" y="16"/>
                        </a:lnTo>
                        <a:lnTo>
                          <a:pt x="0" y="0"/>
                        </a:lnTo>
                      </a:path>
                    </a:pathLst>
                  </a:custGeom>
                  <a:solidFill>
                    <a:srgbClr val="DFE6E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6" name="Freeform 1866"/>
                  <p:cNvSpPr>
                    <a:spLocks noChangeAspect="1"/>
                  </p:cNvSpPr>
                  <p:nvPr/>
                </p:nvSpPr>
                <p:spPr bwMode="auto">
                  <a:xfrm>
                    <a:off x="5016" y="1318"/>
                    <a:ext cx="97" cy="14"/>
                  </a:xfrm>
                  <a:custGeom>
                    <a:avLst/>
                    <a:gdLst>
                      <a:gd name="T0" fmla="*/ 48 w 97"/>
                      <a:gd name="T1" fmla="*/ 0 h 14"/>
                      <a:gd name="T2" fmla="*/ 96 w 97"/>
                      <a:gd name="T3" fmla="*/ 0 h 14"/>
                      <a:gd name="T4" fmla="*/ 96 w 97"/>
                      <a:gd name="T5" fmla="*/ 1 h 14"/>
                      <a:gd name="T6" fmla="*/ 94 w 97"/>
                      <a:gd name="T7" fmla="*/ 3 h 14"/>
                      <a:gd name="T8" fmla="*/ 94 w 97"/>
                      <a:gd name="T9" fmla="*/ 3 h 14"/>
                      <a:gd name="T10" fmla="*/ 92 w 97"/>
                      <a:gd name="T11" fmla="*/ 5 h 14"/>
                      <a:gd name="T12" fmla="*/ 91 w 97"/>
                      <a:gd name="T13" fmla="*/ 5 h 14"/>
                      <a:gd name="T14" fmla="*/ 88 w 97"/>
                      <a:gd name="T15" fmla="*/ 6 h 14"/>
                      <a:gd name="T16" fmla="*/ 85 w 97"/>
                      <a:gd name="T17" fmla="*/ 8 h 14"/>
                      <a:gd name="T18" fmla="*/ 83 w 97"/>
                      <a:gd name="T19" fmla="*/ 9 h 14"/>
                      <a:gd name="T20" fmla="*/ 78 w 97"/>
                      <a:gd name="T21" fmla="*/ 9 h 14"/>
                      <a:gd name="T22" fmla="*/ 75 w 97"/>
                      <a:gd name="T23" fmla="*/ 10 h 14"/>
                      <a:gd name="T24" fmla="*/ 71 w 97"/>
                      <a:gd name="T25" fmla="*/ 11 h 14"/>
                      <a:gd name="T26" fmla="*/ 66 w 97"/>
                      <a:gd name="T27" fmla="*/ 11 h 14"/>
                      <a:gd name="T28" fmla="*/ 62 w 97"/>
                      <a:gd name="T29" fmla="*/ 11 h 14"/>
                      <a:gd name="T30" fmla="*/ 58 w 97"/>
                      <a:gd name="T31" fmla="*/ 13 h 14"/>
                      <a:gd name="T32" fmla="*/ 53 w 97"/>
                      <a:gd name="T33" fmla="*/ 13 h 14"/>
                      <a:gd name="T34" fmla="*/ 48 w 97"/>
                      <a:gd name="T35" fmla="*/ 13 h 14"/>
                      <a:gd name="T36" fmla="*/ 43 w 97"/>
                      <a:gd name="T37" fmla="*/ 13 h 14"/>
                      <a:gd name="T38" fmla="*/ 38 w 97"/>
                      <a:gd name="T39" fmla="*/ 13 h 14"/>
                      <a:gd name="T40" fmla="*/ 34 w 97"/>
                      <a:gd name="T41" fmla="*/ 11 h 14"/>
                      <a:gd name="T42" fmla="*/ 28 w 97"/>
                      <a:gd name="T43" fmla="*/ 11 h 14"/>
                      <a:gd name="T44" fmla="*/ 25 w 97"/>
                      <a:gd name="T45" fmla="*/ 11 h 14"/>
                      <a:gd name="T46" fmla="*/ 20 w 97"/>
                      <a:gd name="T47" fmla="*/ 10 h 14"/>
                      <a:gd name="T48" fmla="*/ 18 w 97"/>
                      <a:gd name="T49" fmla="*/ 9 h 14"/>
                      <a:gd name="T50" fmla="*/ 14 w 97"/>
                      <a:gd name="T51" fmla="*/ 9 h 14"/>
                      <a:gd name="T52" fmla="*/ 11 w 97"/>
                      <a:gd name="T53" fmla="*/ 8 h 14"/>
                      <a:gd name="T54" fmla="*/ 9 w 97"/>
                      <a:gd name="T55" fmla="*/ 6 h 14"/>
                      <a:gd name="T56" fmla="*/ 5 w 97"/>
                      <a:gd name="T57" fmla="*/ 5 h 14"/>
                      <a:gd name="T58" fmla="*/ 3 w 97"/>
                      <a:gd name="T59" fmla="*/ 5 h 14"/>
                      <a:gd name="T60" fmla="*/ 2 w 97"/>
                      <a:gd name="T61" fmla="*/ 3 h 14"/>
                      <a:gd name="T62" fmla="*/ 0 w 97"/>
                      <a:gd name="T63" fmla="*/ 3 h 14"/>
                      <a:gd name="T64" fmla="*/ 0 w 97"/>
                      <a:gd name="T65" fmla="*/ 1 h 14"/>
                      <a:gd name="T66" fmla="*/ 0 w 97"/>
                      <a:gd name="T67" fmla="*/ 0 h 14"/>
                      <a:gd name="T68" fmla="*/ 48 w 97"/>
                      <a:gd name="T69" fmla="*/ 0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7" h="14">
                        <a:moveTo>
                          <a:pt x="48" y="0"/>
                        </a:moveTo>
                        <a:lnTo>
                          <a:pt x="96" y="0"/>
                        </a:lnTo>
                        <a:lnTo>
                          <a:pt x="96" y="1"/>
                        </a:lnTo>
                        <a:lnTo>
                          <a:pt x="94" y="3"/>
                        </a:lnTo>
                        <a:lnTo>
                          <a:pt x="92" y="5"/>
                        </a:lnTo>
                        <a:lnTo>
                          <a:pt x="91" y="5"/>
                        </a:lnTo>
                        <a:lnTo>
                          <a:pt x="88" y="6"/>
                        </a:lnTo>
                        <a:lnTo>
                          <a:pt x="85" y="8"/>
                        </a:lnTo>
                        <a:lnTo>
                          <a:pt x="83" y="9"/>
                        </a:lnTo>
                        <a:lnTo>
                          <a:pt x="78" y="9"/>
                        </a:lnTo>
                        <a:lnTo>
                          <a:pt x="75" y="10"/>
                        </a:lnTo>
                        <a:lnTo>
                          <a:pt x="71" y="11"/>
                        </a:lnTo>
                        <a:lnTo>
                          <a:pt x="66" y="11"/>
                        </a:lnTo>
                        <a:lnTo>
                          <a:pt x="62" y="11"/>
                        </a:lnTo>
                        <a:lnTo>
                          <a:pt x="58" y="13"/>
                        </a:lnTo>
                        <a:lnTo>
                          <a:pt x="53" y="13"/>
                        </a:lnTo>
                        <a:lnTo>
                          <a:pt x="48" y="13"/>
                        </a:lnTo>
                        <a:lnTo>
                          <a:pt x="43" y="13"/>
                        </a:lnTo>
                        <a:lnTo>
                          <a:pt x="38" y="13"/>
                        </a:lnTo>
                        <a:lnTo>
                          <a:pt x="34" y="11"/>
                        </a:lnTo>
                        <a:lnTo>
                          <a:pt x="28" y="11"/>
                        </a:lnTo>
                        <a:lnTo>
                          <a:pt x="25" y="11"/>
                        </a:lnTo>
                        <a:lnTo>
                          <a:pt x="20" y="10"/>
                        </a:lnTo>
                        <a:lnTo>
                          <a:pt x="18" y="9"/>
                        </a:lnTo>
                        <a:lnTo>
                          <a:pt x="14" y="9"/>
                        </a:lnTo>
                        <a:lnTo>
                          <a:pt x="11" y="8"/>
                        </a:lnTo>
                        <a:lnTo>
                          <a:pt x="9" y="6"/>
                        </a:lnTo>
                        <a:lnTo>
                          <a:pt x="5" y="5"/>
                        </a:lnTo>
                        <a:lnTo>
                          <a:pt x="3" y="5"/>
                        </a:lnTo>
                        <a:lnTo>
                          <a:pt x="2" y="3"/>
                        </a:lnTo>
                        <a:lnTo>
                          <a:pt x="0" y="3"/>
                        </a:lnTo>
                        <a:lnTo>
                          <a:pt x="0" y="1"/>
                        </a:lnTo>
                        <a:lnTo>
                          <a:pt x="0" y="0"/>
                        </a:lnTo>
                        <a:lnTo>
                          <a:pt x="48" y="0"/>
                        </a:lnTo>
                      </a:path>
                    </a:pathLst>
                  </a:custGeom>
                  <a:solidFill>
                    <a:srgbClr val="6C737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7" name="Freeform 1867"/>
                  <p:cNvSpPr>
                    <a:spLocks noChangeAspect="1"/>
                  </p:cNvSpPr>
                  <p:nvPr/>
                </p:nvSpPr>
                <p:spPr bwMode="auto">
                  <a:xfrm>
                    <a:off x="5021" y="1318"/>
                    <a:ext cx="91" cy="14"/>
                  </a:xfrm>
                  <a:custGeom>
                    <a:avLst/>
                    <a:gdLst>
                      <a:gd name="T0" fmla="*/ 46 w 91"/>
                      <a:gd name="T1" fmla="*/ 0 h 14"/>
                      <a:gd name="T2" fmla="*/ 51 w 91"/>
                      <a:gd name="T3" fmla="*/ 0 h 14"/>
                      <a:gd name="T4" fmla="*/ 53 w 91"/>
                      <a:gd name="T5" fmla="*/ 0 h 14"/>
                      <a:gd name="T6" fmla="*/ 58 w 91"/>
                      <a:gd name="T7" fmla="*/ 0 h 14"/>
                      <a:gd name="T8" fmla="*/ 62 w 91"/>
                      <a:gd name="T9" fmla="*/ 0 h 14"/>
                      <a:gd name="T10" fmla="*/ 67 w 91"/>
                      <a:gd name="T11" fmla="*/ 0 h 14"/>
                      <a:gd name="T12" fmla="*/ 74 w 91"/>
                      <a:gd name="T13" fmla="*/ 0 h 14"/>
                      <a:gd name="T14" fmla="*/ 83 w 91"/>
                      <a:gd name="T15" fmla="*/ 0 h 14"/>
                      <a:gd name="T16" fmla="*/ 90 w 91"/>
                      <a:gd name="T17" fmla="*/ 1 h 14"/>
                      <a:gd name="T18" fmla="*/ 88 w 91"/>
                      <a:gd name="T19" fmla="*/ 3 h 14"/>
                      <a:gd name="T20" fmla="*/ 85 w 91"/>
                      <a:gd name="T21" fmla="*/ 6 h 14"/>
                      <a:gd name="T22" fmla="*/ 79 w 91"/>
                      <a:gd name="T23" fmla="*/ 8 h 14"/>
                      <a:gd name="T24" fmla="*/ 74 w 91"/>
                      <a:gd name="T25" fmla="*/ 9 h 14"/>
                      <a:gd name="T26" fmla="*/ 67 w 91"/>
                      <a:gd name="T27" fmla="*/ 10 h 14"/>
                      <a:gd name="T28" fmla="*/ 58 w 91"/>
                      <a:gd name="T29" fmla="*/ 11 h 14"/>
                      <a:gd name="T30" fmla="*/ 49 w 91"/>
                      <a:gd name="T31" fmla="*/ 13 h 14"/>
                      <a:gd name="T32" fmla="*/ 41 w 91"/>
                      <a:gd name="T33" fmla="*/ 13 h 14"/>
                      <a:gd name="T34" fmla="*/ 32 w 91"/>
                      <a:gd name="T35" fmla="*/ 11 h 14"/>
                      <a:gd name="T36" fmla="*/ 23 w 91"/>
                      <a:gd name="T37" fmla="*/ 11 h 14"/>
                      <a:gd name="T38" fmla="*/ 16 w 91"/>
                      <a:gd name="T39" fmla="*/ 9 h 14"/>
                      <a:gd name="T40" fmla="*/ 11 w 91"/>
                      <a:gd name="T41" fmla="*/ 8 h 14"/>
                      <a:gd name="T42" fmla="*/ 5 w 91"/>
                      <a:gd name="T43" fmla="*/ 6 h 14"/>
                      <a:gd name="T44" fmla="*/ 3 w 91"/>
                      <a:gd name="T45" fmla="*/ 3 h 14"/>
                      <a:gd name="T46" fmla="*/ 0 w 91"/>
                      <a:gd name="T47" fmla="*/ 1 h 14"/>
                      <a:gd name="T48" fmla="*/ 3 w 91"/>
                      <a:gd name="T49" fmla="*/ 0 h 14"/>
                      <a:gd name="T50" fmla="*/ 7 w 91"/>
                      <a:gd name="T51" fmla="*/ 0 h 14"/>
                      <a:gd name="T52" fmla="*/ 9 w 91"/>
                      <a:gd name="T53" fmla="*/ 0 h 14"/>
                      <a:gd name="T54" fmla="*/ 14 w 91"/>
                      <a:gd name="T55" fmla="*/ 0 h 14"/>
                      <a:gd name="T56" fmla="*/ 16 w 91"/>
                      <a:gd name="T57" fmla="*/ 0 h 14"/>
                      <a:gd name="T58" fmla="*/ 21 w 91"/>
                      <a:gd name="T59" fmla="*/ 0 h 14"/>
                      <a:gd name="T60" fmla="*/ 28 w 91"/>
                      <a:gd name="T61" fmla="*/ 0 h 14"/>
                      <a:gd name="T62" fmla="*/ 37 w 91"/>
                      <a:gd name="T63" fmla="*/ 0 h 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1" h="14">
                        <a:moveTo>
                          <a:pt x="44" y="0"/>
                        </a:moveTo>
                        <a:lnTo>
                          <a:pt x="46" y="0"/>
                        </a:lnTo>
                        <a:lnTo>
                          <a:pt x="48" y="0"/>
                        </a:lnTo>
                        <a:lnTo>
                          <a:pt x="51" y="0"/>
                        </a:lnTo>
                        <a:lnTo>
                          <a:pt x="52" y="0"/>
                        </a:lnTo>
                        <a:lnTo>
                          <a:pt x="53" y="0"/>
                        </a:lnTo>
                        <a:lnTo>
                          <a:pt x="55" y="0"/>
                        </a:lnTo>
                        <a:lnTo>
                          <a:pt x="58" y="0"/>
                        </a:lnTo>
                        <a:lnTo>
                          <a:pt x="62" y="0"/>
                        </a:lnTo>
                        <a:lnTo>
                          <a:pt x="63" y="0"/>
                        </a:lnTo>
                        <a:lnTo>
                          <a:pt x="67" y="0"/>
                        </a:lnTo>
                        <a:lnTo>
                          <a:pt x="70" y="0"/>
                        </a:lnTo>
                        <a:lnTo>
                          <a:pt x="74" y="0"/>
                        </a:lnTo>
                        <a:lnTo>
                          <a:pt x="78" y="0"/>
                        </a:lnTo>
                        <a:lnTo>
                          <a:pt x="83" y="0"/>
                        </a:lnTo>
                        <a:lnTo>
                          <a:pt x="90" y="0"/>
                        </a:lnTo>
                        <a:lnTo>
                          <a:pt x="90" y="1"/>
                        </a:lnTo>
                        <a:lnTo>
                          <a:pt x="88" y="3"/>
                        </a:lnTo>
                        <a:lnTo>
                          <a:pt x="86" y="5"/>
                        </a:lnTo>
                        <a:lnTo>
                          <a:pt x="85" y="6"/>
                        </a:lnTo>
                        <a:lnTo>
                          <a:pt x="82" y="6"/>
                        </a:lnTo>
                        <a:lnTo>
                          <a:pt x="79" y="8"/>
                        </a:lnTo>
                        <a:lnTo>
                          <a:pt x="76" y="9"/>
                        </a:lnTo>
                        <a:lnTo>
                          <a:pt x="74" y="9"/>
                        </a:lnTo>
                        <a:lnTo>
                          <a:pt x="70" y="10"/>
                        </a:lnTo>
                        <a:lnTo>
                          <a:pt x="67" y="10"/>
                        </a:lnTo>
                        <a:lnTo>
                          <a:pt x="63" y="11"/>
                        </a:lnTo>
                        <a:lnTo>
                          <a:pt x="58" y="11"/>
                        </a:lnTo>
                        <a:lnTo>
                          <a:pt x="55" y="13"/>
                        </a:lnTo>
                        <a:lnTo>
                          <a:pt x="49" y="13"/>
                        </a:lnTo>
                        <a:lnTo>
                          <a:pt x="45" y="13"/>
                        </a:lnTo>
                        <a:lnTo>
                          <a:pt x="41" y="13"/>
                        </a:lnTo>
                        <a:lnTo>
                          <a:pt x="35" y="13"/>
                        </a:lnTo>
                        <a:lnTo>
                          <a:pt x="32" y="11"/>
                        </a:lnTo>
                        <a:lnTo>
                          <a:pt x="27" y="11"/>
                        </a:lnTo>
                        <a:lnTo>
                          <a:pt x="23" y="11"/>
                        </a:lnTo>
                        <a:lnTo>
                          <a:pt x="21" y="10"/>
                        </a:lnTo>
                        <a:lnTo>
                          <a:pt x="16" y="9"/>
                        </a:lnTo>
                        <a:lnTo>
                          <a:pt x="14" y="9"/>
                        </a:lnTo>
                        <a:lnTo>
                          <a:pt x="11" y="8"/>
                        </a:lnTo>
                        <a:lnTo>
                          <a:pt x="9" y="8"/>
                        </a:lnTo>
                        <a:lnTo>
                          <a:pt x="5" y="6"/>
                        </a:lnTo>
                        <a:lnTo>
                          <a:pt x="4" y="5"/>
                        </a:lnTo>
                        <a:lnTo>
                          <a:pt x="3" y="3"/>
                        </a:lnTo>
                        <a:lnTo>
                          <a:pt x="2" y="3"/>
                        </a:lnTo>
                        <a:lnTo>
                          <a:pt x="0" y="1"/>
                        </a:lnTo>
                        <a:lnTo>
                          <a:pt x="0" y="0"/>
                        </a:lnTo>
                        <a:lnTo>
                          <a:pt x="3" y="0"/>
                        </a:lnTo>
                        <a:lnTo>
                          <a:pt x="5" y="0"/>
                        </a:lnTo>
                        <a:lnTo>
                          <a:pt x="7" y="0"/>
                        </a:lnTo>
                        <a:lnTo>
                          <a:pt x="9" y="0"/>
                        </a:lnTo>
                        <a:lnTo>
                          <a:pt x="11" y="0"/>
                        </a:lnTo>
                        <a:lnTo>
                          <a:pt x="14" y="0"/>
                        </a:lnTo>
                        <a:lnTo>
                          <a:pt x="15" y="0"/>
                        </a:lnTo>
                        <a:lnTo>
                          <a:pt x="16" y="0"/>
                        </a:lnTo>
                        <a:lnTo>
                          <a:pt x="19" y="0"/>
                        </a:lnTo>
                        <a:lnTo>
                          <a:pt x="21" y="0"/>
                        </a:lnTo>
                        <a:lnTo>
                          <a:pt x="25" y="0"/>
                        </a:lnTo>
                        <a:lnTo>
                          <a:pt x="28" y="0"/>
                        </a:lnTo>
                        <a:lnTo>
                          <a:pt x="33" y="0"/>
                        </a:lnTo>
                        <a:lnTo>
                          <a:pt x="37" y="0"/>
                        </a:lnTo>
                        <a:lnTo>
                          <a:pt x="44" y="0"/>
                        </a:lnTo>
                      </a:path>
                    </a:pathLst>
                  </a:custGeom>
                  <a:solidFill>
                    <a:srgbClr val="79808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 name="Freeform 1868"/>
                  <p:cNvSpPr>
                    <a:spLocks noChangeAspect="1"/>
                  </p:cNvSpPr>
                  <p:nvPr/>
                </p:nvSpPr>
                <p:spPr bwMode="auto">
                  <a:xfrm>
                    <a:off x="5028" y="1318"/>
                    <a:ext cx="83" cy="14"/>
                  </a:xfrm>
                  <a:custGeom>
                    <a:avLst/>
                    <a:gdLst>
                      <a:gd name="T0" fmla="*/ 39 w 83"/>
                      <a:gd name="T1" fmla="*/ 0 h 14"/>
                      <a:gd name="T2" fmla="*/ 44 w 83"/>
                      <a:gd name="T3" fmla="*/ 0 h 14"/>
                      <a:gd name="T4" fmla="*/ 46 w 83"/>
                      <a:gd name="T5" fmla="*/ 0 h 14"/>
                      <a:gd name="T6" fmla="*/ 50 w 83"/>
                      <a:gd name="T7" fmla="*/ 0 h 14"/>
                      <a:gd name="T8" fmla="*/ 55 w 83"/>
                      <a:gd name="T9" fmla="*/ 0 h 14"/>
                      <a:gd name="T10" fmla="*/ 59 w 83"/>
                      <a:gd name="T11" fmla="*/ 0 h 14"/>
                      <a:gd name="T12" fmla="*/ 66 w 83"/>
                      <a:gd name="T13" fmla="*/ 0 h 14"/>
                      <a:gd name="T14" fmla="*/ 77 w 83"/>
                      <a:gd name="T15" fmla="*/ 1 h 14"/>
                      <a:gd name="T16" fmla="*/ 82 w 83"/>
                      <a:gd name="T17" fmla="*/ 3 h 14"/>
                      <a:gd name="T18" fmla="*/ 80 w 83"/>
                      <a:gd name="T19" fmla="*/ 3 h 14"/>
                      <a:gd name="T20" fmla="*/ 77 w 83"/>
                      <a:gd name="T21" fmla="*/ 6 h 14"/>
                      <a:gd name="T22" fmla="*/ 73 w 83"/>
                      <a:gd name="T23" fmla="*/ 8 h 14"/>
                      <a:gd name="T24" fmla="*/ 67 w 83"/>
                      <a:gd name="T25" fmla="*/ 9 h 14"/>
                      <a:gd name="T26" fmla="*/ 60 w 83"/>
                      <a:gd name="T27" fmla="*/ 10 h 14"/>
                      <a:gd name="T28" fmla="*/ 53 w 83"/>
                      <a:gd name="T29" fmla="*/ 11 h 14"/>
                      <a:gd name="T30" fmla="*/ 45 w 83"/>
                      <a:gd name="T31" fmla="*/ 13 h 14"/>
                      <a:gd name="T32" fmla="*/ 37 w 83"/>
                      <a:gd name="T33" fmla="*/ 13 h 14"/>
                      <a:gd name="T34" fmla="*/ 29 w 83"/>
                      <a:gd name="T35" fmla="*/ 11 h 14"/>
                      <a:gd name="T36" fmla="*/ 22 w 83"/>
                      <a:gd name="T37" fmla="*/ 10 h 14"/>
                      <a:gd name="T38" fmla="*/ 15 w 83"/>
                      <a:gd name="T39" fmla="*/ 9 h 14"/>
                      <a:gd name="T40" fmla="*/ 9 w 83"/>
                      <a:gd name="T41" fmla="*/ 8 h 14"/>
                      <a:gd name="T42" fmla="*/ 5 w 83"/>
                      <a:gd name="T43" fmla="*/ 6 h 14"/>
                      <a:gd name="T44" fmla="*/ 2 w 83"/>
                      <a:gd name="T45" fmla="*/ 5 h 14"/>
                      <a:gd name="T46" fmla="*/ 0 w 83"/>
                      <a:gd name="T47" fmla="*/ 3 h 14"/>
                      <a:gd name="T48" fmla="*/ 3 w 83"/>
                      <a:gd name="T49" fmla="*/ 1 h 14"/>
                      <a:gd name="T50" fmla="*/ 5 w 83"/>
                      <a:gd name="T51" fmla="*/ 1 h 14"/>
                      <a:gd name="T52" fmla="*/ 9 w 83"/>
                      <a:gd name="T53" fmla="*/ 1 h 14"/>
                      <a:gd name="T54" fmla="*/ 11 w 83"/>
                      <a:gd name="T55" fmla="*/ 1 h 14"/>
                      <a:gd name="T56" fmla="*/ 14 w 83"/>
                      <a:gd name="T57" fmla="*/ 1 h 14"/>
                      <a:gd name="T58" fmla="*/ 18 w 83"/>
                      <a:gd name="T59" fmla="*/ 0 h 14"/>
                      <a:gd name="T60" fmla="*/ 23 w 83"/>
                      <a:gd name="T61" fmla="*/ 0 h 14"/>
                      <a:gd name="T62" fmla="*/ 32 w 83"/>
                      <a:gd name="T63" fmla="*/ 0 h 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3" h="14">
                        <a:moveTo>
                          <a:pt x="37" y="0"/>
                        </a:moveTo>
                        <a:lnTo>
                          <a:pt x="39" y="0"/>
                        </a:lnTo>
                        <a:lnTo>
                          <a:pt x="41" y="0"/>
                        </a:lnTo>
                        <a:lnTo>
                          <a:pt x="44" y="0"/>
                        </a:lnTo>
                        <a:lnTo>
                          <a:pt x="45" y="0"/>
                        </a:lnTo>
                        <a:lnTo>
                          <a:pt x="46" y="0"/>
                        </a:lnTo>
                        <a:lnTo>
                          <a:pt x="48" y="0"/>
                        </a:lnTo>
                        <a:lnTo>
                          <a:pt x="50" y="0"/>
                        </a:lnTo>
                        <a:lnTo>
                          <a:pt x="52" y="0"/>
                        </a:lnTo>
                        <a:lnTo>
                          <a:pt x="55" y="0"/>
                        </a:lnTo>
                        <a:lnTo>
                          <a:pt x="56" y="0"/>
                        </a:lnTo>
                        <a:lnTo>
                          <a:pt x="59" y="0"/>
                        </a:lnTo>
                        <a:lnTo>
                          <a:pt x="63" y="0"/>
                        </a:lnTo>
                        <a:lnTo>
                          <a:pt x="66" y="0"/>
                        </a:lnTo>
                        <a:lnTo>
                          <a:pt x="71" y="1"/>
                        </a:lnTo>
                        <a:lnTo>
                          <a:pt x="77" y="1"/>
                        </a:lnTo>
                        <a:lnTo>
                          <a:pt x="82" y="1"/>
                        </a:lnTo>
                        <a:lnTo>
                          <a:pt x="82" y="3"/>
                        </a:lnTo>
                        <a:lnTo>
                          <a:pt x="80" y="3"/>
                        </a:lnTo>
                        <a:lnTo>
                          <a:pt x="80" y="5"/>
                        </a:lnTo>
                        <a:lnTo>
                          <a:pt x="77" y="6"/>
                        </a:lnTo>
                        <a:lnTo>
                          <a:pt x="75" y="8"/>
                        </a:lnTo>
                        <a:lnTo>
                          <a:pt x="73" y="8"/>
                        </a:lnTo>
                        <a:lnTo>
                          <a:pt x="70" y="9"/>
                        </a:lnTo>
                        <a:lnTo>
                          <a:pt x="67" y="9"/>
                        </a:lnTo>
                        <a:lnTo>
                          <a:pt x="63" y="10"/>
                        </a:lnTo>
                        <a:lnTo>
                          <a:pt x="60" y="10"/>
                        </a:lnTo>
                        <a:lnTo>
                          <a:pt x="56" y="11"/>
                        </a:lnTo>
                        <a:lnTo>
                          <a:pt x="53" y="11"/>
                        </a:lnTo>
                        <a:lnTo>
                          <a:pt x="50" y="11"/>
                        </a:lnTo>
                        <a:lnTo>
                          <a:pt x="45" y="13"/>
                        </a:lnTo>
                        <a:lnTo>
                          <a:pt x="41" y="13"/>
                        </a:lnTo>
                        <a:lnTo>
                          <a:pt x="37" y="13"/>
                        </a:lnTo>
                        <a:lnTo>
                          <a:pt x="33" y="11"/>
                        </a:lnTo>
                        <a:lnTo>
                          <a:pt x="29" y="11"/>
                        </a:lnTo>
                        <a:lnTo>
                          <a:pt x="25" y="11"/>
                        </a:lnTo>
                        <a:lnTo>
                          <a:pt x="22" y="10"/>
                        </a:lnTo>
                        <a:lnTo>
                          <a:pt x="18" y="10"/>
                        </a:lnTo>
                        <a:lnTo>
                          <a:pt x="15" y="9"/>
                        </a:lnTo>
                        <a:lnTo>
                          <a:pt x="12" y="9"/>
                        </a:lnTo>
                        <a:lnTo>
                          <a:pt x="9" y="8"/>
                        </a:lnTo>
                        <a:lnTo>
                          <a:pt x="7" y="8"/>
                        </a:lnTo>
                        <a:lnTo>
                          <a:pt x="5" y="6"/>
                        </a:lnTo>
                        <a:lnTo>
                          <a:pt x="3" y="5"/>
                        </a:lnTo>
                        <a:lnTo>
                          <a:pt x="2" y="5"/>
                        </a:lnTo>
                        <a:lnTo>
                          <a:pt x="2" y="3"/>
                        </a:lnTo>
                        <a:lnTo>
                          <a:pt x="0" y="3"/>
                        </a:lnTo>
                        <a:lnTo>
                          <a:pt x="0" y="1"/>
                        </a:lnTo>
                        <a:lnTo>
                          <a:pt x="3" y="1"/>
                        </a:lnTo>
                        <a:lnTo>
                          <a:pt x="4" y="1"/>
                        </a:lnTo>
                        <a:lnTo>
                          <a:pt x="5" y="1"/>
                        </a:lnTo>
                        <a:lnTo>
                          <a:pt x="7" y="1"/>
                        </a:lnTo>
                        <a:lnTo>
                          <a:pt x="9" y="1"/>
                        </a:lnTo>
                        <a:lnTo>
                          <a:pt x="11" y="1"/>
                        </a:lnTo>
                        <a:lnTo>
                          <a:pt x="12" y="1"/>
                        </a:lnTo>
                        <a:lnTo>
                          <a:pt x="14" y="1"/>
                        </a:lnTo>
                        <a:lnTo>
                          <a:pt x="16" y="1"/>
                        </a:lnTo>
                        <a:lnTo>
                          <a:pt x="18" y="0"/>
                        </a:lnTo>
                        <a:lnTo>
                          <a:pt x="21" y="0"/>
                        </a:lnTo>
                        <a:lnTo>
                          <a:pt x="23" y="0"/>
                        </a:lnTo>
                        <a:lnTo>
                          <a:pt x="27" y="0"/>
                        </a:lnTo>
                        <a:lnTo>
                          <a:pt x="32" y="0"/>
                        </a:lnTo>
                        <a:lnTo>
                          <a:pt x="37" y="0"/>
                        </a:lnTo>
                      </a:path>
                    </a:pathLst>
                  </a:custGeom>
                  <a:solidFill>
                    <a:srgbClr val="838A8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9" name="Freeform 1869"/>
                  <p:cNvSpPr>
                    <a:spLocks noChangeAspect="1"/>
                  </p:cNvSpPr>
                  <p:nvPr/>
                </p:nvSpPr>
                <p:spPr bwMode="auto">
                  <a:xfrm>
                    <a:off x="5035" y="1318"/>
                    <a:ext cx="74" cy="12"/>
                  </a:xfrm>
                  <a:custGeom>
                    <a:avLst/>
                    <a:gdLst>
                      <a:gd name="T0" fmla="*/ 30 w 74"/>
                      <a:gd name="T1" fmla="*/ 0 h 12"/>
                      <a:gd name="T2" fmla="*/ 32 w 74"/>
                      <a:gd name="T3" fmla="*/ 0 h 12"/>
                      <a:gd name="T4" fmla="*/ 35 w 74"/>
                      <a:gd name="T5" fmla="*/ 0 h 12"/>
                      <a:gd name="T6" fmla="*/ 37 w 74"/>
                      <a:gd name="T7" fmla="*/ 0 h 12"/>
                      <a:gd name="T8" fmla="*/ 38 w 74"/>
                      <a:gd name="T9" fmla="*/ 0 h 12"/>
                      <a:gd name="T10" fmla="*/ 39 w 74"/>
                      <a:gd name="T11" fmla="*/ 0 h 12"/>
                      <a:gd name="T12" fmla="*/ 41 w 74"/>
                      <a:gd name="T13" fmla="*/ 0 h 12"/>
                      <a:gd name="T14" fmla="*/ 43 w 74"/>
                      <a:gd name="T15" fmla="*/ 0 h 12"/>
                      <a:gd name="T16" fmla="*/ 45 w 74"/>
                      <a:gd name="T17" fmla="*/ 0 h 12"/>
                      <a:gd name="T18" fmla="*/ 46 w 74"/>
                      <a:gd name="T19" fmla="*/ 1 h 12"/>
                      <a:gd name="T20" fmla="*/ 48 w 74"/>
                      <a:gd name="T21" fmla="*/ 1 h 12"/>
                      <a:gd name="T22" fmla="*/ 52 w 74"/>
                      <a:gd name="T23" fmla="*/ 1 h 12"/>
                      <a:gd name="T24" fmla="*/ 54 w 74"/>
                      <a:gd name="T25" fmla="*/ 1 h 12"/>
                      <a:gd name="T26" fmla="*/ 58 w 74"/>
                      <a:gd name="T27" fmla="*/ 1 h 12"/>
                      <a:gd name="T28" fmla="*/ 62 w 74"/>
                      <a:gd name="T29" fmla="*/ 1 h 12"/>
                      <a:gd name="T30" fmla="*/ 68 w 74"/>
                      <a:gd name="T31" fmla="*/ 1 h 12"/>
                      <a:gd name="T32" fmla="*/ 73 w 74"/>
                      <a:gd name="T33" fmla="*/ 1 h 12"/>
                      <a:gd name="T34" fmla="*/ 73 w 74"/>
                      <a:gd name="T35" fmla="*/ 3 h 12"/>
                      <a:gd name="T36" fmla="*/ 73 w 74"/>
                      <a:gd name="T37" fmla="*/ 3 h 12"/>
                      <a:gd name="T38" fmla="*/ 71 w 74"/>
                      <a:gd name="T39" fmla="*/ 5 h 12"/>
                      <a:gd name="T40" fmla="*/ 71 w 74"/>
                      <a:gd name="T41" fmla="*/ 5 h 12"/>
                      <a:gd name="T42" fmla="*/ 69 w 74"/>
                      <a:gd name="T43" fmla="*/ 6 h 12"/>
                      <a:gd name="T44" fmla="*/ 66 w 74"/>
                      <a:gd name="T45" fmla="*/ 8 h 12"/>
                      <a:gd name="T46" fmla="*/ 65 w 74"/>
                      <a:gd name="T47" fmla="*/ 8 h 12"/>
                      <a:gd name="T48" fmla="*/ 62 w 74"/>
                      <a:gd name="T49" fmla="*/ 9 h 12"/>
                      <a:gd name="T50" fmla="*/ 60 w 74"/>
                      <a:gd name="T51" fmla="*/ 9 h 12"/>
                      <a:gd name="T52" fmla="*/ 57 w 74"/>
                      <a:gd name="T53" fmla="*/ 10 h 12"/>
                      <a:gd name="T54" fmla="*/ 53 w 74"/>
                      <a:gd name="T55" fmla="*/ 10 h 12"/>
                      <a:gd name="T56" fmla="*/ 50 w 74"/>
                      <a:gd name="T57" fmla="*/ 11 h 12"/>
                      <a:gd name="T58" fmla="*/ 46 w 74"/>
                      <a:gd name="T59" fmla="*/ 11 h 12"/>
                      <a:gd name="T60" fmla="*/ 43 w 74"/>
                      <a:gd name="T61" fmla="*/ 11 h 12"/>
                      <a:gd name="T62" fmla="*/ 39 w 74"/>
                      <a:gd name="T63" fmla="*/ 11 h 12"/>
                      <a:gd name="T64" fmla="*/ 35 w 74"/>
                      <a:gd name="T65" fmla="*/ 11 h 12"/>
                      <a:gd name="T66" fmla="*/ 31 w 74"/>
                      <a:gd name="T67" fmla="*/ 11 h 12"/>
                      <a:gd name="T68" fmla="*/ 28 w 74"/>
                      <a:gd name="T69" fmla="*/ 11 h 12"/>
                      <a:gd name="T70" fmla="*/ 25 w 74"/>
                      <a:gd name="T71" fmla="*/ 11 h 12"/>
                      <a:gd name="T72" fmla="*/ 21 w 74"/>
                      <a:gd name="T73" fmla="*/ 11 h 12"/>
                      <a:gd name="T74" fmla="*/ 19 w 74"/>
                      <a:gd name="T75" fmla="*/ 10 h 12"/>
                      <a:gd name="T76" fmla="*/ 16 w 74"/>
                      <a:gd name="T77" fmla="*/ 10 h 12"/>
                      <a:gd name="T78" fmla="*/ 14 w 74"/>
                      <a:gd name="T79" fmla="*/ 10 h 12"/>
                      <a:gd name="T80" fmla="*/ 11 w 74"/>
                      <a:gd name="T81" fmla="*/ 9 h 12"/>
                      <a:gd name="T82" fmla="*/ 9 w 74"/>
                      <a:gd name="T83" fmla="*/ 9 h 12"/>
                      <a:gd name="T84" fmla="*/ 7 w 74"/>
                      <a:gd name="T85" fmla="*/ 8 h 12"/>
                      <a:gd name="T86" fmla="*/ 4 w 74"/>
                      <a:gd name="T87" fmla="*/ 6 h 12"/>
                      <a:gd name="T88" fmla="*/ 3 w 74"/>
                      <a:gd name="T89" fmla="*/ 6 h 12"/>
                      <a:gd name="T90" fmla="*/ 2 w 74"/>
                      <a:gd name="T91" fmla="*/ 5 h 12"/>
                      <a:gd name="T92" fmla="*/ 0 w 74"/>
                      <a:gd name="T93" fmla="*/ 3 h 12"/>
                      <a:gd name="T94" fmla="*/ 0 w 74"/>
                      <a:gd name="T95" fmla="*/ 3 h 12"/>
                      <a:gd name="T96" fmla="*/ 2 w 74"/>
                      <a:gd name="T97" fmla="*/ 3 h 12"/>
                      <a:gd name="T98" fmla="*/ 3 w 74"/>
                      <a:gd name="T99" fmla="*/ 3 h 12"/>
                      <a:gd name="T100" fmla="*/ 4 w 74"/>
                      <a:gd name="T101" fmla="*/ 1 h 12"/>
                      <a:gd name="T102" fmla="*/ 5 w 74"/>
                      <a:gd name="T103" fmla="*/ 1 h 12"/>
                      <a:gd name="T104" fmla="*/ 7 w 74"/>
                      <a:gd name="T105" fmla="*/ 1 h 12"/>
                      <a:gd name="T106" fmla="*/ 9 w 74"/>
                      <a:gd name="T107" fmla="*/ 1 h 12"/>
                      <a:gd name="T108" fmla="*/ 9 w 74"/>
                      <a:gd name="T109" fmla="*/ 1 h 12"/>
                      <a:gd name="T110" fmla="*/ 11 w 74"/>
                      <a:gd name="T111" fmla="*/ 1 h 12"/>
                      <a:gd name="T112" fmla="*/ 12 w 74"/>
                      <a:gd name="T113" fmla="*/ 1 h 12"/>
                      <a:gd name="T114" fmla="*/ 15 w 74"/>
                      <a:gd name="T115" fmla="*/ 1 h 12"/>
                      <a:gd name="T116" fmla="*/ 16 w 74"/>
                      <a:gd name="T117" fmla="*/ 1 h 12"/>
                      <a:gd name="T118" fmla="*/ 19 w 74"/>
                      <a:gd name="T119" fmla="*/ 1 h 12"/>
                      <a:gd name="T120" fmla="*/ 23 w 74"/>
                      <a:gd name="T121" fmla="*/ 1 h 12"/>
                      <a:gd name="T122" fmla="*/ 26 w 74"/>
                      <a:gd name="T123" fmla="*/ 0 h 12"/>
                      <a:gd name="T124" fmla="*/ 30 w 74"/>
                      <a:gd name="T125" fmla="*/ 0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4" h="12">
                        <a:moveTo>
                          <a:pt x="30" y="0"/>
                        </a:moveTo>
                        <a:lnTo>
                          <a:pt x="32" y="0"/>
                        </a:lnTo>
                        <a:lnTo>
                          <a:pt x="35" y="0"/>
                        </a:lnTo>
                        <a:lnTo>
                          <a:pt x="37" y="0"/>
                        </a:lnTo>
                        <a:lnTo>
                          <a:pt x="38" y="0"/>
                        </a:lnTo>
                        <a:lnTo>
                          <a:pt x="39" y="0"/>
                        </a:lnTo>
                        <a:lnTo>
                          <a:pt x="41" y="0"/>
                        </a:lnTo>
                        <a:lnTo>
                          <a:pt x="43" y="0"/>
                        </a:lnTo>
                        <a:lnTo>
                          <a:pt x="45" y="0"/>
                        </a:lnTo>
                        <a:lnTo>
                          <a:pt x="46" y="1"/>
                        </a:lnTo>
                        <a:lnTo>
                          <a:pt x="48" y="1"/>
                        </a:lnTo>
                        <a:lnTo>
                          <a:pt x="52" y="1"/>
                        </a:lnTo>
                        <a:lnTo>
                          <a:pt x="54" y="1"/>
                        </a:lnTo>
                        <a:lnTo>
                          <a:pt x="58" y="1"/>
                        </a:lnTo>
                        <a:lnTo>
                          <a:pt x="62" y="1"/>
                        </a:lnTo>
                        <a:lnTo>
                          <a:pt x="68" y="1"/>
                        </a:lnTo>
                        <a:lnTo>
                          <a:pt x="73" y="1"/>
                        </a:lnTo>
                        <a:lnTo>
                          <a:pt x="73" y="3"/>
                        </a:lnTo>
                        <a:lnTo>
                          <a:pt x="71" y="5"/>
                        </a:lnTo>
                        <a:lnTo>
                          <a:pt x="69" y="6"/>
                        </a:lnTo>
                        <a:lnTo>
                          <a:pt x="66" y="8"/>
                        </a:lnTo>
                        <a:lnTo>
                          <a:pt x="65" y="8"/>
                        </a:lnTo>
                        <a:lnTo>
                          <a:pt x="62" y="9"/>
                        </a:lnTo>
                        <a:lnTo>
                          <a:pt x="60" y="9"/>
                        </a:lnTo>
                        <a:lnTo>
                          <a:pt x="57" y="10"/>
                        </a:lnTo>
                        <a:lnTo>
                          <a:pt x="53" y="10"/>
                        </a:lnTo>
                        <a:lnTo>
                          <a:pt x="50" y="11"/>
                        </a:lnTo>
                        <a:lnTo>
                          <a:pt x="46" y="11"/>
                        </a:lnTo>
                        <a:lnTo>
                          <a:pt x="43" y="11"/>
                        </a:lnTo>
                        <a:lnTo>
                          <a:pt x="39" y="11"/>
                        </a:lnTo>
                        <a:lnTo>
                          <a:pt x="35" y="11"/>
                        </a:lnTo>
                        <a:lnTo>
                          <a:pt x="31" y="11"/>
                        </a:lnTo>
                        <a:lnTo>
                          <a:pt x="28" y="11"/>
                        </a:lnTo>
                        <a:lnTo>
                          <a:pt x="25" y="11"/>
                        </a:lnTo>
                        <a:lnTo>
                          <a:pt x="21" y="11"/>
                        </a:lnTo>
                        <a:lnTo>
                          <a:pt x="19" y="10"/>
                        </a:lnTo>
                        <a:lnTo>
                          <a:pt x="16" y="10"/>
                        </a:lnTo>
                        <a:lnTo>
                          <a:pt x="14" y="10"/>
                        </a:lnTo>
                        <a:lnTo>
                          <a:pt x="11" y="9"/>
                        </a:lnTo>
                        <a:lnTo>
                          <a:pt x="9" y="9"/>
                        </a:lnTo>
                        <a:lnTo>
                          <a:pt x="7" y="8"/>
                        </a:lnTo>
                        <a:lnTo>
                          <a:pt x="4" y="6"/>
                        </a:lnTo>
                        <a:lnTo>
                          <a:pt x="3" y="6"/>
                        </a:lnTo>
                        <a:lnTo>
                          <a:pt x="2" y="5"/>
                        </a:lnTo>
                        <a:lnTo>
                          <a:pt x="0" y="3"/>
                        </a:lnTo>
                        <a:lnTo>
                          <a:pt x="2" y="3"/>
                        </a:lnTo>
                        <a:lnTo>
                          <a:pt x="3" y="3"/>
                        </a:lnTo>
                        <a:lnTo>
                          <a:pt x="4" y="1"/>
                        </a:lnTo>
                        <a:lnTo>
                          <a:pt x="5" y="1"/>
                        </a:lnTo>
                        <a:lnTo>
                          <a:pt x="7" y="1"/>
                        </a:lnTo>
                        <a:lnTo>
                          <a:pt x="9" y="1"/>
                        </a:lnTo>
                        <a:lnTo>
                          <a:pt x="11" y="1"/>
                        </a:lnTo>
                        <a:lnTo>
                          <a:pt x="12" y="1"/>
                        </a:lnTo>
                        <a:lnTo>
                          <a:pt x="15" y="1"/>
                        </a:lnTo>
                        <a:lnTo>
                          <a:pt x="16" y="1"/>
                        </a:lnTo>
                        <a:lnTo>
                          <a:pt x="19" y="1"/>
                        </a:lnTo>
                        <a:lnTo>
                          <a:pt x="23" y="1"/>
                        </a:lnTo>
                        <a:lnTo>
                          <a:pt x="26" y="0"/>
                        </a:lnTo>
                        <a:lnTo>
                          <a:pt x="30" y="0"/>
                        </a:lnTo>
                      </a:path>
                    </a:pathLst>
                  </a:custGeom>
                  <a:solidFill>
                    <a:srgbClr val="909797"/>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0" name="Freeform 1870"/>
                  <p:cNvSpPr>
                    <a:spLocks noChangeAspect="1"/>
                  </p:cNvSpPr>
                  <p:nvPr/>
                </p:nvSpPr>
                <p:spPr bwMode="auto">
                  <a:xfrm>
                    <a:off x="5042" y="1318"/>
                    <a:ext cx="66" cy="12"/>
                  </a:xfrm>
                  <a:custGeom>
                    <a:avLst/>
                    <a:gdLst>
                      <a:gd name="T0" fmla="*/ 23 w 66"/>
                      <a:gd name="T1" fmla="*/ 0 h 12"/>
                      <a:gd name="T2" fmla="*/ 25 w 66"/>
                      <a:gd name="T3" fmla="*/ 0 h 12"/>
                      <a:gd name="T4" fmla="*/ 29 w 66"/>
                      <a:gd name="T5" fmla="*/ 1 h 12"/>
                      <a:gd name="T6" fmla="*/ 30 w 66"/>
                      <a:gd name="T7" fmla="*/ 1 h 12"/>
                      <a:gd name="T8" fmla="*/ 31 w 66"/>
                      <a:gd name="T9" fmla="*/ 1 h 12"/>
                      <a:gd name="T10" fmla="*/ 32 w 66"/>
                      <a:gd name="T11" fmla="*/ 1 h 12"/>
                      <a:gd name="T12" fmla="*/ 34 w 66"/>
                      <a:gd name="T13" fmla="*/ 1 h 12"/>
                      <a:gd name="T14" fmla="*/ 36 w 66"/>
                      <a:gd name="T15" fmla="*/ 1 h 12"/>
                      <a:gd name="T16" fmla="*/ 38 w 66"/>
                      <a:gd name="T17" fmla="*/ 1 h 12"/>
                      <a:gd name="T18" fmla="*/ 40 w 66"/>
                      <a:gd name="T19" fmla="*/ 1 h 12"/>
                      <a:gd name="T20" fmla="*/ 42 w 66"/>
                      <a:gd name="T21" fmla="*/ 1 h 12"/>
                      <a:gd name="T22" fmla="*/ 45 w 66"/>
                      <a:gd name="T23" fmla="*/ 1 h 12"/>
                      <a:gd name="T24" fmla="*/ 47 w 66"/>
                      <a:gd name="T25" fmla="*/ 1 h 12"/>
                      <a:gd name="T26" fmla="*/ 50 w 66"/>
                      <a:gd name="T27" fmla="*/ 1 h 12"/>
                      <a:gd name="T28" fmla="*/ 56 w 66"/>
                      <a:gd name="T29" fmla="*/ 1 h 12"/>
                      <a:gd name="T30" fmla="*/ 60 w 66"/>
                      <a:gd name="T31" fmla="*/ 3 h 12"/>
                      <a:gd name="T32" fmla="*/ 65 w 66"/>
                      <a:gd name="T33" fmla="*/ 3 h 12"/>
                      <a:gd name="T34" fmla="*/ 65 w 66"/>
                      <a:gd name="T35" fmla="*/ 3 h 12"/>
                      <a:gd name="T36" fmla="*/ 63 w 66"/>
                      <a:gd name="T37" fmla="*/ 5 h 12"/>
                      <a:gd name="T38" fmla="*/ 63 w 66"/>
                      <a:gd name="T39" fmla="*/ 6 h 12"/>
                      <a:gd name="T40" fmla="*/ 61 w 66"/>
                      <a:gd name="T41" fmla="*/ 6 h 12"/>
                      <a:gd name="T42" fmla="*/ 60 w 66"/>
                      <a:gd name="T43" fmla="*/ 8 h 12"/>
                      <a:gd name="T44" fmla="*/ 57 w 66"/>
                      <a:gd name="T45" fmla="*/ 8 h 12"/>
                      <a:gd name="T46" fmla="*/ 56 w 66"/>
                      <a:gd name="T47" fmla="*/ 9 h 12"/>
                      <a:gd name="T48" fmla="*/ 53 w 66"/>
                      <a:gd name="T49" fmla="*/ 9 h 12"/>
                      <a:gd name="T50" fmla="*/ 50 w 66"/>
                      <a:gd name="T51" fmla="*/ 10 h 12"/>
                      <a:gd name="T52" fmla="*/ 47 w 66"/>
                      <a:gd name="T53" fmla="*/ 10 h 12"/>
                      <a:gd name="T54" fmla="*/ 43 w 66"/>
                      <a:gd name="T55" fmla="*/ 11 h 12"/>
                      <a:gd name="T56" fmla="*/ 41 w 66"/>
                      <a:gd name="T57" fmla="*/ 11 h 12"/>
                      <a:gd name="T58" fmla="*/ 38 w 66"/>
                      <a:gd name="T59" fmla="*/ 11 h 12"/>
                      <a:gd name="T60" fmla="*/ 34 w 66"/>
                      <a:gd name="T61" fmla="*/ 11 h 12"/>
                      <a:gd name="T62" fmla="*/ 31 w 66"/>
                      <a:gd name="T63" fmla="*/ 11 h 12"/>
                      <a:gd name="T64" fmla="*/ 27 w 66"/>
                      <a:gd name="T65" fmla="*/ 11 h 12"/>
                      <a:gd name="T66" fmla="*/ 25 w 66"/>
                      <a:gd name="T67" fmla="*/ 11 h 12"/>
                      <a:gd name="T68" fmla="*/ 22 w 66"/>
                      <a:gd name="T69" fmla="*/ 11 h 12"/>
                      <a:gd name="T70" fmla="*/ 19 w 66"/>
                      <a:gd name="T71" fmla="*/ 11 h 12"/>
                      <a:gd name="T72" fmla="*/ 16 w 66"/>
                      <a:gd name="T73" fmla="*/ 10 h 12"/>
                      <a:gd name="T74" fmla="*/ 14 w 66"/>
                      <a:gd name="T75" fmla="*/ 10 h 12"/>
                      <a:gd name="T76" fmla="*/ 11 w 66"/>
                      <a:gd name="T77" fmla="*/ 10 h 12"/>
                      <a:gd name="T78" fmla="*/ 9 w 66"/>
                      <a:gd name="T79" fmla="*/ 9 h 12"/>
                      <a:gd name="T80" fmla="*/ 7 w 66"/>
                      <a:gd name="T81" fmla="*/ 9 h 12"/>
                      <a:gd name="T82" fmla="*/ 5 w 66"/>
                      <a:gd name="T83" fmla="*/ 8 h 12"/>
                      <a:gd name="T84" fmla="*/ 4 w 66"/>
                      <a:gd name="T85" fmla="*/ 8 h 12"/>
                      <a:gd name="T86" fmla="*/ 3 w 66"/>
                      <a:gd name="T87" fmla="*/ 6 h 12"/>
                      <a:gd name="T88" fmla="*/ 2 w 66"/>
                      <a:gd name="T89" fmla="*/ 6 h 12"/>
                      <a:gd name="T90" fmla="*/ 0 w 66"/>
                      <a:gd name="T91" fmla="*/ 5 h 12"/>
                      <a:gd name="T92" fmla="*/ 0 w 66"/>
                      <a:gd name="T93" fmla="*/ 3 h 12"/>
                      <a:gd name="T94" fmla="*/ 2 w 66"/>
                      <a:gd name="T95" fmla="*/ 3 h 12"/>
                      <a:gd name="T96" fmla="*/ 3 w 66"/>
                      <a:gd name="T97" fmla="*/ 3 h 12"/>
                      <a:gd name="T98" fmla="*/ 4 w 66"/>
                      <a:gd name="T99" fmla="*/ 3 h 12"/>
                      <a:gd name="T100" fmla="*/ 5 w 66"/>
                      <a:gd name="T101" fmla="*/ 3 h 12"/>
                      <a:gd name="T102" fmla="*/ 7 w 66"/>
                      <a:gd name="T103" fmla="*/ 3 h 12"/>
                      <a:gd name="T104" fmla="*/ 8 w 66"/>
                      <a:gd name="T105" fmla="*/ 3 h 12"/>
                      <a:gd name="T106" fmla="*/ 9 w 66"/>
                      <a:gd name="T107" fmla="*/ 1 h 12"/>
                      <a:gd name="T108" fmla="*/ 11 w 66"/>
                      <a:gd name="T109" fmla="*/ 1 h 12"/>
                      <a:gd name="T110" fmla="*/ 14 w 66"/>
                      <a:gd name="T111" fmla="*/ 1 h 12"/>
                      <a:gd name="T112" fmla="*/ 15 w 66"/>
                      <a:gd name="T113" fmla="*/ 1 h 12"/>
                      <a:gd name="T114" fmla="*/ 18 w 66"/>
                      <a:gd name="T115" fmla="*/ 1 h 12"/>
                      <a:gd name="T116" fmla="*/ 20 w 66"/>
                      <a:gd name="T117" fmla="*/ 1 h 12"/>
                      <a:gd name="T118" fmla="*/ 23 w 66"/>
                      <a:gd name="T119" fmla="*/ 0 h 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6" h="12">
                        <a:moveTo>
                          <a:pt x="23" y="0"/>
                        </a:moveTo>
                        <a:lnTo>
                          <a:pt x="25" y="0"/>
                        </a:lnTo>
                        <a:lnTo>
                          <a:pt x="29" y="1"/>
                        </a:lnTo>
                        <a:lnTo>
                          <a:pt x="30" y="1"/>
                        </a:lnTo>
                        <a:lnTo>
                          <a:pt x="31" y="1"/>
                        </a:lnTo>
                        <a:lnTo>
                          <a:pt x="32" y="1"/>
                        </a:lnTo>
                        <a:lnTo>
                          <a:pt x="34" y="1"/>
                        </a:lnTo>
                        <a:lnTo>
                          <a:pt x="36" y="1"/>
                        </a:lnTo>
                        <a:lnTo>
                          <a:pt x="38" y="1"/>
                        </a:lnTo>
                        <a:lnTo>
                          <a:pt x="40" y="1"/>
                        </a:lnTo>
                        <a:lnTo>
                          <a:pt x="42" y="1"/>
                        </a:lnTo>
                        <a:lnTo>
                          <a:pt x="45" y="1"/>
                        </a:lnTo>
                        <a:lnTo>
                          <a:pt x="47" y="1"/>
                        </a:lnTo>
                        <a:lnTo>
                          <a:pt x="50" y="1"/>
                        </a:lnTo>
                        <a:lnTo>
                          <a:pt x="56" y="1"/>
                        </a:lnTo>
                        <a:lnTo>
                          <a:pt x="60" y="3"/>
                        </a:lnTo>
                        <a:lnTo>
                          <a:pt x="65" y="3"/>
                        </a:lnTo>
                        <a:lnTo>
                          <a:pt x="63" y="5"/>
                        </a:lnTo>
                        <a:lnTo>
                          <a:pt x="63" y="6"/>
                        </a:lnTo>
                        <a:lnTo>
                          <a:pt x="61" y="6"/>
                        </a:lnTo>
                        <a:lnTo>
                          <a:pt x="60" y="8"/>
                        </a:lnTo>
                        <a:lnTo>
                          <a:pt x="57" y="8"/>
                        </a:lnTo>
                        <a:lnTo>
                          <a:pt x="56" y="9"/>
                        </a:lnTo>
                        <a:lnTo>
                          <a:pt x="53" y="9"/>
                        </a:lnTo>
                        <a:lnTo>
                          <a:pt x="50" y="10"/>
                        </a:lnTo>
                        <a:lnTo>
                          <a:pt x="47" y="10"/>
                        </a:lnTo>
                        <a:lnTo>
                          <a:pt x="43" y="11"/>
                        </a:lnTo>
                        <a:lnTo>
                          <a:pt x="41" y="11"/>
                        </a:lnTo>
                        <a:lnTo>
                          <a:pt x="38" y="11"/>
                        </a:lnTo>
                        <a:lnTo>
                          <a:pt x="34" y="11"/>
                        </a:lnTo>
                        <a:lnTo>
                          <a:pt x="31" y="11"/>
                        </a:lnTo>
                        <a:lnTo>
                          <a:pt x="27" y="11"/>
                        </a:lnTo>
                        <a:lnTo>
                          <a:pt x="25" y="11"/>
                        </a:lnTo>
                        <a:lnTo>
                          <a:pt x="22" y="11"/>
                        </a:lnTo>
                        <a:lnTo>
                          <a:pt x="19" y="11"/>
                        </a:lnTo>
                        <a:lnTo>
                          <a:pt x="16" y="10"/>
                        </a:lnTo>
                        <a:lnTo>
                          <a:pt x="14" y="10"/>
                        </a:lnTo>
                        <a:lnTo>
                          <a:pt x="11" y="10"/>
                        </a:lnTo>
                        <a:lnTo>
                          <a:pt x="9" y="9"/>
                        </a:lnTo>
                        <a:lnTo>
                          <a:pt x="7" y="9"/>
                        </a:lnTo>
                        <a:lnTo>
                          <a:pt x="5" y="8"/>
                        </a:lnTo>
                        <a:lnTo>
                          <a:pt x="4" y="8"/>
                        </a:lnTo>
                        <a:lnTo>
                          <a:pt x="3" y="6"/>
                        </a:lnTo>
                        <a:lnTo>
                          <a:pt x="2" y="6"/>
                        </a:lnTo>
                        <a:lnTo>
                          <a:pt x="0" y="5"/>
                        </a:lnTo>
                        <a:lnTo>
                          <a:pt x="0" y="3"/>
                        </a:lnTo>
                        <a:lnTo>
                          <a:pt x="2" y="3"/>
                        </a:lnTo>
                        <a:lnTo>
                          <a:pt x="3" y="3"/>
                        </a:lnTo>
                        <a:lnTo>
                          <a:pt x="4" y="3"/>
                        </a:lnTo>
                        <a:lnTo>
                          <a:pt x="5" y="3"/>
                        </a:lnTo>
                        <a:lnTo>
                          <a:pt x="7" y="3"/>
                        </a:lnTo>
                        <a:lnTo>
                          <a:pt x="8" y="3"/>
                        </a:lnTo>
                        <a:lnTo>
                          <a:pt x="9" y="1"/>
                        </a:lnTo>
                        <a:lnTo>
                          <a:pt x="11" y="1"/>
                        </a:lnTo>
                        <a:lnTo>
                          <a:pt x="14" y="1"/>
                        </a:lnTo>
                        <a:lnTo>
                          <a:pt x="15" y="1"/>
                        </a:lnTo>
                        <a:lnTo>
                          <a:pt x="18" y="1"/>
                        </a:lnTo>
                        <a:lnTo>
                          <a:pt x="20" y="1"/>
                        </a:lnTo>
                        <a:lnTo>
                          <a:pt x="23" y="0"/>
                        </a:lnTo>
                      </a:path>
                    </a:pathLst>
                  </a:custGeom>
                  <a:solidFill>
                    <a:srgbClr val="9AA1A1"/>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1" name="Freeform 1871"/>
                  <p:cNvSpPr>
                    <a:spLocks noChangeAspect="1"/>
                  </p:cNvSpPr>
                  <p:nvPr/>
                </p:nvSpPr>
                <p:spPr bwMode="auto">
                  <a:xfrm>
                    <a:off x="5047" y="1319"/>
                    <a:ext cx="60" cy="11"/>
                  </a:xfrm>
                  <a:custGeom>
                    <a:avLst/>
                    <a:gdLst>
                      <a:gd name="T0" fmla="*/ 19 w 60"/>
                      <a:gd name="T1" fmla="*/ 0 h 11"/>
                      <a:gd name="T2" fmla="*/ 21 w 60"/>
                      <a:gd name="T3" fmla="*/ 0 h 11"/>
                      <a:gd name="T4" fmla="*/ 23 w 60"/>
                      <a:gd name="T5" fmla="*/ 0 h 11"/>
                      <a:gd name="T6" fmla="*/ 25 w 60"/>
                      <a:gd name="T7" fmla="*/ 0 h 11"/>
                      <a:gd name="T8" fmla="*/ 26 w 60"/>
                      <a:gd name="T9" fmla="*/ 0 h 11"/>
                      <a:gd name="T10" fmla="*/ 27 w 60"/>
                      <a:gd name="T11" fmla="*/ 0 h 11"/>
                      <a:gd name="T12" fmla="*/ 29 w 60"/>
                      <a:gd name="T13" fmla="*/ 0 h 11"/>
                      <a:gd name="T14" fmla="*/ 30 w 60"/>
                      <a:gd name="T15" fmla="*/ 0 h 11"/>
                      <a:gd name="T16" fmla="*/ 33 w 60"/>
                      <a:gd name="T17" fmla="*/ 0 h 11"/>
                      <a:gd name="T18" fmla="*/ 34 w 60"/>
                      <a:gd name="T19" fmla="*/ 0 h 11"/>
                      <a:gd name="T20" fmla="*/ 36 w 60"/>
                      <a:gd name="T21" fmla="*/ 0 h 11"/>
                      <a:gd name="T22" fmla="*/ 39 w 60"/>
                      <a:gd name="T23" fmla="*/ 0 h 11"/>
                      <a:gd name="T24" fmla="*/ 41 w 60"/>
                      <a:gd name="T25" fmla="*/ 1 h 11"/>
                      <a:gd name="T26" fmla="*/ 45 w 60"/>
                      <a:gd name="T27" fmla="*/ 1 h 11"/>
                      <a:gd name="T28" fmla="*/ 50 w 60"/>
                      <a:gd name="T29" fmla="*/ 1 h 11"/>
                      <a:gd name="T30" fmla="*/ 54 w 60"/>
                      <a:gd name="T31" fmla="*/ 1 h 11"/>
                      <a:gd name="T32" fmla="*/ 59 w 60"/>
                      <a:gd name="T33" fmla="*/ 3 h 11"/>
                      <a:gd name="T34" fmla="*/ 59 w 60"/>
                      <a:gd name="T35" fmla="*/ 3 h 11"/>
                      <a:gd name="T36" fmla="*/ 57 w 60"/>
                      <a:gd name="T37" fmla="*/ 3 h 11"/>
                      <a:gd name="T38" fmla="*/ 57 w 60"/>
                      <a:gd name="T39" fmla="*/ 5 h 11"/>
                      <a:gd name="T40" fmla="*/ 55 w 60"/>
                      <a:gd name="T41" fmla="*/ 6 h 11"/>
                      <a:gd name="T42" fmla="*/ 54 w 60"/>
                      <a:gd name="T43" fmla="*/ 6 h 11"/>
                      <a:gd name="T44" fmla="*/ 52 w 60"/>
                      <a:gd name="T45" fmla="*/ 8 h 11"/>
                      <a:gd name="T46" fmla="*/ 50 w 60"/>
                      <a:gd name="T47" fmla="*/ 8 h 11"/>
                      <a:gd name="T48" fmla="*/ 48 w 60"/>
                      <a:gd name="T49" fmla="*/ 8 h 11"/>
                      <a:gd name="T50" fmla="*/ 45 w 60"/>
                      <a:gd name="T51" fmla="*/ 8 h 11"/>
                      <a:gd name="T52" fmla="*/ 43 w 60"/>
                      <a:gd name="T53" fmla="*/ 8 h 11"/>
                      <a:gd name="T54" fmla="*/ 40 w 60"/>
                      <a:gd name="T55" fmla="*/ 8 h 11"/>
                      <a:gd name="T56" fmla="*/ 37 w 60"/>
                      <a:gd name="T57" fmla="*/ 10 h 11"/>
                      <a:gd name="T58" fmla="*/ 34 w 60"/>
                      <a:gd name="T59" fmla="*/ 10 h 11"/>
                      <a:gd name="T60" fmla="*/ 32 w 60"/>
                      <a:gd name="T61" fmla="*/ 10 h 11"/>
                      <a:gd name="T62" fmla="*/ 27 w 60"/>
                      <a:gd name="T63" fmla="*/ 10 h 11"/>
                      <a:gd name="T64" fmla="*/ 25 w 60"/>
                      <a:gd name="T65" fmla="*/ 10 h 11"/>
                      <a:gd name="T66" fmla="*/ 22 w 60"/>
                      <a:gd name="T67" fmla="*/ 10 h 11"/>
                      <a:gd name="T68" fmla="*/ 21 w 60"/>
                      <a:gd name="T69" fmla="*/ 10 h 11"/>
                      <a:gd name="T70" fmla="*/ 18 w 60"/>
                      <a:gd name="T71" fmla="*/ 10 h 11"/>
                      <a:gd name="T72" fmla="*/ 15 w 60"/>
                      <a:gd name="T73" fmla="*/ 8 h 11"/>
                      <a:gd name="T74" fmla="*/ 12 w 60"/>
                      <a:gd name="T75" fmla="*/ 8 h 11"/>
                      <a:gd name="T76" fmla="*/ 11 w 60"/>
                      <a:gd name="T77" fmla="*/ 8 h 11"/>
                      <a:gd name="T78" fmla="*/ 9 w 60"/>
                      <a:gd name="T79" fmla="*/ 8 h 11"/>
                      <a:gd name="T80" fmla="*/ 7 w 60"/>
                      <a:gd name="T81" fmla="*/ 8 h 11"/>
                      <a:gd name="T82" fmla="*/ 5 w 60"/>
                      <a:gd name="T83" fmla="*/ 6 h 11"/>
                      <a:gd name="T84" fmla="*/ 4 w 60"/>
                      <a:gd name="T85" fmla="*/ 6 h 11"/>
                      <a:gd name="T86" fmla="*/ 3 w 60"/>
                      <a:gd name="T87" fmla="*/ 6 h 11"/>
                      <a:gd name="T88" fmla="*/ 2 w 60"/>
                      <a:gd name="T89" fmla="*/ 5 h 11"/>
                      <a:gd name="T90" fmla="*/ 2 w 60"/>
                      <a:gd name="T91" fmla="*/ 3 h 11"/>
                      <a:gd name="T92" fmla="*/ 0 w 60"/>
                      <a:gd name="T93" fmla="*/ 3 h 11"/>
                      <a:gd name="T94" fmla="*/ 3 w 60"/>
                      <a:gd name="T95" fmla="*/ 3 h 11"/>
                      <a:gd name="T96" fmla="*/ 4 w 60"/>
                      <a:gd name="T97" fmla="*/ 3 h 11"/>
                      <a:gd name="T98" fmla="*/ 5 w 60"/>
                      <a:gd name="T99" fmla="*/ 1 h 11"/>
                      <a:gd name="T100" fmla="*/ 7 w 60"/>
                      <a:gd name="T101" fmla="*/ 1 h 11"/>
                      <a:gd name="T102" fmla="*/ 9 w 60"/>
                      <a:gd name="T103" fmla="*/ 1 h 11"/>
                      <a:gd name="T104" fmla="*/ 11 w 60"/>
                      <a:gd name="T105" fmla="*/ 1 h 11"/>
                      <a:gd name="T106" fmla="*/ 14 w 60"/>
                      <a:gd name="T107" fmla="*/ 0 h 11"/>
                      <a:gd name="T108" fmla="*/ 19 w 60"/>
                      <a:gd name="T109" fmla="*/ 0 h 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 h="11">
                        <a:moveTo>
                          <a:pt x="19" y="0"/>
                        </a:moveTo>
                        <a:lnTo>
                          <a:pt x="21" y="0"/>
                        </a:lnTo>
                        <a:lnTo>
                          <a:pt x="23" y="0"/>
                        </a:lnTo>
                        <a:lnTo>
                          <a:pt x="25" y="0"/>
                        </a:lnTo>
                        <a:lnTo>
                          <a:pt x="26" y="0"/>
                        </a:lnTo>
                        <a:lnTo>
                          <a:pt x="27" y="0"/>
                        </a:lnTo>
                        <a:lnTo>
                          <a:pt x="29" y="0"/>
                        </a:lnTo>
                        <a:lnTo>
                          <a:pt x="30" y="0"/>
                        </a:lnTo>
                        <a:lnTo>
                          <a:pt x="33" y="0"/>
                        </a:lnTo>
                        <a:lnTo>
                          <a:pt x="34" y="0"/>
                        </a:lnTo>
                        <a:lnTo>
                          <a:pt x="36" y="0"/>
                        </a:lnTo>
                        <a:lnTo>
                          <a:pt x="39" y="0"/>
                        </a:lnTo>
                        <a:lnTo>
                          <a:pt x="41" y="1"/>
                        </a:lnTo>
                        <a:lnTo>
                          <a:pt x="45" y="1"/>
                        </a:lnTo>
                        <a:lnTo>
                          <a:pt x="50" y="1"/>
                        </a:lnTo>
                        <a:lnTo>
                          <a:pt x="54" y="1"/>
                        </a:lnTo>
                        <a:lnTo>
                          <a:pt x="59" y="3"/>
                        </a:lnTo>
                        <a:lnTo>
                          <a:pt x="57" y="3"/>
                        </a:lnTo>
                        <a:lnTo>
                          <a:pt x="57" y="5"/>
                        </a:lnTo>
                        <a:lnTo>
                          <a:pt x="55" y="6"/>
                        </a:lnTo>
                        <a:lnTo>
                          <a:pt x="54" y="6"/>
                        </a:lnTo>
                        <a:lnTo>
                          <a:pt x="52" y="8"/>
                        </a:lnTo>
                        <a:lnTo>
                          <a:pt x="50" y="8"/>
                        </a:lnTo>
                        <a:lnTo>
                          <a:pt x="48" y="8"/>
                        </a:lnTo>
                        <a:lnTo>
                          <a:pt x="45" y="8"/>
                        </a:lnTo>
                        <a:lnTo>
                          <a:pt x="43" y="8"/>
                        </a:lnTo>
                        <a:lnTo>
                          <a:pt x="40" y="8"/>
                        </a:lnTo>
                        <a:lnTo>
                          <a:pt x="37" y="10"/>
                        </a:lnTo>
                        <a:lnTo>
                          <a:pt x="34" y="10"/>
                        </a:lnTo>
                        <a:lnTo>
                          <a:pt x="32" y="10"/>
                        </a:lnTo>
                        <a:lnTo>
                          <a:pt x="27" y="10"/>
                        </a:lnTo>
                        <a:lnTo>
                          <a:pt x="25" y="10"/>
                        </a:lnTo>
                        <a:lnTo>
                          <a:pt x="22" y="10"/>
                        </a:lnTo>
                        <a:lnTo>
                          <a:pt x="21" y="10"/>
                        </a:lnTo>
                        <a:lnTo>
                          <a:pt x="18" y="10"/>
                        </a:lnTo>
                        <a:lnTo>
                          <a:pt x="15" y="8"/>
                        </a:lnTo>
                        <a:lnTo>
                          <a:pt x="12" y="8"/>
                        </a:lnTo>
                        <a:lnTo>
                          <a:pt x="11" y="8"/>
                        </a:lnTo>
                        <a:lnTo>
                          <a:pt x="9" y="8"/>
                        </a:lnTo>
                        <a:lnTo>
                          <a:pt x="7" y="8"/>
                        </a:lnTo>
                        <a:lnTo>
                          <a:pt x="5" y="6"/>
                        </a:lnTo>
                        <a:lnTo>
                          <a:pt x="4" y="6"/>
                        </a:lnTo>
                        <a:lnTo>
                          <a:pt x="3" y="6"/>
                        </a:lnTo>
                        <a:lnTo>
                          <a:pt x="2" y="5"/>
                        </a:lnTo>
                        <a:lnTo>
                          <a:pt x="2" y="3"/>
                        </a:lnTo>
                        <a:lnTo>
                          <a:pt x="0" y="3"/>
                        </a:lnTo>
                        <a:lnTo>
                          <a:pt x="3" y="3"/>
                        </a:lnTo>
                        <a:lnTo>
                          <a:pt x="4" y="3"/>
                        </a:lnTo>
                        <a:lnTo>
                          <a:pt x="5" y="1"/>
                        </a:lnTo>
                        <a:lnTo>
                          <a:pt x="7" y="1"/>
                        </a:lnTo>
                        <a:lnTo>
                          <a:pt x="9" y="1"/>
                        </a:lnTo>
                        <a:lnTo>
                          <a:pt x="11" y="1"/>
                        </a:lnTo>
                        <a:lnTo>
                          <a:pt x="14" y="0"/>
                        </a:lnTo>
                        <a:lnTo>
                          <a:pt x="19" y="0"/>
                        </a:lnTo>
                      </a:path>
                    </a:pathLst>
                  </a:custGeom>
                  <a:solidFill>
                    <a:srgbClr val="A7AEAE"/>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2" name="Freeform 1872"/>
                  <p:cNvSpPr>
                    <a:spLocks noChangeAspect="1"/>
                  </p:cNvSpPr>
                  <p:nvPr/>
                </p:nvSpPr>
                <p:spPr bwMode="auto">
                  <a:xfrm>
                    <a:off x="5054" y="1319"/>
                    <a:ext cx="51" cy="11"/>
                  </a:xfrm>
                  <a:custGeom>
                    <a:avLst/>
                    <a:gdLst>
                      <a:gd name="T0" fmla="*/ 12 w 51"/>
                      <a:gd name="T1" fmla="*/ 0 h 11"/>
                      <a:gd name="T2" fmla="*/ 15 w 51"/>
                      <a:gd name="T3" fmla="*/ 0 h 11"/>
                      <a:gd name="T4" fmla="*/ 16 w 51"/>
                      <a:gd name="T5" fmla="*/ 0 h 11"/>
                      <a:gd name="T6" fmla="*/ 18 w 51"/>
                      <a:gd name="T7" fmla="*/ 0 h 11"/>
                      <a:gd name="T8" fmla="*/ 19 w 51"/>
                      <a:gd name="T9" fmla="*/ 0 h 11"/>
                      <a:gd name="T10" fmla="*/ 20 w 51"/>
                      <a:gd name="T11" fmla="*/ 0 h 11"/>
                      <a:gd name="T12" fmla="*/ 22 w 51"/>
                      <a:gd name="T13" fmla="*/ 0 h 11"/>
                      <a:gd name="T14" fmla="*/ 23 w 51"/>
                      <a:gd name="T15" fmla="*/ 0 h 11"/>
                      <a:gd name="T16" fmla="*/ 25 w 51"/>
                      <a:gd name="T17" fmla="*/ 0 h 11"/>
                      <a:gd name="T18" fmla="*/ 27 w 51"/>
                      <a:gd name="T19" fmla="*/ 0 h 11"/>
                      <a:gd name="T20" fmla="*/ 28 w 51"/>
                      <a:gd name="T21" fmla="*/ 1 h 11"/>
                      <a:gd name="T22" fmla="*/ 31 w 51"/>
                      <a:gd name="T23" fmla="*/ 1 h 11"/>
                      <a:gd name="T24" fmla="*/ 34 w 51"/>
                      <a:gd name="T25" fmla="*/ 1 h 11"/>
                      <a:gd name="T26" fmla="*/ 37 w 51"/>
                      <a:gd name="T27" fmla="*/ 1 h 11"/>
                      <a:gd name="T28" fmla="*/ 41 w 51"/>
                      <a:gd name="T29" fmla="*/ 3 h 11"/>
                      <a:gd name="T30" fmla="*/ 45 w 51"/>
                      <a:gd name="T31" fmla="*/ 3 h 11"/>
                      <a:gd name="T32" fmla="*/ 50 w 51"/>
                      <a:gd name="T33" fmla="*/ 3 h 11"/>
                      <a:gd name="T34" fmla="*/ 50 w 51"/>
                      <a:gd name="T35" fmla="*/ 3 h 11"/>
                      <a:gd name="T36" fmla="*/ 48 w 51"/>
                      <a:gd name="T37" fmla="*/ 5 h 11"/>
                      <a:gd name="T38" fmla="*/ 48 w 51"/>
                      <a:gd name="T39" fmla="*/ 6 h 11"/>
                      <a:gd name="T40" fmla="*/ 45 w 51"/>
                      <a:gd name="T41" fmla="*/ 6 h 11"/>
                      <a:gd name="T42" fmla="*/ 43 w 51"/>
                      <a:gd name="T43" fmla="*/ 8 h 11"/>
                      <a:gd name="T44" fmla="*/ 42 w 51"/>
                      <a:gd name="T45" fmla="*/ 8 h 11"/>
                      <a:gd name="T46" fmla="*/ 41 w 51"/>
                      <a:gd name="T47" fmla="*/ 8 h 11"/>
                      <a:gd name="T48" fmla="*/ 38 w 51"/>
                      <a:gd name="T49" fmla="*/ 8 h 11"/>
                      <a:gd name="T50" fmla="*/ 35 w 51"/>
                      <a:gd name="T51" fmla="*/ 8 h 11"/>
                      <a:gd name="T52" fmla="*/ 34 w 51"/>
                      <a:gd name="T53" fmla="*/ 8 h 11"/>
                      <a:gd name="T54" fmla="*/ 31 w 51"/>
                      <a:gd name="T55" fmla="*/ 10 h 11"/>
                      <a:gd name="T56" fmla="*/ 28 w 51"/>
                      <a:gd name="T57" fmla="*/ 10 h 11"/>
                      <a:gd name="T58" fmla="*/ 25 w 51"/>
                      <a:gd name="T59" fmla="*/ 10 h 11"/>
                      <a:gd name="T60" fmla="*/ 23 w 51"/>
                      <a:gd name="T61" fmla="*/ 10 h 11"/>
                      <a:gd name="T62" fmla="*/ 20 w 51"/>
                      <a:gd name="T63" fmla="*/ 10 h 11"/>
                      <a:gd name="T64" fmla="*/ 19 w 51"/>
                      <a:gd name="T65" fmla="*/ 10 h 11"/>
                      <a:gd name="T66" fmla="*/ 16 w 51"/>
                      <a:gd name="T67" fmla="*/ 10 h 11"/>
                      <a:gd name="T68" fmla="*/ 15 w 51"/>
                      <a:gd name="T69" fmla="*/ 10 h 11"/>
                      <a:gd name="T70" fmla="*/ 12 w 51"/>
                      <a:gd name="T71" fmla="*/ 8 h 11"/>
                      <a:gd name="T72" fmla="*/ 11 w 51"/>
                      <a:gd name="T73" fmla="*/ 8 h 11"/>
                      <a:gd name="T74" fmla="*/ 9 w 51"/>
                      <a:gd name="T75" fmla="*/ 8 h 11"/>
                      <a:gd name="T76" fmla="*/ 7 w 51"/>
                      <a:gd name="T77" fmla="*/ 8 h 11"/>
                      <a:gd name="T78" fmla="*/ 5 w 51"/>
                      <a:gd name="T79" fmla="*/ 8 h 11"/>
                      <a:gd name="T80" fmla="*/ 4 w 51"/>
                      <a:gd name="T81" fmla="*/ 8 h 11"/>
                      <a:gd name="T82" fmla="*/ 4 w 51"/>
                      <a:gd name="T83" fmla="*/ 6 h 11"/>
                      <a:gd name="T84" fmla="*/ 3 w 51"/>
                      <a:gd name="T85" fmla="*/ 6 h 11"/>
                      <a:gd name="T86" fmla="*/ 2 w 51"/>
                      <a:gd name="T87" fmla="*/ 6 h 11"/>
                      <a:gd name="T88" fmla="*/ 2 w 51"/>
                      <a:gd name="T89" fmla="*/ 5 h 11"/>
                      <a:gd name="T90" fmla="*/ 0 w 51"/>
                      <a:gd name="T91" fmla="*/ 5 h 11"/>
                      <a:gd name="T92" fmla="*/ 0 w 51"/>
                      <a:gd name="T93" fmla="*/ 3 h 11"/>
                      <a:gd name="T94" fmla="*/ 2 w 51"/>
                      <a:gd name="T95" fmla="*/ 3 h 11"/>
                      <a:gd name="T96" fmla="*/ 3 w 51"/>
                      <a:gd name="T97" fmla="*/ 3 h 11"/>
                      <a:gd name="T98" fmla="*/ 4 w 51"/>
                      <a:gd name="T99" fmla="*/ 3 h 11"/>
                      <a:gd name="T100" fmla="*/ 5 w 51"/>
                      <a:gd name="T101" fmla="*/ 3 h 11"/>
                      <a:gd name="T102" fmla="*/ 7 w 51"/>
                      <a:gd name="T103" fmla="*/ 1 h 11"/>
                      <a:gd name="T104" fmla="*/ 9 w 51"/>
                      <a:gd name="T105" fmla="*/ 0 h 11"/>
                      <a:gd name="T106" fmla="*/ 12 w 51"/>
                      <a:gd name="T107" fmla="*/ 0 h 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1" h="11">
                        <a:moveTo>
                          <a:pt x="12" y="0"/>
                        </a:moveTo>
                        <a:lnTo>
                          <a:pt x="15" y="0"/>
                        </a:lnTo>
                        <a:lnTo>
                          <a:pt x="16" y="0"/>
                        </a:lnTo>
                        <a:lnTo>
                          <a:pt x="18" y="0"/>
                        </a:lnTo>
                        <a:lnTo>
                          <a:pt x="19" y="0"/>
                        </a:lnTo>
                        <a:lnTo>
                          <a:pt x="20" y="0"/>
                        </a:lnTo>
                        <a:lnTo>
                          <a:pt x="22" y="0"/>
                        </a:lnTo>
                        <a:lnTo>
                          <a:pt x="23" y="0"/>
                        </a:lnTo>
                        <a:lnTo>
                          <a:pt x="25" y="0"/>
                        </a:lnTo>
                        <a:lnTo>
                          <a:pt x="27" y="0"/>
                        </a:lnTo>
                        <a:lnTo>
                          <a:pt x="28" y="1"/>
                        </a:lnTo>
                        <a:lnTo>
                          <a:pt x="31" y="1"/>
                        </a:lnTo>
                        <a:lnTo>
                          <a:pt x="34" y="1"/>
                        </a:lnTo>
                        <a:lnTo>
                          <a:pt x="37" y="1"/>
                        </a:lnTo>
                        <a:lnTo>
                          <a:pt x="41" y="3"/>
                        </a:lnTo>
                        <a:lnTo>
                          <a:pt x="45" y="3"/>
                        </a:lnTo>
                        <a:lnTo>
                          <a:pt x="50" y="3"/>
                        </a:lnTo>
                        <a:lnTo>
                          <a:pt x="48" y="5"/>
                        </a:lnTo>
                        <a:lnTo>
                          <a:pt x="48" y="6"/>
                        </a:lnTo>
                        <a:lnTo>
                          <a:pt x="45" y="6"/>
                        </a:lnTo>
                        <a:lnTo>
                          <a:pt x="43" y="8"/>
                        </a:lnTo>
                        <a:lnTo>
                          <a:pt x="42" y="8"/>
                        </a:lnTo>
                        <a:lnTo>
                          <a:pt x="41" y="8"/>
                        </a:lnTo>
                        <a:lnTo>
                          <a:pt x="38" y="8"/>
                        </a:lnTo>
                        <a:lnTo>
                          <a:pt x="35" y="8"/>
                        </a:lnTo>
                        <a:lnTo>
                          <a:pt x="34" y="8"/>
                        </a:lnTo>
                        <a:lnTo>
                          <a:pt x="31" y="10"/>
                        </a:lnTo>
                        <a:lnTo>
                          <a:pt x="28" y="10"/>
                        </a:lnTo>
                        <a:lnTo>
                          <a:pt x="25" y="10"/>
                        </a:lnTo>
                        <a:lnTo>
                          <a:pt x="23" y="10"/>
                        </a:lnTo>
                        <a:lnTo>
                          <a:pt x="20" y="10"/>
                        </a:lnTo>
                        <a:lnTo>
                          <a:pt x="19" y="10"/>
                        </a:lnTo>
                        <a:lnTo>
                          <a:pt x="16" y="10"/>
                        </a:lnTo>
                        <a:lnTo>
                          <a:pt x="15" y="10"/>
                        </a:lnTo>
                        <a:lnTo>
                          <a:pt x="12" y="8"/>
                        </a:lnTo>
                        <a:lnTo>
                          <a:pt x="11" y="8"/>
                        </a:lnTo>
                        <a:lnTo>
                          <a:pt x="9" y="8"/>
                        </a:lnTo>
                        <a:lnTo>
                          <a:pt x="7" y="8"/>
                        </a:lnTo>
                        <a:lnTo>
                          <a:pt x="5" y="8"/>
                        </a:lnTo>
                        <a:lnTo>
                          <a:pt x="4" y="8"/>
                        </a:lnTo>
                        <a:lnTo>
                          <a:pt x="4" y="6"/>
                        </a:lnTo>
                        <a:lnTo>
                          <a:pt x="3" y="6"/>
                        </a:lnTo>
                        <a:lnTo>
                          <a:pt x="2" y="6"/>
                        </a:lnTo>
                        <a:lnTo>
                          <a:pt x="2" y="5"/>
                        </a:lnTo>
                        <a:lnTo>
                          <a:pt x="0" y="5"/>
                        </a:lnTo>
                        <a:lnTo>
                          <a:pt x="0" y="3"/>
                        </a:lnTo>
                        <a:lnTo>
                          <a:pt x="2" y="3"/>
                        </a:lnTo>
                        <a:lnTo>
                          <a:pt x="3" y="3"/>
                        </a:lnTo>
                        <a:lnTo>
                          <a:pt x="4" y="3"/>
                        </a:lnTo>
                        <a:lnTo>
                          <a:pt x="5" y="3"/>
                        </a:lnTo>
                        <a:lnTo>
                          <a:pt x="7" y="1"/>
                        </a:lnTo>
                        <a:lnTo>
                          <a:pt x="9" y="0"/>
                        </a:lnTo>
                        <a:lnTo>
                          <a:pt x="12" y="0"/>
                        </a:lnTo>
                      </a:path>
                    </a:pathLst>
                  </a:custGeom>
                  <a:solidFill>
                    <a:srgbClr val="B1B8B8"/>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3" name="Freeform 1873"/>
                  <p:cNvSpPr>
                    <a:spLocks noChangeAspect="1"/>
                  </p:cNvSpPr>
                  <p:nvPr/>
                </p:nvSpPr>
                <p:spPr bwMode="auto">
                  <a:xfrm>
                    <a:off x="5060" y="1319"/>
                    <a:ext cx="44" cy="11"/>
                  </a:xfrm>
                  <a:custGeom>
                    <a:avLst/>
                    <a:gdLst>
                      <a:gd name="T0" fmla="*/ 5 w 44"/>
                      <a:gd name="T1" fmla="*/ 0 h 11"/>
                      <a:gd name="T2" fmla="*/ 9 w 44"/>
                      <a:gd name="T3" fmla="*/ 0 h 11"/>
                      <a:gd name="T4" fmla="*/ 9 w 44"/>
                      <a:gd name="T5" fmla="*/ 0 h 11"/>
                      <a:gd name="T6" fmla="*/ 11 w 44"/>
                      <a:gd name="T7" fmla="*/ 0 h 11"/>
                      <a:gd name="T8" fmla="*/ 13 w 44"/>
                      <a:gd name="T9" fmla="*/ 0 h 11"/>
                      <a:gd name="T10" fmla="*/ 14 w 44"/>
                      <a:gd name="T11" fmla="*/ 0 h 11"/>
                      <a:gd name="T12" fmla="*/ 16 w 44"/>
                      <a:gd name="T13" fmla="*/ 0 h 11"/>
                      <a:gd name="T14" fmla="*/ 16 w 44"/>
                      <a:gd name="T15" fmla="*/ 1 h 11"/>
                      <a:gd name="T16" fmla="*/ 18 w 44"/>
                      <a:gd name="T17" fmla="*/ 1 h 11"/>
                      <a:gd name="T18" fmla="*/ 21 w 44"/>
                      <a:gd name="T19" fmla="*/ 1 h 11"/>
                      <a:gd name="T20" fmla="*/ 22 w 44"/>
                      <a:gd name="T21" fmla="*/ 1 h 11"/>
                      <a:gd name="T22" fmla="*/ 25 w 44"/>
                      <a:gd name="T23" fmla="*/ 1 h 11"/>
                      <a:gd name="T24" fmla="*/ 28 w 44"/>
                      <a:gd name="T25" fmla="*/ 1 h 11"/>
                      <a:gd name="T26" fmla="*/ 30 w 44"/>
                      <a:gd name="T27" fmla="*/ 3 h 11"/>
                      <a:gd name="T28" fmla="*/ 35 w 44"/>
                      <a:gd name="T29" fmla="*/ 3 h 11"/>
                      <a:gd name="T30" fmla="*/ 39 w 44"/>
                      <a:gd name="T31" fmla="*/ 3 h 11"/>
                      <a:gd name="T32" fmla="*/ 43 w 44"/>
                      <a:gd name="T33" fmla="*/ 3 h 11"/>
                      <a:gd name="T34" fmla="*/ 43 w 44"/>
                      <a:gd name="T35" fmla="*/ 5 h 11"/>
                      <a:gd name="T36" fmla="*/ 41 w 44"/>
                      <a:gd name="T37" fmla="*/ 5 h 11"/>
                      <a:gd name="T38" fmla="*/ 41 w 44"/>
                      <a:gd name="T39" fmla="*/ 6 h 11"/>
                      <a:gd name="T40" fmla="*/ 41 w 44"/>
                      <a:gd name="T41" fmla="*/ 6 h 11"/>
                      <a:gd name="T42" fmla="*/ 39 w 44"/>
                      <a:gd name="T43" fmla="*/ 6 h 11"/>
                      <a:gd name="T44" fmla="*/ 38 w 44"/>
                      <a:gd name="T45" fmla="*/ 8 h 11"/>
                      <a:gd name="T46" fmla="*/ 36 w 44"/>
                      <a:gd name="T47" fmla="*/ 8 h 11"/>
                      <a:gd name="T48" fmla="*/ 34 w 44"/>
                      <a:gd name="T49" fmla="*/ 8 h 11"/>
                      <a:gd name="T50" fmla="*/ 32 w 44"/>
                      <a:gd name="T51" fmla="*/ 8 h 11"/>
                      <a:gd name="T52" fmla="*/ 30 w 44"/>
                      <a:gd name="T53" fmla="*/ 8 h 11"/>
                      <a:gd name="T54" fmla="*/ 28 w 44"/>
                      <a:gd name="T55" fmla="*/ 8 h 11"/>
                      <a:gd name="T56" fmla="*/ 27 w 44"/>
                      <a:gd name="T57" fmla="*/ 8 h 11"/>
                      <a:gd name="T58" fmla="*/ 23 w 44"/>
                      <a:gd name="T59" fmla="*/ 10 h 11"/>
                      <a:gd name="T60" fmla="*/ 21 w 44"/>
                      <a:gd name="T61" fmla="*/ 10 h 11"/>
                      <a:gd name="T62" fmla="*/ 20 w 44"/>
                      <a:gd name="T63" fmla="*/ 10 h 11"/>
                      <a:gd name="T64" fmla="*/ 16 w 44"/>
                      <a:gd name="T65" fmla="*/ 10 h 11"/>
                      <a:gd name="T66" fmla="*/ 13 w 44"/>
                      <a:gd name="T67" fmla="*/ 8 h 11"/>
                      <a:gd name="T68" fmla="*/ 9 w 44"/>
                      <a:gd name="T69" fmla="*/ 8 h 11"/>
                      <a:gd name="T70" fmla="*/ 5 w 44"/>
                      <a:gd name="T71" fmla="*/ 8 h 11"/>
                      <a:gd name="T72" fmla="*/ 4 w 44"/>
                      <a:gd name="T73" fmla="*/ 8 h 11"/>
                      <a:gd name="T74" fmla="*/ 2 w 44"/>
                      <a:gd name="T75" fmla="*/ 6 h 11"/>
                      <a:gd name="T76" fmla="*/ 0 w 44"/>
                      <a:gd name="T77" fmla="*/ 6 h 11"/>
                      <a:gd name="T78" fmla="*/ 0 w 44"/>
                      <a:gd name="T79" fmla="*/ 5 h 11"/>
                      <a:gd name="T80" fmla="*/ 0 w 44"/>
                      <a:gd name="T81" fmla="*/ 3 h 11"/>
                      <a:gd name="T82" fmla="*/ 2 w 44"/>
                      <a:gd name="T83" fmla="*/ 3 h 11"/>
                      <a:gd name="T84" fmla="*/ 2 w 44"/>
                      <a:gd name="T85" fmla="*/ 3 h 11"/>
                      <a:gd name="T86" fmla="*/ 3 w 44"/>
                      <a:gd name="T87" fmla="*/ 3 h 11"/>
                      <a:gd name="T88" fmla="*/ 4 w 44"/>
                      <a:gd name="T89" fmla="*/ 1 h 11"/>
                      <a:gd name="T90" fmla="*/ 5 w 44"/>
                      <a:gd name="T91" fmla="*/ 0 h 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 h="11">
                        <a:moveTo>
                          <a:pt x="5" y="0"/>
                        </a:moveTo>
                        <a:lnTo>
                          <a:pt x="9" y="0"/>
                        </a:lnTo>
                        <a:lnTo>
                          <a:pt x="11" y="0"/>
                        </a:lnTo>
                        <a:lnTo>
                          <a:pt x="13" y="0"/>
                        </a:lnTo>
                        <a:lnTo>
                          <a:pt x="14" y="0"/>
                        </a:lnTo>
                        <a:lnTo>
                          <a:pt x="16" y="0"/>
                        </a:lnTo>
                        <a:lnTo>
                          <a:pt x="16" y="1"/>
                        </a:lnTo>
                        <a:lnTo>
                          <a:pt x="18" y="1"/>
                        </a:lnTo>
                        <a:lnTo>
                          <a:pt x="21" y="1"/>
                        </a:lnTo>
                        <a:lnTo>
                          <a:pt x="22" y="1"/>
                        </a:lnTo>
                        <a:lnTo>
                          <a:pt x="25" y="1"/>
                        </a:lnTo>
                        <a:lnTo>
                          <a:pt x="28" y="1"/>
                        </a:lnTo>
                        <a:lnTo>
                          <a:pt x="30" y="3"/>
                        </a:lnTo>
                        <a:lnTo>
                          <a:pt x="35" y="3"/>
                        </a:lnTo>
                        <a:lnTo>
                          <a:pt x="39" y="3"/>
                        </a:lnTo>
                        <a:lnTo>
                          <a:pt x="43" y="3"/>
                        </a:lnTo>
                        <a:lnTo>
                          <a:pt x="43" y="5"/>
                        </a:lnTo>
                        <a:lnTo>
                          <a:pt x="41" y="5"/>
                        </a:lnTo>
                        <a:lnTo>
                          <a:pt x="41" y="6"/>
                        </a:lnTo>
                        <a:lnTo>
                          <a:pt x="39" y="6"/>
                        </a:lnTo>
                        <a:lnTo>
                          <a:pt x="38" y="8"/>
                        </a:lnTo>
                        <a:lnTo>
                          <a:pt x="36" y="8"/>
                        </a:lnTo>
                        <a:lnTo>
                          <a:pt x="34" y="8"/>
                        </a:lnTo>
                        <a:lnTo>
                          <a:pt x="32" y="8"/>
                        </a:lnTo>
                        <a:lnTo>
                          <a:pt x="30" y="8"/>
                        </a:lnTo>
                        <a:lnTo>
                          <a:pt x="28" y="8"/>
                        </a:lnTo>
                        <a:lnTo>
                          <a:pt x="27" y="8"/>
                        </a:lnTo>
                        <a:lnTo>
                          <a:pt x="23" y="10"/>
                        </a:lnTo>
                        <a:lnTo>
                          <a:pt x="21" y="10"/>
                        </a:lnTo>
                        <a:lnTo>
                          <a:pt x="20" y="10"/>
                        </a:lnTo>
                        <a:lnTo>
                          <a:pt x="16" y="10"/>
                        </a:lnTo>
                        <a:lnTo>
                          <a:pt x="13" y="8"/>
                        </a:lnTo>
                        <a:lnTo>
                          <a:pt x="9" y="8"/>
                        </a:lnTo>
                        <a:lnTo>
                          <a:pt x="5" y="8"/>
                        </a:lnTo>
                        <a:lnTo>
                          <a:pt x="4" y="8"/>
                        </a:lnTo>
                        <a:lnTo>
                          <a:pt x="2" y="6"/>
                        </a:lnTo>
                        <a:lnTo>
                          <a:pt x="0" y="6"/>
                        </a:lnTo>
                        <a:lnTo>
                          <a:pt x="0" y="5"/>
                        </a:lnTo>
                        <a:lnTo>
                          <a:pt x="0" y="3"/>
                        </a:lnTo>
                        <a:lnTo>
                          <a:pt x="2" y="3"/>
                        </a:lnTo>
                        <a:lnTo>
                          <a:pt x="3" y="3"/>
                        </a:lnTo>
                        <a:lnTo>
                          <a:pt x="4" y="1"/>
                        </a:lnTo>
                        <a:lnTo>
                          <a:pt x="5" y="0"/>
                        </a:lnTo>
                      </a:path>
                    </a:pathLst>
                  </a:custGeom>
                  <a:solidFill>
                    <a:srgbClr val="BEC5C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4" name="Freeform 1874"/>
                  <p:cNvSpPr>
                    <a:spLocks noChangeAspect="1"/>
                  </p:cNvSpPr>
                  <p:nvPr/>
                </p:nvSpPr>
                <p:spPr bwMode="auto">
                  <a:xfrm>
                    <a:off x="5067" y="1319"/>
                    <a:ext cx="35" cy="11"/>
                  </a:xfrm>
                  <a:custGeom>
                    <a:avLst/>
                    <a:gdLst>
                      <a:gd name="T0" fmla="*/ 0 w 35"/>
                      <a:gd name="T1" fmla="*/ 0 h 11"/>
                      <a:gd name="T2" fmla="*/ 2 w 35"/>
                      <a:gd name="T3" fmla="*/ 0 h 11"/>
                      <a:gd name="T4" fmla="*/ 3 w 35"/>
                      <a:gd name="T5" fmla="*/ 0 h 11"/>
                      <a:gd name="T6" fmla="*/ 5 w 35"/>
                      <a:gd name="T7" fmla="*/ 0 h 11"/>
                      <a:gd name="T8" fmla="*/ 7 w 35"/>
                      <a:gd name="T9" fmla="*/ 1 h 11"/>
                      <a:gd name="T10" fmla="*/ 9 w 35"/>
                      <a:gd name="T11" fmla="*/ 1 h 11"/>
                      <a:gd name="T12" fmla="*/ 9 w 35"/>
                      <a:gd name="T13" fmla="*/ 1 h 11"/>
                      <a:gd name="T14" fmla="*/ 11 w 35"/>
                      <a:gd name="T15" fmla="*/ 1 h 11"/>
                      <a:gd name="T16" fmla="*/ 12 w 35"/>
                      <a:gd name="T17" fmla="*/ 1 h 11"/>
                      <a:gd name="T18" fmla="*/ 15 w 35"/>
                      <a:gd name="T19" fmla="*/ 1 h 11"/>
                      <a:gd name="T20" fmla="*/ 16 w 35"/>
                      <a:gd name="T21" fmla="*/ 3 h 11"/>
                      <a:gd name="T22" fmla="*/ 19 w 35"/>
                      <a:gd name="T23" fmla="*/ 3 h 11"/>
                      <a:gd name="T24" fmla="*/ 22 w 35"/>
                      <a:gd name="T25" fmla="*/ 3 h 11"/>
                      <a:gd name="T26" fmla="*/ 26 w 35"/>
                      <a:gd name="T27" fmla="*/ 3 h 11"/>
                      <a:gd name="T28" fmla="*/ 30 w 35"/>
                      <a:gd name="T29" fmla="*/ 3 h 11"/>
                      <a:gd name="T30" fmla="*/ 34 w 35"/>
                      <a:gd name="T31" fmla="*/ 5 h 11"/>
                      <a:gd name="T32" fmla="*/ 32 w 35"/>
                      <a:gd name="T33" fmla="*/ 6 h 11"/>
                      <a:gd name="T34" fmla="*/ 30 w 35"/>
                      <a:gd name="T35" fmla="*/ 8 h 11"/>
                      <a:gd name="T36" fmla="*/ 27 w 35"/>
                      <a:gd name="T37" fmla="*/ 8 h 11"/>
                      <a:gd name="T38" fmla="*/ 25 w 35"/>
                      <a:gd name="T39" fmla="*/ 8 h 11"/>
                      <a:gd name="T40" fmla="*/ 22 w 35"/>
                      <a:gd name="T41" fmla="*/ 8 h 11"/>
                      <a:gd name="T42" fmla="*/ 18 w 35"/>
                      <a:gd name="T43" fmla="*/ 10 h 11"/>
                      <a:gd name="T44" fmla="*/ 14 w 35"/>
                      <a:gd name="T45" fmla="*/ 10 h 11"/>
                      <a:gd name="T46" fmla="*/ 11 w 35"/>
                      <a:gd name="T47" fmla="*/ 10 h 11"/>
                      <a:gd name="T48" fmla="*/ 9 w 35"/>
                      <a:gd name="T49" fmla="*/ 8 h 11"/>
                      <a:gd name="T50" fmla="*/ 7 w 35"/>
                      <a:gd name="T51" fmla="*/ 8 h 11"/>
                      <a:gd name="T52" fmla="*/ 4 w 35"/>
                      <a:gd name="T53" fmla="*/ 8 h 11"/>
                      <a:gd name="T54" fmla="*/ 3 w 35"/>
                      <a:gd name="T55" fmla="*/ 8 h 11"/>
                      <a:gd name="T56" fmla="*/ 2 w 35"/>
                      <a:gd name="T57" fmla="*/ 8 h 11"/>
                      <a:gd name="T58" fmla="*/ 0 w 35"/>
                      <a:gd name="T59" fmla="*/ 6 h 11"/>
                      <a:gd name="T60" fmla="*/ 0 w 35"/>
                      <a:gd name="T61" fmla="*/ 5 h 11"/>
                      <a:gd name="T62" fmla="*/ 0 w 35"/>
                      <a:gd name="T63" fmla="*/ 3 h 11"/>
                      <a:gd name="T64" fmla="*/ 0 w 35"/>
                      <a:gd name="T65" fmla="*/ 3 h 11"/>
                      <a:gd name="T66" fmla="*/ 0 w 35"/>
                      <a:gd name="T67" fmla="*/ 0 h 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 h="11">
                        <a:moveTo>
                          <a:pt x="0" y="0"/>
                        </a:moveTo>
                        <a:lnTo>
                          <a:pt x="2" y="0"/>
                        </a:lnTo>
                        <a:lnTo>
                          <a:pt x="3" y="0"/>
                        </a:lnTo>
                        <a:lnTo>
                          <a:pt x="5" y="0"/>
                        </a:lnTo>
                        <a:lnTo>
                          <a:pt x="7" y="1"/>
                        </a:lnTo>
                        <a:lnTo>
                          <a:pt x="9" y="1"/>
                        </a:lnTo>
                        <a:lnTo>
                          <a:pt x="11" y="1"/>
                        </a:lnTo>
                        <a:lnTo>
                          <a:pt x="12" y="1"/>
                        </a:lnTo>
                        <a:lnTo>
                          <a:pt x="15" y="1"/>
                        </a:lnTo>
                        <a:lnTo>
                          <a:pt x="16" y="3"/>
                        </a:lnTo>
                        <a:lnTo>
                          <a:pt x="19" y="3"/>
                        </a:lnTo>
                        <a:lnTo>
                          <a:pt x="22" y="3"/>
                        </a:lnTo>
                        <a:lnTo>
                          <a:pt x="26" y="3"/>
                        </a:lnTo>
                        <a:lnTo>
                          <a:pt x="30" y="3"/>
                        </a:lnTo>
                        <a:lnTo>
                          <a:pt x="34" y="5"/>
                        </a:lnTo>
                        <a:lnTo>
                          <a:pt x="32" y="6"/>
                        </a:lnTo>
                        <a:lnTo>
                          <a:pt x="30" y="8"/>
                        </a:lnTo>
                        <a:lnTo>
                          <a:pt x="27" y="8"/>
                        </a:lnTo>
                        <a:lnTo>
                          <a:pt x="25" y="8"/>
                        </a:lnTo>
                        <a:lnTo>
                          <a:pt x="22" y="8"/>
                        </a:lnTo>
                        <a:lnTo>
                          <a:pt x="18" y="10"/>
                        </a:lnTo>
                        <a:lnTo>
                          <a:pt x="14" y="10"/>
                        </a:lnTo>
                        <a:lnTo>
                          <a:pt x="11" y="10"/>
                        </a:lnTo>
                        <a:lnTo>
                          <a:pt x="9" y="8"/>
                        </a:lnTo>
                        <a:lnTo>
                          <a:pt x="7" y="8"/>
                        </a:lnTo>
                        <a:lnTo>
                          <a:pt x="4" y="8"/>
                        </a:lnTo>
                        <a:lnTo>
                          <a:pt x="3" y="8"/>
                        </a:lnTo>
                        <a:lnTo>
                          <a:pt x="2" y="8"/>
                        </a:lnTo>
                        <a:lnTo>
                          <a:pt x="0" y="6"/>
                        </a:lnTo>
                        <a:lnTo>
                          <a:pt x="0" y="5"/>
                        </a:lnTo>
                        <a:lnTo>
                          <a:pt x="0" y="3"/>
                        </a:lnTo>
                        <a:lnTo>
                          <a:pt x="0" y="0"/>
                        </a:lnTo>
                      </a:path>
                    </a:pathLst>
                  </a:custGeom>
                  <a:solidFill>
                    <a:srgbClr val="C8CFC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5" name="Freeform 1875"/>
                  <p:cNvSpPr>
                    <a:spLocks noChangeAspect="1"/>
                  </p:cNvSpPr>
                  <p:nvPr/>
                </p:nvSpPr>
                <p:spPr bwMode="auto">
                  <a:xfrm>
                    <a:off x="5067" y="1319"/>
                    <a:ext cx="34" cy="11"/>
                  </a:xfrm>
                  <a:custGeom>
                    <a:avLst/>
                    <a:gdLst>
                      <a:gd name="T0" fmla="*/ 0 w 34"/>
                      <a:gd name="T1" fmla="*/ 0 h 11"/>
                      <a:gd name="T2" fmla="*/ 2 w 34"/>
                      <a:gd name="T3" fmla="*/ 0 h 11"/>
                      <a:gd name="T4" fmla="*/ 4 w 34"/>
                      <a:gd name="T5" fmla="*/ 1 h 11"/>
                      <a:gd name="T6" fmla="*/ 5 w 34"/>
                      <a:gd name="T7" fmla="*/ 1 h 11"/>
                      <a:gd name="T8" fmla="*/ 7 w 34"/>
                      <a:gd name="T9" fmla="*/ 1 h 11"/>
                      <a:gd name="T10" fmla="*/ 8 w 34"/>
                      <a:gd name="T11" fmla="*/ 1 h 11"/>
                      <a:gd name="T12" fmla="*/ 9 w 34"/>
                      <a:gd name="T13" fmla="*/ 1 h 11"/>
                      <a:gd name="T14" fmla="*/ 11 w 34"/>
                      <a:gd name="T15" fmla="*/ 1 h 11"/>
                      <a:gd name="T16" fmla="*/ 13 w 34"/>
                      <a:gd name="T17" fmla="*/ 3 h 11"/>
                      <a:gd name="T18" fmla="*/ 15 w 34"/>
                      <a:gd name="T19" fmla="*/ 3 h 11"/>
                      <a:gd name="T20" fmla="*/ 16 w 34"/>
                      <a:gd name="T21" fmla="*/ 3 h 11"/>
                      <a:gd name="T22" fmla="*/ 20 w 34"/>
                      <a:gd name="T23" fmla="*/ 3 h 11"/>
                      <a:gd name="T24" fmla="*/ 22 w 34"/>
                      <a:gd name="T25" fmla="*/ 3 h 11"/>
                      <a:gd name="T26" fmla="*/ 25 w 34"/>
                      <a:gd name="T27" fmla="*/ 3 h 11"/>
                      <a:gd name="T28" fmla="*/ 29 w 34"/>
                      <a:gd name="T29" fmla="*/ 5 h 11"/>
                      <a:gd name="T30" fmla="*/ 33 w 34"/>
                      <a:gd name="T31" fmla="*/ 5 h 11"/>
                      <a:gd name="T32" fmla="*/ 33 w 34"/>
                      <a:gd name="T33" fmla="*/ 6 h 11"/>
                      <a:gd name="T34" fmla="*/ 31 w 34"/>
                      <a:gd name="T35" fmla="*/ 6 h 11"/>
                      <a:gd name="T36" fmla="*/ 31 w 34"/>
                      <a:gd name="T37" fmla="*/ 8 h 11"/>
                      <a:gd name="T38" fmla="*/ 27 w 34"/>
                      <a:gd name="T39" fmla="*/ 8 h 11"/>
                      <a:gd name="T40" fmla="*/ 25 w 34"/>
                      <a:gd name="T41" fmla="*/ 8 h 11"/>
                      <a:gd name="T42" fmla="*/ 22 w 34"/>
                      <a:gd name="T43" fmla="*/ 8 h 11"/>
                      <a:gd name="T44" fmla="*/ 20 w 34"/>
                      <a:gd name="T45" fmla="*/ 8 h 11"/>
                      <a:gd name="T46" fmla="*/ 16 w 34"/>
                      <a:gd name="T47" fmla="*/ 10 h 11"/>
                      <a:gd name="T48" fmla="*/ 15 w 34"/>
                      <a:gd name="T49" fmla="*/ 10 h 11"/>
                      <a:gd name="T50" fmla="*/ 13 w 34"/>
                      <a:gd name="T51" fmla="*/ 8 h 11"/>
                      <a:gd name="T52" fmla="*/ 11 w 34"/>
                      <a:gd name="T53" fmla="*/ 8 h 11"/>
                      <a:gd name="T54" fmla="*/ 9 w 34"/>
                      <a:gd name="T55" fmla="*/ 8 h 11"/>
                      <a:gd name="T56" fmla="*/ 8 w 34"/>
                      <a:gd name="T57" fmla="*/ 8 h 11"/>
                      <a:gd name="T58" fmla="*/ 7 w 34"/>
                      <a:gd name="T59" fmla="*/ 8 h 11"/>
                      <a:gd name="T60" fmla="*/ 7 w 34"/>
                      <a:gd name="T61" fmla="*/ 6 h 11"/>
                      <a:gd name="T62" fmla="*/ 5 w 34"/>
                      <a:gd name="T63" fmla="*/ 6 h 11"/>
                      <a:gd name="T64" fmla="*/ 5 w 34"/>
                      <a:gd name="T65" fmla="*/ 5 h 11"/>
                      <a:gd name="T66" fmla="*/ 4 w 34"/>
                      <a:gd name="T67" fmla="*/ 5 h 11"/>
                      <a:gd name="T68" fmla="*/ 4 w 34"/>
                      <a:gd name="T69" fmla="*/ 3 h 11"/>
                      <a:gd name="T70" fmla="*/ 3 w 34"/>
                      <a:gd name="T71" fmla="*/ 3 h 11"/>
                      <a:gd name="T72" fmla="*/ 2 w 34"/>
                      <a:gd name="T73" fmla="*/ 1 h 11"/>
                      <a:gd name="T74" fmla="*/ 0 w 34"/>
                      <a:gd name="T75" fmla="*/ 0 h 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11">
                        <a:moveTo>
                          <a:pt x="0" y="0"/>
                        </a:moveTo>
                        <a:lnTo>
                          <a:pt x="2" y="0"/>
                        </a:lnTo>
                        <a:lnTo>
                          <a:pt x="4" y="1"/>
                        </a:lnTo>
                        <a:lnTo>
                          <a:pt x="5" y="1"/>
                        </a:lnTo>
                        <a:lnTo>
                          <a:pt x="7" y="1"/>
                        </a:lnTo>
                        <a:lnTo>
                          <a:pt x="8" y="1"/>
                        </a:lnTo>
                        <a:lnTo>
                          <a:pt x="9" y="1"/>
                        </a:lnTo>
                        <a:lnTo>
                          <a:pt x="11" y="1"/>
                        </a:lnTo>
                        <a:lnTo>
                          <a:pt x="13" y="3"/>
                        </a:lnTo>
                        <a:lnTo>
                          <a:pt x="15" y="3"/>
                        </a:lnTo>
                        <a:lnTo>
                          <a:pt x="16" y="3"/>
                        </a:lnTo>
                        <a:lnTo>
                          <a:pt x="20" y="3"/>
                        </a:lnTo>
                        <a:lnTo>
                          <a:pt x="22" y="3"/>
                        </a:lnTo>
                        <a:lnTo>
                          <a:pt x="25" y="3"/>
                        </a:lnTo>
                        <a:lnTo>
                          <a:pt x="29" y="5"/>
                        </a:lnTo>
                        <a:lnTo>
                          <a:pt x="33" y="5"/>
                        </a:lnTo>
                        <a:lnTo>
                          <a:pt x="33" y="6"/>
                        </a:lnTo>
                        <a:lnTo>
                          <a:pt x="31" y="6"/>
                        </a:lnTo>
                        <a:lnTo>
                          <a:pt x="31" y="8"/>
                        </a:lnTo>
                        <a:lnTo>
                          <a:pt x="27" y="8"/>
                        </a:lnTo>
                        <a:lnTo>
                          <a:pt x="25" y="8"/>
                        </a:lnTo>
                        <a:lnTo>
                          <a:pt x="22" y="8"/>
                        </a:lnTo>
                        <a:lnTo>
                          <a:pt x="20" y="8"/>
                        </a:lnTo>
                        <a:lnTo>
                          <a:pt x="16" y="10"/>
                        </a:lnTo>
                        <a:lnTo>
                          <a:pt x="15" y="10"/>
                        </a:lnTo>
                        <a:lnTo>
                          <a:pt x="13" y="8"/>
                        </a:lnTo>
                        <a:lnTo>
                          <a:pt x="11" y="8"/>
                        </a:lnTo>
                        <a:lnTo>
                          <a:pt x="9" y="8"/>
                        </a:lnTo>
                        <a:lnTo>
                          <a:pt x="8" y="8"/>
                        </a:lnTo>
                        <a:lnTo>
                          <a:pt x="7" y="8"/>
                        </a:lnTo>
                        <a:lnTo>
                          <a:pt x="7" y="6"/>
                        </a:lnTo>
                        <a:lnTo>
                          <a:pt x="5" y="6"/>
                        </a:lnTo>
                        <a:lnTo>
                          <a:pt x="5" y="5"/>
                        </a:lnTo>
                        <a:lnTo>
                          <a:pt x="4" y="5"/>
                        </a:lnTo>
                        <a:lnTo>
                          <a:pt x="4" y="3"/>
                        </a:lnTo>
                        <a:lnTo>
                          <a:pt x="3" y="3"/>
                        </a:lnTo>
                        <a:lnTo>
                          <a:pt x="2" y="1"/>
                        </a:lnTo>
                        <a:lnTo>
                          <a:pt x="0" y="0"/>
                        </a:lnTo>
                      </a:path>
                    </a:pathLst>
                  </a:custGeom>
                  <a:solidFill>
                    <a:srgbClr val="D5DCD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6" name="Freeform 1876"/>
                  <p:cNvSpPr>
                    <a:spLocks noChangeAspect="1"/>
                  </p:cNvSpPr>
                  <p:nvPr/>
                </p:nvSpPr>
                <p:spPr bwMode="auto">
                  <a:xfrm>
                    <a:off x="5067" y="1319"/>
                    <a:ext cx="33" cy="10"/>
                  </a:xfrm>
                  <a:custGeom>
                    <a:avLst/>
                    <a:gdLst>
                      <a:gd name="T0" fmla="*/ 0 w 33"/>
                      <a:gd name="T1" fmla="*/ 0 h 10"/>
                      <a:gd name="T2" fmla="*/ 3 w 33"/>
                      <a:gd name="T3" fmla="*/ 2 h 10"/>
                      <a:gd name="T4" fmla="*/ 4 w 33"/>
                      <a:gd name="T5" fmla="*/ 2 h 10"/>
                      <a:gd name="T6" fmla="*/ 5 w 33"/>
                      <a:gd name="T7" fmla="*/ 2 h 10"/>
                      <a:gd name="T8" fmla="*/ 7 w 33"/>
                      <a:gd name="T9" fmla="*/ 2 h 10"/>
                      <a:gd name="T10" fmla="*/ 9 w 33"/>
                      <a:gd name="T11" fmla="*/ 2 h 10"/>
                      <a:gd name="T12" fmla="*/ 10 w 33"/>
                      <a:gd name="T13" fmla="*/ 2 h 10"/>
                      <a:gd name="T14" fmla="*/ 11 w 33"/>
                      <a:gd name="T15" fmla="*/ 2 h 10"/>
                      <a:gd name="T16" fmla="*/ 12 w 33"/>
                      <a:gd name="T17" fmla="*/ 2 h 10"/>
                      <a:gd name="T18" fmla="*/ 14 w 33"/>
                      <a:gd name="T19" fmla="*/ 2 h 10"/>
                      <a:gd name="T20" fmla="*/ 16 w 33"/>
                      <a:gd name="T21" fmla="*/ 2 h 10"/>
                      <a:gd name="T22" fmla="*/ 18 w 33"/>
                      <a:gd name="T23" fmla="*/ 4 h 10"/>
                      <a:gd name="T24" fmla="*/ 21 w 33"/>
                      <a:gd name="T25" fmla="*/ 4 h 10"/>
                      <a:gd name="T26" fmla="*/ 25 w 33"/>
                      <a:gd name="T27" fmla="*/ 5 h 10"/>
                      <a:gd name="T28" fmla="*/ 28 w 33"/>
                      <a:gd name="T29" fmla="*/ 5 h 10"/>
                      <a:gd name="T30" fmla="*/ 32 w 33"/>
                      <a:gd name="T31" fmla="*/ 7 h 10"/>
                      <a:gd name="T32" fmla="*/ 30 w 33"/>
                      <a:gd name="T33" fmla="*/ 7 h 10"/>
                      <a:gd name="T34" fmla="*/ 30 w 33"/>
                      <a:gd name="T35" fmla="*/ 7 h 10"/>
                      <a:gd name="T36" fmla="*/ 28 w 33"/>
                      <a:gd name="T37" fmla="*/ 7 h 10"/>
                      <a:gd name="T38" fmla="*/ 25 w 33"/>
                      <a:gd name="T39" fmla="*/ 9 h 10"/>
                      <a:gd name="T40" fmla="*/ 23 w 33"/>
                      <a:gd name="T41" fmla="*/ 9 h 10"/>
                      <a:gd name="T42" fmla="*/ 21 w 33"/>
                      <a:gd name="T43" fmla="*/ 9 h 10"/>
                      <a:gd name="T44" fmla="*/ 20 w 33"/>
                      <a:gd name="T45" fmla="*/ 9 h 10"/>
                      <a:gd name="T46" fmla="*/ 18 w 33"/>
                      <a:gd name="T47" fmla="*/ 9 h 10"/>
                      <a:gd name="T48" fmla="*/ 16 w 33"/>
                      <a:gd name="T49" fmla="*/ 9 h 10"/>
                      <a:gd name="T50" fmla="*/ 16 w 33"/>
                      <a:gd name="T51" fmla="*/ 9 h 10"/>
                      <a:gd name="T52" fmla="*/ 14 w 33"/>
                      <a:gd name="T53" fmla="*/ 7 h 10"/>
                      <a:gd name="T54" fmla="*/ 12 w 33"/>
                      <a:gd name="T55" fmla="*/ 7 h 10"/>
                      <a:gd name="T56" fmla="*/ 11 w 33"/>
                      <a:gd name="T57" fmla="*/ 7 h 10"/>
                      <a:gd name="T58" fmla="*/ 10 w 33"/>
                      <a:gd name="T59" fmla="*/ 7 h 10"/>
                      <a:gd name="T60" fmla="*/ 9 w 33"/>
                      <a:gd name="T61" fmla="*/ 5 h 10"/>
                      <a:gd name="T62" fmla="*/ 7 w 33"/>
                      <a:gd name="T63" fmla="*/ 5 h 10"/>
                      <a:gd name="T64" fmla="*/ 5 w 33"/>
                      <a:gd name="T65" fmla="*/ 4 h 10"/>
                      <a:gd name="T66" fmla="*/ 3 w 33"/>
                      <a:gd name="T67" fmla="*/ 2 h 10"/>
                      <a:gd name="T68" fmla="*/ 0 w 33"/>
                      <a:gd name="T69" fmla="*/ 0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 h="10">
                        <a:moveTo>
                          <a:pt x="0" y="0"/>
                        </a:moveTo>
                        <a:lnTo>
                          <a:pt x="3" y="2"/>
                        </a:lnTo>
                        <a:lnTo>
                          <a:pt x="4" y="2"/>
                        </a:lnTo>
                        <a:lnTo>
                          <a:pt x="5" y="2"/>
                        </a:lnTo>
                        <a:lnTo>
                          <a:pt x="7" y="2"/>
                        </a:lnTo>
                        <a:lnTo>
                          <a:pt x="9" y="2"/>
                        </a:lnTo>
                        <a:lnTo>
                          <a:pt x="10" y="2"/>
                        </a:lnTo>
                        <a:lnTo>
                          <a:pt x="11" y="2"/>
                        </a:lnTo>
                        <a:lnTo>
                          <a:pt x="12" y="2"/>
                        </a:lnTo>
                        <a:lnTo>
                          <a:pt x="14" y="2"/>
                        </a:lnTo>
                        <a:lnTo>
                          <a:pt x="16" y="2"/>
                        </a:lnTo>
                        <a:lnTo>
                          <a:pt x="18" y="4"/>
                        </a:lnTo>
                        <a:lnTo>
                          <a:pt x="21" y="4"/>
                        </a:lnTo>
                        <a:lnTo>
                          <a:pt x="25" y="5"/>
                        </a:lnTo>
                        <a:lnTo>
                          <a:pt x="28" y="5"/>
                        </a:lnTo>
                        <a:lnTo>
                          <a:pt x="32" y="7"/>
                        </a:lnTo>
                        <a:lnTo>
                          <a:pt x="30" y="7"/>
                        </a:lnTo>
                        <a:lnTo>
                          <a:pt x="28" y="7"/>
                        </a:lnTo>
                        <a:lnTo>
                          <a:pt x="25" y="9"/>
                        </a:lnTo>
                        <a:lnTo>
                          <a:pt x="23" y="9"/>
                        </a:lnTo>
                        <a:lnTo>
                          <a:pt x="21" y="9"/>
                        </a:lnTo>
                        <a:lnTo>
                          <a:pt x="20" y="9"/>
                        </a:lnTo>
                        <a:lnTo>
                          <a:pt x="18" y="9"/>
                        </a:lnTo>
                        <a:lnTo>
                          <a:pt x="16" y="9"/>
                        </a:lnTo>
                        <a:lnTo>
                          <a:pt x="14" y="7"/>
                        </a:lnTo>
                        <a:lnTo>
                          <a:pt x="12" y="7"/>
                        </a:lnTo>
                        <a:lnTo>
                          <a:pt x="11" y="7"/>
                        </a:lnTo>
                        <a:lnTo>
                          <a:pt x="10" y="7"/>
                        </a:lnTo>
                        <a:lnTo>
                          <a:pt x="9" y="5"/>
                        </a:lnTo>
                        <a:lnTo>
                          <a:pt x="7" y="5"/>
                        </a:lnTo>
                        <a:lnTo>
                          <a:pt x="5" y="4"/>
                        </a:lnTo>
                        <a:lnTo>
                          <a:pt x="3" y="2"/>
                        </a:lnTo>
                        <a:lnTo>
                          <a:pt x="0" y="0"/>
                        </a:lnTo>
                      </a:path>
                    </a:pathLst>
                  </a:custGeom>
                  <a:solidFill>
                    <a:srgbClr val="DFE6E6"/>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7" name="Freeform 1877"/>
                  <p:cNvSpPr>
                    <a:spLocks noChangeAspect="1"/>
                  </p:cNvSpPr>
                  <p:nvPr/>
                </p:nvSpPr>
                <p:spPr bwMode="auto">
                  <a:xfrm>
                    <a:off x="5067" y="1321"/>
                    <a:ext cx="31" cy="8"/>
                  </a:xfrm>
                  <a:custGeom>
                    <a:avLst/>
                    <a:gdLst>
                      <a:gd name="T0" fmla="*/ 0 w 31"/>
                      <a:gd name="T1" fmla="*/ 0 h 8"/>
                      <a:gd name="T2" fmla="*/ 30 w 31"/>
                      <a:gd name="T3" fmla="*/ 5 h 8"/>
                      <a:gd name="T4" fmla="*/ 30 w 31"/>
                      <a:gd name="T5" fmla="*/ 6 h 8"/>
                      <a:gd name="T6" fmla="*/ 28 w 31"/>
                      <a:gd name="T7" fmla="*/ 6 h 8"/>
                      <a:gd name="T8" fmla="*/ 28 w 31"/>
                      <a:gd name="T9" fmla="*/ 6 h 8"/>
                      <a:gd name="T10" fmla="*/ 26 w 31"/>
                      <a:gd name="T11" fmla="*/ 7 h 8"/>
                      <a:gd name="T12" fmla="*/ 23 w 31"/>
                      <a:gd name="T13" fmla="*/ 7 h 8"/>
                      <a:gd name="T14" fmla="*/ 22 w 31"/>
                      <a:gd name="T15" fmla="*/ 7 h 8"/>
                      <a:gd name="T16" fmla="*/ 21 w 31"/>
                      <a:gd name="T17" fmla="*/ 7 h 8"/>
                      <a:gd name="T18" fmla="*/ 19 w 31"/>
                      <a:gd name="T19" fmla="*/ 7 h 8"/>
                      <a:gd name="T20" fmla="*/ 0 w 31"/>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8">
                        <a:moveTo>
                          <a:pt x="0" y="0"/>
                        </a:moveTo>
                        <a:lnTo>
                          <a:pt x="30" y="5"/>
                        </a:lnTo>
                        <a:lnTo>
                          <a:pt x="30" y="6"/>
                        </a:lnTo>
                        <a:lnTo>
                          <a:pt x="28" y="6"/>
                        </a:lnTo>
                        <a:lnTo>
                          <a:pt x="26" y="7"/>
                        </a:lnTo>
                        <a:lnTo>
                          <a:pt x="23" y="7"/>
                        </a:lnTo>
                        <a:lnTo>
                          <a:pt x="22" y="7"/>
                        </a:lnTo>
                        <a:lnTo>
                          <a:pt x="21" y="7"/>
                        </a:lnTo>
                        <a:lnTo>
                          <a:pt x="19"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 name="Freeform 1878"/>
                  <p:cNvSpPr>
                    <a:spLocks noChangeAspect="1"/>
                  </p:cNvSpPr>
                  <p:nvPr/>
                </p:nvSpPr>
                <p:spPr bwMode="auto">
                  <a:xfrm>
                    <a:off x="4944" y="1104"/>
                    <a:ext cx="282" cy="216"/>
                  </a:xfrm>
                  <a:custGeom>
                    <a:avLst/>
                    <a:gdLst>
                      <a:gd name="T0" fmla="*/ 14 w 282"/>
                      <a:gd name="T1" fmla="*/ 2 h 216"/>
                      <a:gd name="T2" fmla="*/ 30 w 282"/>
                      <a:gd name="T3" fmla="*/ 2 h 216"/>
                      <a:gd name="T4" fmla="*/ 46 w 282"/>
                      <a:gd name="T5" fmla="*/ 2 h 216"/>
                      <a:gd name="T6" fmla="*/ 64 w 282"/>
                      <a:gd name="T7" fmla="*/ 0 h 216"/>
                      <a:gd name="T8" fmla="*/ 81 w 282"/>
                      <a:gd name="T9" fmla="*/ 0 h 216"/>
                      <a:gd name="T10" fmla="*/ 97 w 282"/>
                      <a:gd name="T11" fmla="*/ 0 h 216"/>
                      <a:gd name="T12" fmla="*/ 115 w 282"/>
                      <a:gd name="T13" fmla="*/ 0 h 216"/>
                      <a:gd name="T14" fmla="*/ 131 w 282"/>
                      <a:gd name="T15" fmla="*/ 0 h 216"/>
                      <a:gd name="T16" fmla="*/ 149 w 282"/>
                      <a:gd name="T17" fmla="*/ 0 h 216"/>
                      <a:gd name="T18" fmla="*/ 165 w 282"/>
                      <a:gd name="T19" fmla="*/ 0 h 216"/>
                      <a:gd name="T20" fmla="*/ 181 w 282"/>
                      <a:gd name="T21" fmla="*/ 0 h 216"/>
                      <a:gd name="T22" fmla="*/ 199 w 282"/>
                      <a:gd name="T23" fmla="*/ 0 h 216"/>
                      <a:gd name="T24" fmla="*/ 216 w 282"/>
                      <a:gd name="T25" fmla="*/ 0 h 216"/>
                      <a:gd name="T26" fmla="*/ 233 w 282"/>
                      <a:gd name="T27" fmla="*/ 2 h 216"/>
                      <a:gd name="T28" fmla="*/ 250 w 282"/>
                      <a:gd name="T29" fmla="*/ 2 h 216"/>
                      <a:gd name="T30" fmla="*/ 268 w 282"/>
                      <a:gd name="T31" fmla="*/ 2 h 216"/>
                      <a:gd name="T32" fmla="*/ 277 w 282"/>
                      <a:gd name="T33" fmla="*/ 2 h 216"/>
                      <a:gd name="T34" fmla="*/ 279 w 282"/>
                      <a:gd name="T35" fmla="*/ 4 h 216"/>
                      <a:gd name="T36" fmla="*/ 279 w 282"/>
                      <a:gd name="T37" fmla="*/ 56 h 216"/>
                      <a:gd name="T38" fmla="*/ 281 w 282"/>
                      <a:gd name="T39" fmla="*/ 159 h 216"/>
                      <a:gd name="T40" fmla="*/ 279 w 282"/>
                      <a:gd name="T41" fmla="*/ 210 h 216"/>
                      <a:gd name="T42" fmla="*/ 277 w 282"/>
                      <a:gd name="T43" fmla="*/ 211 h 216"/>
                      <a:gd name="T44" fmla="*/ 268 w 282"/>
                      <a:gd name="T45" fmla="*/ 213 h 216"/>
                      <a:gd name="T46" fmla="*/ 250 w 282"/>
                      <a:gd name="T47" fmla="*/ 213 h 216"/>
                      <a:gd name="T48" fmla="*/ 233 w 282"/>
                      <a:gd name="T49" fmla="*/ 213 h 216"/>
                      <a:gd name="T50" fmla="*/ 216 w 282"/>
                      <a:gd name="T51" fmla="*/ 213 h 216"/>
                      <a:gd name="T52" fmla="*/ 199 w 282"/>
                      <a:gd name="T53" fmla="*/ 213 h 216"/>
                      <a:gd name="T54" fmla="*/ 181 w 282"/>
                      <a:gd name="T55" fmla="*/ 215 h 216"/>
                      <a:gd name="T56" fmla="*/ 165 w 282"/>
                      <a:gd name="T57" fmla="*/ 215 h 216"/>
                      <a:gd name="T58" fmla="*/ 147 w 282"/>
                      <a:gd name="T59" fmla="*/ 215 h 216"/>
                      <a:gd name="T60" fmla="*/ 131 w 282"/>
                      <a:gd name="T61" fmla="*/ 215 h 216"/>
                      <a:gd name="T62" fmla="*/ 113 w 282"/>
                      <a:gd name="T63" fmla="*/ 215 h 216"/>
                      <a:gd name="T64" fmla="*/ 97 w 282"/>
                      <a:gd name="T65" fmla="*/ 215 h 216"/>
                      <a:gd name="T66" fmla="*/ 81 w 282"/>
                      <a:gd name="T67" fmla="*/ 213 h 216"/>
                      <a:gd name="T68" fmla="*/ 63 w 282"/>
                      <a:gd name="T69" fmla="*/ 213 h 216"/>
                      <a:gd name="T70" fmla="*/ 46 w 282"/>
                      <a:gd name="T71" fmla="*/ 213 h 216"/>
                      <a:gd name="T72" fmla="*/ 30 w 282"/>
                      <a:gd name="T73" fmla="*/ 213 h 216"/>
                      <a:gd name="T74" fmla="*/ 14 w 282"/>
                      <a:gd name="T75" fmla="*/ 213 h 216"/>
                      <a:gd name="T76" fmla="*/ 4 w 282"/>
                      <a:gd name="T77" fmla="*/ 211 h 216"/>
                      <a:gd name="T78" fmla="*/ 2 w 282"/>
                      <a:gd name="T79" fmla="*/ 210 h 216"/>
                      <a:gd name="T80" fmla="*/ 0 w 282"/>
                      <a:gd name="T81" fmla="*/ 157 h 216"/>
                      <a:gd name="T82" fmla="*/ 0 w 282"/>
                      <a:gd name="T83" fmla="*/ 56 h 216"/>
                      <a:gd name="T84" fmla="*/ 2 w 282"/>
                      <a:gd name="T85" fmla="*/ 4 h 216"/>
                      <a:gd name="T86" fmla="*/ 3 w 282"/>
                      <a:gd name="T87" fmla="*/ 2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2" h="216">
                        <a:moveTo>
                          <a:pt x="5" y="2"/>
                        </a:moveTo>
                        <a:lnTo>
                          <a:pt x="14" y="2"/>
                        </a:lnTo>
                        <a:lnTo>
                          <a:pt x="22" y="2"/>
                        </a:lnTo>
                        <a:lnTo>
                          <a:pt x="30" y="2"/>
                        </a:lnTo>
                        <a:lnTo>
                          <a:pt x="38" y="2"/>
                        </a:lnTo>
                        <a:lnTo>
                          <a:pt x="46" y="2"/>
                        </a:lnTo>
                        <a:lnTo>
                          <a:pt x="56" y="2"/>
                        </a:lnTo>
                        <a:lnTo>
                          <a:pt x="64" y="0"/>
                        </a:lnTo>
                        <a:lnTo>
                          <a:pt x="72" y="0"/>
                        </a:lnTo>
                        <a:lnTo>
                          <a:pt x="81" y="0"/>
                        </a:lnTo>
                        <a:lnTo>
                          <a:pt x="89" y="0"/>
                        </a:lnTo>
                        <a:lnTo>
                          <a:pt x="97" y="0"/>
                        </a:lnTo>
                        <a:lnTo>
                          <a:pt x="106" y="0"/>
                        </a:lnTo>
                        <a:lnTo>
                          <a:pt x="115" y="0"/>
                        </a:lnTo>
                        <a:lnTo>
                          <a:pt x="123" y="0"/>
                        </a:lnTo>
                        <a:lnTo>
                          <a:pt x="131" y="0"/>
                        </a:lnTo>
                        <a:lnTo>
                          <a:pt x="139" y="0"/>
                        </a:lnTo>
                        <a:lnTo>
                          <a:pt x="149" y="0"/>
                        </a:lnTo>
                        <a:lnTo>
                          <a:pt x="157" y="0"/>
                        </a:lnTo>
                        <a:lnTo>
                          <a:pt x="165" y="0"/>
                        </a:lnTo>
                        <a:lnTo>
                          <a:pt x="173" y="0"/>
                        </a:lnTo>
                        <a:lnTo>
                          <a:pt x="181" y="0"/>
                        </a:lnTo>
                        <a:lnTo>
                          <a:pt x="191" y="0"/>
                        </a:lnTo>
                        <a:lnTo>
                          <a:pt x="199" y="0"/>
                        </a:lnTo>
                        <a:lnTo>
                          <a:pt x="207" y="0"/>
                        </a:lnTo>
                        <a:lnTo>
                          <a:pt x="216" y="0"/>
                        </a:lnTo>
                        <a:lnTo>
                          <a:pt x="224" y="2"/>
                        </a:lnTo>
                        <a:lnTo>
                          <a:pt x="233" y="2"/>
                        </a:lnTo>
                        <a:lnTo>
                          <a:pt x="242" y="2"/>
                        </a:lnTo>
                        <a:lnTo>
                          <a:pt x="250" y="2"/>
                        </a:lnTo>
                        <a:lnTo>
                          <a:pt x="258" y="2"/>
                        </a:lnTo>
                        <a:lnTo>
                          <a:pt x="268" y="2"/>
                        </a:lnTo>
                        <a:lnTo>
                          <a:pt x="276" y="2"/>
                        </a:lnTo>
                        <a:lnTo>
                          <a:pt x="277" y="2"/>
                        </a:lnTo>
                        <a:lnTo>
                          <a:pt x="279" y="3"/>
                        </a:lnTo>
                        <a:lnTo>
                          <a:pt x="279" y="4"/>
                        </a:lnTo>
                        <a:lnTo>
                          <a:pt x="279" y="5"/>
                        </a:lnTo>
                        <a:lnTo>
                          <a:pt x="279" y="56"/>
                        </a:lnTo>
                        <a:lnTo>
                          <a:pt x="281" y="108"/>
                        </a:lnTo>
                        <a:lnTo>
                          <a:pt x="281" y="159"/>
                        </a:lnTo>
                        <a:lnTo>
                          <a:pt x="279" y="208"/>
                        </a:lnTo>
                        <a:lnTo>
                          <a:pt x="279" y="210"/>
                        </a:lnTo>
                        <a:lnTo>
                          <a:pt x="279" y="211"/>
                        </a:lnTo>
                        <a:lnTo>
                          <a:pt x="277" y="211"/>
                        </a:lnTo>
                        <a:lnTo>
                          <a:pt x="276" y="213"/>
                        </a:lnTo>
                        <a:lnTo>
                          <a:pt x="268" y="213"/>
                        </a:lnTo>
                        <a:lnTo>
                          <a:pt x="258" y="213"/>
                        </a:lnTo>
                        <a:lnTo>
                          <a:pt x="250" y="213"/>
                        </a:lnTo>
                        <a:lnTo>
                          <a:pt x="242" y="213"/>
                        </a:lnTo>
                        <a:lnTo>
                          <a:pt x="233" y="213"/>
                        </a:lnTo>
                        <a:lnTo>
                          <a:pt x="224" y="213"/>
                        </a:lnTo>
                        <a:lnTo>
                          <a:pt x="216" y="213"/>
                        </a:lnTo>
                        <a:lnTo>
                          <a:pt x="207" y="213"/>
                        </a:lnTo>
                        <a:lnTo>
                          <a:pt x="199" y="213"/>
                        </a:lnTo>
                        <a:lnTo>
                          <a:pt x="190" y="213"/>
                        </a:lnTo>
                        <a:lnTo>
                          <a:pt x="181" y="215"/>
                        </a:lnTo>
                        <a:lnTo>
                          <a:pt x="173" y="215"/>
                        </a:lnTo>
                        <a:lnTo>
                          <a:pt x="165" y="215"/>
                        </a:lnTo>
                        <a:lnTo>
                          <a:pt x="157" y="215"/>
                        </a:lnTo>
                        <a:lnTo>
                          <a:pt x="147" y="215"/>
                        </a:lnTo>
                        <a:lnTo>
                          <a:pt x="139" y="215"/>
                        </a:lnTo>
                        <a:lnTo>
                          <a:pt x="131" y="215"/>
                        </a:lnTo>
                        <a:lnTo>
                          <a:pt x="123" y="215"/>
                        </a:lnTo>
                        <a:lnTo>
                          <a:pt x="113" y="215"/>
                        </a:lnTo>
                        <a:lnTo>
                          <a:pt x="105" y="215"/>
                        </a:lnTo>
                        <a:lnTo>
                          <a:pt x="97" y="215"/>
                        </a:lnTo>
                        <a:lnTo>
                          <a:pt x="89" y="213"/>
                        </a:lnTo>
                        <a:lnTo>
                          <a:pt x="81" y="213"/>
                        </a:lnTo>
                        <a:lnTo>
                          <a:pt x="71" y="213"/>
                        </a:lnTo>
                        <a:lnTo>
                          <a:pt x="63" y="213"/>
                        </a:lnTo>
                        <a:lnTo>
                          <a:pt x="55" y="213"/>
                        </a:lnTo>
                        <a:lnTo>
                          <a:pt x="46" y="213"/>
                        </a:lnTo>
                        <a:lnTo>
                          <a:pt x="38" y="213"/>
                        </a:lnTo>
                        <a:lnTo>
                          <a:pt x="30" y="213"/>
                        </a:lnTo>
                        <a:lnTo>
                          <a:pt x="22" y="213"/>
                        </a:lnTo>
                        <a:lnTo>
                          <a:pt x="14" y="213"/>
                        </a:lnTo>
                        <a:lnTo>
                          <a:pt x="5" y="213"/>
                        </a:lnTo>
                        <a:lnTo>
                          <a:pt x="4" y="211"/>
                        </a:lnTo>
                        <a:lnTo>
                          <a:pt x="3" y="211"/>
                        </a:lnTo>
                        <a:lnTo>
                          <a:pt x="2" y="210"/>
                        </a:lnTo>
                        <a:lnTo>
                          <a:pt x="2" y="208"/>
                        </a:lnTo>
                        <a:lnTo>
                          <a:pt x="0" y="157"/>
                        </a:lnTo>
                        <a:lnTo>
                          <a:pt x="0" y="107"/>
                        </a:lnTo>
                        <a:lnTo>
                          <a:pt x="0" y="56"/>
                        </a:lnTo>
                        <a:lnTo>
                          <a:pt x="2" y="5"/>
                        </a:lnTo>
                        <a:lnTo>
                          <a:pt x="2" y="4"/>
                        </a:lnTo>
                        <a:lnTo>
                          <a:pt x="3" y="3"/>
                        </a:lnTo>
                        <a:lnTo>
                          <a:pt x="3" y="2"/>
                        </a:lnTo>
                        <a:lnTo>
                          <a:pt x="5" y="2"/>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9" name="Freeform 1879"/>
                  <p:cNvSpPr>
                    <a:spLocks noChangeAspect="1"/>
                  </p:cNvSpPr>
                  <p:nvPr/>
                </p:nvSpPr>
                <p:spPr bwMode="auto">
                  <a:xfrm>
                    <a:off x="5177" y="1130"/>
                    <a:ext cx="6" cy="45"/>
                  </a:xfrm>
                  <a:custGeom>
                    <a:avLst/>
                    <a:gdLst>
                      <a:gd name="T0" fmla="*/ 0 w 6"/>
                      <a:gd name="T1" fmla="*/ 4 h 45"/>
                      <a:gd name="T2" fmla="*/ 3 w 6"/>
                      <a:gd name="T3" fmla="*/ 0 h 45"/>
                      <a:gd name="T4" fmla="*/ 5 w 6"/>
                      <a:gd name="T5" fmla="*/ 42 h 45"/>
                      <a:gd name="T6" fmla="*/ 0 w 6"/>
                      <a:gd name="T7" fmla="*/ 44 h 45"/>
                      <a:gd name="T8" fmla="*/ 0 w 6"/>
                      <a:gd name="T9" fmla="*/ 4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5">
                        <a:moveTo>
                          <a:pt x="0" y="4"/>
                        </a:moveTo>
                        <a:lnTo>
                          <a:pt x="3" y="0"/>
                        </a:lnTo>
                        <a:lnTo>
                          <a:pt x="5" y="42"/>
                        </a:lnTo>
                        <a:lnTo>
                          <a:pt x="0" y="44"/>
                        </a:lnTo>
                        <a:lnTo>
                          <a:pt x="0" y="4"/>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0" name="Freeform 1880"/>
                  <p:cNvSpPr>
                    <a:spLocks noChangeAspect="1"/>
                  </p:cNvSpPr>
                  <p:nvPr/>
                </p:nvSpPr>
                <p:spPr bwMode="auto">
                  <a:xfrm>
                    <a:off x="5177" y="1171"/>
                    <a:ext cx="7" cy="42"/>
                  </a:xfrm>
                  <a:custGeom>
                    <a:avLst/>
                    <a:gdLst>
                      <a:gd name="T0" fmla="*/ 0 w 7"/>
                      <a:gd name="T1" fmla="*/ 3 h 42"/>
                      <a:gd name="T2" fmla="*/ 5 w 7"/>
                      <a:gd name="T3" fmla="*/ 0 h 42"/>
                      <a:gd name="T4" fmla="*/ 6 w 7"/>
                      <a:gd name="T5" fmla="*/ 41 h 42"/>
                      <a:gd name="T6" fmla="*/ 2 w 7"/>
                      <a:gd name="T7" fmla="*/ 41 h 42"/>
                      <a:gd name="T8" fmla="*/ 0 w 7"/>
                      <a:gd name="T9" fmla="*/ 3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2">
                        <a:moveTo>
                          <a:pt x="0" y="3"/>
                        </a:moveTo>
                        <a:lnTo>
                          <a:pt x="5" y="0"/>
                        </a:lnTo>
                        <a:lnTo>
                          <a:pt x="6" y="41"/>
                        </a:lnTo>
                        <a:lnTo>
                          <a:pt x="2" y="41"/>
                        </a:lnTo>
                        <a:lnTo>
                          <a:pt x="0" y="3"/>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1" name="Freeform 1881"/>
                  <p:cNvSpPr>
                    <a:spLocks noChangeAspect="1"/>
                  </p:cNvSpPr>
                  <p:nvPr/>
                </p:nvSpPr>
                <p:spPr bwMode="auto">
                  <a:xfrm>
                    <a:off x="5178" y="1212"/>
                    <a:ext cx="6" cy="41"/>
                  </a:xfrm>
                  <a:custGeom>
                    <a:avLst/>
                    <a:gdLst>
                      <a:gd name="T0" fmla="*/ 0 w 6"/>
                      <a:gd name="T1" fmla="*/ 0 h 41"/>
                      <a:gd name="T2" fmla="*/ 5 w 6"/>
                      <a:gd name="T3" fmla="*/ 0 h 41"/>
                      <a:gd name="T4" fmla="*/ 3 w 6"/>
                      <a:gd name="T5" fmla="*/ 40 h 41"/>
                      <a:gd name="T6" fmla="*/ 0 w 6"/>
                      <a:gd name="T7" fmla="*/ 38 h 41"/>
                      <a:gd name="T8" fmla="*/ 0 w 6"/>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1">
                        <a:moveTo>
                          <a:pt x="0" y="0"/>
                        </a:moveTo>
                        <a:lnTo>
                          <a:pt x="5" y="0"/>
                        </a:lnTo>
                        <a:lnTo>
                          <a:pt x="3" y="40"/>
                        </a:lnTo>
                        <a:lnTo>
                          <a:pt x="0" y="38"/>
                        </a:lnTo>
                        <a:lnTo>
                          <a:pt x="0"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2" name="Freeform 1882"/>
                  <p:cNvSpPr>
                    <a:spLocks noChangeAspect="1"/>
                  </p:cNvSpPr>
                  <p:nvPr/>
                </p:nvSpPr>
                <p:spPr bwMode="auto">
                  <a:xfrm>
                    <a:off x="5167" y="1289"/>
                    <a:ext cx="15" cy="8"/>
                  </a:xfrm>
                  <a:custGeom>
                    <a:avLst/>
                    <a:gdLst>
                      <a:gd name="T0" fmla="*/ 10 w 15"/>
                      <a:gd name="T1" fmla="*/ 0 h 8"/>
                      <a:gd name="T2" fmla="*/ 14 w 15"/>
                      <a:gd name="T3" fmla="*/ 3 h 8"/>
                      <a:gd name="T4" fmla="*/ 14 w 15"/>
                      <a:gd name="T5" fmla="*/ 4 h 8"/>
                      <a:gd name="T6" fmla="*/ 14 w 15"/>
                      <a:gd name="T7" fmla="*/ 5 h 8"/>
                      <a:gd name="T8" fmla="*/ 12 w 15"/>
                      <a:gd name="T9" fmla="*/ 5 h 8"/>
                      <a:gd name="T10" fmla="*/ 11 w 15"/>
                      <a:gd name="T11" fmla="*/ 7 h 8"/>
                      <a:gd name="T12" fmla="*/ 4 w 15"/>
                      <a:gd name="T13" fmla="*/ 7 h 8"/>
                      <a:gd name="T14" fmla="*/ 0 w 15"/>
                      <a:gd name="T15" fmla="*/ 3 h 8"/>
                      <a:gd name="T16" fmla="*/ 7 w 15"/>
                      <a:gd name="T17" fmla="*/ 3 h 8"/>
                      <a:gd name="T18" fmla="*/ 9 w 15"/>
                      <a:gd name="T19" fmla="*/ 2 h 8"/>
                      <a:gd name="T20" fmla="*/ 10 w 15"/>
                      <a:gd name="T21" fmla="*/ 2 h 8"/>
                      <a:gd name="T22" fmla="*/ 10 w 15"/>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8">
                        <a:moveTo>
                          <a:pt x="10" y="0"/>
                        </a:moveTo>
                        <a:lnTo>
                          <a:pt x="14" y="3"/>
                        </a:lnTo>
                        <a:lnTo>
                          <a:pt x="14" y="4"/>
                        </a:lnTo>
                        <a:lnTo>
                          <a:pt x="14" y="5"/>
                        </a:lnTo>
                        <a:lnTo>
                          <a:pt x="12" y="5"/>
                        </a:lnTo>
                        <a:lnTo>
                          <a:pt x="11" y="7"/>
                        </a:lnTo>
                        <a:lnTo>
                          <a:pt x="4" y="7"/>
                        </a:lnTo>
                        <a:lnTo>
                          <a:pt x="0" y="3"/>
                        </a:lnTo>
                        <a:lnTo>
                          <a:pt x="7" y="3"/>
                        </a:lnTo>
                        <a:lnTo>
                          <a:pt x="9" y="2"/>
                        </a:lnTo>
                        <a:lnTo>
                          <a:pt x="10" y="2"/>
                        </a:lnTo>
                        <a:lnTo>
                          <a:pt x="1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3" name="Freeform 1883"/>
                  <p:cNvSpPr>
                    <a:spLocks noChangeAspect="1"/>
                  </p:cNvSpPr>
                  <p:nvPr/>
                </p:nvSpPr>
                <p:spPr bwMode="auto">
                  <a:xfrm>
                    <a:off x="5153" y="1292"/>
                    <a:ext cx="19" cy="5"/>
                  </a:xfrm>
                  <a:custGeom>
                    <a:avLst/>
                    <a:gdLst>
                      <a:gd name="T0" fmla="*/ 14 w 19"/>
                      <a:gd name="T1" fmla="*/ 0 h 5"/>
                      <a:gd name="T2" fmla="*/ 18 w 19"/>
                      <a:gd name="T3" fmla="*/ 4 h 5"/>
                      <a:gd name="T4" fmla="*/ 11 w 19"/>
                      <a:gd name="T5" fmla="*/ 4 h 5"/>
                      <a:gd name="T6" fmla="*/ 3 w 19"/>
                      <a:gd name="T7" fmla="*/ 4 h 5"/>
                      <a:gd name="T8" fmla="*/ 0 w 19"/>
                      <a:gd name="T9" fmla="*/ 0 h 5"/>
                      <a:gd name="T10" fmla="*/ 7 w 19"/>
                      <a:gd name="T11" fmla="*/ 0 h 5"/>
                      <a:gd name="T12" fmla="*/ 14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4" y="0"/>
                        </a:moveTo>
                        <a:lnTo>
                          <a:pt x="18" y="4"/>
                        </a:lnTo>
                        <a:lnTo>
                          <a:pt x="11" y="4"/>
                        </a:lnTo>
                        <a:lnTo>
                          <a:pt x="3"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4" name="Freeform 1884"/>
                  <p:cNvSpPr>
                    <a:spLocks noChangeAspect="1"/>
                  </p:cNvSpPr>
                  <p:nvPr/>
                </p:nvSpPr>
                <p:spPr bwMode="auto">
                  <a:xfrm>
                    <a:off x="5140" y="1292"/>
                    <a:ext cx="17" cy="5"/>
                  </a:xfrm>
                  <a:custGeom>
                    <a:avLst/>
                    <a:gdLst>
                      <a:gd name="T0" fmla="*/ 14 w 17"/>
                      <a:gd name="T1" fmla="*/ 0 h 5"/>
                      <a:gd name="T2" fmla="*/ 16 w 17"/>
                      <a:gd name="T3" fmla="*/ 4 h 5"/>
                      <a:gd name="T4" fmla="*/ 9 w 17"/>
                      <a:gd name="T5" fmla="*/ 4 h 5"/>
                      <a:gd name="T6" fmla="*/ 3 w 17"/>
                      <a:gd name="T7" fmla="*/ 4 h 5"/>
                      <a:gd name="T8" fmla="*/ 0 w 17"/>
                      <a:gd name="T9" fmla="*/ 2 h 5"/>
                      <a:gd name="T10" fmla="*/ 7 w 17"/>
                      <a:gd name="T11" fmla="*/ 2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4"/>
                        </a:lnTo>
                        <a:lnTo>
                          <a:pt x="9" y="4"/>
                        </a:lnTo>
                        <a:lnTo>
                          <a:pt x="3" y="4"/>
                        </a:lnTo>
                        <a:lnTo>
                          <a:pt x="0" y="2"/>
                        </a:lnTo>
                        <a:lnTo>
                          <a:pt x="7" y="2"/>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5" name="Freeform 1885"/>
                  <p:cNvSpPr>
                    <a:spLocks noChangeAspect="1"/>
                  </p:cNvSpPr>
                  <p:nvPr/>
                </p:nvSpPr>
                <p:spPr bwMode="auto">
                  <a:xfrm>
                    <a:off x="5126" y="1294"/>
                    <a:ext cx="17" cy="5"/>
                  </a:xfrm>
                  <a:custGeom>
                    <a:avLst/>
                    <a:gdLst>
                      <a:gd name="T0" fmla="*/ 14 w 17"/>
                      <a:gd name="T1" fmla="*/ 0 h 5"/>
                      <a:gd name="T2" fmla="*/ 16 w 17"/>
                      <a:gd name="T3" fmla="*/ 2 h 5"/>
                      <a:gd name="T4" fmla="*/ 9 w 17"/>
                      <a:gd name="T5" fmla="*/ 4 h 5"/>
                      <a:gd name="T6" fmla="*/ 3 w 17"/>
                      <a:gd name="T7" fmla="*/ 4 h 5"/>
                      <a:gd name="T8" fmla="*/ 0 w 17"/>
                      <a:gd name="T9" fmla="*/ 0 h 5"/>
                      <a:gd name="T10" fmla="*/ 7 w 17"/>
                      <a:gd name="T11" fmla="*/ 0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2"/>
                        </a:lnTo>
                        <a:lnTo>
                          <a:pt x="9" y="4"/>
                        </a:lnTo>
                        <a:lnTo>
                          <a:pt x="3"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6" name="Freeform 1886"/>
                  <p:cNvSpPr>
                    <a:spLocks noChangeAspect="1"/>
                  </p:cNvSpPr>
                  <p:nvPr/>
                </p:nvSpPr>
                <p:spPr bwMode="auto">
                  <a:xfrm>
                    <a:off x="5113" y="1294"/>
                    <a:ext cx="17" cy="5"/>
                  </a:xfrm>
                  <a:custGeom>
                    <a:avLst/>
                    <a:gdLst>
                      <a:gd name="T0" fmla="*/ 14 w 17"/>
                      <a:gd name="T1" fmla="*/ 0 h 5"/>
                      <a:gd name="T2" fmla="*/ 16 w 17"/>
                      <a:gd name="T3" fmla="*/ 4 h 5"/>
                      <a:gd name="T4" fmla="*/ 8 w 17"/>
                      <a:gd name="T5" fmla="*/ 4 h 5"/>
                      <a:gd name="T6" fmla="*/ 2 w 17"/>
                      <a:gd name="T7" fmla="*/ 4 h 5"/>
                      <a:gd name="T8" fmla="*/ 0 w 17"/>
                      <a:gd name="T9" fmla="*/ 0 h 5"/>
                      <a:gd name="T10" fmla="*/ 7 w 17"/>
                      <a:gd name="T11" fmla="*/ 0 h 5"/>
                      <a:gd name="T12" fmla="*/ 14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4" y="0"/>
                        </a:moveTo>
                        <a:lnTo>
                          <a:pt x="16" y="4"/>
                        </a:lnTo>
                        <a:lnTo>
                          <a:pt x="8" y="4"/>
                        </a:lnTo>
                        <a:lnTo>
                          <a:pt x="2" y="4"/>
                        </a:lnTo>
                        <a:lnTo>
                          <a:pt x="0"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7" name="Freeform 1887"/>
                  <p:cNvSpPr>
                    <a:spLocks noChangeAspect="1"/>
                  </p:cNvSpPr>
                  <p:nvPr/>
                </p:nvSpPr>
                <p:spPr bwMode="auto">
                  <a:xfrm>
                    <a:off x="5097" y="1294"/>
                    <a:ext cx="18" cy="5"/>
                  </a:xfrm>
                  <a:custGeom>
                    <a:avLst/>
                    <a:gdLst>
                      <a:gd name="T0" fmla="*/ 15 w 18"/>
                      <a:gd name="T1" fmla="*/ 0 h 5"/>
                      <a:gd name="T2" fmla="*/ 17 w 18"/>
                      <a:gd name="T3" fmla="*/ 4 h 5"/>
                      <a:gd name="T4" fmla="*/ 10 w 18"/>
                      <a:gd name="T5" fmla="*/ 4 h 5"/>
                      <a:gd name="T6" fmla="*/ 2 w 18"/>
                      <a:gd name="T7" fmla="*/ 4 h 5"/>
                      <a:gd name="T8" fmla="*/ 0 w 18"/>
                      <a:gd name="T9" fmla="*/ 0 h 5"/>
                      <a:gd name="T10" fmla="*/ 7 w 18"/>
                      <a:gd name="T11" fmla="*/ 0 h 5"/>
                      <a:gd name="T12" fmla="*/ 15 w 18"/>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5">
                        <a:moveTo>
                          <a:pt x="15" y="0"/>
                        </a:moveTo>
                        <a:lnTo>
                          <a:pt x="17" y="4"/>
                        </a:lnTo>
                        <a:lnTo>
                          <a:pt x="10" y="4"/>
                        </a:lnTo>
                        <a:lnTo>
                          <a:pt x="2" y="4"/>
                        </a:lnTo>
                        <a:lnTo>
                          <a:pt x="0" y="0"/>
                        </a:lnTo>
                        <a:lnTo>
                          <a:pt x="7" y="0"/>
                        </a:lnTo>
                        <a:lnTo>
                          <a:pt x="15"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8" name="Freeform 1888"/>
                  <p:cNvSpPr>
                    <a:spLocks noChangeAspect="1"/>
                  </p:cNvSpPr>
                  <p:nvPr/>
                </p:nvSpPr>
                <p:spPr bwMode="auto">
                  <a:xfrm>
                    <a:off x="5084" y="1294"/>
                    <a:ext cx="16" cy="5"/>
                  </a:xfrm>
                  <a:custGeom>
                    <a:avLst/>
                    <a:gdLst>
                      <a:gd name="T0" fmla="*/ 13 w 16"/>
                      <a:gd name="T1" fmla="*/ 0 h 5"/>
                      <a:gd name="T2" fmla="*/ 15 w 16"/>
                      <a:gd name="T3" fmla="*/ 4 h 5"/>
                      <a:gd name="T4" fmla="*/ 8 w 16"/>
                      <a:gd name="T5" fmla="*/ 4 h 5"/>
                      <a:gd name="T6" fmla="*/ 2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8" y="4"/>
                        </a:lnTo>
                        <a:lnTo>
                          <a:pt x="2"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9" name="Freeform 1889"/>
                  <p:cNvSpPr>
                    <a:spLocks noChangeAspect="1"/>
                  </p:cNvSpPr>
                  <p:nvPr/>
                </p:nvSpPr>
                <p:spPr bwMode="auto">
                  <a:xfrm>
                    <a:off x="5070" y="1294"/>
                    <a:ext cx="16" cy="5"/>
                  </a:xfrm>
                  <a:custGeom>
                    <a:avLst/>
                    <a:gdLst>
                      <a:gd name="T0" fmla="*/ 13 w 16"/>
                      <a:gd name="T1" fmla="*/ 0 h 5"/>
                      <a:gd name="T2" fmla="*/ 15 w 16"/>
                      <a:gd name="T3" fmla="*/ 4 h 5"/>
                      <a:gd name="T4" fmla="*/ 8 w 16"/>
                      <a:gd name="T5" fmla="*/ 4 h 5"/>
                      <a:gd name="T6" fmla="*/ 2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8" y="4"/>
                        </a:lnTo>
                        <a:lnTo>
                          <a:pt x="2"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0" name="Freeform 1890"/>
                  <p:cNvSpPr>
                    <a:spLocks noChangeAspect="1"/>
                  </p:cNvSpPr>
                  <p:nvPr/>
                </p:nvSpPr>
                <p:spPr bwMode="auto">
                  <a:xfrm>
                    <a:off x="5056" y="1294"/>
                    <a:ext cx="16" cy="5"/>
                  </a:xfrm>
                  <a:custGeom>
                    <a:avLst/>
                    <a:gdLst>
                      <a:gd name="T0" fmla="*/ 13 w 16"/>
                      <a:gd name="T1" fmla="*/ 0 h 5"/>
                      <a:gd name="T2" fmla="*/ 15 w 16"/>
                      <a:gd name="T3" fmla="*/ 4 h 5"/>
                      <a:gd name="T4" fmla="*/ 7 w 16"/>
                      <a:gd name="T5" fmla="*/ 4 h 5"/>
                      <a:gd name="T6" fmla="*/ 0 w 16"/>
                      <a:gd name="T7" fmla="*/ 4 h 5"/>
                      <a:gd name="T8" fmla="*/ 0 w 16"/>
                      <a:gd name="T9" fmla="*/ 0 h 5"/>
                      <a:gd name="T10" fmla="*/ 7 w 16"/>
                      <a:gd name="T11" fmla="*/ 0 h 5"/>
                      <a:gd name="T12" fmla="*/ 13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3" y="0"/>
                        </a:moveTo>
                        <a:lnTo>
                          <a:pt x="15" y="4"/>
                        </a:lnTo>
                        <a:lnTo>
                          <a:pt x="7" y="4"/>
                        </a:lnTo>
                        <a:lnTo>
                          <a:pt x="0"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1" name="Freeform 1891"/>
                  <p:cNvSpPr>
                    <a:spLocks noChangeAspect="1"/>
                  </p:cNvSpPr>
                  <p:nvPr/>
                </p:nvSpPr>
                <p:spPr bwMode="auto">
                  <a:xfrm>
                    <a:off x="5043" y="1294"/>
                    <a:ext cx="14" cy="5"/>
                  </a:xfrm>
                  <a:custGeom>
                    <a:avLst/>
                    <a:gdLst>
                      <a:gd name="T0" fmla="*/ 13 w 14"/>
                      <a:gd name="T1" fmla="*/ 0 h 5"/>
                      <a:gd name="T2" fmla="*/ 13 w 14"/>
                      <a:gd name="T3" fmla="*/ 4 h 5"/>
                      <a:gd name="T4" fmla="*/ 7 w 14"/>
                      <a:gd name="T5" fmla="*/ 4 h 5"/>
                      <a:gd name="T6" fmla="*/ 0 w 14"/>
                      <a:gd name="T7" fmla="*/ 4 h 5"/>
                      <a:gd name="T8" fmla="*/ 0 w 14"/>
                      <a:gd name="T9" fmla="*/ 0 h 5"/>
                      <a:gd name="T10" fmla="*/ 7 w 14"/>
                      <a:gd name="T11" fmla="*/ 0 h 5"/>
                      <a:gd name="T12" fmla="*/ 13 w 14"/>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5">
                        <a:moveTo>
                          <a:pt x="13" y="0"/>
                        </a:moveTo>
                        <a:lnTo>
                          <a:pt x="13" y="4"/>
                        </a:lnTo>
                        <a:lnTo>
                          <a:pt x="7" y="4"/>
                        </a:lnTo>
                        <a:lnTo>
                          <a:pt x="0" y="4"/>
                        </a:lnTo>
                        <a:lnTo>
                          <a:pt x="0" y="0"/>
                        </a:lnTo>
                        <a:lnTo>
                          <a:pt x="7" y="0"/>
                        </a:lnTo>
                        <a:lnTo>
                          <a:pt x="13"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2" name="Freeform 1892"/>
                  <p:cNvSpPr>
                    <a:spLocks noChangeAspect="1"/>
                  </p:cNvSpPr>
                  <p:nvPr/>
                </p:nvSpPr>
                <p:spPr bwMode="auto">
                  <a:xfrm>
                    <a:off x="5028" y="1294"/>
                    <a:ext cx="15" cy="5"/>
                  </a:xfrm>
                  <a:custGeom>
                    <a:avLst/>
                    <a:gdLst>
                      <a:gd name="T0" fmla="*/ 14 w 15"/>
                      <a:gd name="T1" fmla="*/ 0 h 5"/>
                      <a:gd name="T2" fmla="*/ 14 w 15"/>
                      <a:gd name="T3" fmla="*/ 4 h 5"/>
                      <a:gd name="T4" fmla="*/ 7 w 15"/>
                      <a:gd name="T5" fmla="*/ 4 h 5"/>
                      <a:gd name="T6" fmla="*/ 0 w 15"/>
                      <a:gd name="T7" fmla="*/ 4 h 5"/>
                      <a:gd name="T8" fmla="*/ 2 w 15"/>
                      <a:gd name="T9" fmla="*/ 0 h 5"/>
                      <a:gd name="T10" fmla="*/ 7 w 15"/>
                      <a:gd name="T11" fmla="*/ 0 h 5"/>
                      <a:gd name="T12" fmla="*/ 14 w 15"/>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5">
                        <a:moveTo>
                          <a:pt x="14" y="0"/>
                        </a:moveTo>
                        <a:lnTo>
                          <a:pt x="14" y="4"/>
                        </a:lnTo>
                        <a:lnTo>
                          <a:pt x="7" y="4"/>
                        </a:lnTo>
                        <a:lnTo>
                          <a:pt x="0" y="4"/>
                        </a:lnTo>
                        <a:lnTo>
                          <a:pt x="2" y="0"/>
                        </a:lnTo>
                        <a:lnTo>
                          <a:pt x="7" y="0"/>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3" name="Freeform 1893"/>
                  <p:cNvSpPr>
                    <a:spLocks noChangeAspect="1"/>
                  </p:cNvSpPr>
                  <p:nvPr/>
                </p:nvSpPr>
                <p:spPr bwMode="auto">
                  <a:xfrm>
                    <a:off x="5014" y="1294"/>
                    <a:ext cx="17" cy="5"/>
                  </a:xfrm>
                  <a:custGeom>
                    <a:avLst/>
                    <a:gdLst>
                      <a:gd name="T0" fmla="*/ 16 w 17"/>
                      <a:gd name="T1" fmla="*/ 0 h 5"/>
                      <a:gd name="T2" fmla="*/ 14 w 17"/>
                      <a:gd name="T3" fmla="*/ 4 h 5"/>
                      <a:gd name="T4" fmla="*/ 7 w 17"/>
                      <a:gd name="T5" fmla="*/ 4 h 5"/>
                      <a:gd name="T6" fmla="*/ 0 w 17"/>
                      <a:gd name="T7" fmla="*/ 4 h 5"/>
                      <a:gd name="T8" fmla="*/ 2 w 17"/>
                      <a:gd name="T9" fmla="*/ 0 h 5"/>
                      <a:gd name="T10" fmla="*/ 9 w 17"/>
                      <a:gd name="T11" fmla="*/ 0 h 5"/>
                      <a:gd name="T12" fmla="*/ 16 w 1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5">
                        <a:moveTo>
                          <a:pt x="16" y="0"/>
                        </a:moveTo>
                        <a:lnTo>
                          <a:pt x="14" y="4"/>
                        </a:lnTo>
                        <a:lnTo>
                          <a:pt x="7" y="4"/>
                        </a:lnTo>
                        <a:lnTo>
                          <a:pt x="0" y="4"/>
                        </a:lnTo>
                        <a:lnTo>
                          <a:pt x="2" y="0"/>
                        </a:lnTo>
                        <a:lnTo>
                          <a:pt x="9" y="0"/>
                        </a:lnTo>
                        <a:lnTo>
                          <a:pt x="16"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4" name="Freeform 1894"/>
                  <p:cNvSpPr>
                    <a:spLocks noChangeAspect="1"/>
                  </p:cNvSpPr>
                  <p:nvPr/>
                </p:nvSpPr>
                <p:spPr bwMode="auto">
                  <a:xfrm>
                    <a:off x="5001" y="1294"/>
                    <a:ext cx="16" cy="5"/>
                  </a:xfrm>
                  <a:custGeom>
                    <a:avLst/>
                    <a:gdLst>
                      <a:gd name="T0" fmla="*/ 15 w 16"/>
                      <a:gd name="T1" fmla="*/ 0 h 5"/>
                      <a:gd name="T2" fmla="*/ 13 w 16"/>
                      <a:gd name="T3" fmla="*/ 4 h 5"/>
                      <a:gd name="T4" fmla="*/ 7 w 16"/>
                      <a:gd name="T5" fmla="*/ 4 h 5"/>
                      <a:gd name="T6" fmla="*/ 0 w 16"/>
                      <a:gd name="T7" fmla="*/ 4 h 5"/>
                      <a:gd name="T8" fmla="*/ 3 w 16"/>
                      <a:gd name="T9" fmla="*/ 0 h 5"/>
                      <a:gd name="T10" fmla="*/ 8 w 16"/>
                      <a:gd name="T11" fmla="*/ 0 h 5"/>
                      <a:gd name="T12" fmla="*/ 15 w 16"/>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
                        <a:moveTo>
                          <a:pt x="15" y="0"/>
                        </a:moveTo>
                        <a:lnTo>
                          <a:pt x="13" y="4"/>
                        </a:lnTo>
                        <a:lnTo>
                          <a:pt x="7" y="4"/>
                        </a:lnTo>
                        <a:lnTo>
                          <a:pt x="0" y="4"/>
                        </a:lnTo>
                        <a:lnTo>
                          <a:pt x="3" y="0"/>
                        </a:lnTo>
                        <a:lnTo>
                          <a:pt x="8" y="0"/>
                        </a:lnTo>
                        <a:lnTo>
                          <a:pt x="15"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5" name="Freeform 1895"/>
                  <p:cNvSpPr>
                    <a:spLocks noChangeAspect="1"/>
                  </p:cNvSpPr>
                  <p:nvPr/>
                </p:nvSpPr>
                <p:spPr bwMode="auto">
                  <a:xfrm>
                    <a:off x="4985" y="1294"/>
                    <a:ext cx="19" cy="5"/>
                  </a:xfrm>
                  <a:custGeom>
                    <a:avLst/>
                    <a:gdLst>
                      <a:gd name="T0" fmla="*/ 18 w 19"/>
                      <a:gd name="T1" fmla="*/ 0 h 5"/>
                      <a:gd name="T2" fmla="*/ 16 w 19"/>
                      <a:gd name="T3" fmla="*/ 4 h 5"/>
                      <a:gd name="T4" fmla="*/ 7 w 19"/>
                      <a:gd name="T5" fmla="*/ 4 h 5"/>
                      <a:gd name="T6" fmla="*/ 0 w 19"/>
                      <a:gd name="T7" fmla="*/ 2 h 5"/>
                      <a:gd name="T8" fmla="*/ 3 w 19"/>
                      <a:gd name="T9" fmla="*/ 0 h 5"/>
                      <a:gd name="T10" fmla="*/ 9 w 19"/>
                      <a:gd name="T11" fmla="*/ 0 h 5"/>
                      <a:gd name="T12" fmla="*/ 18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8" y="0"/>
                        </a:moveTo>
                        <a:lnTo>
                          <a:pt x="16" y="4"/>
                        </a:lnTo>
                        <a:lnTo>
                          <a:pt x="7" y="4"/>
                        </a:lnTo>
                        <a:lnTo>
                          <a:pt x="0" y="2"/>
                        </a:lnTo>
                        <a:lnTo>
                          <a:pt x="3" y="0"/>
                        </a:lnTo>
                        <a:lnTo>
                          <a:pt x="9" y="0"/>
                        </a:lnTo>
                        <a:lnTo>
                          <a:pt x="18"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6" name="Freeform 1896"/>
                  <p:cNvSpPr>
                    <a:spLocks noChangeAspect="1"/>
                  </p:cNvSpPr>
                  <p:nvPr/>
                </p:nvSpPr>
                <p:spPr bwMode="auto">
                  <a:xfrm>
                    <a:off x="4972" y="1292"/>
                    <a:ext cx="18" cy="5"/>
                  </a:xfrm>
                  <a:custGeom>
                    <a:avLst/>
                    <a:gdLst>
                      <a:gd name="T0" fmla="*/ 17 w 18"/>
                      <a:gd name="T1" fmla="*/ 2 h 5"/>
                      <a:gd name="T2" fmla="*/ 15 w 18"/>
                      <a:gd name="T3" fmla="*/ 4 h 5"/>
                      <a:gd name="T4" fmla="*/ 7 w 18"/>
                      <a:gd name="T5" fmla="*/ 4 h 5"/>
                      <a:gd name="T6" fmla="*/ 0 w 18"/>
                      <a:gd name="T7" fmla="*/ 4 h 5"/>
                      <a:gd name="T8" fmla="*/ 4 w 18"/>
                      <a:gd name="T9" fmla="*/ 0 h 5"/>
                      <a:gd name="T10" fmla="*/ 11 w 18"/>
                      <a:gd name="T11" fmla="*/ 2 h 5"/>
                      <a:gd name="T12" fmla="*/ 17 w 18"/>
                      <a:gd name="T13" fmla="*/ 2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5">
                        <a:moveTo>
                          <a:pt x="17" y="2"/>
                        </a:moveTo>
                        <a:lnTo>
                          <a:pt x="15" y="4"/>
                        </a:lnTo>
                        <a:lnTo>
                          <a:pt x="7" y="4"/>
                        </a:lnTo>
                        <a:lnTo>
                          <a:pt x="0" y="4"/>
                        </a:lnTo>
                        <a:lnTo>
                          <a:pt x="4" y="0"/>
                        </a:lnTo>
                        <a:lnTo>
                          <a:pt x="11" y="2"/>
                        </a:lnTo>
                        <a:lnTo>
                          <a:pt x="17" y="2"/>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7" name="Freeform 1897"/>
                  <p:cNvSpPr>
                    <a:spLocks noChangeAspect="1"/>
                  </p:cNvSpPr>
                  <p:nvPr/>
                </p:nvSpPr>
                <p:spPr bwMode="auto">
                  <a:xfrm>
                    <a:off x="4958" y="1292"/>
                    <a:ext cx="19" cy="5"/>
                  </a:xfrm>
                  <a:custGeom>
                    <a:avLst/>
                    <a:gdLst>
                      <a:gd name="T0" fmla="*/ 18 w 19"/>
                      <a:gd name="T1" fmla="*/ 0 h 5"/>
                      <a:gd name="T2" fmla="*/ 14 w 19"/>
                      <a:gd name="T3" fmla="*/ 4 h 5"/>
                      <a:gd name="T4" fmla="*/ 7 w 19"/>
                      <a:gd name="T5" fmla="*/ 4 h 5"/>
                      <a:gd name="T6" fmla="*/ 0 w 19"/>
                      <a:gd name="T7" fmla="*/ 4 h 5"/>
                      <a:gd name="T8" fmla="*/ 4 w 19"/>
                      <a:gd name="T9" fmla="*/ 0 h 5"/>
                      <a:gd name="T10" fmla="*/ 11 w 19"/>
                      <a:gd name="T11" fmla="*/ 0 h 5"/>
                      <a:gd name="T12" fmla="*/ 18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8" y="0"/>
                        </a:moveTo>
                        <a:lnTo>
                          <a:pt x="14" y="4"/>
                        </a:lnTo>
                        <a:lnTo>
                          <a:pt x="7" y="4"/>
                        </a:lnTo>
                        <a:lnTo>
                          <a:pt x="0" y="4"/>
                        </a:lnTo>
                        <a:lnTo>
                          <a:pt x="4" y="0"/>
                        </a:lnTo>
                        <a:lnTo>
                          <a:pt x="11" y="0"/>
                        </a:lnTo>
                        <a:lnTo>
                          <a:pt x="18"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 name="Freeform 1898"/>
                  <p:cNvSpPr>
                    <a:spLocks noChangeAspect="1"/>
                  </p:cNvSpPr>
                  <p:nvPr/>
                </p:nvSpPr>
                <p:spPr bwMode="auto">
                  <a:xfrm>
                    <a:off x="4948" y="1289"/>
                    <a:ext cx="15" cy="8"/>
                  </a:xfrm>
                  <a:custGeom>
                    <a:avLst/>
                    <a:gdLst>
                      <a:gd name="T0" fmla="*/ 14 w 15"/>
                      <a:gd name="T1" fmla="*/ 3 h 8"/>
                      <a:gd name="T2" fmla="*/ 10 w 15"/>
                      <a:gd name="T3" fmla="*/ 7 h 8"/>
                      <a:gd name="T4" fmla="*/ 4 w 15"/>
                      <a:gd name="T5" fmla="*/ 7 h 8"/>
                      <a:gd name="T6" fmla="*/ 2 w 15"/>
                      <a:gd name="T7" fmla="*/ 5 h 8"/>
                      <a:gd name="T8" fmla="*/ 2 w 15"/>
                      <a:gd name="T9" fmla="*/ 5 h 8"/>
                      <a:gd name="T10" fmla="*/ 2 w 15"/>
                      <a:gd name="T11" fmla="*/ 4 h 8"/>
                      <a:gd name="T12" fmla="*/ 0 w 15"/>
                      <a:gd name="T13" fmla="*/ 3 h 8"/>
                      <a:gd name="T14" fmla="*/ 5 w 15"/>
                      <a:gd name="T15" fmla="*/ 0 h 8"/>
                      <a:gd name="T16" fmla="*/ 5 w 15"/>
                      <a:gd name="T17" fmla="*/ 2 h 8"/>
                      <a:gd name="T18" fmla="*/ 7 w 15"/>
                      <a:gd name="T19" fmla="*/ 3 h 8"/>
                      <a:gd name="T20" fmla="*/ 7 w 15"/>
                      <a:gd name="T21" fmla="*/ 3 h 8"/>
                      <a:gd name="T22" fmla="*/ 14 w 15"/>
                      <a:gd name="T23" fmla="*/ 3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8">
                        <a:moveTo>
                          <a:pt x="14" y="3"/>
                        </a:moveTo>
                        <a:lnTo>
                          <a:pt x="10" y="7"/>
                        </a:lnTo>
                        <a:lnTo>
                          <a:pt x="4" y="7"/>
                        </a:lnTo>
                        <a:lnTo>
                          <a:pt x="2" y="5"/>
                        </a:lnTo>
                        <a:lnTo>
                          <a:pt x="2" y="4"/>
                        </a:lnTo>
                        <a:lnTo>
                          <a:pt x="0" y="3"/>
                        </a:lnTo>
                        <a:lnTo>
                          <a:pt x="5" y="0"/>
                        </a:lnTo>
                        <a:lnTo>
                          <a:pt x="5" y="2"/>
                        </a:lnTo>
                        <a:lnTo>
                          <a:pt x="7" y="3"/>
                        </a:lnTo>
                        <a:lnTo>
                          <a:pt x="14" y="3"/>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 name="Freeform 1899"/>
                  <p:cNvSpPr>
                    <a:spLocks noChangeAspect="1"/>
                  </p:cNvSpPr>
                  <p:nvPr/>
                </p:nvSpPr>
                <p:spPr bwMode="auto">
                  <a:xfrm>
                    <a:off x="4946" y="1250"/>
                    <a:ext cx="8" cy="43"/>
                  </a:xfrm>
                  <a:custGeom>
                    <a:avLst/>
                    <a:gdLst>
                      <a:gd name="T0" fmla="*/ 7 w 8"/>
                      <a:gd name="T1" fmla="*/ 40 h 43"/>
                      <a:gd name="T2" fmla="*/ 2 w 8"/>
                      <a:gd name="T3" fmla="*/ 42 h 43"/>
                      <a:gd name="T4" fmla="*/ 0 w 8"/>
                      <a:gd name="T5" fmla="*/ 3 h 43"/>
                      <a:gd name="T6" fmla="*/ 5 w 8"/>
                      <a:gd name="T7" fmla="*/ 0 h 43"/>
                      <a:gd name="T8" fmla="*/ 7 w 8"/>
                      <a:gd name="T9" fmla="*/ 4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3">
                        <a:moveTo>
                          <a:pt x="7" y="40"/>
                        </a:moveTo>
                        <a:lnTo>
                          <a:pt x="2" y="42"/>
                        </a:lnTo>
                        <a:lnTo>
                          <a:pt x="0" y="3"/>
                        </a:lnTo>
                        <a:lnTo>
                          <a:pt x="5" y="0"/>
                        </a:lnTo>
                        <a:lnTo>
                          <a:pt x="7" y="4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 name="Freeform 1900"/>
                  <p:cNvSpPr>
                    <a:spLocks noChangeAspect="1"/>
                  </p:cNvSpPr>
                  <p:nvPr/>
                </p:nvSpPr>
                <p:spPr bwMode="auto">
                  <a:xfrm>
                    <a:off x="4946" y="1211"/>
                    <a:ext cx="6" cy="42"/>
                  </a:xfrm>
                  <a:custGeom>
                    <a:avLst/>
                    <a:gdLst>
                      <a:gd name="T0" fmla="*/ 5 w 6"/>
                      <a:gd name="T1" fmla="*/ 39 h 42"/>
                      <a:gd name="T2" fmla="*/ 0 w 6"/>
                      <a:gd name="T3" fmla="*/ 41 h 42"/>
                      <a:gd name="T4" fmla="*/ 0 w 6"/>
                      <a:gd name="T5" fmla="*/ 0 h 42"/>
                      <a:gd name="T6" fmla="*/ 5 w 6"/>
                      <a:gd name="T7" fmla="*/ 0 h 42"/>
                      <a:gd name="T8" fmla="*/ 5 w 6"/>
                      <a:gd name="T9" fmla="*/ 39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5" y="39"/>
                        </a:moveTo>
                        <a:lnTo>
                          <a:pt x="0" y="41"/>
                        </a:lnTo>
                        <a:lnTo>
                          <a:pt x="0" y="0"/>
                        </a:lnTo>
                        <a:lnTo>
                          <a:pt x="5" y="0"/>
                        </a:lnTo>
                        <a:lnTo>
                          <a:pt x="5" y="39"/>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1" name="Freeform 1901"/>
                  <p:cNvSpPr>
                    <a:spLocks noChangeAspect="1"/>
                  </p:cNvSpPr>
                  <p:nvPr/>
                </p:nvSpPr>
                <p:spPr bwMode="auto">
                  <a:xfrm>
                    <a:off x="4946" y="1171"/>
                    <a:ext cx="6" cy="41"/>
                  </a:xfrm>
                  <a:custGeom>
                    <a:avLst/>
                    <a:gdLst>
                      <a:gd name="T0" fmla="*/ 5 w 6"/>
                      <a:gd name="T1" fmla="*/ 40 h 41"/>
                      <a:gd name="T2" fmla="*/ 0 w 6"/>
                      <a:gd name="T3" fmla="*/ 40 h 41"/>
                      <a:gd name="T4" fmla="*/ 1 w 6"/>
                      <a:gd name="T5" fmla="*/ 0 h 41"/>
                      <a:gd name="T6" fmla="*/ 5 w 6"/>
                      <a:gd name="T7" fmla="*/ 1 h 41"/>
                      <a:gd name="T8" fmla="*/ 5 w 6"/>
                      <a:gd name="T9" fmla="*/ 4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1">
                        <a:moveTo>
                          <a:pt x="5" y="40"/>
                        </a:moveTo>
                        <a:lnTo>
                          <a:pt x="0" y="40"/>
                        </a:lnTo>
                        <a:lnTo>
                          <a:pt x="1" y="0"/>
                        </a:lnTo>
                        <a:lnTo>
                          <a:pt x="5" y="1"/>
                        </a:lnTo>
                        <a:lnTo>
                          <a:pt x="5" y="4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2" name="Freeform 1902"/>
                  <p:cNvSpPr>
                    <a:spLocks noChangeAspect="1"/>
                  </p:cNvSpPr>
                  <p:nvPr/>
                </p:nvSpPr>
                <p:spPr bwMode="auto">
                  <a:xfrm>
                    <a:off x="4948" y="1130"/>
                    <a:ext cx="6" cy="43"/>
                  </a:xfrm>
                  <a:custGeom>
                    <a:avLst/>
                    <a:gdLst>
                      <a:gd name="T0" fmla="*/ 3 w 6"/>
                      <a:gd name="T1" fmla="*/ 42 h 43"/>
                      <a:gd name="T2" fmla="*/ 0 w 6"/>
                      <a:gd name="T3" fmla="*/ 40 h 43"/>
                      <a:gd name="T4" fmla="*/ 0 w 6"/>
                      <a:gd name="T5" fmla="*/ 0 h 43"/>
                      <a:gd name="T6" fmla="*/ 5 w 6"/>
                      <a:gd name="T7" fmla="*/ 4 h 43"/>
                      <a:gd name="T8" fmla="*/ 3 w 6"/>
                      <a:gd name="T9" fmla="*/ 4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3">
                        <a:moveTo>
                          <a:pt x="3" y="42"/>
                        </a:moveTo>
                        <a:lnTo>
                          <a:pt x="0" y="40"/>
                        </a:lnTo>
                        <a:lnTo>
                          <a:pt x="0" y="0"/>
                        </a:lnTo>
                        <a:lnTo>
                          <a:pt x="5" y="4"/>
                        </a:lnTo>
                        <a:lnTo>
                          <a:pt x="3" y="42"/>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3" name="Freeform 1903"/>
                  <p:cNvSpPr>
                    <a:spLocks noChangeAspect="1"/>
                  </p:cNvSpPr>
                  <p:nvPr/>
                </p:nvSpPr>
                <p:spPr bwMode="auto">
                  <a:xfrm>
                    <a:off x="5177" y="1251"/>
                    <a:ext cx="6" cy="42"/>
                  </a:xfrm>
                  <a:custGeom>
                    <a:avLst/>
                    <a:gdLst>
                      <a:gd name="T0" fmla="*/ 1 w 6"/>
                      <a:gd name="T1" fmla="*/ 0 h 42"/>
                      <a:gd name="T2" fmla="*/ 5 w 6"/>
                      <a:gd name="T3" fmla="*/ 1 h 42"/>
                      <a:gd name="T4" fmla="*/ 3 w 6"/>
                      <a:gd name="T5" fmla="*/ 41 h 42"/>
                      <a:gd name="T6" fmla="*/ 0 w 6"/>
                      <a:gd name="T7" fmla="*/ 39 h 42"/>
                      <a:gd name="T8" fmla="*/ 1 w 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2">
                        <a:moveTo>
                          <a:pt x="1" y="0"/>
                        </a:moveTo>
                        <a:lnTo>
                          <a:pt x="5" y="1"/>
                        </a:lnTo>
                        <a:lnTo>
                          <a:pt x="3" y="41"/>
                        </a:lnTo>
                        <a:lnTo>
                          <a:pt x="0" y="39"/>
                        </a:lnTo>
                        <a:lnTo>
                          <a:pt x="1"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4" name="Freeform 1904"/>
                  <p:cNvSpPr>
                    <a:spLocks noChangeAspect="1"/>
                  </p:cNvSpPr>
                  <p:nvPr/>
                </p:nvSpPr>
                <p:spPr bwMode="auto">
                  <a:xfrm>
                    <a:off x="5136" y="1304"/>
                    <a:ext cx="2" cy="8"/>
                  </a:xfrm>
                  <a:custGeom>
                    <a:avLst/>
                    <a:gdLst>
                      <a:gd name="T0" fmla="*/ 0 w 2"/>
                      <a:gd name="T1" fmla="*/ 0 h 8"/>
                      <a:gd name="T2" fmla="*/ 0 w 2"/>
                      <a:gd name="T3" fmla="*/ 0 h 8"/>
                      <a:gd name="T4" fmla="*/ 1 w 2"/>
                      <a:gd name="T5" fmla="*/ 0 h 8"/>
                      <a:gd name="T6" fmla="*/ 1 w 2"/>
                      <a:gd name="T7" fmla="*/ 1 h 8"/>
                      <a:gd name="T8" fmla="*/ 1 w 2"/>
                      <a:gd name="T9" fmla="*/ 2 h 8"/>
                      <a:gd name="T10" fmla="*/ 1 w 2"/>
                      <a:gd name="T11" fmla="*/ 5 h 8"/>
                      <a:gd name="T12" fmla="*/ 1 w 2"/>
                      <a:gd name="T13" fmla="*/ 7 h 8"/>
                      <a:gd name="T14" fmla="*/ 0 w 2"/>
                      <a:gd name="T15" fmla="*/ 7 h 8"/>
                      <a:gd name="T16" fmla="*/ 0 w 2"/>
                      <a:gd name="T17" fmla="*/ 6 h 8"/>
                      <a:gd name="T18" fmla="*/ 0 w 2"/>
                      <a:gd name="T19" fmla="*/ 5 h 8"/>
                      <a:gd name="T20" fmla="*/ 0 w 2"/>
                      <a:gd name="T21" fmla="*/ 3 h 8"/>
                      <a:gd name="T22" fmla="*/ 0 w 2"/>
                      <a:gd name="T23" fmla="*/ 1 h 8"/>
                      <a:gd name="T24" fmla="*/ 0 w 2"/>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8">
                        <a:moveTo>
                          <a:pt x="0" y="0"/>
                        </a:moveTo>
                        <a:lnTo>
                          <a:pt x="0" y="0"/>
                        </a:lnTo>
                        <a:lnTo>
                          <a:pt x="1" y="0"/>
                        </a:lnTo>
                        <a:lnTo>
                          <a:pt x="1" y="1"/>
                        </a:lnTo>
                        <a:lnTo>
                          <a:pt x="1" y="2"/>
                        </a:lnTo>
                        <a:lnTo>
                          <a:pt x="1" y="5"/>
                        </a:lnTo>
                        <a:lnTo>
                          <a:pt x="1" y="7"/>
                        </a:lnTo>
                        <a:lnTo>
                          <a:pt x="0" y="7"/>
                        </a:lnTo>
                        <a:lnTo>
                          <a:pt x="0" y="6"/>
                        </a:lnTo>
                        <a:lnTo>
                          <a:pt x="0" y="5"/>
                        </a:lnTo>
                        <a:lnTo>
                          <a:pt x="0" y="3"/>
                        </a:lnTo>
                        <a:lnTo>
                          <a:pt x="0" y="1"/>
                        </a:lnTo>
                        <a:lnTo>
                          <a:pt x="0" y="0"/>
                        </a:lnTo>
                      </a:path>
                    </a:pathLst>
                  </a:custGeom>
                  <a:solidFill>
                    <a:srgbClr val="209225"/>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5" name="Freeform 1905"/>
                  <p:cNvSpPr>
                    <a:spLocks noChangeAspect="1"/>
                  </p:cNvSpPr>
                  <p:nvPr/>
                </p:nvSpPr>
                <p:spPr bwMode="auto">
                  <a:xfrm>
                    <a:off x="5136" y="1306"/>
                    <a:ext cx="2" cy="6"/>
                  </a:xfrm>
                  <a:custGeom>
                    <a:avLst/>
                    <a:gdLst>
                      <a:gd name="T0" fmla="*/ 0 w 2"/>
                      <a:gd name="T1" fmla="*/ 0 h 6"/>
                      <a:gd name="T2" fmla="*/ 0 w 2"/>
                      <a:gd name="T3" fmla="*/ 0 h 6"/>
                      <a:gd name="T4" fmla="*/ 1 w 2"/>
                      <a:gd name="T5" fmla="*/ 0 h 6"/>
                      <a:gd name="T6" fmla="*/ 1 w 2"/>
                      <a:gd name="T7" fmla="*/ 1 h 6"/>
                      <a:gd name="T8" fmla="*/ 1 w 2"/>
                      <a:gd name="T9" fmla="*/ 3 h 6"/>
                      <a:gd name="T10" fmla="*/ 1 w 2"/>
                      <a:gd name="T11" fmla="*/ 5 h 6"/>
                      <a:gd name="T12" fmla="*/ 0 w 2"/>
                      <a:gd name="T13" fmla="*/ 5 h 6"/>
                      <a:gd name="T14" fmla="*/ 0 w 2"/>
                      <a:gd name="T15" fmla="*/ 4 h 6"/>
                      <a:gd name="T16" fmla="*/ 0 w 2"/>
                      <a:gd name="T17" fmla="*/ 3 h 6"/>
                      <a:gd name="T18" fmla="*/ 0 w 2"/>
                      <a:gd name="T19" fmla="*/ 2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0"/>
                        </a:lnTo>
                        <a:lnTo>
                          <a:pt x="1" y="0"/>
                        </a:lnTo>
                        <a:lnTo>
                          <a:pt x="1" y="1"/>
                        </a:lnTo>
                        <a:lnTo>
                          <a:pt x="1" y="3"/>
                        </a:lnTo>
                        <a:lnTo>
                          <a:pt x="1" y="5"/>
                        </a:lnTo>
                        <a:lnTo>
                          <a:pt x="0" y="5"/>
                        </a:lnTo>
                        <a:lnTo>
                          <a:pt x="0" y="4"/>
                        </a:lnTo>
                        <a:lnTo>
                          <a:pt x="0" y="3"/>
                        </a:lnTo>
                        <a:lnTo>
                          <a:pt x="0" y="2"/>
                        </a:lnTo>
                        <a:lnTo>
                          <a:pt x="0" y="0"/>
                        </a:lnTo>
                      </a:path>
                    </a:pathLst>
                  </a:custGeom>
                  <a:solidFill>
                    <a:srgbClr val="24AB2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6" name="Freeform 1906"/>
                  <p:cNvSpPr>
                    <a:spLocks noChangeAspect="1"/>
                  </p:cNvSpPr>
                  <p:nvPr/>
                </p:nvSpPr>
                <p:spPr bwMode="auto">
                  <a:xfrm>
                    <a:off x="5136" y="1306"/>
                    <a:ext cx="2" cy="6"/>
                  </a:xfrm>
                  <a:custGeom>
                    <a:avLst/>
                    <a:gdLst>
                      <a:gd name="T0" fmla="*/ 0 w 2"/>
                      <a:gd name="T1" fmla="*/ 0 h 6"/>
                      <a:gd name="T2" fmla="*/ 0 w 2"/>
                      <a:gd name="T3" fmla="*/ 1 h 6"/>
                      <a:gd name="T4" fmla="*/ 1 w 2"/>
                      <a:gd name="T5" fmla="*/ 1 h 6"/>
                      <a:gd name="T6" fmla="*/ 1 w 2"/>
                      <a:gd name="T7" fmla="*/ 3 h 6"/>
                      <a:gd name="T8" fmla="*/ 1 w 2"/>
                      <a:gd name="T9" fmla="*/ 3 h 6"/>
                      <a:gd name="T10" fmla="*/ 1 w 2"/>
                      <a:gd name="T11" fmla="*/ 5 h 6"/>
                      <a:gd name="T12" fmla="*/ 0 w 2"/>
                      <a:gd name="T13" fmla="*/ 5 h 6"/>
                      <a:gd name="T14" fmla="*/ 0 w 2"/>
                      <a:gd name="T15" fmla="*/ 3 h 6"/>
                      <a:gd name="T16" fmla="*/ 0 w 2"/>
                      <a:gd name="T17" fmla="*/ 3 h 6"/>
                      <a:gd name="T18" fmla="*/ 0 w 2"/>
                      <a:gd name="T19" fmla="*/ 1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1"/>
                        </a:lnTo>
                        <a:lnTo>
                          <a:pt x="1" y="1"/>
                        </a:lnTo>
                        <a:lnTo>
                          <a:pt x="1" y="3"/>
                        </a:lnTo>
                        <a:lnTo>
                          <a:pt x="1" y="5"/>
                        </a:lnTo>
                        <a:lnTo>
                          <a:pt x="0" y="5"/>
                        </a:lnTo>
                        <a:lnTo>
                          <a:pt x="0" y="3"/>
                        </a:lnTo>
                        <a:lnTo>
                          <a:pt x="0" y="1"/>
                        </a:lnTo>
                        <a:lnTo>
                          <a:pt x="0" y="0"/>
                        </a:lnTo>
                      </a:path>
                    </a:pathLst>
                  </a:custGeom>
                  <a:solidFill>
                    <a:srgbClr val="29C22F"/>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7" name="Freeform 1907"/>
                  <p:cNvSpPr>
                    <a:spLocks noChangeAspect="1"/>
                  </p:cNvSpPr>
                  <p:nvPr/>
                </p:nvSpPr>
                <p:spPr bwMode="auto">
                  <a:xfrm>
                    <a:off x="5136" y="1306"/>
                    <a:ext cx="2" cy="6"/>
                  </a:xfrm>
                  <a:custGeom>
                    <a:avLst/>
                    <a:gdLst>
                      <a:gd name="T0" fmla="*/ 0 w 2"/>
                      <a:gd name="T1" fmla="*/ 0 h 6"/>
                      <a:gd name="T2" fmla="*/ 0 w 2"/>
                      <a:gd name="T3" fmla="*/ 0 h 6"/>
                      <a:gd name="T4" fmla="*/ 1 w 2"/>
                      <a:gd name="T5" fmla="*/ 0 h 6"/>
                      <a:gd name="T6" fmla="*/ 1 w 2"/>
                      <a:gd name="T7" fmla="*/ 2 h 6"/>
                      <a:gd name="T8" fmla="*/ 1 w 2"/>
                      <a:gd name="T9" fmla="*/ 5 h 6"/>
                      <a:gd name="T10" fmla="*/ 1 w 2"/>
                      <a:gd name="T11" fmla="*/ 3 h 6"/>
                      <a:gd name="T12" fmla="*/ 0 w 2"/>
                      <a:gd name="T13" fmla="*/ 3 h 6"/>
                      <a:gd name="T14" fmla="*/ 0 w 2"/>
                      <a:gd name="T15" fmla="*/ 5 h 6"/>
                      <a:gd name="T16" fmla="*/ 0 w 2"/>
                      <a:gd name="T17" fmla="*/ 3 h 6"/>
                      <a:gd name="T18" fmla="*/ 0 w 2"/>
                      <a:gd name="T19" fmla="*/ 2 h 6"/>
                      <a:gd name="T20" fmla="*/ 0 w 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6">
                        <a:moveTo>
                          <a:pt x="0" y="0"/>
                        </a:moveTo>
                        <a:lnTo>
                          <a:pt x="0" y="0"/>
                        </a:lnTo>
                        <a:lnTo>
                          <a:pt x="1" y="0"/>
                        </a:lnTo>
                        <a:lnTo>
                          <a:pt x="1" y="2"/>
                        </a:lnTo>
                        <a:lnTo>
                          <a:pt x="1" y="5"/>
                        </a:lnTo>
                        <a:lnTo>
                          <a:pt x="1" y="3"/>
                        </a:lnTo>
                        <a:lnTo>
                          <a:pt x="0" y="3"/>
                        </a:lnTo>
                        <a:lnTo>
                          <a:pt x="0" y="5"/>
                        </a:lnTo>
                        <a:lnTo>
                          <a:pt x="0" y="3"/>
                        </a:lnTo>
                        <a:lnTo>
                          <a:pt x="0" y="2"/>
                        </a:lnTo>
                        <a:lnTo>
                          <a:pt x="0" y="0"/>
                        </a:lnTo>
                      </a:path>
                    </a:pathLst>
                  </a:custGeom>
                  <a:solidFill>
                    <a:srgbClr val="2FDC34"/>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308" name="Group 1908"/>
                <p:cNvGrpSpPr>
                  <a:grpSpLocks noChangeAspect="1"/>
                </p:cNvGrpSpPr>
                <p:nvPr/>
              </p:nvGrpSpPr>
              <p:grpSpPr bwMode="auto">
                <a:xfrm>
                  <a:off x="4970" y="1129"/>
                  <a:ext cx="230" cy="166"/>
                  <a:chOff x="4950" y="1129"/>
                  <a:chExt cx="230" cy="166"/>
                </a:xfrm>
              </p:grpSpPr>
              <p:sp>
                <p:nvSpPr>
                  <p:cNvPr id="309" name="Freeform 1909"/>
                  <p:cNvSpPr>
                    <a:spLocks noChangeAspect="1"/>
                  </p:cNvSpPr>
                  <p:nvPr/>
                </p:nvSpPr>
                <p:spPr bwMode="auto">
                  <a:xfrm>
                    <a:off x="4950" y="1129"/>
                    <a:ext cx="230" cy="80"/>
                  </a:xfrm>
                  <a:custGeom>
                    <a:avLst/>
                    <a:gdLst>
                      <a:gd name="T0" fmla="*/ 0 w 230"/>
                      <a:gd name="T1" fmla="*/ 79 h 80"/>
                      <a:gd name="T2" fmla="*/ 0 w 230"/>
                      <a:gd name="T3" fmla="*/ 43 h 80"/>
                      <a:gd name="T4" fmla="*/ 2 w 230"/>
                      <a:gd name="T5" fmla="*/ 3 h 80"/>
                      <a:gd name="T6" fmla="*/ 2 w 230"/>
                      <a:gd name="T7" fmla="*/ 3 h 80"/>
                      <a:gd name="T8" fmla="*/ 3 w 230"/>
                      <a:gd name="T9" fmla="*/ 1 h 80"/>
                      <a:gd name="T10" fmla="*/ 4 w 230"/>
                      <a:gd name="T11" fmla="*/ 1 h 80"/>
                      <a:gd name="T12" fmla="*/ 11 w 230"/>
                      <a:gd name="T13" fmla="*/ 1 h 80"/>
                      <a:gd name="T14" fmla="*/ 18 w 230"/>
                      <a:gd name="T15" fmla="*/ 1 h 80"/>
                      <a:gd name="T16" fmla="*/ 25 w 230"/>
                      <a:gd name="T17" fmla="*/ 1 h 80"/>
                      <a:gd name="T18" fmla="*/ 32 w 230"/>
                      <a:gd name="T19" fmla="*/ 1 h 80"/>
                      <a:gd name="T20" fmla="*/ 38 w 230"/>
                      <a:gd name="T21" fmla="*/ 1 h 80"/>
                      <a:gd name="T22" fmla="*/ 45 w 230"/>
                      <a:gd name="T23" fmla="*/ 0 h 80"/>
                      <a:gd name="T24" fmla="*/ 52 w 230"/>
                      <a:gd name="T25" fmla="*/ 0 h 80"/>
                      <a:gd name="T26" fmla="*/ 59 w 230"/>
                      <a:gd name="T27" fmla="*/ 0 h 80"/>
                      <a:gd name="T28" fmla="*/ 66 w 230"/>
                      <a:gd name="T29" fmla="*/ 0 h 80"/>
                      <a:gd name="T30" fmla="*/ 73 w 230"/>
                      <a:gd name="T31" fmla="*/ 0 h 80"/>
                      <a:gd name="T32" fmla="*/ 80 w 230"/>
                      <a:gd name="T33" fmla="*/ 0 h 80"/>
                      <a:gd name="T34" fmla="*/ 86 w 230"/>
                      <a:gd name="T35" fmla="*/ 0 h 80"/>
                      <a:gd name="T36" fmla="*/ 92 w 230"/>
                      <a:gd name="T37" fmla="*/ 0 h 80"/>
                      <a:gd name="T38" fmla="*/ 99 w 230"/>
                      <a:gd name="T39" fmla="*/ 0 h 80"/>
                      <a:gd name="T40" fmla="*/ 106 w 230"/>
                      <a:gd name="T41" fmla="*/ 0 h 80"/>
                      <a:gd name="T42" fmla="*/ 113 w 230"/>
                      <a:gd name="T43" fmla="*/ 0 h 80"/>
                      <a:gd name="T44" fmla="*/ 120 w 230"/>
                      <a:gd name="T45" fmla="*/ 0 h 80"/>
                      <a:gd name="T46" fmla="*/ 127 w 230"/>
                      <a:gd name="T47" fmla="*/ 0 h 80"/>
                      <a:gd name="T48" fmla="*/ 135 w 230"/>
                      <a:gd name="T49" fmla="*/ 0 h 80"/>
                      <a:gd name="T50" fmla="*/ 142 w 230"/>
                      <a:gd name="T51" fmla="*/ 0 h 80"/>
                      <a:gd name="T52" fmla="*/ 149 w 230"/>
                      <a:gd name="T53" fmla="*/ 0 h 80"/>
                      <a:gd name="T54" fmla="*/ 156 w 230"/>
                      <a:gd name="T55" fmla="*/ 0 h 80"/>
                      <a:gd name="T56" fmla="*/ 162 w 230"/>
                      <a:gd name="T57" fmla="*/ 0 h 80"/>
                      <a:gd name="T58" fmla="*/ 169 w 230"/>
                      <a:gd name="T59" fmla="*/ 0 h 80"/>
                      <a:gd name="T60" fmla="*/ 176 w 230"/>
                      <a:gd name="T61" fmla="*/ 0 h 80"/>
                      <a:gd name="T62" fmla="*/ 183 w 230"/>
                      <a:gd name="T63" fmla="*/ 0 h 80"/>
                      <a:gd name="T64" fmla="*/ 190 w 230"/>
                      <a:gd name="T65" fmla="*/ 1 h 80"/>
                      <a:gd name="T66" fmla="*/ 197 w 230"/>
                      <a:gd name="T67" fmla="*/ 1 h 80"/>
                      <a:gd name="T68" fmla="*/ 203 w 230"/>
                      <a:gd name="T69" fmla="*/ 1 h 80"/>
                      <a:gd name="T70" fmla="*/ 211 w 230"/>
                      <a:gd name="T71" fmla="*/ 1 h 80"/>
                      <a:gd name="T72" fmla="*/ 218 w 230"/>
                      <a:gd name="T73" fmla="*/ 1 h 80"/>
                      <a:gd name="T74" fmla="*/ 225 w 230"/>
                      <a:gd name="T75" fmla="*/ 1 h 80"/>
                      <a:gd name="T76" fmla="*/ 227 w 230"/>
                      <a:gd name="T77" fmla="*/ 3 h 80"/>
                      <a:gd name="T78" fmla="*/ 227 w 230"/>
                      <a:gd name="T79" fmla="*/ 3 h 80"/>
                      <a:gd name="T80" fmla="*/ 227 w 230"/>
                      <a:gd name="T81" fmla="*/ 43 h 80"/>
                      <a:gd name="T82" fmla="*/ 229 w 230"/>
                      <a:gd name="T83" fmla="*/ 79 h 80"/>
                      <a:gd name="T84" fmla="*/ 0 w 230"/>
                      <a:gd name="T85" fmla="*/ 79 h 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0" h="80">
                        <a:moveTo>
                          <a:pt x="0" y="79"/>
                        </a:moveTo>
                        <a:lnTo>
                          <a:pt x="0" y="43"/>
                        </a:lnTo>
                        <a:lnTo>
                          <a:pt x="2" y="3"/>
                        </a:lnTo>
                        <a:lnTo>
                          <a:pt x="3" y="1"/>
                        </a:lnTo>
                        <a:lnTo>
                          <a:pt x="4" y="1"/>
                        </a:lnTo>
                        <a:lnTo>
                          <a:pt x="11" y="1"/>
                        </a:lnTo>
                        <a:lnTo>
                          <a:pt x="18" y="1"/>
                        </a:lnTo>
                        <a:lnTo>
                          <a:pt x="25" y="1"/>
                        </a:lnTo>
                        <a:lnTo>
                          <a:pt x="32" y="1"/>
                        </a:lnTo>
                        <a:lnTo>
                          <a:pt x="38" y="1"/>
                        </a:lnTo>
                        <a:lnTo>
                          <a:pt x="45" y="0"/>
                        </a:lnTo>
                        <a:lnTo>
                          <a:pt x="52" y="0"/>
                        </a:lnTo>
                        <a:lnTo>
                          <a:pt x="59" y="0"/>
                        </a:lnTo>
                        <a:lnTo>
                          <a:pt x="66" y="0"/>
                        </a:lnTo>
                        <a:lnTo>
                          <a:pt x="73" y="0"/>
                        </a:lnTo>
                        <a:lnTo>
                          <a:pt x="80" y="0"/>
                        </a:lnTo>
                        <a:lnTo>
                          <a:pt x="86" y="0"/>
                        </a:lnTo>
                        <a:lnTo>
                          <a:pt x="92" y="0"/>
                        </a:lnTo>
                        <a:lnTo>
                          <a:pt x="99" y="0"/>
                        </a:lnTo>
                        <a:lnTo>
                          <a:pt x="106" y="0"/>
                        </a:lnTo>
                        <a:lnTo>
                          <a:pt x="113" y="0"/>
                        </a:lnTo>
                        <a:lnTo>
                          <a:pt x="120" y="0"/>
                        </a:lnTo>
                        <a:lnTo>
                          <a:pt x="127" y="0"/>
                        </a:lnTo>
                        <a:lnTo>
                          <a:pt x="135" y="0"/>
                        </a:lnTo>
                        <a:lnTo>
                          <a:pt x="142" y="0"/>
                        </a:lnTo>
                        <a:lnTo>
                          <a:pt x="149" y="0"/>
                        </a:lnTo>
                        <a:lnTo>
                          <a:pt x="156" y="0"/>
                        </a:lnTo>
                        <a:lnTo>
                          <a:pt x="162" y="0"/>
                        </a:lnTo>
                        <a:lnTo>
                          <a:pt x="169" y="0"/>
                        </a:lnTo>
                        <a:lnTo>
                          <a:pt x="176" y="0"/>
                        </a:lnTo>
                        <a:lnTo>
                          <a:pt x="183" y="0"/>
                        </a:lnTo>
                        <a:lnTo>
                          <a:pt x="190" y="1"/>
                        </a:lnTo>
                        <a:lnTo>
                          <a:pt x="197" y="1"/>
                        </a:lnTo>
                        <a:lnTo>
                          <a:pt x="203" y="1"/>
                        </a:lnTo>
                        <a:lnTo>
                          <a:pt x="211" y="1"/>
                        </a:lnTo>
                        <a:lnTo>
                          <a:pt x="218" y="1"/>
                        </a:lnTo>
                        <a:lnTo>
                          <a:pt x="225" y="1"/>
                        </a:lnTo>
                        <a:lnTo>
                          <a:pt x="227" y="3"/>
                        </a:lnTo>
                        <a:lnTo>
                          <a:pt x="227" y="43"/>
                        </a:lnTo>
                        <a:lnTo>
                          <a:pt x="229" y="79"/>
                        </a:lnTo>
                        <a:lnTo>
                          <a:pt x="0" y="79"/>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0" name="Freeform 1910"/>
                  <p:cNvSpPr>
                    <a:spLocks noChangeAspect="1"/>
                  </p:cNvSpPr>
                  <p:nvPr/>
                </p:nvSpPr>
                <p:spPr bwMode="auto">
                  <a:xfrm>
                    <a:off x="4950" y="1208"/>
                    <a:ext cx="230" cy="87"/>
                  </a:xfrm>
                  <a:custGeom>
                    <a:avLst/>
                    <a:gdLst>
                      <a:gd name="T0" fmla="*/ 0 w 230"/>
                      <a:gd name="T1" fmla="*/ 0 h 87"/>
                      <a:gd name="T2" fmla="*/ 0 w 230"/>
                      <a:gd name="T3" fmla="*/ 3 h 87"/>
                      <a:gd name="T4" fmla="*/ 0 w 230"/>
                      <a:gd name="T5" fmla="*/ 43 h 87"/>
                      <a:gd name="T6" fmla="*/ 2 w 230"/>
                      <a:gd name="T7" fmla="*/ 81 h 87"/>
                      <a:gd name="T8" fmla="*/ 2 w 230"/>
                      <a:gd name="T9" fmla="*/ 82 h 87"/>
                      <a:gd name="T10" fmla="*/ 2 w 230"/>
                      <a:gd name="T11" fmla="*/ 84 h 87"/>
                      <a:gd name="T12" fmla="*/ 3 w 230"/>
                      <a:gd name="T13" fmla="*/ 84 h 87"/>
                      <a:gd name="T14" fmla="*/ 4 w 230"/>
                      <a:gd name="T15" fmla="*/ 84 h 87"/>
                      <a:gd name="T16" fmla="*/ 11 w 230"/>
                      <a:gd name="T17" fmla="*/ 84 h 87"/>
                      <a:gd name="T18" fmla="*/ 18 w 230"/>
                      <a:gd name="T19" fmla="*/ 84 h 87"/>
                      <a:gd name="T20" fmla="*/ 25 w 230"/>
                      <a:gd name="T21" fmla="*/ 84 h 87"/>
                      <a:gd name="T22" fmla="*/ 32 w 230"/>
                      <a:gd name="T23" fmla="*/ 84 h 87"/>
                      <a:gd name="T24" fmla="*/ 38 w 230"/>
                      <a:gd name="T25" fmla="*/ 84 h 87"/>
                      <a:gd name="T26" fmla="*/ 45 w 230"/>
                      <a:gd name="T27" fmla="*/ 86 h 87"/>
                      <a:gd name="T28" fmla="*/ 52 w 230"/>
                      <a:gd name="T29" fmla="*/ 86 h 87"/>
                      <a:gd name="T30" fmla="*/ 59 w 230"/>
                      <a:gd name="T31" fmla="*/ 86 h 87"/>
                      <a:gd name="T32" fmla="*/ 66 w 230"/>
                      <a:gd name="T33" fmla="*/ 86 h 87"/>
                      <a:gd name="T34" fmla="*/ 73 w 230"/>
                      <a:gd name="T35" fmla="*/ 86 h 87"/>
                      <a:gd name="T36" fmla="*/ 80 w 230"/>
                      <a:gd name="T37" fmla="*/ 86 h 87"/>
                      <a:gd name="T38" fmla="*/ 86 w 230"/>
                      <a:gd name="T39" fmla="*/ 86 h 87"/>
                      <a:gd name="T40" fmla="*/ 92 w 230"/>
                      <a:gd name="T41" fmla="*/ 86 h 87"/>
                      <a:gd name="T42" fmla="*/ 99 w 230"/>
                      <a:gd name="T43" fmla="*/ 86 h 87"/>
                      <a:gd name="T44" fmla="*/ 106 w 230"/>
                      <a:gd name="T45" fmla="*/ 86 h 87"/>
                      <a:gd name="T46" fmla="*/ 113 w 230"/>
                      <a:gd name="T47" fmla="*/ 86 h 87"/>
                      <a:gd name="T48" fmla="*/ 120 w 230"/>
                      <a:gd name="T49" fmla="*/ 86 h 87"/>
                      <a:gd name="T50" fmla="*/ 127 w 230"/>
                      <a:gd name="T51" fmla="*/ 86 h 87"/>
                      <a:gd name="T52" fmla="*/ 133 w 230"/>
                      <a:gd name="T53" fmla="*/ 86 h 87"/>
                      <a:gd name="T54" fmla="*/ 142 w 230"/>
                      <a:gd name="T55" fmla="*/ 86 h 87"/>
                      <a:gd name="T56" fmla="*/ 149 w 230"/>
                      <a:gd name="T57" fmla="*/ 86 h 87"/>
                      <a:gd name="T58" fmla="*/ 156 w 230"/>
                      <a:gd name="T59" fmla="*/ 86 h 87"/>
                      <a:gd name="T60" fmla="*/ 162 w 230"/>
                      <a:gd name="T61" fmla="*/ 86 h 87"/>
                      <a:gd name="T62" fmla="*/ 169 w 230"/>
                      <a:gd name="T63" fmla="*/ 86 h 87"/>
                      <a:gd name="T64" fmla="*/ 176 w 230"/>
                      <a:gd name="T65" fmla="*/ 86 h 87"/>
                      <a:gd name="T66" fmla="*/ 183 w 230"/>
                      <a:gd name="T67" fmla="*/ 86 h 87"/>
                      <a:gd name="T68" fmla="*/ 190 w 230"/>
                      <a:gd name="T69" fmla="*/ 84 h 87"/>
                      <a:gd name="T70" fmla="*/ 197 w 230"/>
                      <a:gd name="T71" fmla="*/ 84 h 87"/>
                      <a:gd name="T72" fmla="*/ 203 w 230"/>
                      <a:gd name="T73" fmla="*/ 84 h 87"/>
                      <a:gd name="T74" fmla="*/ 211 w 230"/>
                      <a:gd name="T75" fmla="*/ 84 h 87"/>
                      <a:gd name="T76" fmla="*/ 218 w 230"/>
                      <a:gd name="T77" fmla="*/ 84 h 87"/>
                      <a:gd name="T78" fmla="*/ 225 w 230"/>
                      <a:gd name="T79" fmla="*/ 84 h 87"/>
                      <a:gd name="T80" fmla="*/ 225 w 230"/>
                      <a:gd name="T81" fmla="*/ 84 h 87"/>
                      <a:gd name="T82" fmla="*/ 227 w 230"/>
                      <a:gd name="T83" fmla="*/ 84 h 87"/>
                      <a:gd name="T84" fmla="*/ 227 w 230"/>
                      <a:gd name="T85" fmla="*/ 82 h 87"/>
                      <a:gd name="T86" fmla="*/ 227 w 230"/>
                      <a:gd name="T87" fmla="*/ 81 h 87"/>
                      <a:gd name="T88" fmla="*/ 229 w 230"/>
                      <a:gd name="T89" fmla="*/ 43 h 87"/>
                      <a:gd name="T90" fmla="*/ 229 w 230"/>
                      <a:gd name="T91" fmla="*/ 4 h 87"/>
                      <a:gd name="T92" fmla="*/ 229 w 230"/>
                      <a:gd name="T93" fmla="*/ 0 h 87"/>
                      <a:gd name="T94" fmla="*/ 0 w 230"/>
                      <a:gd name="T95" fmla="*/ 0 h 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0" h="87">
                        <a:moveTo>
                          <a:pt x="0" y="0"/>
                        </a:moveTo>
                        <a:lnTo>
                          <a:pt x="0" y="3"/>
                        </a:lnTo>
                        <a:lnTo>
                          <a:pt x="0" y="43"/>
                        </a:lnTo>
                        <a:lnTo>
                          <a:pt x="2" y="81"/>
                        </a:lnTo>
                        <a:lnTo>
                          <a:pt x="2" y="82"/>
                        </a:lnTo>
                        <a:lnTo>
                          <a:pt x="2" y="84"/>
                        </a:lnTo>
                        <a:lnTo>
                          <a:pt x="3" y="84"/>
                        </a:lnTo>
                        <a:lnTo>
                          <a:pt x="4" y="84"/>
                        </a:lnTo>
                        <a:lnTo>
                          <a:pt x="11" y="84"/>
                        </a:lnTo>
                        <a:lnTo>
                          <a:pt x="18" y="84"/>
                        </a:lnTo>
                        <a:lnTo>
                          <a:pt x="25" y="84"/>
                        </a:lnTo>
                        <a:lnTo>
                          <a:pt x="32" y="84"/>
                        </a:lnTo>
                        <a:lnTo>
                          <a:pt x="38" y="84"/>
                        </a:lnTo>
                        <a:lnTo>
                          <a:pt x="45" y="86"/>
                        </a:lnTo>
                        <a:lnTo>
                          <a:pt x="52" y="86"/>
                        </a:lnTo>
                        <a:lnTo>
                          <a:pt x="59" y="86"/>
                        </a:lnTo>
                        <a:lnTo>
                          <a:pt x="66" y="86"/>
                        </a:lnTo>
                        <a:lnTo>
                          <a:pt x="73" y="86"/>
                        </a:lnTo>
                        <a:lnTo>
                          <a:pt x="80" y="86"/>
                        </a:lnTo>
                        <a:lnTo>
                          <a:pt x="86" y="86"/>
                        </a:lnTo>
                        <a:lnTo>
                          <a:pt x="92" y="86"/>
                        </a:lnTo>
                        <a:lnTo>
                          <a:pt x="99" y="86"/>
                        </a:lnTo>
                        <a:lnTo>
                          <a:pt x="106" y="86"/>
                        </a:lnTo>
                        <a:lnTo>
                          <a:pt x="113" y="86"/>
                        </a:lnTo>
                        <a:lnTo>
                          <a:pt x="120" y="86"/>
                        </a:lnTo>
                        <a:lnTo>
                          <a:pt x="127" y="86"/>
                        </a:lnTo>
                        <a:lnTo>
                          <a:pt x="133" y="86"/>
                        </a:lnTo>
                        <a:lnTo>
                          <a:pt x="142" y="86"/>
                        </a:lnTo>
                        <a:lnTo>
                          <a:pt x="149" y="86"/>
                        </a:lnTo>
                        <a:lnTo>
                          <a:pt x="156" y="86"/>
                        </a:lnTo>
                        <a:lnTo>
                          <a:pt x="162" y="86"/>
                        </a:lnTo>
                        <a:lnTo>
                          <a:pt x="169" y="86"/>
                        </a:lnTo>
                        <a:lnTo>
                          <a:pt x="176" y="86"/>
                        </a:lnTo>
                        <a:lnTo>
                          <a:pt x="183" y="86"/>
                        </a:lnTo>
                        <a:lnTo>
                          <a:pt x="190" y="84"/>
                        </a:lnTo>
                        <a:lnTo>
                          <a:pt x="197" y="84"/>
                        </a:lnTo>
                        <a:lnTo>
                          <a:pt x="203" y="84"/>
                        </a:lnTo>
                        <a:lnTo>
                          <a:pt x="211" y="84"/>
                        </a:lnTo>
                        <a:lnTo>
                          <a:pt x="218" y="84"/>
                        </a:lnTo>
                        <a:lnTo>
                          <a:pt x="225" y="84"/>
                        </a:lnTo>
                        <a:lnTo>
                          <a:pt x="227" y="84"/>
                        </a:lnTo>
                        <a:lnTo>
                          <a:pt x="227" y="82"/>
                        </a:lnTo>
                        <a:lnTo>
                          <a:pt x="227" y="81"/>
                        </a:lnTo>
                        <a:lnTo>
                          <a:pt x="229" y="43"/>
                        </a:lnTo>
                        <a:lnTo>
                          <a:pt x="229" y="4"/>
                        </a:lnTo>
                        <a:lnTo>
                          <a:pt x="229" y="0"/>
                        </a:lnTo>
                        <a:lnTo>
                          <a:pt x="0" y="0"/>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193" name="Group 1911"/>
              <p:cNvGrpSpPr>
                <a:grpSpLocks noChangeAspect="1"/>
              </p:cNvGrpSpPr>
              <p:nvPr/>
            </p:nvGrpSpPr>
            <p:grpSpPr bwMode="auto">
              <a:xfrm>
                <a:off x="5040" y="1344"/>
                <a:ext cx="384" cy="68"/>
                <a:chOff x="4848" y="1358"/>
                <a:chExt cx="384" cy="68"/>
              </a:xfrm>
            </p:grpSpPr>
            <p:sp>
              <p:nvSpPr>
                <p:cNvPr id="194" name="Freeform 1912"/>
                <p:cNvSpPr>
                  <a:spLocks noChangeAspect="1"/>
                </p:cNvSpPr>
                <p:nvPr/>
              </p:nvSpPr>
              <p:spPr bwMode="auto">
                <a:xfrm>
                  <a:off x="4851" y="1372"/>
                  <a:ext cx="377" cy="54"/>
                </a:xfrm>
                <a:custGeom>
                  <a:avLst/>
                  <a:gdLst>
                    <a:gd name="T0" fmla="*/ 0 w 377"/>
                    <a:gd name="T1" fmla="*/ 51 h 54"/>
                    <a:gd name="T2" fmla="*/ 376 w 377"/>
                    <a:gd name="T3" fmla="*/ 53 h 54"/>
                    <a:gd name="T4" fmla="*/ 356 w 377"/>
                    <a:gd name="T5" fmla="*/ 0 h 54"/>
                    <a:gd name="T6" fmla="*/ 23 w 377"/>
                    <a:gd name="T7" fmla="*/ 0 h 54"/>
                    <a:gd name="T8" fmla="*/ 0 w 377"/>
                    <a:gd name="T9" fmla="*/ 53 h 54"/>
                    <a:gd name="T10" fmla="*/ 0 w 377"/>
                    <a:gd name="T11" fmla="*/ 51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7" h="54">
                      <a:moveTo>
                        <a:pt x="0" y="51"/>
                      </a:moveTo>
                      <a:lnTo>
                        <a:pt x="376" y="53"/>
                      </a:lnTo>
                      <a:lnTo>
                        <a:pt x="356" y="0"/>
                      </a:lnTo>
                      <a:lnTo>
                        <a:pt x="23" y="0"/>
                      </a:lnTo>
                      <a:lnTo>
                        <a:pt x="0" y="53"/>
                      </a:lnTo>
                      <a:lnTo>
                        <a:pt x="0" y="51"/>
                      </a:lnTo>
                    </a:path>
                  </a:pathLst>
                </a:custGeom>
                <a:solidFill>
                  <a:srgbClr val="000000"/>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5" name="Freeform 1913"/>
                <p:cNvSpPr>
                  <a:spLocks noChangeAspect="1"/>
                </p:cNvSpPr>
                <p:nvPr/>
              </p:nvSpPr>
              <p:spPr bwMode="auto">
                <a:xfrm>
                  <a:off x="4848" y="1360"/>
                  <a:ext cx="384" cy="54"/>
                </a:xfrm>
                <a:custGeom>
                  <a:avLst/>
                  <a:gdLst>
                    <a:gd name="T0" fmla="*/ 383 w 384"/>
                    <a:gd name="T1" fmla="*/ 53 h 54"/>
                    <a:gd name="T2" fmla="*/ 0 w 384"/>
                    <a:gd name="T3" fmla="*/ 53 h 54"/>
                    <a:gd name="T4" fmla="*/ 15 w 384"/>
                    <a:gd name="T5" fmla="*/ 0 h 54"/>
                    <a:gd name="T6" fmla="*/ 365 w 384"/>
                    <a:gd name="T7" fmla="*/ 0 h 54"/>
                    <a:gd name="T8" fmla="*/ 383 w 384"/>
                    <a:gd name="T9" fmla="*/ 53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 h="54">
                      <a:moveTo>
                        <a:pt x="383" y="53"/>
                      </a:moveTo>
                      <a:lnTo>
                        <a:pt x="0" y="53"/>
                      </a:lnTo>
                      <a:lnTo>
                        <a:pt x="15" y="0"/>
                      </a:lnTo>
                      <a:lnTo>
                        <a:pt x="365" y="0"/>
                      </a:lnTo>
                      <a:lnTo>
                        <a:pt x="383" y="53"/>
                      </a:lnTo>
                    </a:path>
                  </a:pathLst>
                </a:custGeom>
                <a:solidFill>
                  <a:srgbClr val="C5CCCC"/>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6" name="Freeform 1914"/>
                <p:cNvSpPr>
                  <a:spLocks noChangeAspect="1"/>
                </p:cNvSpPr>
                <p:nvPr/>
              </p:nvSpPr>
              <p:spPr bwMode="auto">
                <a:xfrm>
                  <a:off x="4848" y="1413"/>
                  <a:ext cx="384" cy="5"/>
                </a:xfrm>
                <a:custGeom>
                  <a:avLst/>
                  <a:gdLst>
                    <a:gd name="T0" fmla="*/ 383 w 384"/>
                    <a:gd name="T1" fmla="*/ 0 h 5"/>
                    <a:gd name="T2" fmla="*/ 0 w 384"/>
                    <a:gd name="T3" fmla="*/ 0 h 5"/>
                    <a:gd name="T4" fmla="*/ 3 w 384"/>
                    <a:gd name="T5" fmla="*/ 4 h 5"/>
                    <a:gd name="T6" fmla="*/ 381 w 384"/>
                    <a:gd name="T7" fmla="*/ 4 h 5"/>
                    <a:gd name="T8" fmla="*/ 383 w 384"/>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 h="5">
                      <a:moveTo>
                        <a:pt x="383" y="0"/>
                      </a:moveTo>
                      <a:lnTo>
                        <a:pt x="0" y="0"/>
                      </a:lnTo>
                      <a:lnTo>
                        <a:pt x="3" y="4"/>
                      </a:lnTo>
                      <a:lnTo>
                        <a:pt x="381" y="4"/>
                      </a:lnTo>
                      <a:lnTo>
                        <a:pt x="383"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7" name="Freeform 1915"/>
                <p:cNvSpPr>
                  <a:spLocks noChangeAspect="1"/>
                </p:cNvSpPr>
                <p:nvPr/>
              </p:nvSpPr>
              <p:spPr bwMode="auto">
                <a:xfrm>
                  <a:off x="5212" y="1376"/>
                  <a:ext cx="13" cy="37"/>
                </a:xfrm>
                <a:custGeom>
                  <a:avLst/>
                  <a:gdLst>
                    <a:gd name="T0" fmla="*/ 12 w 13"/>
                    <a:gd name="T1" fmla="*/ 36 h 37"/>
                    <a:gd name="T2" fmla="*/ 12 w 13"/>
                    <a:gd name="T3" fmla="*/ 34 h 37"/>
                    <a:gd name="T4" fmla="*/ 2 w 13"/>
                    <a:gd name="T5" fmla="*/ 0 h 37"/>
                    <a:gd name="T6" fmla="*/ 0 w 13"/>
                    <a:gd name="T7" fmla="*/ 0 h 37"/>
                    <a:gd name="T8" fmla="*/ 10 w 13"/>
                    <a:gd name="T9" fmla="*/ 34 h 37"/>
                    <a:gd name="T10" fmla="*/ 12 w 13"/>
                    <a:gd name="T11" fmla="*/ 34 h 37"/>
                    <a:gd name="T12" fmla="*/ 12 w 13"/>
                    <a:gd name="T13" fmla="*/ 36 h 37"/>
                    <a:gd name="T14" fmla="*/ 12 w 13"/>
                    <a:gd name="T15" fmla="*/ 34 h 37"/>
                    <a:gd name="T16" fmla="*/ 12 w 13"/>
                    <a:gd name="T17" fmla="*/ 36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37">
                      <a:moveTo>
                        <a:pt x="12" y="36"/>
                      </a:moveTo>
                      <a:lnTo>
                        <a:pt x="12" y="34"/>
                      </a:lnTo>
                      <a:lnTo>
                        <a:pt x="2" y="0"/>
                      </a:lnTo>
                      <a:lnTo>
                        <a:pt x="0" y="0"/>
                      </a:lnTo>
                      <a:lnTo>
                        <a:pt x="10" y="34"/>
                      </a:lnTo>
                      <a:lnTo>
                        <a:pt x="12" y="34"/>
                      </a:lnTo>
                      <a:lnTo>
                        <a:pt x="12" y="36"/>
                      </a:lnTo>
                      <a:lnTo>
                        <a:pt x="12" y="34"/>
                      </a:lnTo>
                      <a:lnTo>
                        <a:pt x="12" y="36"/>
                      </a:lnTo>
                    </a:path>
                  </a:pathLst>
                </a:custGeom>
                <a:solidFill>
                  <a:srgbClr val="131A1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8" name="Freeform 1916"/>
                <p:cNvSpPr>
                  <a:spLocks noChangeAspect="1"/>
                </p:cNvSpPr>
                <p:nvPr/>
              </p:nvSpPr>
              <p:spPr bwMode="auto">
                <a:xfrm>
                  <a:off x="4857" y="1411"/>
                  <a:ext cx="368" cy="2"/>
                </a:xfrm>
                <a:custGeom>
                  <a:avLst/>
                  <a:gdLst>
                    <a:gd name="T0" fmla="*/ 0 w 368"/>
                    <a:gd name="T1" fmla="*/ 0 h 2"/>
                    <a:gd name="T2" fmla="*/ 0 w 368"/>
                    <a:gd name="T3" fmla="*/ 1 h 2"/>
                    <a:gd name="T4" fmla="*/ 367 w 368"/>
                    <a:gd name="T5" fmla="*/ 1 h 2"/>
                    <a:gd name="T6" fmla="*/ 367 w 368"/>
                    <a:gd name="T7" fmla="*/ 0 h 2"/>
                    <a:gd name="T8" fmla="*/ 0 w 368"/>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8" h="2">
                      <a:moveTo>
                        <a:pt x="0" y="0"/>
                      </a:moveTo>
                      <a:lnTo>
                        <a:pt x="0" y="1"/>
                      </a:lnTo>
                      <a:lnTo>
                        <a:pt x="367" y="1"/>
                      </a:lnTo>
                      <a:lnTo>
                        <a:pt x="367" y="0"/>
                      </a:lnTo>
                      <a:lnTo>
                        <a:pt x="0" y="0"/>
                      </a:lnTo>
                    </a:path>
                  </a:pathLst>
                </a:custGeom>
                <a:solidFill>
                  <a:srgbClr val="131A1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9" name="Freeform 1917"/>
                <p:cNvSpPr>
                  <a:spLocks noChangeAspect="1"/>
                </p:cNvSpPr>
                <p:nvPr/>
              </p:nvSpPr>
              <p:spPr bwMode="auto">
                <a:xfrm>
                  <a:off x="4857" y="1375"/>
                  <a:ext cx="11" cy="36"/>
                </a:xfrm>
                <a:custGeom>
                  <a:avLst/>
                  <a:gdLst>
                    <a:gd name="T0" fmla="*/ 10 w 11"/>
                    <a:gd name="T1" fmla="*/ 0 h 36"/>
                    <a:gd name="T2" fmla="*/ 8 w 11"/>
                    <a:gd name="T3" fmla="*/ 1 h 36"/>
                    <a:gd name="T4" fmla="*/ 0 w 11"/>
                    <a:gd name="T5" fmla="*/ 35 h 36"/>
                    <a:gd name="T6" fmla="*/ 2 w 11"/>
                    <a:gd name="T7" fmla="*/ 35 h 36"/>
                    <a:gd name="T8" fmla="*/ 10 w 11"/>
                    <a:gd name="T9" fmla="*/ 1 h 36"/>
                    <a:gd name="T10" fmla="*/ 10 w 11"/>
                    <a:gd name="T11" fmla="*/ 0 h 36"/>
                    <a:gd name="T12" fmla="*/ 8 w 11"/>
                    <a:gd name="T13" fmla="*/ 0 h 36"/>
                    <a:gd name="T14" fmla="*/ 8 w 11"/>
                    <a:gd name="T15" fmla="*/ 1 h 36"/>
                    <a:gd name="T16" fmla="*/ 10 w 11"/>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36">
                      <a:moveTo>
                        <a:pt x="10" y="0"/>
                      </a:moveTo>
                      <a:lnTo>
                        <a:pt x="8" y="1"/>
                      </a:lnTo>
                      <a:lnTo>
                        <a:pt x="0" y="35"/>
                      </a:lnTo>
                      <a:lnTo>
                        <a:pt x="2" y="35"/>
                      </a:lnTo>
                      <a:lnTo>
                        <a:pt x="10" y="1"/>
                      </a:lnTo>
                      <a:lnTo>
                        <a:pt x="10" y="0"/>
                      </a:lnTo>
                      <a:lnTo>
                        <a:pt x="8" y="0"/>
                      </a:lnTo>
                      <a:lnTo>
                        <a:pt x="8" y="1"/>
                      </a:lnTo>
                      <a:lnTo>
                        <a:pt x="1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0" name="Freeform 1918"/>
                <p:cNvSpPr>
                  <a:spLocks noChangeAspect="1"/>
                </p:cNvSpPr>
                <p:nvPr/>
              </p:nvSpPr>
              <p:spPr bwMode="auto">
                <a:xfrm>
                  <a:off x="4867" y="1375"/>
                  <a:ext cx="347" cy="2"/>
                </a:xfrm>
                <a:custGeom>
                  <a:avLst/>
                  <a:gdLst>
                    <a:gd name="T0" fmla="*/ 346 w 347"/>
                    <a:gd name="T1" fmla="*/ 1 h 2"/>
                    <a:gd name="T2" fmla="*/ 346 w 347"/>
                    <a:gd name="T3" fmla="*/ 0 h 2"/>
                    <a:gd name="T4" fmla="*/ 0 w 347"/>
                    <a:gd name="T5" fmla="*/ 0 h 2"/>
                    <a:gd name="T6" fmla="*/ 0 w 347"/>
                    <a:gd name="T7" fmla="*/ 1 h 2"/>
                    <a:gd name="T8" fmla="*/ 346 w 347"/>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2">
                      <a:moveTo>
                        <a:pt x="346" y="1"/>
                      </a:moveTo>
                      <a:lnTo>
                        <a:pt x="346" y="0"/>
                      </a:lnTo>
                      <a:lnTo>
                        <a:pt x="0" y="0"/>
                      </a:lnTo>
                      <a:lnTo>
                        <a:pt x="0" y="1"/>
                      </a:lnTo>
                      <a:lnTo>
                        <a:pt x="346" y="1"/>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1" name="Freeform 1919"/>
                <p:cNvSpPr>
                  <a:spLocks noChangeAspect="1"/>
                </p:cNvSpPr>
                <p:nvPr/>
              </p:nvSpPr>
              <p:spPr bwMode="auto">
                <a:xfrm>
                  <a:off x="4850" y="1413"/>
                  <a:ext cx="382" cy="9"/>
                </a:xfrm>
                <a:custGeom>
                  <a:avLst/>
                  <a:gdLst>
                    <a:gd name="T0" fmla="*/ 381 w 382"/>
                    <a:gd name="T1" fmla="*/ 0 h 9"/>
                    <a:gd name="T2" fmla="*/ 0 w 382"/>
                    <a:gd name="T3" fmla="*/ 0 h 9"/>
                    <a:gd name="T4" fmla="*/ 2 w 382"/>
                    <a:gd name="T5" fmla="*/ 8 h 9"/>
                    <a:gd name="T6" fmla="*/ 377 w 382"/>
                    <a:gd name="T7" fmla="*/ 8 h 9"/>
                    <a:gd name="T8" fmla="*/ 381 w 382"/>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2" h="9">
                      <a:moveTo>
                        <a:pt x="381" y="0"/>
                      </a:moveTo>
                      <a:lnTo>
                        <a:pt x="0" y="0"/>
                      </a:lnTo>
                      <a:lnTo>
                        <a:pt x="2" y="8"/>
                      </a:lnTo>
                      <a:lnTo>
                        <a:pt x="377" y="8"/>
                      </a:lnTo>
                      <a:lnTo>
                        <a:pt x="381" y="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2" name="Freeform 1920"/>
                <p:cNvSpPr>
                  <a:spLocks noChangeAspect="1"/>
                </p:cNvSpPr>
                <p:nvPr/>
              </p:nvSpPr>
              <p:spPr bwMode="auto">
                <a:xfrm>
                  <a:off x="5208" y="1360"/>
                  <a:ext cx="6" cy="15"/>
                </a:xfrm>
                <a:custGeom>
                  <a:avLst/>
                  <a:gdLst>
                    <a:gd name="T0" fmla="*/ 3 w 6"/>
                    <a:gd name="T1" fmla="*/ 14 h 15"/>
                    <a:gd name="T2" fmla="*/ 5 w 6"/>
                    <a:gd name="T3" fmla="*/ 14 h 15"/>
                    <a:gd name="T4" fmla="*/ 1 w 6"/>
                    <a:gd name="T5" fmla="*/ 0 h 15"/>
                    <a:gd name="T6" fmla="*/ 0 w 6"/>
                    <a:gd name="T7" fmla="*/ 0 h 15"/>
                    <a:gd name="T8" fmla="*/ 3 w 6"/>
                    <a:gd name="T9" fmla="*/ 14 h 15"/>
                    <a:gd name="T10" fmla="*/ 3 w 6"/>
                    <a:gd name="T11" fmla="*/ 12 h 15"/>
                    <a:gd name="T12" fmla="*/ 3 w 6"/>
                    <a:gd name="T13" fmla="*/ 14 h 15"/>
                    <a:gd name="T14" fmla="*/ 5 w 6"/>
                    <a:gd name="T15" fmla="*/ 14 h 15"/>
                    <a:gd name="T16" fmla="*/ 3 w 6"/>
                    <a:gd name="T17" fmla="*/ 14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5">
                      <a:moveTo>
                        <a:pt x="3" y="14"/>
                      </a:moveTo>
                      <a:lnTo>
                        <a:pt x="5" y="14"/>
                      </a:lnTo>
                      <a:lnTo>
                        <a:pt x="1" y="0"/>
                      </a:lnTo>
                      <a:lnTo>
                        <a:pt x="0" y="0"/>
                      </a:lnTo>
                      <a:lnTo>
                        <a:pt x="3" y="14"/>
                      </a:lnTo>
                      <a:lnTo>
                        <a:pt x="3" y="12"/>
                      </a:lnTo>
                      <a:lnTo>
                        <a:pt x="3" y="14"/>
                      </a:lnTo>
                      <a:lnTo>
                        <a:pt x="5" y="14"/>
                      </a:lnTo>
                      <a:lnTo>
                        <a:pt x="3" y="14"/>
                      </a:lnTo>
                    </a:path>
                  </a:pathLst>
                </a:custGeom>
                <a:solidFill>
                  <a:srgbClr val="131A1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3" name="Freeform 1921"/>
                <p:cNvSpPr>
                  <a:spLocks noChangeAspect="1"/>
                </p:cNvSpPr>
                <p:nvPr/>
              </p:nvSpPr>
              <p:spPr bwMode="auto">
                <a:xfrm>
                  <a:off x="4867" y="1372"/>
                  <a:ext cx="346" cy="4"/>
                </a:xfrm>
                <a:custGeom>
                  <a:avLst/>
                  <a:gdLst>
                    <a:gd name="T0" fmla="*/ 0 w 346"/>
                    <a:gd name="T1" fmla="*/ 1 h 4"/>
                    <a:gd name="T2" fmla="*/ 0 w 346"/>
                    <a:gd name="T3" fmla="*/ 3 h 4"/>
                    <a:gd name="T4" fmla="*/ 345 w 346"/>
                    <a:gd name="T5" fmla="*/ 1 h 4"/>
                    <a:gd name="T6" fmla="*/ 345 w 346"/>
                    <a:gd name="T7" fmla="*/ 0 h 4"/>
                    <a:gd name="T8" fmla="*/ 0 w 346"/>
                    <a:gd name="T9" fmla="*/ 0 h 4"/>
                    <a:gd name="T10" fmla="*/ 0 w 346"/>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4">
                      <a:moveTo>
                        <a:pt x="0" y="1"/>
                      </a:moveTo>
                      <a:lnTo>
                        <a:pt x="0" y="3"/>
                      </a:lnTo>
                      <a:lnTo>
                        <a:pt x="345" y="1"/>
                      </a:lnTo>
                      <a:lnTo>
                        <a:pt x="345" y="0"/>
                      </a:lnTo>
                      <a:lnTo>
                        <a:pt x="0" y="0"/>
                      </a:lnTo>
                      <a:lnTo>
                        <a:pt x="0" y="1"/>
                      </a:lnTo>
                    </a:path>
                  </a:pathLst>
                </a:custGeom>
                <a:solidFill>
                  <a:srgbClr val="131A1A"/>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4" name="Freeform 1922"/>
                <p:cNvSpPr>
                  <a:spLocks noChangeAspect="1"/>
                </p:cNvSpPr>
                <p:nvPr/>
              </p:nvSpPr>
              <p:spPr bwMode="auto">
                <a:xfrm>
                  <a:off x="4867" y="1360"/>
                  <a:ext cx="5" cy="15"/>
                </a:xfrm>
                <a:custGeom>
                  <a:avLst/>
                  <a:gdLst>
                    <a:gd name="T0" fmla="*/ 2 w 5"/>
                    <a:gd name="T1" fmla="*/ 0 h 15"/>
                    <a:gd name="T2" fmla="*/ 2 w 5"/>
                    <a:gd name="T3" fmla="*/ 0 h 15"/>
                    <a:gd name="T4" fmla="*/ 0 w 5"/>
                    <a:gd name="T5" fmla="*/ 14 h 15"/>
                    <a:gd name="T6" fmla="*/ 2 w 5"/>
                    <a:gd name="T7" fmla="*/ 14 h 15"/>
                    <a:gd name="T8" fmla="*/ 4 w 5"/>
                    <a:gd name="T9" fmla="*/ 2 h 15"/>
                    <a:gd name="T10" fmla="*/ 2 w 5"/>
                    <a:gd name="T11" fmla="*/ 2 h 15"/>
                    <a:gd name="T12" fmla="*/ 2 w 5"/>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5">
                      <a:moveTo>
                        <a:pt x="2" y="0"/>
                      </a:moveTo>
                      <a:lnTo>
                        <a:pt x="2" y="0"/>
                      </a:lnTo>
                      <a:lnTo>
                        <a:pt x="0" y="14"/>
                      </a:lnTo>
                      <a:lnTo>
                        <a:pt x="2" y="14"/>
                      </a:lnTo>
                      <a:lnTo>
                        <a:pt x="4" y="2"/>
                      </a:lnTo>
                      <a:lnTo>
                        <a:pt x="2" y="2"/>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 name="Freeform 1923"/>
                <p:cNvSpPr>
                  <a:spLocks noChangeAspect="1"/>
                </p:cNvSpPr>
                <p:nvPr/>
              </p:nvSpPr>
              <p:spPr bwMode="auto">
                <a:xfrm>
                  <a:off x="4870" y="1360"/>
                  <a:ext cx="337" cy="3"/>
                </a:xfrm>
                <a:custGeom>
                  <a:avLst/>
                  <a:gdLst>
                    <a:gd name="T0" fmla="*/ 336 w 337"/>
                    <a:gd name="T1" fmla="*/ 0 h 3"/>
                    <a:gd name="T2" fmla="*/ 336 w 337"/>
                    <a:gd name="T3" fmla="*/ 0 h 3"/>
                    <a:gd name="T4" fmla="*/ 0 w 337"/>
                    <a:gd name="T5" fmla="*/ 0 h 3"/>
                    <a:gd name="T6" fmla="*/ 0 w 337"/>
                    <a:gd name="T7" fmla="*/ 2 h 3"/>
                    <a:gd name="T8" fmla="*/ 336 w 337"/>
                    <a:gd name="T9" fmla="*/ 2 h 3"/>
                    <a:gd name="T10" fmla="*/ 336 w 337"/>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7" h="3">
                      <a:moveTo>
                        <a:pt x="336" y="0"/>
                      </a:moveTo>
                      <a:lnTo>
                        <a:pt x="336" y="0"/>
                      </a:lnTo>
                      <a:lnTo>
                        <a:pt x="0" y="0"/>
                      </a:lnTo>
                      <a:lnTo>
                        <a:pt x="0" y="2"/>
                      </a:lnTo>
                      <a:lnTo>
                        <a:pt x="336" y="2"/>
                      </a:lnTo>
                      <a:lnTo>
                        <a:pt x="336"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 name="Freeform 1924"/>
                <p:cNvSpPr>
                  <a:spLocks noChangeAspect="1"/>
                </p:cNvSpPr>
                <p:nvPr/>
              </p:nvSpPr>
              <p:spPr bwMode="auto">
                <a:xfrm>
                  <a:off x="5147" y="1362"/>
                  <a:ext cx="63" cy="11"/>
                </a:xfrm>
                <a:custGeom>
                  <a:avLst/>
                  <a:gdLst>
                    <a:gd name="T0" fmla="*/ 2 w 63"/>
                    <a:gd name="T1" fmla="*/ 10 h 11"/>
                    <a:gd name="T2" fmla="*/ 62 w 63"/>
                    <a:gd name="T3" fmla="*/ 10 h 11"/>
                    <a:gd name="T4" fmla="*/ 60 w 63"/>
                    <a:gd name="T5" fmla="*/ 0 h 11"/>
                    <a:gd name="T6" fmla="*/ 0 w 63"/>
                    <a:gd name="T7" fmla="*/ 0 h 11"/>
                    <a:gd name="T8" fmla="*/ 2 w 63"/>
                    <a:gd name="T9" fmla="*/ 1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11">
                      <a:moveTo>
                        <a:pt x="2" y="10"/>
                      </a:moveTo>
                      <a:lnTo>
                        <a:pt x="62" y="10"/>
                      </a:lnTo>
                      <a:lnTo>
                        <a:pt x="60" y="0"/>
                      </a:lnTo>
                      <a:lnTo>
                        <a:pt x="0" y="0"/>
                      </a:lnTo>
                      <a:lnTo>
                        <a:pt x="2" y="10"/>
                      </a:lnTo>
                    </a:path>
                  </a:pathLst>
                </a:custGeom>
                <a:solidFill>
                  <a:srgbClr val="929999"/>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7" name="Freeform 1925"/>
                <p:cNvSpPr>
                  <a:spLocks noChangeAspect="1"/>
                </p:cNvSpPr>
                <p:nvPr/>
              </p:nvSpPr>
              <p:spPr bwMode="auto">
                <a:xfrm>
                  <a:off x="4863" y="1369"/>
                  <a:ext cx="235" cy="40"/>
                </a:xfrm>
                <a:custGeom>
                  <a:avLst/>
                  <a:gdLst>
                    <a:gd name="T0" fmla="*/ 9 w 235"/>
                    <a:gd name="T1" fmla="*/ 3 h 40"/>
                    <a:gd name="T2" fmla="*/ 11 w 235"/>
                    <a:gd name="T3" fmla="*/ 0 h 40"/>
                    <a:gd name="T4" fmla="*/ 21 w 235"/>
                    <a:gd name="T5" fmla="*/ 0 h 40"/>
                    <a:gd name="T6" fmla="*/ 23 w 235"/>
                    <a:gd name="T7" fmla="*/ 3 h 40"/>
                    <a:gd name="T8" fmla="*/ 26 w 235"/>
                    <a:gd name="T9" fmla="*/ 0 h 40"/>
                    <a:gd name="T10" fmla="*/ 35 w 235"/>
                    <a:gd name="T11" fmla="*/ 0 h 40"/>
                    <a:gd name="T12" fmla="*/ 38 w 235"/>
                    <a:gd name="T13" fmla="*/ 3 h 40"/>
                    <a:gd name="T14" fmla="*/ 41 w 235"/>
                    <a:gd name="T15" fmla="*/ 0 h 40"/>
                    <a:gd name="T16" fmla="*/ 50 w 235"/>
                    <a:gd name="T17" fmla="*/ 0 h 40"/>
                    <a:gd name="T18" fmla="*/ 53 w 235"/>
                    <a:gd name="T19" fmla="*/ 3 h 40"/>
                    <a:gd name="T20" fmla="*/ 56 w 235"/>
                    <a:gd name="T21" fmla="*/ 0 h 40"/>
                    <a:gd name="T22" fmla="*/ 65 w 235"/>
                    <a:gd name="T23" fmla="*/ 0 h 40"/>
                    <a:gd name="T24" fmla="*/ 68 w 235"/>
                    <a:gd name="T25" fmla="*/ 3 h 40"/>
                    <a:gd name="T26" fmla="*/ 71 w 235"/>
                    <a:gd name="T27" fmla="*/ 0 h 40"/>
                    <a:gd name="T28" fmla="*/ 80 w 235"/>
                    <a:gd name="T29" fmla="*/ 0 h 40"/>
                    <a:gd name="T30" fmla="*/ 83 w 235"/>
                    <a:gd name="T31" fmla="*/ 3 h 40"/>
                    <a:gd name="T32" fmla="*/ 85 w 235"/>
                    <a:gd name="T33" fmla="*/ 0 h 40"/>
                    <a:gd name="T34" fmla="*/ 96 w 235"/>
                    <a:gd name="T35" fmla="*/ 0 h 40"/>
                    <a:gd name="T36" fmla="*/ 98 w 235"/>
                    <a:gd name="T37" fmla="*/ 3 h 40"/>
                    <a:gd name="T38" fmla="*/ 101 w 235"/>
                    <a:gd name="T39" fmla="*/ 0 h 40"/>
                    <a:gd name="T40" fmla="*/ 112 w 235"/>
                    <a:gd name="T41" fmla="*/ 0 h 40"/>
                    <a:gd name="T42" fmla="*/ 113 w 235"/>
                    <a:gd name="T43" fmla="*/ 3 h 40"/>
                    <a:gd name="T44" fmla="*/ 115 w 235"/>
                    <a:gd name="T45" fmla="*/ 0 h 40"/>
                    <a:gd name="T46" fmla="*/ 126 w 235"/>
                    <a:gd name="T47" fmla="*/ 0 h 40"/>
                    <a:gd name="T48" fmla="*/ 128 w 235"/>
                    <a:gd name="T49" fmla="*/ 3 h 40"/>
                    <a:gd name="T50" fmla="*/ 131 w 235"/>
                    <a:gd name="T51" fmla="*/ 0 h 40"/>
                    <a:gd name="T52" fmla="*/ 140 w 235"/>
                    <a:gd name="T53" fmla="*/ 0 h 40"/>
                    <a:gd name="T54" fmla="*/ 143 w 235"/>
                    <a:gd name="T55" fmla="*/ 3 h 40"/>
                    <a:gd name="T56" fmla="*/ 145 w 235"/>
                    <a:gd name="T57" fmla="*/ 0 h 40"/>
                    <a:gd name="T58" fmla="*/ 156 w 235"/>
                    <a:gd name="T59" fmla="*/ 0 h 40"/>
                    <a:gd name="T60" fmla="*/ 156 w 235"/>
                    <a:gd name="T61" fmla="*/ 3 h 40"/>
                    <a:gd name="T62" fmla="*/ 159 w 235"/>
                    <a:gd name="T63" fmla="*/ 0 h 40"/>
                    <a:gd name="T64" fmla="*/ 169 w 235"/>
                    <a:gd name="T65" fmla="*/ 0 h 40"/>
                    <a:gd name="T66" fmla="*/ 172 w 235"/>
                    <a:gd name="T67" fmla="*/ 3 h 40"/>
                    <a:gd name="T68" fmla="*/ 174 w 235"/>
                    <a:gd name="T69" fmla="*/ 0 h 40"/>
                    <a:gd name="T70" fmla="*/ 184 w 235"/>
                    <a:gd name="T71" fmla="*/ 0 h 40"/>
                    <a:gd name="T72" fmla="*/ 186 w 235"/>
                    <a:gd name="T73" fmla="*/ 3 h 40"/>
                    <a:gd name="T74" fmla="*/ 189 w 235"/>
                    <a:gd name="T75" fmla="*/ 0 h 40"/>
                    <a:gd name="T76" fmla="*/ 199 w 235"/>
                    <a:gd name="T77" fmla="*/ 0 h 40"/>
                    <a:gd name="T78" fmla="*/ 200 w 235"/>
                    <a:gd name="T79" fmla="*/ 3 h 40"/>
                    <a:gd name="T80" fmla="*/ 203 w 235"/>
                    <a:gd name="T81" fmla="*/ 0 h 40"/>
                    <a:gd name="T82" fmla="*/ 227 w 235"/>
                    <a:gd name="T83" fmla="*/ 0 h 40"/>
                    <a:gd name="T84" fmla="*/ 230 w 235"/>
                    <a:gd name="T85" fmla="*/ 3 h 40"/>
                    <a:gd name="T86" fmla="*/ 234 w 235"/>
                    <a:gd name="T87" fmla="*/ 39 h 40"/>
                    <a:gd name="T88" fmla="*/ 206 w 235"/>
                    <a:gd name="T89" fmla="*/ 39 h 40"/>
                    <a:gd name="T90" fmla="*/ 206 w 235"/>
                    <a:gd name="T91" fmla="*/ 33 h 40"/>
                    <a:gd name="T92" fmla="*/ 193 w 235"/>
                    <a:gd name="T93" fmla="*/ 33 h 40"/>
                    <a:gd name="T94" fmla="*/ 193 w 235"/>
                    <a:gd name="T95" fmla="*/ 39 h 40"/>
                    <a:gd name="T96" fmla="*/ 44 w 235"/>
                    <a:gd name="T97" fmla="*/ 39 h 40"/>
                    <a:gd name="T98" fmla="*/ 45 w 235"/>
                    <a:gd name="T99" fmla="*/ 31 h 40"/>
                    <a:gd name="T100" fmla="*/ 32 w 235"/>
                    <a:gd name="T101" fmla="*/ 31 h 40"/>
                    <a:gd name="T102" fmla="*/ 30 w 235"/>
                    <a:gd name="T103" fmla="*/ 39 h 40"/>
                    <a:gd name="T104" fmla="*/ 0 w 235"/>
                    <a:gd name="T105" fmla="*/ 39 h 40"/>
                    <a:gd name="T106" fmla="*/ 9 w 235"/>
                    <a:gd name="T107" fmla="*/ 3 h 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5" h="40">
                      <a:moveTo>
                        <a:pt x="9" y="3"/>
                      </a:moveTo>
                      <a:lnTo>
                        <a:pt x="11" y="0"/>
                      </a:lnTo>
                      <a:lnTo>
                        <a:pt x="21" y="0"/>
                      </a:lnTo>
                      <a:lnTo>
                        <a:pt x="23" y="3"/>
                      </a:lnTo>
                      <a:lnTo>
                        <a:pt x="26" y="0"/>
                      </a:lnTo>
                      <a:lnTo>
                        <a:pt x="35" y="0"/>
                      </a:lnTo>
                      <a:lnTo>
                        <a:pt x="38" y="3"/>
                      </a:lnTo>
                      <a:lnTo>
                        <a:pt x="41" y="0"/>
                      </a:lnTo>
                      <a:lnTo>
                        <a:pt x="50" y="0"/>
                      </a:lnTo>
                      <a:lnTo>
                        <a:pt x="53" y="3"/>
                      </a:lnTo>
                      <a:lnTo>
                        <a:pt x="56" y="0"/>
                      </a:lnTo>
                      <a:lnTo>
                        <a:pt x="65" y="0"/>
                      </a:lnTo>
                      <a:lnTo>
                        <a:pt x="68" y="3"/>
                      </a:lnTo>
                      <a:lnTo>
                        <a:pt x="71" y="0"/>
                      </a:lnTo>
                      <a:lnTo>
                        <a:pt x="80" y="0"/>
                      </a:lnTo>
                      <a:lnTo>
                        <a:pt x="83" y="3"/>
                      </a:lnTo>
                      <a:lnTo>
                        <a:pt x="85" y="0"/>
                      </a:lnTo>
                      <a:lnTo>
                        <a:pt x="96" y="0"/>
                      </a:lnTo>
                      <a:lnTo>
                        <a:pt x="98" y="3"/>
                      </a:lnTo>
                      <a:lnTo>
                        <a:pt x="101" y="0"/>
                      </a:lnTo>
                      <a:lnTo>
                        <a:pt x="112" y="0"/>
                      </a:lnTo>
                      <a:lnTo>
                        <a:pt x="113" y="3"/>
                      </a:lnTo>
                      <a:lnTo>
                        <a:pt x="115" y="0"/>
                      </a:lnTo>
                      <a:lnTo>
                        <a:pt x="126" y="0"/>
                      </a:lnTo>
                      <a:lnTo>
                        <a:pt x="128" y="3"/>
                      </a:lnTo>
                      <a:lnTo>
                        <a:pt x="131" y="0"/>
                      </a:lnTo>
                      <a:lnTo>
                        <a:pt x="140" y="0"/>
                      </a:lnTo>
                      <a:lnTo>
                        <a:pt x="143" y="3"/>
                      </a:lnTo>
                      <a:lnTo>
                        <a:pt x="145" y="0"/>
                      </a:lnTo>
                      <a:lnTo>
                        <a:pt x="156" y="0"/>
                      </a:lnTo>
                      <a:lnTo>
                        <a:pt x="156" y="3"/>
                      </a:lnTo>
                      <a:lnTo>
                        <a:pt x="159" y="0"/>
                      </a:lnTo>
                      <a:lnTo>
                        <a:pt x="169" y="0"/>
                      </a:lnTo>
                      <a:lnTo>
                        <a:pt x="172" y="3"/>
                      </a:lnTo>
                      <a:lnTo>
                        <a:pt x="174" y="0"/>
                      </a:lnTo>
                      <a:lnTo>
                        <a:pt x="184" y="0"/>
                      </a:lnTo>
                      <a:lnTo>
                        <a:pt x="186" y="3"/>
                      </a:lnTo>
                      <a:lnTo>
                        <a:pt x="189" y="0"/>
                      </a:lnTo>
                      <a:lnTo>
                        <a:pt x="199" y="0"/>
                      </a:lnTo>
                      <a:lnTo>
                        <a:pt x="200" y="3"/>
                      </a:lnTo>
                      <a:lnTo>
                        <a:pt x="203" y="0"/>
                      </a:lnTo>
                      <a:lnTo>
                        <a:pt x="227" y="0"/>
                      </a:lnTo>
                      <a:lnTo>
                        <a:pt x="230" y="3"/>
                      </a:lnTo>
                      <a:lnTo>
                        <a:pt x="234" y="39"/>
                      </a:lnTo>
                      <a:lnTo>
                        <a:pt x="206" y="39"/>
                      </a:lnTo>
                      <a:lnTo>
                        <a:pt x="206" y="33"/>
                      </a:lnTo>
                      <a:lnTo>
                        <a:pt x="193" y="33"/>
                      </a:lnTo>
                      <a:lnTo>
                        <a:pt x="193" y="39"/>
                      </a:lnTo>
                      <a:lnTo>
                        <a:pt x="44" y="39"/>
                      </a:lnTo>
                      <a:lnTo>
                        <a:pt x="45" y="31"/>
                      </a:lnTo>
                      <a:lnTo>
                        <a:pt x="32" y="31"/>
                      </a:lnTo>
                      <a:lnTo>
                        <a:pt x="30" y="39"/>
                      </a:lnTo>
                      <a:lnTo>
                        <a:pt x="0" y="39"/>
                      </a:lnTo>
                      <a:lnTo>
                        <a:pt x="9" y="3"/>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 name="Freeform 1926"/>
                <p:cNvSpPr>
                  <a:spLocks noChangeAspect="1"/>
                </p:cNvSpPr>
                <p:nvPr/>
              </p:nvSpPr>
              <p:spPr bwMode="auto">
                <a:xfrm>
                  <a:off x="4907" y="1358"/>
                  <a:ext cx="62" cy="12"/>
                </a:xfrm>
                <a:custGeom>
                  <a:avLst/>
                  <a:gdLst>
                    <a:gd name="T0" fmla="*/ 61 w 62"/>
                    <a:gd name="T1" fmla="*/ 11 h 12"/>
                    <a:gd name="T2" fmla="*/ 59 w 62"/>
                    <a:gd name="T3" fmla="*/ 5 h 12"/>
                    <a:gd name="T4" fmla="*/ 57 w 62"/>
                    <a:gd name="T5" fmla="*/ 0 h 12"/>
                    <a:gd name="T6" fmla="*/ 48 w 62"/>
                    <a:gd name="T7" fmla="*/ 2 h 12"/>
                    <a:gd name="T8" fmla="*/ 45 w 62"/>
                    <a:gd name="T9" fmla="*/ 5 h 12"/>
                    <a:gd name="T10" fmla="*/ 42 w 62"/>
                    <a:gd name="T11" fmla="*/ 2 h 12"/>
                    <a:gd name="T12" fmla="*/ 34 w 62"/>
                    <a:gd name="T13" fmla="*/ 0 h 12"/>
                    <a:gd name="T14" fmla="*/ 31 w 62"/>
                    <a:gd name="T15" fmla="*/ 5 h 12"/>
                    <a:gd name="T16" fmla="*/ 27 w 62"/>
                    <a:gd name="T17" fmla="*/ 2 h 12"/>
                    <a:gd name="T18" fmla="*/ 19 w 62"/>
                    <a:gd name="T19" fmla="*/ 2 h 12"/>
                    <a:gd name="T20" fmla="*/ 16 w 62"/>
                    <a:gd name="T21" fmla="*/ 5 h 12"/>
                    <a:gd name="T22" fmla="*/ 14 w 62"/>
                    <a:gd name="T23" fmla="*/ 2 h 12"/>
                    <a:gd name="T24" fmla="*/ 3 w 62"/>
                    <a:gd name="T25" fmla="*/ 2 h 12"/>
                    <a:gd name="T26" fmla="*/ 2 w 62"/>
                    <a:gd name="T27" fmla="*/ 5 h 12"/>
                    <a:gd name="T28" fmla="*/ 0 w 62"/>
                    <a:gd name="T29" fmla="*/ 11 h 12"/>
                    <a:gd name="T30" fmla="*/ 61 w 62"/>
                    <a:gd name="T31" fmla="*/ 1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12">
                      <a:moveTo>
                        <a:pt x="61" y="11"/>
                      </a:moveTo>
                      <a:lnTo>
                        <a:pt x="59" y="5"/>
                      </a:lnTo>
                      <a:lnTo>
                        <a:pt x="57" y="0"/>
                      </a:lnTo>
                      <a:lnTo>
                        <a:pt x="48" y="2"/>
                      </a:lnTo>
                      <a:lnTo>
                        <a:pt x="45" y="5"/>
                      </a:lnTo>
                      <a:lnTo>
                        <a:pt x="42" y="2"/>
                      </a:lnTo>
                      <a:lnTo>
                        <a:pt x="34" y="0"/>
                      </a:lnTo>
                      <a:lnTo>
                        <a:pt x="31" y="5"/>
                      </a:lnTo>
                      <a:lnTo>
                        <a:pt x="27" y="2"/>
                      </a:lnTo>
                      <a:lnTo>
                        <a:pt x="19" y="2"/>
                      </a:lnTo>
                      <a:lnTo>
                        <a:pt x="16" y="5"/>
                      </a:lnTo>
                      <a:lnTo>
                        <a:pt x="14" y="2"/>
                      </a:lnTo>
                      <a:lnTo>
                        <a:pt x="3" y="2"/>
                      </a:lnTo>
                      <a:lnTo>
                        <a:pt x="2" y="5"/>
                      </a:lnTo>
                      <a:lnTo>
                        <a:pt x="0" y="11"/>
                      </a:lnTo>
                      <a:lnTo>
                        <a:pt x="61" y="11"/>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9" name="Freeform 1927"/>
                <p:cNvSpPr>
                  <a:spLocks noChangeAspect="1"/>
                </p:cNvSpPr>
                <p:nvPr/>
              </p:nvSpPr>
              <p:spPr bwMode="auto">
                <a:xfrm>
                  <a:off x="5155" y="1369"/>
                  <a:ext cx="65" cy="40"/>
                </a:xfrm>
                <a:custGeom>
                  <a:avLst/>
                  <a:gdLst>
                    <a:gd name="T0" fmla="*/ 64 w 65"/>
                    <a:gd name="T1" fmla="*/ 39 h 40"/>
                    <a:gd name="T2" fmla="*/ 55 w 65"/>
                    <a:gd name="T3" fmla="*/ 3 h 40"/>
                    <a:gd name="T4" fmla="*/ 52 w 65"/>
                    <a:gd name="T5" fmla="*/ 0 h 40"/>
                    <a:gd name="T6" fmla="*/ 44 w 65"/>
                    <a:gd name="T7" fmla="*/ 0 h 40"/>
                    <a:gd name="T8" fmla="*/ 41 w 65"/>
                    <a:gd name="T9" fmla="*/ 3 h 40"/>
                    <a:gd name="T10" fmla="*/ 38 w 65"/>
                    <a:gd name="T11" fmla="*/ 0 h 40"/>
                    <a:gd name="T12" fmla="*/ 30 w 65"/>
                    <a:gd name="T13" fmla="*/ 0 h 40"/>
                    <a:gd name="T14" fmla="*/ 27 w 65"/>
                    <a:gd name="T15" fmla="*/ 3 h 40"/>
                    <a:gd name="T16" fmla="*/ 25 w 65"/>
                    <a:gd name="T17" fmla="*/ 0 h 40"/>
                    <a:gd name="T18" fmla="*/ 16 w 65"/>
                    <a:gd name="T19" fmla="*/ 0 h 40"/>
                    <a:gd name="T20" fmla="*/ 14 w 65"/>
                    <a:gd name="T21" fmla="*/ 3 h 40"/>
                    <a:gd name="T22" fmla="*/ 11 w 65"/>
                    <a:gd name="T23" fmla="*/ 0 h 40"/>
                    <a:gd name="T24" fmla="*/ 3 w 65"/>
                    <a:gd name="T25" fmla="*/ 0 h 40"/>
                    <a:gd name="T26" fmla="*/ 0 w 65"/>
                    <a:gd name="T27" fmla="*/ 6 h 40"/>
                    <a:gd name="T28" fmla="*/ 7 w 65"/>
                    <a:gd name="T29" fmla="*/ 39 h 40"/>
                    <a:gd name="T30" fmla="*/ 64 w 65"/>
                    <a:gd name="T31" fmla="*/ 39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 h="40">
                      <a:moveTo>
                        <a:pt x="64" y="39"/>
                      </a:moveTo>
                      <a:lnTo>
                        <a:pt x="55" y="3"/>
                      </a:lnTo>
                      <a:lnTo>
                        <a:pt x="52" y="0"/>
                      </a:lnTo>
                      <a:lnTo>
                        <a:pt x="44" y="0"/>
                      </a:lnTo>
                      <a:lnTo>
                        <a:pt x="41" y="3"/>
                      </a:lnTo>
                      <a:lnTo>
                        <a:pt x="38" y="0"/>
                      </a:lnTo>
                      <a:lnTo>
                        <a:pt x="30" y="0"/>
                      </a:lnTo>
                      <a:lnTo>
                        <a:pt x="27" y="3"/>
                      </a:lnTo>
                      <a:lnTo>
                        <a:pt x="25" y="0"/>
                      </a:lnTo>
                      <a:lnTo>
                        <a:pt x="16" y="0"/>
                      </a:lnTo>
                      <a:lnTo>
                        <a:pt x="14" y="3"/>
                      </a:lnTo>
                      <a:lnTo>
                        <a:pt x="11" y="0"/>
                      </a:lnTo>
                      <a:lnTo>
                        <a:pt x="3" y="0"/>
                      </a:lnTo>
                      <a:lnTo>
                        <a:pt x="0" y="6"/>
                      </a:lnTo>
                      <a:lnTo>
                        <a:pt x="7" y="39"/>
                      </a:lnTo>
                      <a:lnTo>
                        <a:pt x="64" y="39"/>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0" name="Freeform 1928"/>
                <p:cNvSpPr>
                  <a:spLocks noChangeAspect="1"/>
                </p:cNvSpPr>
                <p:nvPr/>
              </p:nvSpPr>
              <p:spPr bwMode="auto">
                <a:xfrm>
                  <a:off x="4871" y="1359"/>
                  <a:ext cx="19" cy="11"/>
                </a:xfrm>
                <a:custGeom>
                  <a:avLst/>
                  <a:gdLst>
                    <a:gd name="T0" fmla="*/ 18 w 19"/>
                    <a:gd name="T1" fmla="*/ 10 h 11"/>
                    <a:gd name="T2" fmla="*/ 16 w 19"/>
                    <a:gd name="T3" fmla="*/ 3 h 11"/>
                    <a:gd name="T4" fmla="*/ 14 w 19"/>
                    <a:gd name="T5" fmla="*/ 0 h 11"/>
                    <a:gd name="T6" fmla="*/ 4 w 19"/>
                    <a:gd name="T7" fmla="*/ 0 h 11"/>
                    <a:gd name="T8" fmla="*/ 2 w 19"/>
                    <a:gd name="T9" fmla="*/ 3 h 11"/>
                    <a:gd name="T10" fmla="*/ 0 w 19"/>
                    <a:gd name="T11" fmla="*/ 10 h 11"/>
                    <a:gd name="T12" fmla="*/ 18 w 19"/>
                    <a:gd name="T13" fmla="*/ 1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1">
                      <a:moveTo>
                        <a:pt x="18" y="10"/>
                      </a:moveTo>
                      <a:lnTo>
                        <a:pt x="16" y="3"/>
                      </a:lnTo>
                      <a:lnTo>
                        <a:pt x="14" y="0"/>
                      </a:lnTo>
                      <a:lnTo>
                        <a:pt x="4" y="0"/>
                      </a:lnTo>
                      <a:lnTo>
                        <a:pt x="2" y="3"/>
                      </a:lnTo>
                      <a:lnTo>
                        <a:pt x="0" y="10"/>
                      </a:lnTo>
                      <a:lnTo>
                        <a:pt x="18" y="10"/>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1" name="Freeform 1929"/>
                <p:cNvSpPr>
                  <a:spLocks noChangeAspect="1"/>
                </p:cNvSpPr>
                <p:nvPr/>
              </p:nvSpPr>
              <p:spPr bwMode="auto">
                <a:xfrm>
                  <a:off x="4971" y="1358"/>
                  <a:ext cx="60" cy="12"/>
                </a:xfrm>
                <a:custGeom>
                  <a:avLst/>
                  <a:gdLst>
                    <a:gd name="T0" fmla="*/ 59 w 60"/>
                    <a:gd name="T1" fmla="*/ 11 h 12"/>
                    <a:gd name="T2" fmla="*/ 59 w 60"/>
                    <a:gd name="T3" fmla="*/ 5 h 12"/>
                    <a:gd name="T4" fmla="*/ 57 w 60"/>
                    <a:gd name="T5" fmla="*/ 0 h 12"/>
                    <a:gd name="T6" fmla="*/ 47 w 60"/>
                    <a:gd name="T7" fmla="*/ 0 h 12"/>
                    <a:gd name="T8" fmla="*/ 44 w 60"/>
                    <a:gd name="T9" fmla="*/ 5 h 12"/>
                    <a:gd name="T10" fmla="*/ 41 w 60"/>
                    <a:gd name="T11" fmla="*/ 0 h 12"/>
                    <a:gd name="T12" fmla="*/ 32 w 60"/>
                    <a:gd name="T13" fmla="*/ 0 h 12"/>
                    <a:gd name="T14" fmla="*/ 30 w 60"/>
                    <a:gd name="T15" fmla="*/ 5 h 12"/>
                    <a:gd name="T16" fmla="*/ 28 w 60"/>
                    <a:gd name="T17" fmla="*/ 0 h 12"/>
                    <a:gd name="T18" fmla="*/ 19 w 60"/>
                    <a:gd name="T19" fmla="*/ 0 h 12"/>
                    <a:gd name="T20" fmla="*/ 16 w 60"/>
                    <a:gd name="T21" fmla="*/ 5 h 12"/>
                    <a:gd name="T22" fmla="*/ 14 w 60"/>
                    <a:gd name="T23" fmla="*/ 0 h 12"/>
                    <a:gd name="T24" fmla="*/ 4 w 60"/>
                    <a:gd name="T25" fmla="*/ 0 h 12"/>
                    <a:gd name="T26" fmla="*/ 2 w 60"/>
                    <a:gd name="T27" fmla="*/ 5 h 12"/>
                    <a:gd name="T28" fmla="*/ 0 w 60"/>
                    <a:gd name="T29" fmla="*/ 11 h 12"/>
                    <a:gd name="T30" fmla="*/ 59 w 60"/>
                    <a:gd name="T31" fmla="*/ 1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2">
                      <a:moveTo>
                        <a:pt x="59" y="11"/>
                      </a:moveTo>
                      <a:lnTo>
                        <a:pt x="59" y="5"/>
                      </a:lnTo>
                      <a:lnTo>
                        <a:pt x="57" y="0"/>
                      </a:lnTo>
                      <a:lnTo>
                        <a:pt x="47" y="0"/>
                      </a:lnTo>
                      <a:lnTo>
                        <a:pt x="44" y="5"/>
                      </a:lnTo>
                      <a:lnTo>
                        <a:pt x="41" y="0"/>
                      </a:lnTo>
                      <a:lnTo>
                        <a:pt x="32" y="0"/>
                      </a:lnTo>
                      <a:lnTo>
                        <a:pt x="30" y="5"/>
                      </a:lnTo>
                      <a:lnTo>
                        <a:pt x="28" y="0"/>
                      </a:lnTo>
                      <a:lnTo>
                        <a:pt x="19" y="0"/>
                      </a:lnTo>
                      <a:lnTo>
                        <a:pt x="16" y="5"/>
                      </a:lnTo>
                      <a:lnTo>
                        <a:pt x="14" y="0"/>
                      </a:lnTo>
                      <a:lnTo>
                        <a:pt x="4" y="0"/>
                      </a:lnTo>
                      <a:lnTo>
                        <a:pt x="2" y="5"/>
                      </a:lnTo>
                      <a:lnTo>
                        <a:pt x="0" y="11"/>
                      </a:lnTo>
                      <a:lnTo>
                        <a:pt x="59" y="11"/>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2" name="Freeform 1930"/>
                <p:cNvSpPr>
                  <a:spLocks noChangeAspect="1"/>
                </p:cNvSpPr>
                <p:nvPr/>
              </p:nvSpPr>
              <p:spPr bwMode="auto">
                <a:xfrm>
                  <a:off x="5033" y="1358"/>
                  <a:ext cx="62" cy="12"/>
                </a:xfrm>
                <a:custGeom>
                  <a:avLst/>
                  <a:gdLst>
                    <a:gd name="T0" fmla="*/ 61 w 62"/>
                    <a:gd name="T1" fmla="*/ 11 h 12"/>
                    <a:gd name="T2" fmla="*/ 59 w 62"/>
                    <a:gd name="T3" fmla="*/ 5 h 12"/>
                    <a:gd name="T4" fmla="*/ 57 w 62"/>
                    <a:gd name="T5" fmla="*/ 0 h 12"/>
                    <a:gd name="T6" fmla="*/ 47 w 62"/>
                    <a:gd name="T7" fmla="*/ 0 h 12"/>
                    <a:gd name="T8" fmla="*/ 45 w 62"/>
                    <a:gd name="T9" fmla="*/ 5 h 12"/>
                    <a:gd name="T10" fmla="*/ 43 w 62"/>
                    <a:gd name="T11" fmla="*/ 0 h 12"/>
                    <a:gd name="T12" fmla="*/ 34 w 62"/>
                    <a:gd name="T13" fmla="*/ 0 h 12"/>
                    <a:gd name="T14" fmla="*/ 30 w 62"/>
                    <a:gd name="T15" fmla="*/ 5 h 12"/>
                    <a:gd name="T16" fmla="*/ 28 w 62"/>
                    <a:gd name="T17" fmla="*/ 0 h 12"/>
                    <a:gd name="T18" fmla="*/ 18 w 62"/>
                    <a:gd name="T19" fmla="*/ 0 h 12"/>
                    <a:gd name="T20" fmla="*/ 16 w 62"/>
                    <a:gd name="T21" fmla="*/ 5 h 12"/>
                    <a:gd name="T22" fmla="*/ 14 w 62"/>
                    <a:gd name="T23" fmla="*/ 0 h 12"/>
                    <a:gd name="T24" fmla="*/ 4 w 62"/>
                    <a:gd name="T25" fmla="*/ 0 h 12"/>
                    <a:gd name="T26" fmla="*/ 2 w 62"/>
                    <a:gd name="T27" fmla="*/ 5 h 12"/>
                    <a:gd name="T28" fmla="*/ 0 w 62"/>
                    <a:gd name="T29" fmla="*/ 11 h 12"/>
                    <a:gd name="T30" fmla="*/ 61 w 62"/>
                    <a:gd name="T31" fmla="*/ 1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12">
                      <a:moveTo>
                        <a:pt x="61" y="11"/>
                      </a:moveTo>
                      <a:lnTo>
                        <a:pt x="59" y="5"/>
                      </a:lnTo>
                      <a:lnTo>
                        <a:pt x="57" y="0"/>
                      </a:lnTo>
                      <a:lnTo>
                        <a:pt x="47" y="0"/>
                      </a:lnTo>
                      <a:lnTo>
                        <a:pt x="45" y="5"/>
                      </a:lnTo>
                      <a:lnTo>
                        <a:pt x="43" y="0"/>
                      </a:lnTo>
                      <a:lnTo>
                        <a:pt x="34" y="0"/>
                      </a:lnTo>
                      <a:lnTo>
                        <a:pt x="30" y="5"/>
                      </a:lnTo>
                      <a:lnTo>
                        <a:pt x="28" y="0"/>
                      </a:lnTo>
                      <a:lnTo>
                        <a:pt x="18" y="0"/>
                      </a:lnTo>
                      <a:lnTo>
                        <a:pt x="16" y="5"/>
                      </a:lnTo>
                      <a:lnTo>
                        <a:pt x="14" y="0"/>
                      </a:lnTo>
                      <a:lnTo>
                        <a:pt x="4" y="0"/>
                      </a:lnTo>
                      <a:lnTo>
                        <a:pt x="2" y="5"/>
                      </a:lnTo>
                      <a:lnTo>
                        <a:pt x="0" y="11"/>
                      </a:lnTo>
                      <a:lnTo>
                        <a:pt x="61" y="11"/>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3" name="Freeform 1931"/>
                <p:cNvSpPr>
                  <a:spLocks noChangeAspect="1"/>
                </p:cNvSpPr>
                <p:nvPr/>
              </p:nvSpPr>
              <p:spPr bwMode="auto">
                <a:xfrm>
                  <a:off x="5101" y="1358"/>
                  <a:ext cx="44" cy="12"/>
                </a:xfrm>
                <a:custGeom>
                  <a:avLst/>
                  <a:gdLst>
                    <a:gd name="T0" fmla="*/ 43 w 44"/>
                    <a:gd name="T1" fmla="*/ 11 h 12"/>
                    <a:gd name="T2" fmla="*/ 41 w 44"/>
                    <a:gd name="T3" fmla="*/ 5 h 12"/>
                    <a:gd name="T4" fmla="*/ 38 w 44"/>
                    <a:gd name="T5" fmla="*/ 0 h 12"/>
                    <a:gd name="T6" fmla="*/ 31 w 44"/>
                    <a:gd name="T7" fmla="*/ 0 h 12"/>
                    <a:gd name="T8" fmla="*/ 28 w 44"/>
                    <a:gd name="T9" fmla="*/ 5 h 12"/>
                    <a:gd name="T10" fmla="*/ 25 w 44"/>
                    <a:gd name="T11" fmla="*/ 0 h 12"/>
                    <a:gd name="T12" fmla="*/ 18 w 44"/>
                    <a:gd name="T13" fmla="*/ 0 h 12"/>
                    <a:gd name="T14" fmla="*/ 15 w 44"/>
                    <a:gd name="T15" fmla="*/ 5 h 12"/>
                    <a:gd name="T16" fmla="*/ 12 w 44"/>
                    <a:gd name="T17" fmla="*/ 0 h 12"/>
                    <a:gd name="T18" fmla="*/ 3 w 44"/>
                    <a:gd name="T19" fmla="*/ 0 h 12"/>
                    <a:gd name="T20" fmla="*/ 0 w 44"/>
                    <a:gd name="T21" fmla="*/ 5 h 12"/>
                    <a:gd name="T22" fmla="*/ 2 w 44"/>
                    <a:gd name="T23" fmla="*/ 11 h 12"/>
                    <a:gd name="T24" fmla="*/ 43 w 44"/>
                    <a:gd name="T25" fmla="*/ 1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12">
                      <a:moveTo>
                        <a:pt x="43" y="11"/>
                      </a:moveTo>
                      <a:lnTo>
                        <a:pt x="41" y="5"/>
                      </a:lnTo>
                      <a:lnTo>
                        <a:pt x="38" y="0"/>
                      </a:lnTo>
                      <a:lnTo>
                        <a:pt x="31" y="0"/>
                      </a:lnTo>
                      <a:lnTo>
                        <a:pt x="28" y="5"/>
                      </a:lnTo>
                      <a:lnTo>
                        <a:pt x="25" y="0"/>
                      </a:lnTo>
                      <a:lnTo>
                        <a:pt x="18" y="0"/>
                      </a:lnTo>
                      <a:lnTo>
                        <a:pt x="15" y="5"/>
                      </a:lnTo>
                      <a:lnTo>
                        <a:pt x="12" y="0"/>
                      </a:lnTo>
                      <a:lnTo>
                        <a:pt x="3" y="0"/>
                      </a:lnTo>
                      <a:lnTo>
                        <a:pt x="0" y="5"/>
                      </a:lnTo>
                      <a:lnTo>
                        <a:pt x="2" y="11"/>
                      </a:lnTo>
                      <a:lnTo>
                        <a:pt x="43" y="11"/>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4" name="Freeform 1932"/>
                <p:cNvSpPr>
                  <a:spLocks noChangeAspect="1"/>
                </p:cNvSpPr>
                <p:nvPr/>
              </p:nvSpPr>
              <p:spPr bwMode="auto">
                <a:xfrm>
                  <a:off x="5104" y="1387"/>
                  <a:ext cx="48" cy="22"/>
                </a:xfrm>
                <a:custGeom>
                  <a:avLst/>
                  <a:gdLst>
                    <a:gd name="T0" fmla="*/ 47 w 48"/>
                    <a:gd name="T1" fmla="*/ 21 h 22"/>
                    <a:gd name="T2" fmla="*/ 45 w 48"/>
                    <a:gd name="T3" fmla="*/ 8 h 22"/>
                    <a:gd name="T4" fmla="*/ 42 w 48"/>
                    <a:gd name="T5" fmla="*/ 6 h 22"/>
                    <a:gd name="T6" fmla="*/ 29 w 48"/>
                    <a:gd name="T7" fmla="*/ 6 h 22"/>
                    <a:gd name="T8" fmla="*/ 29 w 48"/>
                    <a:gd name="T9" fmla="*/ 3 h 22"/>
                    <a:gd name="T10" fmla="*/ 27 w 48"/>
                    <a:gd name="T11" fmla="*/ 0 h 22"/>
                    <a:gd name="T12" fmla="*/ 18 w 48"/>
                    <a:gd name="T13" fmla="*/ 0 h 22"/>
                    <a:gd name="T14" fmla="*/ 15 w 48"/>
                    <a:gd name="T15" fmla="*/ 3 h 22"/>
                    <a:gd name="T16" fmla="*/ 15 w 48"/>
                    <a:gd name="T17" fmla="*/ 6 h 22"/>
                    <a:gd name="T18" fmla="*/ 4 w 48"/>
                    <a:gd name="T19" fmla="*/ 6 h 22"/>
                    <a:gd name="T20" fmla="*/ 0 w 48"/>
                    <a:gd name="T21" fmla="*/ 10 h 22"/>
                    <a:gd name="T22" fmla="*/ 2 w 48"/>
                    <a:gd name="T23" fmla="*/ 21 h 22"/>
                    <a:gd name="T24" fmla="*/ 47 w 48"/>
                    <a:gd name="T25" fmla="*/ 2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22">
                      <a:moveTo>
                        <a:pt x="47" y="21"/>
                      </a:moveTo>
                      <a:lnTo>
                        <a:pt x="45" y="8"/>
                      </a:lnTo>
                      <a:lnTo>
                        <a:pt x="42" y="6"/>
                      </a:lnTo>
                      <a:lnTo>
                        <a:pt x="29" y="6"/>
                      </a:lnTo>
                      <a:lnTo>
                        <a:pt x="29" y="3"/>
                      </a:lnTo>
                      <a:lnTo>
                        <a:pt x="27" y="0"/>
                      </a:lnTo>
                      <a:lnTo>
                        <a:pt x="18" y="0"/>
                      </a:lnTo>
                      <a:lnTo>
                        <a:pt x="15" y="3"/>
                      </a:lnTo>
                      <a:lnTo>
                        <a:pt x="15" y="6"/>
                      </a:lnTo>
                      <a:lnTo>
                        <a:pt x="4" y="6"/>
                      </a:lnTo>
                      <a:lnTo>
                        <a:pt x="0" y="10"/>
                      </a:lnTo>
                      <a:lnTo>
                        <a:pt x="2" y="21"/>
                      </a:lnTo>
                      <a:lnTo>
                        <a:pt x="47" y="21"/>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 name="Freeform 1933"/>
                <p:cNvSpPr>
                  <a:spLocks noChangeAspect="1"/>
                </p:cNvSpPr>
                <p:nvPr/>
              </p:nvSpPr>
              <p:spPr bwMode="auto">
                <a:xfrm>
                  <a:off x="5101" y="1369"/>
                  <a:ext cx="47" cy="21"/>
                </a:xfrm>
                <a:custGeom>
                  <a:avLst/>
                  <a:gdLst>
                    <a:gd name="T0" fmla="*/ 46 w 47"/>
                    <a:gd name="T1" fmla="*/ 20 h 21"/>
                    <a:gd name="T2" fmla="*/ 44 w 47"/>
                    <a:gd name="T3" fmla="*/ 3 h 21"/>
                    <a:gd name="T4" fmla="*/ 41 w 47"/>
                    <a:gd name="T5" fmla="*/ 0 h 21"/>
                    <a:gd name="T6" fmla="*/ 32 w 47"/>
                    <a:gd name="T7" fmla="*/ 0 h 21"/>
                    <a:gd name="T8" fmla="*/ 30 w 47"/>
                    <a:gd name="T9" fmla="*/ 3 h 21"/>
                    <a:gd name="T10" fmla="*/ 27 w 47"/>
                    <a:gd name="T11" fmla="*/ 0 h 21"/>
                    <a:gd name="T12" fmla="*/ 18 w 47"/>
                    <a:gd name="T13" fmla="*/ 0 h 21"/>
                    <a:gd name="T14" fmla="*/ 16 w 47"/>
                    <a:gd name="T15" fmla="*/ 3 h 21"/>
                    <a:gd name="T16" fmla="*/ 12 w 47"/>
                    <a:gd name="T17" fmla="*/ 0 h 21"/>
                    <a:gd name="T18" fmla="*/ 3 w 47"/>
                    <a:gd name="T19" fmla="*/ 0 h 21"/>
                    <a:gd name="T20" fmla="*/ 0 w 47"/>
                    <a:gd name="T21" fmla="*/ 3 h 21"/>
                    <a:gd name="T22" fmla="*/ 3 w 47"/>
                    <a:gd name="T23" fmla="*/ 20 h 21"/>
                    <a:gd name="T24" fmla="*/ 46 w 47"/>
                    <a:gd name="T25" fmla="*/ 2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21">
                      <a:moveTo>
                        <a:pt x="46" y="20"/>
                      </a:moveTo>
                      <a:lnTo>
                        <a:pt x="44" y="3"/>
                      </a:lnTo>
                      <a:lnTo>
                        <a:pt x="41" y="0"/>
                      </a:lnTo>
                      <a:lnTo>
                        <a:pt x="32" y="0"/>
                      </a:lnTo>
                      <a:lnTo>
                        <a:pt x="30" y="3"/>
                      </a:lnTo>
                      <a:lnTo>
                        <a:pt x="27" y="0"/>
                      </a:lnTo>
                      <a:lnTo>
                        <a:pt x="18" y="0"/>
                      </a:lnTo>
                      <a:lnTo>
                        <a:pt x="16" y="3"/>
                      </a:lnTo>
                      <a:lnTo>
                        <a:pt x="12" y="0"/>
                      </a:lnTo>
                      <a:lnTo>
                        <a:pt x="3" y="0"/>
                      </a:lnTo>
                      <a:lnTo>
                        <a:pt x="0" y="3"/>
                      </a:lnTo>
                      <a:lnTo>
                        <a:pt x="3" y="20"/>
                      </a:lnTo>
                      <a:lnTo>
                        <a:pt x="46" y="20"/>
                      </a:lnTo>
                    </a:path>
                  </a:pathLst>
                </a:custGeom>
                <a:solidFill>
                  <a:srgbClr val="2C333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6" name="Freeform 1934"/>
                <p:cNvSpPr>
                  <a:spLocks noChangeAspect="1"/>
                </p:cNvSpPr>
                <p:nvPr/>
              </p:nvSpPr>
              <p:spPr bwMode="auto">
                <a:xfrm>
                  <a:off x="5200" y="1374"/>
                  <a:ext cx="12" cy="14"/>
                </a:xfrm>
                <a:custGeom>
                  <a:avLst/>
                  <a:gdLst>
                    <a:gd name="T0" fmla="*/ 0 w 12"/>
                    <a:gd name="T1" fmla="*/ 0 h 14"/>
                    <a:gd name="T2" fmla="*/ 9 w 12"/>
                    <a:gd name="T3" fmla="*/ 1 h 14"/>
                    <a:gd name="T4" fmla="*/ 11 w 12"/>
                    <a:gd name="T5" fmla="*/ 13 h 14"/>
                    <a:gd name="T6" fmla="*/ 3 w 12"/>
                    <a:gd name="T7" fmla="*/ 13 h 14"/>
                    <a:gd name="T8" fmla="*/ 0 w 12"/>
                    <a:gd name="T9" fmla="*/ 1 h 14"/>
                    <a:gd name="T10" fmla="*/ 0 w 12"/>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4">
                      <a:moveTo>
                        <a:pt x="0" y="0"/>
                      </a:moveTo>
                      <a:lnTo>
                        <a:pt x="9" y="1"/>
                      </a:lnTo>
                      <a:lnTo>
                        <a:pt x="11" y="13"/>
                      </a:lnTo>
                      <a:lnTo>
                        <a:pt x="3" y="13"/>
                      </a:lnTo>
                      <a:lnTo>
                        <a:pt x="0" y="1"/>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7" name="Freeform 1935"/>
                <p:cNvSpPr>
                  <a:spLocks noChangeAspect="1"/>
                </p:cNvSpPr>
                <p:nvPr/>
              </p:nvSpPr>
              <p:spPr bwMode="auto">
                <a:xfrm>
                  <a:off x="5202" y="1387"/>
                  <a:ext cx="14" cy="12"/>
                </a:xfrm>
                <a:custGeom>
                  <a:avLst/>
                  <a:gdLst>
                    <a:gd name="T0" fmla="*/ 0 w 14"/>
                    <a:gd name="T1" fmla="*/ 0 h 12"/>
                    <a:gd name="T2" fmla="*/ 10 w 14"/>
                    <a:gd name="T3" fmla="*/ 0 h 12"/>
                    <a:gd name="T4" fmla="*/ 13 w 14"/>
                    <a:gd name="T5" fmla="*/ 11 h 12"/>
                    <a:gd name="T6" fmla="*/ 3 w 14"/>
                    <a:gd name="T7" fmla="*/ 11 h 12"/>
                    <a:gd name="T8" fmla="*/ 0 w 14"/>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2">
                      <a:moveTo>
                        <a:pt x="0" y="0"/>
                      </a:moveTo>
                      <a:lnTo>
                        <a:pt x="10" y="0"/>
                      </a:lnTo>
                      <a:lnTo>
                        <a:pt x="13" y="11"/>
                      </a:lnTo>
                      <a:lnTo>
                        <a:pt x="3" y="11"/>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8" name="Freeform 1936"/>
                <p:cNvSpPr>
                  <a:spLocks noChangeAspect="1"/>
                </p:cNvSpPr>
                <p:nvPr/>
              </p:nvSpPr>
              <p:spPr bwMode="auto">
                <a:xfrm>
                  <a:off x="5131" y="1359"/>
                  <a:ext cx="10" cy="6"/>
                </a:xfrm>
                <a:custGeom>
                  <a:avLst/>
                  <a:gdLst>
                    <a:gd name="T0" fmla="*/ 0 w 10"/>
                    <a:gd name="T1" fmla="*/ 0 h 6"/>
                    <a:gd name="T2" fmla="*/ 9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 name="Freeform 1937"/>
                <p:cNvSpPr>
                  <a:spLocks noChangeAspect="1"/>
                </p:cNvSpPr>
                <p:nvPr/>
              </p:nvSpPr>
              <p:spPr bwMode="auto">
                <a:xfrm>
                  <a:off x="5118" y="1359"/>
                  <a:ext cx="11" cy="6"/>
                </a:xfrm>
                <a:custGeom>
                  <a:avLst/>
                  <a:gdLst>
                    <a:gd name="T0" fmla="*/ 0 w 11"/>
                    <a:gd name="T1" fmla="*/ 0 h 6"/>
                    <a:gd name="T2" fmla="*/ 8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8" y="0"/>
                      </a:lnTo>
                      <a:lnTo>
                        <a:pt x="10"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 name="Freeform 1938"/>
                <p:cNvSpPr>
                  <a:spLocks noChangeAspect="1"/>
                </p:cNvSpPr>
                <p:nvPr/>
              </p:nvSpPr>
              <p:spPr bwMode="auto">
                <a:xfrm>
                  <a:off x="5103" y="1359"/>
                  <a:ext cx="10" cy="6"/>
                </a:xfrm>
                <a:custGeom>
                  <a:avLst/>
                  <a:gdLst>
                    <a:gd name="T0" fmla="*/ 0 w 10"/>
                    <a:gd name="T1" fmla="*/ 0 h 6"/>
                    <a:gd name="T2" fmla="*/ 9 w 10"/>
                    <a:gd name="T3" fmla="*/ 0 h 6"/>
                    <a:gd name="T4" fmla="*/ 9 w 10"/>
                    <a:gd name="T5" fmla="*/ 5 h 6"/>
                    <a:gd name="T6" fmla="*/ 2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1" name="Freeform 1939"/>
                <p:cNvSpPr>
                  <a:spLocks noChangeAspect="1"/>
                </p:cNvSpPr>
                <p:nvPr/>
              </p:nvSpPr>
              <p:spPr bwMode="auto">
                <a:xfrm>
                  <a:off x="4955" y="1359"/>
                  <a:ext cx="10" cy="6"/>
                </a:xfrm>
                <a:custGeom>
                  <a:avLst/>
                  <a:gdLst>
                    <a:gd name="T0" fmla="*/ 0 w 10"/>
                    <a:gd name="T1" fmla="*/ 0 h 6"/>
                    <a:gd name="T2" fmla="*/ 9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2" name="Freeform 1940"/>
                <p:cNvSpPr>
                  <a:spLocks noChangeAspect="1"/>
                </p:cNvSpPr>
                <p:nvPr/>
              </p:nvSpPr>
              <p:spPr bwMode="auto">
                <a:xfrm>
                  <a:off x="5066" y="1359"/>
                  <a:ext cx="11" cy="6"/>
                </a:xfrm>
                <a:custGeom>
                  <a:avLst/>
                  <a:gdLst>
                    <a:gd name="T0" fmla="*/ 0 w 11"/>
                    <a:gd name="T1" fmla="*/ 0 h 6"/>
                    <a:gd name="T2" fmla="*/ 10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10"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3" name="Freeform 1941"/>
                <p:cNvSpPr>
                  <a:spLocks noChangeAspect="1"/>
                </p:cNvSpPr>
                <p:nvPr/>
              </p:nvSpPr>
              <p:spPr bwMode="auto">
                <a:xfrm>
                  <a:off x="5003" y="1359"/>
                  <a:ext cx="11" cy="6"/>
                </a:xfrm>
                <a:custGeom>
                  <a:avLst/>
                  <a:gdLst>
                    <a:gd name="T0" fmla="*/ 0 w 11"/>
                    <a:gd name="T1" fmla="*/ 0 h 6"/>
                    <a:gd name="T2" fmla="*/ 10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10"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4" name="Freeform 1942"/>
                <p:cNvSpPr>
                  <a:spLocks noChangeAspect="1"/>
                </p:cNvSpPr>
                <p:nvPr/>
              </p:nvSpPr>
              <p:spPr bwMode="auto">
                <a:xfrm>
                  <a:off x="4939" y="1359"/>
                  <a:ext cx="11" cy="6"/>
                </a:xfrm>
                <a:custGeom>
                  <a:avLst/>
                  <a:gdLst>
                    <a:gd name="T0" fmla="*/ 2 w 11"/>
                    <a:gd name="T1" fmla="*/ 0 h 6"/>
                    <a:gd name="T2" fmla="*/ 10 w 11"/>
                    <a:gd name="T3" fmla="*/ 0 h 6"/>
                    <a:gd name="T4" fmla="*/ 10 w 11"/>
                    <a:gd name="T5" fmla="*/ 5 h 6"/>
                    <a:gd name="T6" fmla="*/ 0 w 11"/>
                    <a:gd name="T7" fmla="*/ 5 h 6"/>
                    <a:gd name="T8" fmla="*/ 2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2" y="0"/>
                      </a:moveTo>
                      <a:lnTo>
                        <a:pt x="10" y="0"/>
                      </a:lnTo>
                      <a:lnTo>
                        <a:pt x="10"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 name="Freeform 1943"/>
                <p:cNvSpPr>
                  <a:spLocks noChangeAspect="1"/>
                </p:cNvSpPr>
                <p:nvPr/>
              </p:nvSpPr>
              <p:spPr bwMode="auto">
                <a:xfrm>
                  <a:off x="5051" y="1359"/>
                  <a:ext cx="10" cy="6"/>
                </a:xfrm>
                <a:custGeom>
                  <a:avLst/>
                  <a:gdLst>
                    <a:gd name="T0" fmla="*/ 0 w 10"/>
                    <a:gd name="T1" fmla="*/ 0 h 6"/>
                    <a:gd name="T2" fmla="*/ 9 w 10"/>
                    <a:gd name="T3" fmla="*/ 0 h 6"/>
                    <a:gd name="T4" fmla="*/ 9 w 10"/>
                    <a:gd name="T5" fmla="*/ 5 h 6"/>
                    <a:gd name="T6" fmla="*/ 2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 name="Freeform 1944"/>
                <p:cNvSpPr>
                  <a:spLocks noChangeAspect="1"/>
                </p:cNvSpPr>
                <p:nvPr/>
              </p:nvSpPr>
              <p:spPr bwMode="auto">
                <a:xfrm>
                  <a:off x="4924" y="1359"/>
                  <a:ext cx="12" cy="6"/>
                </a:xfrm>
                <a:custGeom>
                  <a:avLst/>
                  <a:gdLst>
                    <a:gd name="T0" fmla="*/ 2 w 12"/>
                    <a:gd name="T1" fmla="*/ 0 h 6"/>
                    <a:gd name="T2" fmla="*/ 11 w 12"/>
                    <a:gd name="T3" fmla="*/ 0 h 6"/>
                    <a:gd name="T4" fmla="*/ 9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9"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 name="Freeform 1945"/>
                <p:cNvSpPr>
                  <a:spLocks noChangeAspect="1"/>
                </p:cNvSpPr>
                <p:nvPr/>
              </p:nvSpPr>
              <p:spPr bwMode="auto">
                <a:xfrm>
                  <a:off x="4909" y="1359"/>
                  <a:ext cx="12" cy="6"/>
                </a:xfrm>
                <a:custGeom>
                  <a:avLst/>
                  <a:gdLst>
                    <a:gd name="T0" fmla="*/ 2 w 12"/>
                    <a:gd name="T1" fmla="*/ 0 h 6"/>
                    <a:gd name="T2" fmla="*/ 11 w 12"/>
                    <a:gd name="T3" fmla="*/ 0 h 6"/>
                    <a:gd name="T4" fmla="*/ 9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9"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 name="Freeform 1946"/>
                <p:cNvSpPr>
                  <a:spLocks noChangeAspect="1"/>
                </p:cNvSpPr>
                <p:nvPr/>
              </p:nvSpPr>
              <p:spPr bwMode="auto">
                <a:xfrm>
                  <a:off x="4874" y="1359"/>
                  <a:ext cx="12" cy="6"/>
                </a:xfrm>
                <a:custGeom>
                  <a:avLst/>
                  <a:gdLst>
                    <a:gd name="T0" fmla="*/ 2 w 12"/>
                    <a:gd name="T1" fmla="*/ 0 h 6"/>
                    <a:gd name="T2" fmla="*/ 11 w 12"/>
                    <a:gd name="T3" fmla="*/ 0 h 6"/>
                    <a:gd name="T4" fmla="*/ 11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11" y="5"/>
                      </a:lnTo>
                      <a:lnTo>
                        <a:pt x="0" y="5"/>
                      </a:lnTo>
                      <a:lnTo>
                        <a:pt x="2"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9" name="Freeform 1947"/>
                <p:cNvSpPr>
                  <a:spLocks noChangeAspect="1"/>
                </p:cNvSpPr>
                <p:nvPr/>
              </p:nvSpPr>
              <p:spPr bwMode="auto">
                <a:xfrm>
                  <a:off x="5158" y="1369"/>
                  <a:ext cx="10" cy="6"/>
                </a:xfrm>
                <a:custGeom>
                  <a:avLst/>
                  <a:gdLst>
                    <a:gd name="T0" fmla="*/ 0 w 10"/>
                    <a:gd name="T1" fmla="*/ 0 h 6"/>
                    <a:gd name="T2" fmla="*/ 7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7" y="0"/>
                      </a:lnTo>
                      <a:lnTo>
                        <a:pt x="9"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0" name="Freeform 1948"/>
                <p:cNvSpPr>
                  <a:spLocks noChangeAspect="1"/>
                </p:cNvSpPr>
                <p:nvPr/>
              </p:nvSpPr>
              <p:spPr bwMode="auto">
                <a:xfrm>
                  <a:off x="5171" y="1369"/>
                  <a:ext cx="11" cy="6"/>
                </a:xfrm>
                <a:custGeom>
                  <a:avLst/>
                  <a:gdLst>
                    <a:gd name="T0" fmla="*/ 0 w 11"/>
                    <a:gd name="T1" fmla="*/ 0 h 6"/>
                    <a:gd name="T2" fmla="*/ 8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8" y="0"/>
                      </a:lnTo>
                      <a:lnTo>
                        <a:pt x="10"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1" name="Freeform 1949"/>
                <p:cNvSpPr>
                  <a:spLocks noChangeAspect="1"/>
                </p:cNvSpPr>
                <p:nvPr/>
              </p:nvSpPr>
              <p:spPr bwMode="auto">
                <a:xfrm>
                  <a:off x="5104" y="1369"/>
                  <a:ext cx="11" cy="6"/>
                </a:xfrm>
                <a:custGeom>
                  <a:avLst/>
                  <a:gdLst>
                    <a:gd name="T0" fmla="*/ 0 w 11"/>
                    <a:gd name="T1" fmla="*/ 0 h 6"/>
                    <a:gd name="T2" fmla="*/ 10 w 11"/>
                    <a:gd name="T3" fmla="*/ 0 h 6"/>
                    <a:gd name="T4" fmla="*/ 10 w 11"/>
                    <a:gd name="T5" fmla="*/ 5 h 6"/>
                    <a:gd name="T6" fmla="*/ 2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10" y="5"/>
                      </a:lnTo>
                      <a:lnTo>
                        <a:pt x="2"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2" name="Freeform 1950"/>
                <p:cNvSpPr>
                  <a:spLocks noChangeAspect="1"/>
                </p:cNvSpPr>
                <p:nvPr/>
              </p:nvSpPr>
              <p:spPr bwMode="auto">
                <a:xfrm>
                  <a:off x="5185" y="1369"/>
                  <a:ext cx="10" cy="6"/>
                </a:xfrm>
                <a:custGeom>
                  <a:avLst/>
                  <a:gdLst>
                    <a:gd name="T0" fmla="*/ 0 w 10"/>
                    <a:gd name="T1" fmla="*/ 0 h 6"/>
                    <a:gd name="T2" fmla="*/ 7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7" y="0"/>
                      </a:lnTo>
                      <a:lnTo>
                        <a:pt x="9"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3" name="Freeform 1951"/>
                <p:cNvSpPr>
                  <a:spLocks noChangeAspect="1"/>
                </p:cNvSpPr>
                <p:nvPr/>
              </p:nvSpPr>
              <p:spPr bwMode="auto">
                <a:xfrm>
                  <a:off x="5119" y="1369"/>
                  <a:ext cx="11" cy="6"/>
                </a:xfrm>
                <a:custGeom>
                  <a:avLst/>
                  <a:gdLst>
                    <a:gd name="T0" fmla="*/ 0 w 11"/>
                    <a:gd name="T1" fmla="*/ 0 h 6"/>
                    <a:gd name="T2" fmla="*/ 8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8" y="0"/>
                      </a:lnTo>
                      <a:lnTo>
                        <a:pt x="10"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4" name="Freeform 1952"/>
                <p:cNvSpPr>
                  <a:spLocks noChangeAspect="1"/>
                </p:cNvSpPr>
                <p:nvPr/>
              </p:nvSpPr>
              <p:spPr bwMode="auto">
                <a:xfrm>
                  <a:off x="5199" y="1369"/>
                  <a:ext cx="10" cy="6"/>
                </a:xfrm>
                <a:custGeom>
                  <a:avLst/>
                  <a:gdLst>
                    <a:gd name="T0" fmla="*/ 0 w 10"/>
                    <a:gd name="T1" fmla="*/ 0 h 6"/>
                    <a:gd name="T2" fmla="*/ 7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7" y="0"/>
                      </a:lnTo>
                      <a:lnTo>
                        <a:pt x="9"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 name="Freeform 1953"/>
                <p:cNvSpPr>
                  <a:spLocks noChangeAspect="1"/>
                </p:cNvSpPr>
                <p:nvPr/>
              </p:nvSpPr>
              <p:spPr bwMode="auto">
                <a:xfrm>
                  <a:off x="5133" y="1369"/>
                  <a:ext cx="10" cy="6"/>
                </a:xfrm>
                <a:custGeom>
                  <a:avLst/>
                  <a:gdLst>
                    <a:gd name="T0" fmla="*/ 0 w 10"/>
                    <a:gd name="T1" fmla="*/ 0 h 6"/>
                    <a:gd name="T2" fmla="*/ 7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7" y="0"/>
                      </a:lnTo>
                      <a:lnTo>
                        <a:pt x="9"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6" name="Rectangle 1954"/>
                <p:cNvSpPr>
                  <a:spLocks noChangeAspect="1" noChangeArrowheads="1"/>
                </p:cNvSpPr>
                <p:nvPr/>
              </p:nvSpPr>
              <p:spPr bwMode="auto">
                <a:xfrm>
                  <a:off x="5066" y="1369"/>
                  <a:ext cx="24" cy="5"/>
                </a:xfrm>
                <a:prstGeom prst="rect">
                  <a:avLst/>
                </a:prstGeom>
                <a:solidFill>
                  <a:srgbClr val="ACB3B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37" name="Freeform 1955"/>
                <p:cNvSpPr>
                  <a:spLocks noChangeAspect="1"/>
                </p:cNvSpPr>
                <p:nvPr/>
              </p:nvSpPr>
              <p:spPr bwMode="auto">
                <a:xfrm>
                  <a:off x="5122" y="1387"/>
                  <a:ext cx="10" cy="6"/>
                </a:xfrm>
                <a:custGeom>
                  <a:avLst/>
                  <a:gdLst>
                    <a:gd name="T0" fmla="*/ 0 w 10"/>
                    <a:gd name="T1" fmla="*/ 0 h 6"/>
                    <a:gd name="T2" fmla="*/ 7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7" y="0"/>
                      </a:lnTo>
                      <a:lnTo>
                        <a:pt x="9" y="5"/>
                      </a:lnTo>
                      <a:lnTo>
                        <a:pt x="0"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 name="Rectangle 1956"/>
                <p:cNvSpPr>
                  <a:spLocks noChangeAspect="1" noChangeArrowheads="1"/>
                </p:cNvSpPr>
                <p:nvPr/>
              </p:nvSpPr>
              <p:spPr bwMode="auto">
                <a:xfrm>
                  <a:off x="5106" y="1375"/>
                  <a:ext cx="9" cy="5"/>
                </a:xfrm>
                <a:prstGeom prst="rect">
                  <a:avLst/>
                </a:prstGeom>
                <a:solidFill>
                  <a:srgbClr val="ACB3B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39" name="Freeform 1957"/>
                <p:cNvSpPr>
                  <a:spLocks noChangeAspect="1"/>
                </p:cNvSpPr>
                <p:nvPr/>
              </p:nvSpPr>
              <p:spPr bwMode="auto">
                <a:xfrm>
                  <a:off x="5119" y="1375"/>
                  <a:ext cx="11" cy="6"/>
                </a:xfrm>
                <a:custGeom>
                  <a:avLst/>
                  <a:gdLst>
                    <a:gd name="T0" fmla="*/ 0 w 11"/>
                    <a:gd name="T1" fmla="*/ 0 h 6"/>
                    <a:gd name="T2" fmla="*/ 10 w 11"/>
                    <a:gd name="T3" fmla="*/ 0 h 6"/>
                    <a:gd name="T4" fmla="*/ 10 w 11"/>
                    <a:gd name="T5" fmla="*/ 5 h 6"/>
                    <a:gd name="T6" fmla="*/ 2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10" y="5"/>
                      </a:lnTo>
                      <a:lnTo>
                        <a:pt x="2"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 name="Freeform 1958"/>
                <p:cNvSpPr>
                  <a:spLocks noChangeAspect="1"/>
                </p:cNvSpPr>
                <p:nvPr/>
              </p:nvSpPr>
              <p:spPr bwMode="auto">
                <a:xfrm>
                  <a:off x="5133" y="1375"/>
                  <a:ext cx="12" cy="6"/>
                </a:xfrm>
                <a:custGeom>
                  <a:avLst/>
                  <a:gdLst>
                    <a:gd name="T0" fmla="*/ 0 w 12"/>
                    <a:gd name="T1" fmla="*/ 0 h 6"/>
                    <a:gd name="T2" fmla="*/ 9 w 12"/>
                    <a:gd name="T3" fmla="*/ 0 h 6"/>
                    <a:gd name="T4" fmla="*/ 11 w 12"/>
                    <a:gd name="T5" fmla="*/ 5 h 6"/>
                    <a:gd name="T6" fmla="*/ 2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9" y="0"/>
                      </a:lnTo>
                      <a:lnTo>
                        <a:pt x="11" y="5"/>
                      </a:lnTo>
                      <a:lnTo>
                        <a:pt x="2" y="5"/>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 name="Freeform 1959"/>
                <p:cNvSpPr>
                  <a:spLocks noChangeAspect="1"/>
                </p:cNvSpPr>
                <p:nvPr/>
              </p:nvSpPr>
              <p:spPr bwMode="auto">
                <a:xfrm>
                  <a:off x="4901" y="1380"/>
                  <a:ext cx="12" cy="8"/>
                </a:xfrm>
                <a:custGeom>
                  <a:avLst/>
                  <a:gdLst>
                    <a:gd name="T0" fmla="*/ 2 w 12"/>
                    <a:gd name="T1" fmla="*/ 0 h 8"/>
                    <a:gd name="T2" fmla="*/ 11 w 12"/>
                    <a:gd name="T3" fmla="*/ 0 h 8"/>
                    <a:gd name="T4" fmla="*/ 11 w 12"/>
                    <a:gd name="T5" fmla="*/ 7 h 8"/>
                    <a:gd name="T6" fmla="*/ 0 w 12"/>
                    <a:gd name="T7" fmla="*/ 7 h 8"/>
                    <a:gd name="T8" fmla="*/ 2 w 1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2" y="0"/>
                      </a:moveTo>
                      <a:lnTo>
                        <a:pt x="11" y="0"/>
                      </a:lnTo>
                      <a:lnTo>
                        <a:pt x="11" y="7"/>
                      </a:lnTo>
                      <a:lnTo>
                        <a:pt x="0" y="7"/>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2" name="Freeform 1960"/>
                <p:cNvSpPr>
                  <a:spLocks noChangeAspect="1"/>
                </p:cNvSpPr>
                <p:nvPr/>
              </p:nvSpPr>
              <p:spPr bwMode="auto">
                <a:xfrm>
                  <a:off x="4917" y="1380"/>
                  <a:ext cx="12" cy="8"/>
                </a:xfrm>
                <a:custGeom>
                  <a:avLst/>
                  <a:gdLst>
                    <a:gd name="T0" fmla="*/ 0 w 12"/>
                    <a:gd name="T1" fmla="*/ 0 h 8"/>
                    <a:gd name="T2" fmla="*/ 11 w 12"/>
                    <a:gd name="T3" fmla="*/ 0 h 8"/>
                    <a:gd name="T4" fmla="*/ 9 w 12"/>
                    <a:gd name="T5" fmla="*/ 7 h 8"/>
                    <a:gd name="T6" fmla="*/ 0 w 12"/>
                    <a:gd name="T7" fmla="*/ 7 h 8"/>
                    <a:gd name="T8" fmla="*/ 0 w 1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0" y="0"/>
                      </a:moveTo>
                      <a:lnTo>
                        <a:pt x="11" y="0"/>
                      </a:lnTo>
                      <a:lnTo>
                        <a:pt x="9" y="7"/>
                      </a:lnTo>
                      <a:lnTo>
                        <a:pt x="0"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3" name="Freeform 1961"/>
                <p:cNvSpPr>
                  <a:spLocks noChangeAspect="1"/>
                </p:cNvSpPr>
                <p:nvPr/>
              </p:nvSpPr>
              <p:spPr bwMode="auto">
                <a:xfrm>
                  <a:off x="4932" y="1380"/>
                  <a:ext cx="12" cy="8"/>
                </a:xfrm>
                <a:custGeom>
                  <a:avLst/>
                  <a:gdLst>
                    <a:gd name="T0" fmla="*/ 0 w 12"/>
                    <a:gd name="T1" fmla="*/ 0 h 8"/>
                    <a:gd name="T2" fmla="*/ 11 w 12"/>
                    <a:gd name="T3" fmla="*/ 0 h 8"/>
                    <a:gd name="T4" fmla="*/ 9 w 12"/>
                    <a:gd name="T5" fmla="*/ 7 h 8"/>
                    <a:gd name="T6" fmla="*/ 0 w 12"/>
                    <a:gd name="T7" fmla="*/ 7 h 8"/>
                    <a:gd name="T8" fmla="*/ 0 w 1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0" y="0"/>
                      </a:moveTo>
                      <a:lnTo>
                        <a:pt x="11" y="0"/>
                      </a:lnTo>
                      <a:lnTo>
                        <a:pt x="9" y="7"/>
                      </a:lnTo>
                      <a:lnTo>
                        <a:pt x="0"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 name="Freeform 1962"/>
                <p:cNvSpPr>
                  <a:spLocks noChangeAspect="1"/>
                </p:cNvSpPr>
                <p:nvPr/>
              </p:nvSpPr>
              <p:spPr bwMode="auto">
                <a:xfrm>
                  <a:off x="4948" y="1380"/>
                  <a:ext cx="11" cy="8"/>
                </a:xfrm>
                <a:custGeom>
                  <a:avLst/>
                  <a:gdLst>
                    <a:gd name="T0" fmla="*/ 1 w 11"/>
                    <a:gd name="T1" fmla="*/ 0 h 8"/>
                    <a:gd name="T2" fmla="*/ 10 w 11"/>
                    <a:gd name="T3" fmla="*/ 0 h 8"/>
                    <a:gd name="T4" fmla="*/ 8 w 11"/>
                    <a:gd name="T5" fmla="*/ 7 h 8"/>
                    <a:gd name="T6" fmla="*/ 0 w 11"/>
                    <a:gd name="T7" fmla="*/ 7 h 8"/>
                    <a:gd name="T8" fmla="*/ 1 w 11"/>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8">
                      <a:moveTo>
                        <a:pt x="1" y="0"/>
                      </a:moveTo>
                      <a:lnTo>
                        <a:pt x="10" y="0"/>
                      </a:lnTo>
                      <a:lnTo>
                        <a:pt x="8" y="7"/>
                      </a:lnTo>
                      <a:lnTo>
                        <a:pt x="0" y="7"/>
                      </a:lnTo>
                      <a:lnTo>
                        <a:pt x="1"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 name="Freeform 1963"/>
                <p:cNvSpPr>
                  <a:spLocks noChangeAspect="1"/>
                </p:cNvSpPr>
                <p:nvPr/>
              </p:nvSpPr>
              <p:spPr bwMode="auto">
                <a:xfrm>
                  <a:off x="4964" y="1380"/>
                  <a:ext cx="10" cy="8"/>
                </a:xfrm>
                <a:custGeom>
                  <a:avLst/>
                  <a:gdLst>
                    <a:gd name="T0" fmla="*/ 0 w 10"/>
                    <a:gd name="T1" fmla="*/ 0 h 8"/>
                    <a:gd name="T2" fmla="*/ 9 w 10"/>
                    <a:gd name="T3" fmla="*/ 0 h 8"/>
                    <a:gd name="T4" fmla="*/ 9 w 10"/>
                    <a:gd name="T5" fmla="*/ 7 h 8"/>
                    <a:gd name="T6" fmla="*/ 0 w 10"/>
                    <a:gd name="T7" fmla="*/ 7 h 8"/>
                    <a:gd name="T8" fmla="*/ 0 w 10"/>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8">
                      <a:moveTo>
                        <a:pt x="0" y="0"/>
                      </a:moveTo>
                      <a:lnTo>
                        <a:pt x="9" y="0"/>
                      </a:lnTo>
                      <a:lnTo>
                        <a:pt x="9" y="7"/>
                      </a:lnTo>
                      <a:lnTo>
                        <a:pt x="0"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 name="Freeform 1964"/>
                <p:cNvSpPr>
                  <a:spLocks noChangeAspect="1"/>
                </p:cNvSpPr>
                <p:nvPr/>
              </p:nvSpPr>
              <p:spPr bwMode="auto">
                <a:xfrm>
                  <a:off x="4979" y="1380"/>
                  <a:ext cx="11" cy="8"/>
                </a:xfrm>
                <a:custGeom>
                  <a:avLst/>
                  <a:gdLst>
                    <a:gd name="T0" fmla="*/ 0 w 11"/>
                    <a:gd name="T1" fmla="*/ 0 h 8"/>
                    <a:gd name="T2" fmla="*/ 10 w 11"/>
                    <a:gd name="T3" fmla="*/ 0 h 8"/>
                    <a:gd name="T4" fmla="*/ 10 w 11"/>
                    <a:gd name="T5" fmla="*/ 7 h 8"/>
                    <a:gd name="T6" fmla="*/ 0 w 11"/>
                    <a:gd name="T7" fmla="*/ 7 h 8"/>
                    <a:gd name="T8" fmla="*/ 0 w 11"/>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8">
                      <a:moveTo>
                        <a:pt x="0" y="0"/>
                      </a:moveTo>
                      <a:lnTo>
                        <a:pt x="10" y="0"/>
                      </a:lnTo>
                      <a:lnTo>
                        <a:pt x="10" y="7"/>
                      </a:lnTo>
                      <a:lnTo>
                        <a:pt x="0"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 name="Rectangle 1965"/>
                <p:cNvSpPr>
                  <a:spLocks noChangeAspect="1" noChangeArrowheads="1"/>
                </p:cNvSpPr>
                <p:nvPr/>
              </p:nvSpPr>
              <p:spPr bwMode="auto">
                <a:xfrm>
                  <a:off x="4994" y="1380"/>
                  <a:ext cx="9" cy="7"/>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48" name="Freeform 1966"/>
                <p:cNvSpPr>
                  <a:spLocks noChangeAspect="1"/>
                </p:cNvSpPr>
                <p:nvPr/>
              </p:nvSpPr>
              <p:spPr bwMode="auto">
                <a:xfrm>
                  <a:off x="5008" y="1380"/>
                  <a:ext cx="12" cy="8"/>
                </a:xfrm>
                <a:custGeom>
                  <a:avLst/>
                  <a:gdLst>
                    <a:gd name="T0" fmla="*/ 0 w 12"/>
                    <a:gd name="T1" fmla="*/ 0 h 8"/>
                    <a:gd name="T2" fmla="*/ 11 w 12"/>
                    <a:gd name="T3" fmla="*/ 0 h 8"/>
                    <a:gd name="T4" fmla="*/ 11 w 12"/>
                    <a:gd name="T5" fmla="*/ 7 h 8"/>
                    <a:gd name="T6" fmla="*/ 2 w 12"/>
                    <a:gd name="T7" fmla="*/ 7 h 8"/>
                    <a:gd name="T8" fmla="*/ 2 w 12"/>
                    <a:gd name="T9" fmla="*/ 0 h 8"/>
                    <a:gd name="T10" fmla="*/ 0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0" y="0"/>
                      </a:moveTo>
                      <a:lnTo>
                        <a:pt x="11" y="0"/>
                      </a:lnTo>
                      <a:lnTo>
                        <a:pt x="11" y="7"/>
                      </a:lnTo>
                      <a:lnTo>
                        <a:pt x="2" y="7"/>
                      </a:lnTo>
                      <a:lnTo>
                        <a:pt x="2" y="0"/>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9" name="Freeform 1967"/>
                <p:cNvSpPr>
                  <a:spLocks noChangeAspect="1"/>
                </p:cNvSpPr>
                <p:nvPr/>
              </p:nvSpPr>
              <p:spPr bwMode="auto">
                <a:xfrm>
                  <a:off x="5023" y="1380"/>
                  <a:ext cx="11" cy="8"/>
                </a:xfrm>
                <a:custGeom>
                  <a:avLst/>
                  <a:gdLst>
                    <a:gd name="T0" fmla="*/ 0 w 11"/>
                    <a:gd name="T1" fmla="*/ 0 h 8"/>
                    <a:gd name="T2" fmla="*/ 10 w 11"/>
                    <a:gd name="T3" fmla="*/ 0 h 8"/>
                    <a:gd name="T4" fmla="*/ 10 w 11"/>
                    <a:gd name="T5" fmla="*/ 7 h 8"/>
                    <a:gd name="T6" fmla="*/ 0 w 11"/>
                    <a:gd name="T7" fmla="*/ 7 h 8"/>
                    <a:gd name="T8" fmla="*/ 1 w 11"/>
                    <a:gd name="T9" fmla="*/ 0 h 8"/>
                    <a:gd name="T10" fmla="*/ 0 w 11"/>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8">
                      <a:moveTo>
                        <a:pt x="0" y="0"/>
                      </a:moveTo>
                      <a:lnTo>
                        <a:pt x="10" y="0"/>
                      </a:lnTo>
                      <a:lnTo>
                        <a:pt x="10" y="7"/>
                      </a:lnTo>
                      <a:lnTo>
                        <a:pt x="0" y="7"/>
                      </a:lnTo>
                      <a:lnTo>
                        <a:pt x="1" y="0"/>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0" name="Rectangle 1968"/>
                <p:cNvSpPr>
                  <a:spLocks noChangeAspect="1" noChangeArrowheads="1"/>
                </p:cNvSpPr>
                <p:nvPr/>
              </p:nvSpPr>
              <p:spPr bwMode="auto">
                <a:xfrm>
                  <a:off x="5037" y="1380"/>
                  <a:ext cx="10" cy="7"/>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51" name="Freeform 1969"/>
                <p:cNvSpPr>
                  <a:spLocks noChangeAspect="1"/>
                </p:cNvSpPr>
                <p:nvPr/>
              </p:nvSpPr>
              <p:spPr bwMode="auto">
                <a:xfrm>
                  <a:off x="5053" y="1380"/>
                  <a:ext cx="10" cy="8"/>
                </a:xfrm>
                <a:custGeom>
                  <a:avLst/>
                  <a:gdLst>
                    <a:gd name="T0" fmla="*/ 0 w 10"/>
                    <a:gd name="T1" fmla="*/ 0 h 8"/>
                    <a:gd name="T2" fmla="*/ 9 w 10"/>
                    <a:gd name="T3" fmla="*/ 0 h 8"/>
                    <a:gd name="T4" fmla="*/ 9 w 10"/>
                    <a:gd name="T5" fmla="*/ 7 h 8"/>
                    <a:gd name="T6" fmla="*/ 0 w 10"/>
                    <a:gd name="T7" fmla="*/ 7 h 8"/>
                    <a:gd name="T8" fmla="*/ 0 w 10"/>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8">
                      <a:moveTo>
                        <a:pt x="0" y="0"/>
                      </a:moveTo>
                      <a:lnTo>
                        <a:pt x="9" y="0"/>
                      </a:lnTo>
                      <a:lnTo>
                        <a:pt x="9" y="7"/>
                      </a:lnTo>
                      <a:lnTo>
                        <a:pt x="0"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2" name="Freeform 1970"/>
                <p:cNvSpPr>
                  <a:spLocks noChangeAspect="1"/>
                </p:cNvSpPr>
                <p:nvPr/>
              </p:nvSpPr>
              <p:spPr bwMode="auto">
                <a:xfrm>
                  <a:off x="4873" y="1369"/>
                  <a:ext cx="12" cy="6"/>
                </a:xfrm>
                <a:custGeom>
                  <a:avLst/>
                  <a:gdLst>
                    <a:gd name="T0" fmla="*/ 2 w 12"/>
                    <a:gd name="T1" fmla="*/ 0 h 6"/>
                    <a:gd name="T2" fmla="*/ 11 w 12"/>
                    <a:gd name="T3" fmla="*/ 0 h 6"/>
                    <a:gd name="T4" fmla="*/ 11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11"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3" name="Freeform 1971"/>
                <p:cNvSpPr>
                  <a:spLocks noChangeAspect="1"/>
                </p:cNvSpPr>
                <p:nvPr/>
              </p:nvSpPr>
              <p:spPr bwMode="auto">
                <a:xfrm>
                  <a:off x="4887" y="1369"/>
                  <a:ext cx="12" cy="6"/>
                </a:xfrm>
                <a:custGeom>
                  <a:avLst/>
                  <a:gdLst>
                    <a:gd name="T0" fmla="*/ 2 w 12"/>
                    <a:gd name="T1" fmla="*/ 0 h 6"/>
                    <a:gd name="T2" fmla="*/ 11 w 12"/>
                    <a:gd name="T3" fmla="*/ 0 h 6"/>
                    <a:gd name="T4" fmla="*/ 11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11"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4" name="Rectangle 1972"/>
                <p:cNvSpPr>
                  <a:spLocks noChangeAspect="1" noChangeArrowheads="1"/>
                </p:cNvSpPr>
                <p:nvPr/>
              </p:nvSpPr>
              <p:spPr bwMode="auto">
                <a:xfrm>
                  <a:off x="4904" y="1369"/>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55" name="Rectangle 1973"/>
                <p:cNvSpPr>
                  <a:spLocks noChangeAspect="1" noChangeArrowheads="1"/>
                </p:cNvSpPr>
                <p:nvPr/>
              </p:nvSpPr>
              <p:spPr bwMode="auto">
                <a:xfrm>
                  <a:off x="4919" y="1369"/>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56" name="Rectangle 1974"/>
                <p:cNvSpPr>
                  <a:spLocks noChangeAspect="1" noChangeArrowheads="1"/>
                </p:cNvSpPr>
                <p:nvPr/>
              </p:nvSpPr>
              <p:spPr bwMode="auto">
                <a:xfrm>
                  <a:off x="4934" y="1369"/>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57" name="Rectangle 1975"/>
                <p:cNvSpPr>
                  <a:spLocks noChangeAspect="1" noChangeArrowheads="1"/>
                </p:cNvSpPr>
                <p:nvPr/>
              </p:nvSpPr>
              <p:spPr bwMode="auto">
                <a:xfrm>
                  <a:off x="4949" y="1369"/>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58" name="Freeform 1976"/>
                <p:cNvSpPr>
                  <a:spLocks noChangeAspect="1"/>
                </p:cNvSpPr>
                <p:nvPr/>
              </p:nvSpPr>
              <p:spPr bwMode="auto">
                <a:xfrm>
                  <a:off x="4964" y="1369"/>
                  <a:ext cx="12" cy="6"/>
                </a:xfrm>
                <a:custGeom>
                  <a:avLst/>
                  <a:gdLst>
                    <a:gd name="T0" fmla="*/ 0 w 12"/>
                    <a:gd name="T1" fmla="*/ 0 h 6"/>
                    <a:gd name="T2" fmla="*/ 11 w 12"/>
                    <a:gd name="T3" fmla="*/ 0 h 6"/>
                    <a:gd name="T4" fmla="*/ 9 w 12"/>
                    <a:gd name="T5" fmla="*/ 5 h 6"/>
                    <a:gd name="T6" fmla="*/ 0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11" y="0"/>
                      </a:lnTo>
                      <a:lnTo>
                        <a:pt x="9"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9" name="Freeform 1977"/>
                <p:cNvSpPr>
                  <a:spLocks noChangeAspect="1"/>
                </p:cNvSpPr>
                <p:nvPr/>
              </p:nvSpPr>
              <p:spPr bwMode="auto">
                <a:xfrm>
                  <a:off x="4979" y="1369"/>
                  <a:ext cx="12" cy="6"/>
                </a:xfrm>
                <a:custGeom>
                  <a:avLst/>
                  <a:gdLst>
                    <a:gd name="T0" fmla="*/ 0 w 12"/>
                    <a:gd name="T1" fmla="*/ 0 h 6"/>
                    <a:gd name="T2" fmla="*/ 11 w 12"/>
                    <a:gd name="T3" fmla="*/ 0 h 6"/>
                    <a:gd name="T4" fmla="*/ 9 w 12"/>
                    <a:gd name="T5" fmla="*/ 5 h 6"/>
                    <a:gd name="T6" fmla="*/ 0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11" y="0"/>
                      </a:lnTo>
                      <a:lnTo>
                        <a:pt x="9"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0" name="Rectangle 1978"/>
                <p:cNvSpPr>
                  <a:spLocks noChangeAspect="1" noChangeArrowheads="1"/>
                </p:cNvSpPr>
                <p:nvPr/>
              </p:nvSpPr>
              <p:spPr bwMode="auto">
                <a:xfrm>
                  <a:off x="4994" y="1369"/>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61" name="Freeform 1979"/>
                <p:cNvSpPr>
                  <a:spLocks noChangeAspect="1"/>
                </p:cNvSpPr>
                <p:nvPr/>
              </p:nvSpPr>
              <p:spPr bwMode="auto">
                <a:xfrm>
                  <a:off x="5009" y="1369"/>
                  <a:ext cx="11" cy="6"/>
                </a:xfrm>
                <a:custGeom>
                  <a:avLst/>
                  <a:gdLst>
                    <a:gd name="T0" fmla="*/ 0 w 11"/>
                    <a:gd name="T1" fmla="*/ 0 h 6"/>
                    <a:gd name="T2" fmla="*/ 10 w 11"/>
                    <a:gd name="T3" fmla="*/ 0 h 6"/>
                    <a:gd name="T4" fmla="*/ 10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10"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2" name="Freeform 1980"/>
                <p:cNvSpPr>
                  <a:spLocks noChangeAspect="1"/>
                </p:cNvSpPr>
                <p:nvPr/>
              </p:nvSpPr>
              <p:spPr bwMode="auto">
                <a:xfrm>
                  <a:off x="5023" y="1369"/>
                  <a:ext cx="10" cy="6"/>
                </a:xfrm>
                <a:custGeom>
                  <a:avLst/>
                  <a:gdLst>
                    <a:gd name="T0" fmla="*/ 0 w 10"/>
                    <a:gd name="T1" fmla="*/ 0 h 6"/>
                    <a:gd name="T2" fmla="*/ 9 w 10"/>
                    <a:gd name="T3" fmla="*/ 0 h 6"/>
                    <a:gd name="T4" fmla="*/ 9 w 10"/>
                    <a:gd name="T5" fmla="*/ 5 h 6"/>
                    <a:gd name="T6" fmla="*/ 0 w 10"/>
                    <a:gd name="T7" fmla="*/ 5 h 6"/>
                    <a:gd name="T8" fmla="*/ 2 w 10"/>
                    <a:gd name="T9" fmla="*/ 0 h 6"/>
                    <a:gd name="T10" fmla="*/ 0 w 10"/>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6">
                      <a:moveTo>
                        <a:pt x="0" y="0"/>
                      </a:moveTo>
                      <a:lnTo>
                        <a:pt x="9" y="0"/>
                      </a:lnTo>
                      <a:lnTo>
                        <a:pt x="9" y="5"/>
                      </a:lnTo>
                      <a:lnTo>
                        <a:pt x="0" y="5"/>
                      </a:lnTo>
                      <a:lnTo>
                        <a:pt x="2" y="0"/>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3" name="Rectangle 1981"/>
                <p:cNvSpPr>
                  <a:spLocks noChangeAspect="1" noChangeArrowheads="1"/>
                </p:cNvSpPr>
                <p:nvPr/>
              </p:nvSpPr>
              <p:spPr bwMode="auto">
                <a:xfrm>
                  <a:off x="5037" y="1369"/>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64" name="Rectangle 1982"/>
                <p:cNvSpPr>
                  <a:spLocks noChangeAspect="1" noChangeArrowheads="1"/>
                </p:cNvSpPr>
                <p:nvPr/>
              </p:nvSpPr>
              <p:spPr bwMode="auto">
                <a:xfrm>
                  <a:off x="5053" y="1369"/>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65" name="Freeform 1983"/>
                <p:cNvSpPr>
                  <a:spLocks noChangeAspect="1"/>
                </p:cNvSpPr>
                <p:nvPr/>
              </p:nvSpPr>
              <p:spPr bwMode="auto">
                <a:xfrm>
                  <a:off x="4911" y="1387"/>
                  <a:ext cx="13" cy="6"/>
                </a:xfrm>
                <a:custGeom>
                  <a:avLst/>
                  <a:gdLst>
                    <a:gd name="T0" fmla="*/ 2 w 13"/>
                    <a:gd name="T1" fmla="*/ 0 h 6"/>
                    <a:gd name="T2" fmla="*/ 12 w 13"/>
                    <a:gd name="T3" fmla="*/ 0 h 6"/>
                    <a:gd name="T4" fmla="*/ 10 w 13"/>
                    <a:gd name="T5" fmla="*/ 5 h 6"/>
                    <a:gd name="T6" fmla="*/ 0 w 13"/>
                    <a:gd name="T7" fmla="*/ 5 h 6"/>
                    <a:gd name="T8" fmla="*/ 2 w 13"/>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6">
                      <a:moveTo>
                        <a:pt x="2" y="0"/>
                      </a:moveTo>
                      <a:lnTo>
                        <a:pt x="12" y="0"/>
                      </a:lnTo>
                      <a:lnTo>
                        <a:pt x="10"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 name="Freeform 1984"/>
                <p:cNvSpPr>
                  <a:spLocks noChangeAspect="1"/>
                </p:cNvSpPr>
                <p:nvPr/>
              </p:nvSpPr>
              <p:spPr bwMode="auto">
                <a:xfrm>
                  <a:off x="4927" y="1387"/>
                  <a:ext cx="11" cy="6"/>
                </a:xfrm>
                <a:custGeom>
                  <a:avLst/>
                  <a:gdLst>
                    <a:gd name="T0" fmla="*/ 0 w 11"/>
                    <a:gd name="T1" fmla="*/ 0 h 6"/>
                    <a:gd name="T2" fmla="*/ 10 w 11"/>
                    <a:gd name="T3" fmla="*/ 0 h 6"/>
                    <a:gd name="T4" fmla="*/ 8 w 11"/>
                    <a:gd name="T5" fmla="*/ 5 h 6"/>
                    <a:gd name="T6" fmla="*/ 0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10" y="0"/>
                      </a:lnTo>
                      <a:lnTo>
                        <a:pt x="8"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7" name="Rectangle 1985"/>
                <p:cNvSpPr>
                  <a:spLocks noChangeAspect="1" noChangeArrowheads="1"/>
                </p:cNvSpPr>
                <p:nvPr/>
              </p:nvSpPr>
              <p:spPr bwMode="auto">
                <a:xfrm>
                  <a:off x="4942" y="1387"/>
                  <a:ext cx="11"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68" name="Freeform 1986"/>
                <p:cNvSpPr>
                  <a:spLocks noChangeAspect="1"/>
                </p:cNvSpPr>
                <p:nvPr/>
              </p:nvSpPr>
              <p:spPr bwMode="auto">
                <a:xfrm>
                  <a:off x="4957" y="1387"/>
                  <a:ext cx="12" cy="6"/>
                </a:xfrm>
                <a:custGeom>
                  <a:avLst/>
                  <a:gdLst>
                    <a:gd name="T0" fmla="*/ 2 w 12"/>
                    <a:gd name="T1" fmla="*/ 0 h 6"/>
                    <a:gd name="T2" fmla="*/ 11 w 12"/>
                    <a:gd name="T3" fmla="*/ 0 h 6"/>
                    <a:gd name="T4" fmla="*/ 11 w 12"/>
                    <a:gd name="T5" fmla="*/ 5 h 6"/>
                    <a:gd name="T6" fmla="*/ 0 w 12"/>
                    <a:gd name="T7" fmla="*/ 5 h 6"/>
                    <a:gd name="T8" fmla="*/ 2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2" y="0"/>
                      </a:moveTo>
                      <a:lnTo>
                        <a:pt x="11" y="0"/>
                      </a:lnTo>
                      <a:lnTo>
                        <a:pt x="11" y="5"/>
                      </a:lnTo>
                      <a:lnTo>
                        <a:pt x="0" y="5"/>
                      </a:lnTo>
                      <a:lnTo>
                        <a:pt x="2"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9" name="Rectangle 1987"/>
                <p:cNvSpPr>
                  <a:spLocks noChangeAspect="1" noChangeArrowheads="1"/>
                </p:cNvSpPr>
                <p:nvPr/>
              </p:nvSpPr>
              <p:spPr bwMode="auto">
                <a:xfrm>
                  <a:off x="4973" y="1387"/>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70" name="Rectangle 1988"/>
                <p:cNvSpPr>
                  <a:spLocks noChangeAspect="1" noChangeArrowheads="1"/>
                </p:cNvSpPr>
                <p:nvPr/>
              </p:nvSpPr>
              <p:spPr bwMode="auto">
                <a:xfrm>
                  <a:off x="4989" y="1387"/>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71" name="Rectangle 1989"/>
                <p:cNvSpPr>
                  <a:spLocks noChangeAspect="1" noChangeArrowheads="1"/>
                </p:cNvSpPr>
                <p:nvPr/>
              </p:nvSpPr>
              <p:spPr bwMode="auto">
                <a:xfrm>
                  <a:off x="5003" y="1387"/>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72" name="Rectangle 1990"/>
                <p:cNvSpPr>
                  <a:spLocks noChangeAspect="1" noChangeArrowheads="1"/>
                </p:cNvSpPr>
                <p:nvPr/>
              </p:nvSpPr>
              <p:spPr bwMode="auto">
                <a:xfrm>
                  <a:off x="5019" y="1387"/>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73" name="Freeform 1991"/>
                <p:cNvSpPr>
                  <a:spLocks noChangeAspect="1"/>
                </p:cNvSpPr>
                <p:nvPr/>
              </p:nvSpPr>
              <p:spPr bwMode="auto">
                <a:xfrm>
                  <a:off x="5033" y="1387"/>
                  <a:ext cx="10" cy="6"/>
                </a:xfrm>
                <a:custGeom>
                  <a:avLst/>
                  <a:gdLst>
                    <a:gd name="T0" fmla="*/ 0 w 10"/>
                    <a:gd name="T1" fmla="*/ 0 h 6"/>
                    <a:gd name="T2" fmla="*/ 9 w 10"/>
                    <a:gd name="T3" fmla="*/ 0 h 6"/>
                    <a:gd name="T4" fmla="*/ 9 w 10"/>
                    <a:gd name="T5" fmla="*/ 5 h 6"/>
                    <a:gd name="T6" fmla="*/ 0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0"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4" name="Rectangle 1992"/>
                <p:cNvSpPr>
                  <a:spLocks noChangeAspect="1" noChangeArrowheads="1"/>
                </p:cNvSpPr>
                <p:nvPr/>
              </p:nvSpPr>
              <p:spPr bwMode="auto">
                <a:xfrm>
                  <a:off x="5049" y="1387"/>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75" name="Freeform 1993"/>
                <p:cNvSpPr>
                  <a:spLocks noChangeAspect="1"/>
                </p:cNvSpPr>
                <p:nvPr/>
              </p:nvSpPr>
              <p:spPr bwMode="auto">
                <a:xfrm>
                  <a:off x="5076" y="1375"/>
                  <a:ext cx="15" cy="6"/>
                </a:xfrm>
                <a:custGeom>
                  <a:avLst/>
                  <a:gdLst>
                    <a:gd name="T0" fmla="*/ 14 w 15"/>
                    <a:gd name="T1" fmla="*/ 0 h 6"/>
                    <a:gd name="T2" fmla="*/ 0 w 15"/>
                    <a:gd name="T3" fmla="*/ 0 h 6"/>
                    <a:gd name="T4" fmla="*/ 0 w 15"/>
                    <a:gd name="T5" fmla="*/ 5 h 6"/>
                    <a:gd name="T6" fmla="*/ 14 w 15"/>
                    <a:gd name="T7" fmla="*/ 5 h 6"/>
                    <a:gd name="T8" fmla="*/ 14 w 1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6">
                      <a:moveTo>
                        <a:pt x="14" y="0"/>
                      </a:moveTo>
                      <a:lnTo>
                        <a:pt x="0" y="0"/>
                      </a:lnTo>
                      <a:lnTo>
                        <a:pt x="0" y="5"/>
                      </a:lnTo>
                      <a:lnTo>
                        <a:pt x="14" y="5"/>
                      </a:lnTo>
                      <a:lnTo>
                        <a:pt x="14"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6" name="Freeform 1994"/>
                <p:cNvSpPr>
                  <a:spLocks noChangeAspect="1"/>
                </p:cNvSpPr>
                <p:nvPr/>
              </p:nvSpPr>
              <p:spPr bwMode="auto">
                <a:xfrm>
                  <a:off x="5063" y="1380"/>
                  <a:ext cx="32" cy="20"/>
                </a:xfrm>
                <a:custGeom>
                  <a:avLst/>
                  <a:gdLst>
                    <a:gd name="T0" fmla="*/ 29 w 32"/>
                    <a:gd name="T1" fmla="*/ 0 h 20"/>
                    <a:gd name="T2" fmla="*/ 4 w 32"/>
                    <a:gd name="T3" fmla="*/ 0 h 20"/>
                    <a:gd name="T4" fmla="*/ 4 w 32"/>
                    <a:gd name="T5" fmla="*/ 7 h 20"/>
                    <a:gd name="T6" fmla="*/ 0 w 32"/>
                    <a:gd name="T7" fmla="*/ 7 h 20"/>
                    <a:gd name="T8" fmla="*/ 0 w 32"/>
                    <a:gd name="T9" fmla="*/ 12 h 20"/>
                    <a:gd name="T10" fmla="*/ 10 w 32"/>
                    <a:gd name="T11" fmla="*/ 12 h 20"/>
                    <a:gd name="T12" fmla="*/ 10 w 32"/>
                    <a:gd name="T13" fmla="*/ 19 h 20"/>
                    <a:gd name="T14" fmla="*/ 31 w 32"/>
                    <a:gd name="T15" fmla="*/ 19 h 20"/>
                    <a:gd name="T16" fmla="*/ 29 w 32"/>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20">
                      <a:moveTo>
                        <a:pt x="29" y="0"/>
                      </a:moveTo>
                      <a:lnTo>
                        <a:pt x="4" y="0"/>
                      </a:lnTo>
                      <a:lnTo>
                        <a:pt x="4" y="7"/>
                      </a:lnTo>
                      <a:lnTo>
                        <a:pt x="0" y="7"/>
                      </a:lnTo>
                      <a:lnTo>
                        <a:pt x="0" y="12"/>
                      </a:lnTo>
                      <a:lnTo>
                        <a:pt x="10" y="12"/>
                      </a:lnTo>
                      <a:lnTo>
                        <a:pt x="10" y="19"/>
                      </a:lnTo>
                      <a:lnTo>
                        <a:pt x="31" y="19"/>
                      </a:lnTo>
                      <a:lnTo>
                        <a:pt x="29"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7" name="Rectangle 1995"/>
                <p:cNvSpPr>
                  <a:spLocks noChangeAspect="1" noChangeArrowheads="1"/>
                </p:cNvSpPr>
                <p:nvPr/>
              </p:nvSpPr>
              <p:spPr bwMode="auto">
                <a:xfrm>
                  <a:off x="5062" y="1375"/>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78" name="Freeform 1996"/>
                <p:cNvSpPr>
                  <a:spLocks noChangeAspect="1"/>
                </p:cNvSpPr>
                <p:nvPr/>
              </p:nvSpPr>
              <p:spPr bwMode="auto">
                <a:xfrm>
                  <a:off x="5047" y="1375"/>
                  <a:ext cx="12" cy="6"/>
                </a:xfrm>
                <a:custGeom>
                  <a:avLst/>
                  <a:gdLst>
                    <a:gd name="T0" fmla="*/ 11 w 12"/>
                    <a:gd name="T1" fmla="*/ 0 h 6"/>
                    <a:gd name="T2" fmla="*/ 0 w 12"/>
                    <a:gd name="T3" fmla="*/ 0 h 6"/>
                    <a:gd name="T4" fmla="*/ 2 w 12"/>
                    <a:gd name="T5" fmla="*/ 5 h 6"/>
                    <a:gd name="T6" fmla="*/ 11 w 12"/>
                    <a:gd name="T7" fmla="*/ 5 h 6"/>
                    <a:gd name="T8" fmla="*/ 11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11" y="0"/>
                      </a:moveTo>
                      <a:lnTo>
                        <a:pt x="0" y="0"/>
                      </a:lnTo>
                      <a:lnTo>
                        <a:pt x="2" y="5"/>
                      </a:lnTo>
                      <a:lnTo>
                        <a:pt x="11" y="5"/>
                      </a:lnTo>
                      <a:lnTo>
                        <a:pt x="11"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9" name="Freeform 1997"/>
                <p:cNvSpPr>
                  <a:spLocks noChangeAspect="1"/>
                </p:cNvSpPr>
                <p:nvPr/>
              </p:nvSpPr>
              <p:spPr bwMode="auto">
                <a:xfrm>
                  <a:off x="5033" y="1375"/>
                  <a:ext cx="10" cy="6"/>
                </a:xfrm>
                <a:custGeom>
                  <a:avLst/>
                  <a:gdLst>
                    <a:gd name="T0" fmla="*/ 9 w 10"/>
                    <a:gd name="T1" fmla="*/ 0 h 6"/>
                    <a:gd name="T2" fmla="*/ 0 w 10"/>
                    <a:gd name="T3" fmla="*/ 0 h 6"/>
                    <a:gd name="T4" fmla="*/ 0 w 10"/>
                    <a:gd name="T5" fmla="*/ 5 h 6"/>
                    <a:gd name="T6" fmla="*/ 9 w 10"/>
                    <a:gd name="T7" fmla="*/ 5 h 6"/>
                    <a:gd name="T8" fmla="*/ 9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9" y="0"/>
                      </a:moveTo>
                      <a:lnTo>
                        <a:pt x="0" y="0"/>
                      </a:lnTo>
                      <a:lnTo>
                        <a:pt x="0" y="5"/>
                      </a:lnTo>
                      <a:lnTo>
                        <a:pt x="9" y="5"/>
                      </a:lnTo>
                      <a:lnTo>
                        <a:pt x="9"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0" name="Rectangle 1998"/>
                <p:cNvSpPr>
                  <a:spLocks noChangeAspect="1" noChangeArrowheads="1"/>
                </p:cNvSpPr>
                <p:nvPr/>
              </p:nvSpPr>
              <p:spPr bwMode="auto">
                <a:xfrm>
                  <a:off x="5019" y="1375"/>
                  <a:ext cx="9"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81" name="Freeform 1999"/>
                <p:cNvSpPr>
                  <a:spLocks noChangeAspect="1"/>
                </p:cNvSpPr>
                <p:nvPr/>
              </p:nvSpPr>
              <p:spPr bwMode="auto">
                <a:xfrm>
                  <a:off x="5003" y="1375"/>
                  <a:ext cx="11" cy="6"/>
                </a:xfrm>
                <a:custGeom>
                  <a:avLst/>
                  <a:gdLst>
                    <a:gd name="T0" fmla="*/ 10 w 11"/>
                    <a:gd name="T1" fmla="*/ 0 h 6"/>
                    <a:gd name="T2" fmla="*/ 0 w 11"/>
                    <a:gd name="T3" fmla="*/ 0 h 6"/>
                    <a:gd name="T4" fmla="*/ 0 w 11"/>
                    <a:gd name="T5" fmla="*/ 5 h 6"/>
                    <a:gd name="T6" fmla="*/ 10 w 11"/>
                    <a:gd name="T7" fmla="*/ 5 h 6"/>
                    <a:gd name="T8" fmla="*/ 1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10" y="0"/>
                      </a:moveTo>
                      <a:lnTo>
                        <a:pt x="0" y="0"/>
                      </a:lnTo>
                      <a:lnTo>
                        <a:pt x="0" y="5"/>
                      </a:lnTo>
                      <a:lnTo>
                        <a:pt x="10" y="5"/>
                      </a:lnTo>
                      <a:lnTo>
                        <a:pt x="1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2" name="Rectangle 2000"/>
                <p:cNvSpPr>
                  <a:spLocks noChangeAspect="1" noChangeArrowheads="1"/>
                </p:cNvSpPr>
                <p:nvPr/>
              </p:nvSpPr>
              <p:spPr bwMode="auto">
                <a:xfrm>
                  <a:off x="4989" y="1375"/>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83" name="Rectangle 2001"/>
                <p:cNvSpPr>
                  <a:spLocks noChangeAspect="1" noChangeArrowheads="1"/>
                </p:cNvSpPr>
                <p:nvPr/>
              </p:nvSpPr>
              <p:spPr bwMode="auto">
                <a:xfrm>
                  <a:off x="4973" y="1375"/>
                  <a:ext cx="12"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84" name="Rectangle 2002"/>
                <p:cNvSpPr>
                  <a:spLocks noChangeAspect="1" noChangeArrowheads="1"/>
                </p:cNvSpPr>
                <p:nvPr/>
              </p:nvSpPr>
              <p:spPr bwMode="auto">
                <a:xfrm>
                  <a:off x="4958" y="1375"/>
                  <a:ext cx="11"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85" name="Rectangle 2003"/>
                <p:cNvSpPr>
                  <a:spLocks noChangeAspect="1" noChangeArrowheads="1"/>
                </p:cNvSpPr>
                <p:nvPr/>
              </p:nvSpPr>
              <p:spPr bwMode="auto">
                <a:xfrm>
                  <a:off x="4944" y="1375"/>
                  <a:ext cx="11"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86" name="Rectangle 2004"/>
                <p:cNvSpPr>
                  <a:spLocks noChangeAspect="1" noChangeArrowheads="1"/>
                </p:cNvSpPr>
                <p:nvPr/>
              </p:nvSpPr>
              <p:spPr bwMode="auto">
                <a:xfrm>
                  <a:off x="4928" y="1375"/>
                  <a:ext cx="11"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87" name="Rectangle 2005"/>
                <p:cNvSpPr>
                  <a:spLocks noChangeAspect="1" noChangeArrowheads="1"/>
                </p:cNvSpPr>
                <p:nvPr/>
              </p:nvSpPr>
              <p:spPr bwMode="auto">
                <a:xfrm>
                  <a:off x="4914" y="1375"/>
                  <a:ext cx="10" cy="5"/>
                </a:xfrm>
                <a:prstGeom prst="rect">
                  <a:avLst/>
                </a:prstGeom>
                <a:solidFill>
                  <a:srgbClr val="ECF3F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sp>
              <p:nvSpPr>
                <p:cNvPr id="288" name="Freeform 2006"/>
                <p:cNvSpPr>
                  <a:spLocks noChangeAspect="1"/>
                </p:cNvSpPr>
                <p:nvPr/>
              </p:nvSpPr>
              <p:spPr bwMode="auto">
                <a:xfrm>
                  <a:off x="4898" y="1375"/>
                  <a:ext cx="12" cy="6"/>
                </a:xfrm>
                <a:custGeom>
                  <a:avLst/>
                  <a:gdLst>
                    <a:gd name="T0" fmla="*/ 9 w 12"/>
                    <a:gd name="T1" fmla="*/ 0 h 6"/>
                    <a:gd name="T2" fmla="*/ 0 w 12"/>
                    <a:gd name="T3" fmla="*/ 0 h 6"/>
                    <a:gd name="T4" fmla="*/ 0 w 12"/>
                    <a:gd name="T5" fmla="*/ 5 h 6"/>
                    <a:gd name="T6" fmla="*/ 9 w 12"/>
                    <a:gd name="T7" fmla="*/ 5 h 6"/>
                    <a:gd name="T8" fmla="*/ 11 w 12"/>
                    <a:gd name="T9" fmla="*/ 0 h 6"/>
                    <a:gd name="T10" fmla="*/ 9 w 1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
                      <a:moveTo>
                        <a:pt x="9" y="0"/>
                      </a:moveTo>
                      <a:lnTo>
                        <a:pt x="0" y="0"/>
                      </a:lnTo>
                      <a:lnTo>
                        <a:pt x="0" y="5"/>
                      </a:lnTo>
                      <a:lnTo>
                        <a:pt x="9" y="5"/>
                      </a:lnTo>
                      <a:lnTo>
                        <a:pt x="11" y="0"/>
                      </a:lnTo>
                      <a:lnTo>
                        <a:pt x="9"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9" name="Freeform 2007"/>
                <p:cNvSpPr>
                  <a:spLocks noChangeAspect="1"/>
                </p:cNvSpPr>
                <p:nvPr/>
              </p:nvSpPr>
              <p:spPr bwMode="auto">
                <a:xfrm>
                  <a:off x="4937" y="1393"/>
                  <a:ext cx="92" cy="7"/>
                </a:xfrm>
                <a:custGeom>
                  <a:avLst/>
                  <a:gdLst>
                    <a:gd name="T0" fmla="*/ 91 w 92"/>
                    <a:gd name="T1" fmla="*/ 0 h 7"/>
                    <a:gd name="T2" fmla="*/ 46 w 92"/>
                    <a:gd name="T3" fmla="*/ 0 h 7"/>
                    <a:gd name="T4" fmla="*/ 0 w 92"/>
                    <a:gd name="T5" fmla="*/ 0 h 7"/>
                    <a:gd name="T6" fmla="*/ 0 w 92"/>
                    <a:gd name="T7" fmla="*/ 6 h 7"/>
                    <a:gd name="T8" fmla="*/ 46 w 92"/>
                    <a:gd name="T9" fmla="*/ 6 h 7"/>
                    <a:gd name="T10" fmla="*/ 91 w 92"/>
                    <a:gd name="T11" fmla="*/ 6 h 7"/>
                    <a:gd name="T12" fmla="*/ 91 w 92"/>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7">
                      <a:moveTo>
                        <a:pt x="91" y="0"/>
                      </a:moveTo>
                      <a:lnTo>
                        <a:pt x="46" y="0"/>
                      </a:lnTo>
                      <a:lnTo>
                        <a:pt x="0" y="0"/>
                      </a:lnTo>
                      <a:lnTo>
                        <a:pt x="0" y="6"/>
                      </a:lnTo>
                      <a:lnTo>
                        <a:pt x="46" y="6"/>
                      </a:lnTo>
                      <a:lnTo>
                        <a:pt x="91" y="6"/>
                      </a:lnTo>
                      <a:lnTo>
                        <a:pt x="91"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0" name="Freeform 2008"/>
                <p:cNvSpPr>
                  <a:spLocks noChangeAspect="1"/>
                </p:cNvSpPr>
                <p:nvPr/>
              </p:nvSpPr>
              <p:spPr bwMode="auto">
                <a:xfrm>
                  <a:off x="5159" y="1380"/>
                  <a:ext cx="10" cy="8"/>
                </a:xfrm>
                <a:custGeom>
                  <a:avLst/>
                  <a:gdLst>
                    <a:gd name="T0" fmla="*/ 0 w 10"/>
                    <a:gd name="T1" fmla="*/ 0 h 8"/>
                    <a:gd name="T2" fmla="*/ 9 w 10"/>
                    <a:gd name="T3" fmla="*/ 0 h 8"/>
                    <a:gd name="T4" fmla="*/ 9 w 10"/>
                    <a:gd name="T5" fmla="*/ 7 h 8"/>
                    <a:gd name="T6" fmla="*/ 2 w 10"/>
                    <a:gd name="T7" fmla="*/ 7 h 8"/>
                    <a:gd name="T8" fmla="*/ 0 w 10"/>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8">
                      <a:moveTo>
                        <a:pt x="0" y="0"/>
                      </a:moveTo>
                      <a:lnTo>
                        <a:pt x="9" y="0"/>
                      </a:lnTo>
                      <a:lnTo>
                        <a:pt x="9" y="7"/>
                      </a:lnTo>
                      <a:lnTo>
                        <a:pt x="2"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1" name="Freeform 2009"/>
                <p:cNvSpPr>
                  <a:spLocks noChangeAspect="1"/>
                </p:cNvSpPr>
                <p:nvPr/>
              </p:nvSpPr>
              <p:spPr bwMode="auto">
                <a:xfrm>
                  <a:off x="5172" y="1380"/>
                  <a:ext cx="12" cy="8"/>
                </a:xfrm>
                <a:custGeom>
                  <a:avLst/>
                  <a:gdLst>
                    <a:gd name="T0" fmla="*/ 0 w 12"/>
                    <a:gd name="T1" fmla="*/ 0 h 8"/>
                    <a:gd name="T2" fmla="*/ 9 w 12"/>
                    <a:gd name="T3" fmla="*/ 0 h 8"/>
                    <a:gd name="T4" fmla="*/ 11 w 12"/>
                    <a:gd name="T5" fmla="*/ 7 h 8"/>
                    <a:gd name="T6" fmla="*/ 2 w 12"/>
                    <a:gd name="T7" fmla="*/ 7 h 8"/>
                    <a:gd name="T8" fmla="*/ 0 w 1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0" y="0"/>
                      </a:moveTo>
                      <a:lnTo>
                        <a:pt x="9" y="0"/>
                      </a:lnTo>
                      <a:lnTo>
                        <a:pt x="11" y="7"/>
                      </a:lnTo>
                      <a:lnTo>
                        <a:pt x="2"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2" name="Freeform 2010"/>
                <p:cNvSpPr>
                  <a:spLocks noChangeAspect="1"/>
                </p:cNvSpPr>
                <p:nvPr/>
              </p:nvSpPr>
              <p:spPr bwMode="auto">
                <a:xfrm>
                  <a:off x="5186" y="1380"/>
                  <a:ext cx="12" cy="8"/>
                </a:xfrm>
                <a:custGeom>
                  <a:avLst/>
                  <a:gdLst>
                    <a:gd name="T0" fmla="*/ 0 w 12"/>
                    <a:gd name="T1" fmla="*/ 0 h 8"/>
                    <a:gd name="T2" fmla="*/ 9 w 12"/>
                    <a:gd name="T3" fmla="*/ 0 h 8"/>
                    <a:gd name="T4" fmla="*/ 11 w 12"/>
                    <a:gd name="T5" fmla="*/ 7 h 8"/>
                    <a:gd name="T6" fmla="*/ 2 w 12"/>
                    <a:gd name="T7" fmla="*/ 7 h 8"/>
                    <a:gd name="T8" fmla="*/ 0 w 1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
                      <a:moveTo>
                        <a:pt x="0" y="0"/>
                      </a:moveTo>
                      <a:lnTo>
                        <a:pt x="9" y="0"/>
                      </a:lnTo>
                      <a:lnTo>
                        <a:pt x="11" y="7"/>
                      </a:lnTo>
                      <a:lnTo>
                        <a:pt x="2" y="7"/>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3" name="Freeform 2011"/>
                <p:cNvSpPr>
                  <a:spLocks noChangeAspect="1"/>
                </p:cNvSpPr>
                <p:nvPr/>
              </p:nvSpPr>
              <p:spPr bwMode="auto">
                <a:xfrm>
                  <a:off x="5160" y="1387"/>
                  <a:ext cx="11" cy="6"/>
                </a:xfrm>
                <a:custGeom>
                  <a:avLst/>
                  <a:gdLst>
                    <a:gd name="T0" fmla="*/ 0 w 11"/>
                    <a:gd name="T1" fmla="*/ 0 h 6"/>
                    <a:gd name="T2" fmla="*/ 8 w 11"/>
                    <a:gd name="T3" fmla="*/ 0 h 6"/>
                    <a:gd name="T4" fmla="*/ 10 w 11"/>
                    <a:gd name="T5" fmla="*/ 5 h 6"/>
                    <a:gd name="T6" fmla="*/ 2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8" y="0"/>
                      </a:lnTo>
                      <a:lnTo>
                        <a:pt x="10"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4" name="Freeform 2012"/>
                <p:cNvSpPr>
                  <a:spLocks noChangeAspect="1"/>
                </p:cNvSpPr>
                <p:nvPr/>
              </p:nvSpPr>
              <p:spPr bwMode="auto">
                <a:xfrm>
                  <a:off x="5174" y="1387"/>
                  <a:ext cx="12" cy="6"/>
                </a:xfrm>
                <a:custGeom>
                  <a:avLst/>
                  <a:gdLst>
                    <a:gd name="T0" fmla="*/ 0 w 12"/>
                    <a:gd name="T1" fmla="*/ 0 h 6"/>
                    <a:gd name="T2" fmla="*/ 9 w 12"/>
                    <a:gd name="T3" fmla="*/ 0 h 6"/>
                    <a:gd name="T4" fmla="*/ 11 w 12"/>
                    <a:gd name="T5" fmla="*/ 5 h 6"/>
                    <a:gd name="T6" fmla="*/ 2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9" y="0"/>
                      </a:lnTo>
                      <a:lnTo>
                        <a:pt x="11"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5" name="Freeform 2013"/>
                <p:cNvSpPr>
                  <a:spLocks noChangeAspect="1"/>
                </p:cNvSpPr>
                <p:nvPr/>
              </p:nvSpPr>
              <p:spPr bwMode="auto">
                <a:xfrm>
                  <a:off x="5188" y="1387"/>
                  <a:ext cx="12" cy="6"/>
                </a:xfrm>
                <a:custGeom>
                  <a:avLst/>
                  <a:gdLst>
                    <a:gd name="T0" fmla="*/ 0 w 12"/>
                    <a:gd name="T1" fmla="*/ 0 h 6"/>
                    <a:gd name="T2" fmla="*/ 9 w 12"/>
                    <a:gd name="T3" fmla="*/ 0 h 6"/>
                    <a:gd name="T4" fmla="*/ 11 w 12"/>
                    <a:gd name="T5" fmla="*/ 5 h 6"/>
                    <a:gd name="T6" fmla="*/ 2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9" y="0"/>
                      </a:lnTo>
                      <a:lnTo>
                        <a:pt x="11"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6" name="Freeform 2014"/>
                <p:cNvSpPr>
                  <a:spLocks noChangeAspect="1"/>
                </p:cNvSpPr>
                <p:nvPr/>
              </p:nvSpPr>
              <p:spPr bwMode="auto">
                <a:xfrm>
                  <a:off x="5158" y="1375"/>
                  <a:ext cx="10" cy="6"/>
                </a:xfrm>
                <a:custGeom>
                  <a:avLst/>
                  <a:gdLst>
                    <a:gd name="T0" fmla="*/ 0 w 10"/>
                    <a:gd name="T1" fmla="*/ 0 h 6"/>
                    <a:gd name="T2" fmla="*/ 9 w 10"/>
                    <a:gd name="T3" fmla="*/ 0 h 6"/>
                    <a:gd name="T4" fmla="*/ 9 w 10"/>
                    <a:gd name="T5" fmla="*/ 5 h 6"/>
                    <a:gd name="T6" fmla="*/ 2 w 10"/>
                    <a:gd name="T7" fmla="*/ 5 h 6"/>
                    <a:gd name="T8" fmla="*/ 0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0" y="0"/>
                      </a:moveTo>
                      <a:lnTo>
                        <a:pt x="9" y="0"/>
                      </a:lnTo>
                      <a:lnTo>
                        <a:pt x="9" y="5"/>
                      </a:lnTo>
                      <a:lnTo>
                        <a:pt x="2"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7" name="Freeform 2015"/>
                <p:cNvSpPr>
                  <a:spLocks noChangeAspect="1"/>
                </p:cNvSpPr>
                <p:nvPr/>
              </p:nvSpPr>
              <p:spPr bwMode="auto">
                <a:xfrm>
                  <a:off x="5171" y="1375"/>
                  <a:ext cx="12" cy="6"/>
                </a:xfrm>
                <a:custGeom>
                  <a:avLst/>
                  <a:gdLst>
                    <a:gd name="T0" fmla="*/ 0 w 12"/>
                    <a:gd name="T1" fmla="*/ 0 h 6"/>
                    <a:gd name="T2" fmla="*/ 9 w 12"/>
                    <a:gd name="T3" fmla="*/ 0 h 6"/>
                    <a:gd name="T4" fmla="*/ 11 w 12"/>
                    <a:gd name="T5" fmla="*/ 5 h 6"/>
                    <a:gd name="T6" fmla="*/ 1 w 12"/>
                    <a:gd name="T7" fmla="*/ 5 h 6"/>
                    <a:gd name="T8" fmla="*/ 0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0"/>
                      </a:moveTo>
                      <a:lnTo>
                        <a:pt x="9" y="0"/>
                      </a:lnTo>
                      <a:lnTo>
                        <a:pt x="11" y="5"/>
                      </a:lnTo>
                      <a:lnTo>
                        <a:pt x="1"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8" name="Freeform 2016"/>
                <p:cNvSpPr>
                  <a:spLocks noChangeAspect="1"/>
                </p:cNvSpPr>
                <p:nvPr/>
              </p:nvSpPr>
              <p:spPr bwMode="auto">
                <a:xfrm>
                  <a:off x="5185" y="1375"/>
                  <a:ext cx="11" cy="6"/>
                </a:xfrm>
                <a:custGeom>
                  <a:avLst/>
                  <a:gdLst>
                    <a:gd name="T0" fmla="*/ 0 w 11"/>
                    <a:gd name="T1" fmla="*/ 0 h 6"/>
                    <a:gd name="T2" fmla="*/ 8 w 11"/>
                    <a:gd name="T3" fmla="*/ 0 h 6"/>
                    <a:gd name="T4" fmla="*/ 10 w 11"/>
                    <a:gd name="T5" fmla="*/ 5 h 6"/>
                    <a:gd name="T6" fmla="*/ 1 w 11"/>
                    <a:gd name="T7" fmla="*/ 5 h 6"/>
                    <a:gd name="T8" fmla="*/ 0 w 1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6">
                      <a:moveTo>
                        <a:pt x="0" y="0"/>
                      </a:moveTo>
                      <a:lnTo>
                        <a:pt x="8" y="0"/>
                      </a:lnTo>
                      <a:lnTo>
                        <a:pt x="10" y="5"/>
                      </a:lnTo>
                      <a:lnTo>
                        <a:pt x="1" y="5"/>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9" name="Freeform 2017"/>
                <p:cNvSpPr>
                  <a:spLocks noChangeAspect="1"/>
                </p:cNvSpPr>
                <p:nvPr/>
              </p:nvSpPr>
              <p:spPr bwMode="auto">
                <a:xfrm>
                  <a:off x="5162" y="1393"/>
                  <a:ext cx="24" cy="7"/>
                </a:xfrm>
                <a:custGeom>
                  <a:avLst/>
                  <a:gdLst>
                    <a:gd name="T0" fmla="*/ 0 w 24"/>
                    <a:gd name="T1" fmla="*/ 0 h 7"/>
                    <a:gd name="T2" fmla="*/ 23 w 24"/>
                    <a:gd name="T3" fmla="*/ 0 h 7"/>
                    <a:gd name="T4" fmla="*/ 23 w 24"/>
                    <a:gd name="T5" fmla="*/ 6 h 7"/>
                    <a:gd name="T6" fmla="*/ 2 w 24"/>
                    <a:gd name="T7" fmla="*/ 6 h 7"/>
                    <a:gd name="T8" fmla="*/ 0 w 2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
                      <a:moveTo>
                        <a:pt x="0" y="0"/>
                      </a:moveTo>
                      <a:lnTo>
                        <a:pt x="23" y="0"/>
                      </a:lnTo>
                      <a:lnTo>
                        <a:pt x="23" y="6"/>
                      </a:lnTo>
                      <a:lnTo>
                        <a:pt x="2" y="6"/>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0" name="Freeform 2018"/>
                <p:cNvSpPr>
                  <a:spLocks noChangeAspect="1"/>
                </p:cNvSpPr>
                <p:nvPr/>
              </p:nvSpPr>
              <p:spPr bwMode="auto">
                <a:xfrm>
                  <a:off x="5188" y="1393"/>
                  <a:ext cx="12" cy="7"/>
                </a:xfrm>
                <a:custGeom>
                  <a:avLst/>
                  <a:gdLst>
                    <a:gd name="T0" fmla="*/ 0 w 12"/>
                    <a:gd name="T1" fmla="*/ 0 h 7"/>
                    <a:gd name="T2" fmla="*/ 9 w 12"/>
                    <a:gd name="T3" fmla="*/ 0 h 7"/>
                    <a:gd name="T4" fmla="*/ 11 w 12"/>
                    <a:gd name="T5" fmla="*/ 6 h 7"/>
                    <a:gd name="T6" fmla="*/ 2 w 12"/>
                    <a:gd name="T7" fmla="*/ 6 h 7"/>
                    <a:gd name="T8" fmla="*/ 0 w 12"/>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7">
                      <a:moveTo>
                        <a:pt x="0" y="0"/>
                      </a:moveTo>
                      <a:lnTo>
                        <a:pt x="9" y="0"/>
                      </a:lnTo>
                      <a:lnTo>
                        <a:pt x="11" y="6"/>
                      </a:lnTo>
                      <a:lnTo>
                        <a:pt x="2" y="6"/>
                      </a:lnTo>
                      <a:lnTo>
                        <a:pt x="0" y="0"/>
                      </a:lnTo>
                    </a:path>
                  </a:pathLst>
                </a:custGeom>
                <a:solidFill>
                  <a:srgbClr val="ECF3F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1" name="Freeform 2019"/>
                <p:cNvSpPr>
                  <a:spLocks noChangeAspect="1"/>
                </p:cNvSpPr>
                <p:nvPr/>
              </p:nvSpPr>
              <p:spPr bwMode="auto">
                <a:xfrm>
                  <a:off x="5108" y="1393"/>
                  <a:ext cx="11" cy="7"/>
                </a:xfrm>
                <a:custGeom>
                  <a:avLst/>
                  <a:gdLst>
                    <a:gd name="T0" fmla="*/ 0 w 11"/>
                    <a:gd name="T1" fmla="*/ 0 h 7"/>
                    <a:gd name="T2" fmla="*/ 8 w 11"/>
                    <a:gd name="T3" fmla="*/ 0 h 7"/>
                    <a:gd name="T4" fmla="*/ 10 w 11"/>
                    <a:gd name="T5" fmla="*/ 6 h 7"/>
                    <a:gd name="T6" fmla="*/ 0 w 11"/>
                    <a:gd name="T7" fmla="*/ 6 h 7"/>
                    <a:gd name="T8" fmla="*/ 0 w 11"/>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7">
                      <a:moveTo>
                        <a:pt x="0" y="0"/>
                      </a:moveTo>
                      <a:lnTo>
                        <a:pt x="8" y="0"/>
                      </a:lnTo>
                      <a:lnTo>
                        <a:pt x="10" y="6"/>
                      </a:lnTo>
                      <a:lnTo>
                        <a:pt x="0" y="6"/>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2" name="Freeform 2020"/>
                <p:cNvSpPr>
                  <a:spLocks noChangeAspect="1"/>
                </p:cNvSpPr>
                <p:nvPr/>
              </p:nvSpPr>
              <p:spPr bwMode="auto">
                <a:xfrm>
                  <a:off x="5122" y="1393"/>
                  <a:ext cx="12" cy="7"/>
                </a:xfrm>
                <a:custGeom>
                  <a:avLst/>
                  <a:gdLst>
                    <a:gd name="T0" fmla="*/ 0 w 12"/>
                    <a:gd name="T1" fmla="*/ 0 h 7"/>
                    <a:gd name="T2" fmla="*/ 9 w 12"/>
                    <a:gd name="T3" fmla="*/ 0 h 7"/>
                    <a:gd name="T4" fmla="*/ 11 w 12"/>
                    <a:gd name="T5" fmla="*/ 6 h 7"/>
                    <a:gd name="T6" fmla="*/ 2 w 12"/>
                    <a:gd name="T7" fmla="*/ 6 h 7"/>
                    <a:gd name="T8" fmla="*/ 0 w 12"/>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7">
                      <a:moveTo>
                        <a:pt x="0" y="0"/>
                      </a:moveTo>
                      <a:lnTo>
                        <a:pt x="9" y="0"/>
                      </a:lnTo>
                      <a:lnTo>
                        <a:pt x="11" y="6"/>
                      </a:lnTo>
                      <a:lnTo>
                        <a:pt x="2" y="6"/>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3" name="Freeform 2021"/>
                <p:cNvSpPr>
                  <a:spLocks noChangeAspect="1"/>
                </p:cNvSpPr>
                <p:nvPr/>
              </p:nvSpPr>
              <p:spPr bwMode="auto">
                <a:xfrm>
                  <a:off x="5136" y="1393"/>
                  <a:ext cx="12" cy="7"/>
                </a:xfrm>
                <a:custGeom>
                  <a:avLst/>
                  <a:gdLst>
                    <a:gd name="T0" fmla="*/ 0 w 12"/>
                    <a:gd name="T1" fmla="*/ 0 h 7"/>
                    <a:gd name="T2" fmla="*/ 9 w 12"/>
                    <a:gd name="T3" fmla="*/ 0 h 7"/>
                    <a:gd name="T4" fmla="*/ 11 w 12"/>
                    <a:gd name="T5" fmla="*/ 6 h 7"/>
                    <a:gd name="T6" fmla="*/ 2 w 12"/>
                    <a:gd name="T7" fmla="*/ 6 h 7"/>
                    <a:gd name="T8" fmla="*/ 0 w 12"/>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7">
                      <a:moveTo>
                        <a:pt x="0" y="0"/>
                      </a:moveTo>
                      <a:lnTo>
                        <a:pt x="9" y="0"/>
                      </a:lnTo>
                      <a:lnTo>
                        <a:pt x="11" y="6"/>
                      </a:lnTo>
                      <a:lnTo>
                        <a:pt x="2" y="6"/>
                      </a:lnTo>
                      <a:lnTo>
                        <a:pt x="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4" name="Freeform 2022"/>
                <p:cNvSpPr>
                  <a:spLocks noChangeAspect="1"/>
                </p:cNvSpPr>
                <p:nvPr/>
              </p:nvSpPr>
              <p:spPr bwMode="auto">
                <a:xfrm>
                  <a:off x="4867" y="1375"/>
                  <a:ext cx="31" cy="25"/>
                </a:xfrm>
                <a:custGeom>
                  <a:avLst/>
                  <a:gdLst>
                    <a:gd name="T0" fmla="*/ 22 w 31"/>
                    <a:gd name="T1" fmla="*/ 17 h 25"/>
                    <a:gd name="T2" fmla="*/ 28 w 31"/>
                    <a:gd name="T3" fmla="*/ 17 h 25"/>
                    <a:gd name="T4" fmla="*/ 30 w 31"/>
                    <a:gd name="T5" fmla="*/ 12 h 25"/>
                    <a:gd name="T6" fmla="*/ 21 w 31"/>
                    <a:gd name="T7" fmla="*/ 12 h 25"/>
                    <a:gd name="T8" fmla="*/ 22 w 31"/>
                    <a:gd name="T9" fmla="*/ 5 h 25"/>
                    <a:gd name="T10" fmla="*/ 26 w 31"/>
                    <a:gd name="T11" fmla="*/ 5 h 25"/>
                    <a:gd name="T12" fmla="*/ 26 w 31"/>
                    <a:gd name="T13" fmla="*/ 0 h 25"/>
                    <a:gd name="T14" fmla="*/ 6 w 31"/>
                    <a:gd name="T15" fmla="*/ 0 h 25"/>
                    <a:gd name="T16" fmla="*/ 0 w 31"/>
                    <a:gd name="T17" fmla="*/ 24 h 25"/>
                    <a:gd name="T18" fmla="*/ 22 w 31"/>
                    <a:gd name="T19" fmla="*/ 24 h 25"/>
                    <a:gd name="T20" fmla="*/ 22 w 31"/>
                    <a:gd name="T21" fmla="*/ 1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25">
                      <a:moveTo>
                        <a:pt x="22" y="17"/>
                      </a:moveTo>
                      <a:lnTo>
                        <a:pt x="28" y="17"/>
                      </a:lnTo>
                      <a:lnTo>
                        <a:pt x="30" y="12"/>
                      </a:lnTo>
                      <a:lnTo>
                        <a:pt x="21" y="12"/>
                      </a:lnTo>
                      <a:lnTo>
                        <a:pt x="22" y="5"/>
                      </a:lnTo>
                      <a:lnTo>
                        <a:pt x="26" y="5"/>
                      </a:lnTo>
                      <a:lnTo>
                        <a:pt x="26" y="0"/>
                      </a:lnTo>
                      <a:lnTo>
                        <a:pt x="6" y="0"/>
                      </a:lnTo>
                      <a:lnTo>
                        <a:pt x="0" y="24"/>
                      </a:lnTo>
                      <a:lnTo>
                        <a:pt x="22" y="24"/>
                      </a:lnTo>
                      <a:lnTo>
                        <a:pt x="22" y="17"/>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5" name="Freeform 2023"/>
                <p:cNvSpPr>
                  <a:spLocks noChangeAspect="1"/>
                </p:cNvSpPr>
                <p:nvPr/>
              </p:nvSpPr>
              <p:spPr bwMode="auto">
                <a:xfrm>
                  <a:off x="5032" y="1393"/>
                  <a:ext cx="23" cy="7"/>
                </a:xfrm>
                <a:custGeom>
                  <a:avLst/>
                  <a:gdLst>
                    <a:gd name="T0" fmla="*/ 20 w 23"/>
                    <a:gd name="T1" fmla="*/ 0 h 7"/>
                    <a:gd name="T2" fmla="*/ 0 w 23"/>
                    <a:gd name="T3" fmla="*/ 0 h 7"/>
                    <a:gd name="T4" fmla="*/ 2 w 23"/>
                    <a:gd name="T5" fmla="*/ 6 h 7"/>
                    <a:gd name="T6" fmla="*/ 22 w 23"/>
                    <a:gd name="T7" fmla="*/ 6 h 7"/>
                    <a:gd name="T8" fmla="*/ 20 w 23"/>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7">
                      <a:moveTo>
                        <a:pt x="20" y="0"/>
                      </a:moveTo>
                      <a:lnTo>
                        <a:pt x="0" y="0"/>
                      </a:lnTo>
                      <a:lnTo>
                        <a:pt x="2" y="6"/>
                      </a:lnTo>
                      <a:lnTo>
                        <a:pt x="22" y="6"/>
                      </a:lnTo>
                      <a:lnTo>
                        <a:pt x="20" y="0"/>
                      </a:lnTo>
                    </a:path>
                  </a:pathLst>
                </a:custGeom>
                <a:solidFill>
                  <a:srgbClr val="ACB3B3"/>
                </a:solidFill>
                <a:ln>
                  <a:noFill/>
                </a:ln>
                <a:effectLst/>
                <a:extLst>
                  <a:ext uri="{91240B29-F687-4F45-9708-019B960494DF}">
                    <a14:hiddenLine xmlns:a14="http://schemas.microsoft.com/office/drawing/2010/main" w="9525" cap="rnd">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6" name="Rectangle 2024"/>
                <p:cNvSpPr>
                  <a:spLocks noChangeAspect="1" noChangeArrowheads="1"/>
                </p:cNvSpPr>
                <p:nvPr/>
              </p:nvSpPr>
              <p:spPr bwMode="auto">
                <a:xfrm>
                  <a:off x="4909" y="1393"/>
                  <a:ext cx="22" cy="7"/>
                </a:xfrm>
                <a:prstGeom prst="rect">
                  <a:avLst/>
                </a:prstGeom>
                <a:solidFill>
                  <a:srgbClr val="ACB3B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TW" altLang="en-US">
                    <a:ea typeface="新細明體" pitchFamily="18" charset="-120"/>
                  </a:endParaRPr>
                </a:p>
              </p:txBody>
            </p:sp>
          </p:grpSp>
        </p:grpSp>
        <p:sp>
          <p:nvSpPr>
            <p:cNvPr id="156" name="Text Box 2025"/>
            <p:cNvSpPr txBox="1">
              <a:spLocks noChangeArrowheads="1"/>
            </p:cNvSpPr>
            <p:nvPr/>
          </p:nvSpPr>
          <p:spPr bwMode="auto">
            <a:xfrm>
              <a:off x="6282056" y="3433524"/>
              <a:ext cx="1161603" cy="52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200" b="1" smtClean="0">
                  <a:ea typeface="新細明體" pitchFamily="18" charset="-120"/>
                </a:rPr>
                <a:t>Simulation </a:t>
              </a:r>
              <a:r>
                <a:rPr lang="en-US" altLang="zh-TW" sz="1200" b="1" dirty="0">
                  <a:ea typeface="新細明體" pitchFamily="18" charset="-120"/>
                </a:rPr>
                <a:t>of workstation</a:t>
              </a:r>
              <a:endParaRPr lang="zh-TW" altLang="en-US" dirty="0">
                <a:latin typeface="Arial" charset="0"/>
                <a:ea typeface="新細明體" pitchFamily="18" charset="-120"/>
              </a:endParaRPr>
            </a:p>
          </p:txBody>
        </p:sp>
        <p:sp>
          <p:nvSpPr>
            <p:cNvPr id="157" name="Line 2026"/>
            <p:cNvSpPr>
              <a:spLocks noChangeShapeType="1"/>
            </p:cNvSpPr>
            <p:nvPr/>
          </p:nvSpPr>
          <p:spPr bwMode="auto">
            <a:xfrm>
              <a:off x="7128016" y="3327075"/>
              <a:ext cx="21185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58" name="Picture 20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7177" y="3953710"/>
              <a:ext cx="634100" cy="11813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9" name="Group 2028"/>
            <p:cNvGrpSpPr>
              <a:grpSpLocks/>
            </p:cNvGrpSpPr>
            <p:nvPr/>
          </p:nvGrpSpPr>
          <p:grpSpPr bwMode="auto">
            <a:xfrm>
              <a:off x="4325321" y="4150176"/>
              <a:ext cx="1959315" cy="1104468"/>
              <a:chOff x="8020" y="4497"/>
              <a:chExt cx="3336" cy="1624"/>
            </a:xfrm>
          </p:grpSpPr>
          <p:sp>
            <p:nvSpPr>
              <p:cNvPr id="189" name="Text Box 2029"/>
              <p:cNvSpPr txBox="1">
                <a:spLocks noChangeArrowheads="1"/>
              </p:cNvSpPr>
              <p:nvPr/>
            </p:nvSpPr>
            <p:spPr bwMode="auto">
              <a:xfrm>
                <a:off x="8020" y="4497"/>
                <a:ext cx="1260"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000" b="1" dirty="0" smtClean="0">
                    <a:ea typeface="新細明體" pitchFamily="18" charset="-120"/>
                  </a:rPr>
                  <a:t>SWITCH/</a:t>
                </a:r>
              </a:p>
              <a:p>
                <a:r>
                  <a:rPr lang="en-US" altLang="zh-TW" sz="1000" b="1" dirty="0" smtClean="0">
                    <a:ea typeface="新細明體" pitchFamily="18" charset="-120"/>
                  </a:rPr>
                  <a:t>ROUTER</a:t>
                </a:r>
                <a:endParaRPr lang="en-US" altLang="zh-TW" dirty="0">
                  <a:latin typeface="Arial" charset="0"/>
                  <a:ea typeface="新細明體" pitchFamily="18" charset="-120"/>
                </a:endParaRPr>
              </a:p>
            </p:txBody>
          </p:sp>
          <p:sp>
            <p:nvSpPr>
              <p:cNvPr id="190" name="Text Box 2030"/>
              <p:cNvSpPr txBox="1">
                <a:spLocks noChangeArrowheads="1"/>
              </p:cNvSpPr>
              <p:nvPr/>
            </p:nvSpPr>
            <p:spPr bwMode="auto">
              <a:xfrm>
                <a:off x="8615" y="5221"/>
                <a:ext cx="118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endParaRPr lang="en-US" altLang="zh-TW" dirty="0">
                  <a:latin typeface="Arial" charset="0"/>
                  <a:ea typeface="新細明體" pitchFamily="18" charset="-120"/>
                </a:endParaRPr>
              </a:p>
            </p:txBody>
          </p:sp>
          <p:sp>
            <p:nvSpPr>
              <p:cNvPr id="2082" name="Text Box 2029"/>
              <p:cNvSpPr txBox="1">
                <a:spLocks noChangeArrowheads="1"/>
              </p:cNvSpPr>
              <p:nvPr/>
            </p:nvSpPr>
            <p:spPr bwMode="auto">
              <a:xfrm>
                <a:off x="10096" y="4601"/>
                <a:ext cx="1260"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000" b="1" dirty="0" smtClean="0">
                    <a:ea typeface="新細明體" pitchFamily="18" charset="-120"/>
                  </a:rPr>
                  <a:t>SWITCH/</a:t>
                </a:r>
              </a:p>
              <a:p>
                <a:r>
                  <a:rPr lang="en-US" altLang="zh-TW" sz="1000" b="1" dirty="0" smtClean="0">
                    <a:ea typeface="新細明體" pitchFamily="18" charset="-120"/>
                  </a:rPr>
                  <a:t>ROUTER</a:t>
                </a:r>
                <a:endParaRPr lang="en-US" altLang="zh-TW" dirty="0">
                  <a:latin typeface="Arial" charset="0"/>
                  <a:ea typeface="新細明體" pitchFamily="18" charset="-120"/>
                </a:endParaRPr>
              </a:p>
            </p:txBody>
          </p:sp>
        </p:grpSp>
        <p:pic>
          <p:nvPicPr>
            <p:cNvPr id="160" name="Picture 20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5320" y="4052585"/>
              <a:ext cx="634100" cy="11685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 name="Line 2032"/>
            <p:cNvSpPr>
              <a:spLocks noChangeShapeType="1"/>
            </p:cNvSpPr>
            <p:nvPr/>
          </p:nvSpPr>
          <p:spPr bwMode="auto">
            <a:xfrm flipV="1">
              <a:off x="5171277" y="4035892"/>
              <a:ext cx="529643"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 name="Line 2033"/>
            <p:cNvSpPr>
              <a:spLocks noChangeShapeType="1"/>
            </p:cNvSpPr>
            <p:nvPr/>
          </p:nvSpPr>
          <p:spPr bwMode="auto">
            <a:xfrm flipH="1">
              <a:off x="4853491" y="2877644"/>
              <a:ext cx="847430" cy="1174941"/>
            </a:xfrm>
            <a:prstGeom prst="line">
              <a:avLst/>
            </a:prstGeom>
            <a:noFill/>
            <a:ln w="317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63" name="Line 2034"/>
            <p:cNvSpPr>
              <a:spLocks noChangeShapeType="1"/>
            </p:cNvSpPr>
            <p:nvPr/>
          </p:nvSpPr>
          <p:spPr bwMode="auto">
            <a:xfrm flipH="1">
              <a:off x="5065349" y="2780054"/>
              <a:ext cx="845959" cy="1173657"/>
            </a:xfrm>
            <a:prstGeom prst="line">
              <a:avLst/>
            </a:prstGeom>
            <a:noFill/>
            <a:ln w="317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64" name="Text Box 2035"/>
            <p:cNvSpPr txBox="1">
              <a:spLocks noChangeArrowheads="1"/>
            </p:cNvSpPr>
            <p:nvPr/>
          </p:nvSpPr>
          <p:spPr bwMode="auto">
            <a:xfrm>
              <a:off x="3840547" y="4932185"/>
              <a:ext cx="1095333" cy="29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200" b="1">
                  <a:ea typeface="新細明體" pitchFamily="18" charset="-120"/>
                </a:rPr>
                <a:t>main sub-control center</a:t>
              </a:r>
              <a:endParaRPr lang="zh-TW" altLang="en-US">
                <a:latin typeface="Arial" charset="0"/>
                <a:ea typeface="新細明體" pitchFamily="18" charset="-120"/>
              </a:endParaRPr>
            </a:p>
          </p:txBody>
        </p:sp>
        <p:sp>
          <p:nvSpPr>
            <p:cNvPr id="165" name="Text Box 2036"/>
            <p:cNvSpPr txBox="1">
              <a:spLocks noChangeArrowheads="1"/>
            </p:cNvSpPr>
            <p:nvPr/>
          </p:nvSpPr>
          <p:spPr bwMode="auto">
            <a:xfrm>
              <a:off x="5700921" y="4932185"/>
              <a:ext cx="1356576" cy="42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200" b="1" dirty="0">
                  <a:ea typeface="新細明體" pitchFamily="18" charset="-120"/>
                </a:rPr>
                <a:t>Secondary sub-control center</a:t>
              </a:r>
              <a:endParaRPr lang="zh-TW" altLang="en-US" dirty="0">
                <a:latin typeface="Arial" charset="0"/>
                <a:ea typeface="新細明體" pitchFamily="18" charset="-120"/>
              </a:endParaRPr>
            </a:p>
          </p:txBody>
        </p:sp>
        <p:sp>
          <p:nvSpPr>
            <p:cNvPr id="166" name="Line 2037"/>
            <p:cNvSpPr>
              <a:spLocks noChangeShapeType="1"/>
            </p:cNvSpPr>
            <p:nvPr/>
          </p:nvSpPr>
          <p:spPr bwMode="auto">
            <a:xfrm flipV="1">
              <a:off x="1469658" y="3497859"/>
              <a:ext cx="0" cy="975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 name="Line 2038"/>
            <p:cNvSpPr>
              <a:spLocks noChangeShapeType="1"/>
            </p:cNvSpPr>
            <p:nvPr/>
          </p:nvSpPr>
          <p:spPr bwMode="auto">
            <a:xfrm flipV="1">
              <a:off x="1469658" y="3490155"/>
              <a:ext cx="126967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 name="Line 2039"/>
            <p:cNvSpPr>
              <a:spLocks noChangeShapeType="1"/>
            </p:cNvSpPr>
            <p:nvPr/>
          </p:nvSpPr>
          <p:spPr bwMode="auto">
            <a:xfrm>
              <a:off x="2103760" y="4737004"/>
              <a:ext cx="423715"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 name="Line 2040"/>
            <p:cNvSpPr>
              <a:spLocks noChangeShapeType="1"/>
            </p:cNvSpPr>
            <p:nvPr/>
          </p:nvSpPr>
          <p:spPr bwMode="auto">
            <a:xfrm>
              <a:off x="2103760" y="5715479"/>
              <a:ext cx="423715"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 name="Text Box 2041"/>
            <p:cNvSpPr txBox="1">
              <a:spLocks noChangeArrowheads="1"/>
            </p:cNvSpPr>
            <p:nvPr/>
          </p:nvSpPr>
          <p:spPr bwMode="auto">
            <a:xfrm>
              <a:off x="2421546" y="4150176"/>
              <a:ext cx="425186" cy="26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200" b="1">
                  <a:ea typeface="新細明體" pitchFamily="18" charset="-120"/>
                </a:rPr>
                <a:t>PRTU</a:t>
              </a:r>
              <a:endParaRPr lang="en-US" altLang="zh-TW">
                <a:latin typeface="Arial" charset="0"/>
                <a:ea typeface="新細明體" pitchFamily="18" charset="-120"/>
              </a:endParaRPr>
            </a:p>
          </p:txBody>
        </p:sp>
        <p:sp>
          <p:nvSpPr>
            <p:cNvPr id="171" name="Text Box 2042"/>
            <p:cNvSpPr txBox="1">
              <a:spLocks noChangeArrowheads="1"/>
            </p:cNvSpPr>
            <p:nvPr/>
          </p:nvSpPr>
          <p:spPr bwMode="auto">
            <a:xfrm>
              <a:off x="2421546" y="5226242"/>
              <a:ext cx="425186" cy="26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200" b="1">
                  <a:ea typeface="新細明體" pitchFamily="18" charset="-120"/>
                </a:rPr>
                <a:t>PRTU</a:t>
              </a:r>
              <a:endParaRPr lang="en-US" altLang="zh-TW">
                <a:latin typeface="Arial" charset="0"/>
                <a:ea typeface="新細明體" pitchFamily="18" charset="-120"/>
              </a:endParaRPr>
            </a:p>
          </p:txBody>
        </p:sp>
        <p:sp>
          <p:nvSpPr>
            <p:cNvPr id="172" name="Text Box 2043"/>
            <p:cNvSpPr txBox="1">
              <a:spLocks noChangeArrowheads="1"/>
            </p:cNvSpPr>
            <p:nvPr/>
          </p:nvSpPr>
          <p:spPr bwMode="auto">
            <a:xfrm>
              <a:off x="1787444" y="5226242"/>
              <a:ext cx="423715" cy="26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200" b="1">
                  <a:ea typeface="新細明體" pitchFamily="18" charset="-120"/>
                </a:rPr>
                <a:t>FRTU</a:t>
              </a:r>
              <a:endParaRPr lang="en-US" altLang="zh-TW">
                <a:latin typeface="Arial" charset="0"/>
                <a:ea typeface="新細明體" pitchFamily="18" charset="-120"/>
              </a:endParaRPr>
            </a:p>
          </p:txBody>
        </p:sp>
        <p:pic>
          <p:nvPicPr>
            <p:cNvPr id="173" name="Picture 204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25320" y="2243305"/>
              <a:ext cx="634100" cy="41347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 name="Text Box 2048"/>
            <p:cNvSpPr txBox="1">
              <a:spLocks noChangeArrowheads="1"/>
            </p:cNvSpPr>
            <p:nvPr/>
          </p:nvSpPr>
          <p:spPr bwMode="auto">
            <a:xfrm>
              <a:off x="4128613" y="1786169"/>
              <a:ext cx="951887" cy="45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pPr algn="ctr"/>
              <a:r>
                <a:rPr lang="en-US" altLang="zh-TW" sz="1200" b="1">
                  <a:ea typeface="新細明體" pitchFamily="18" charset="-120"/>
                </a:rPr>
                <a:t>WEB</a:t>
              </a:r>
            </a:p>
            <a:p>
              <a:pPr algn="ctr"/>
              <a:r>
                <a:rPr lang="en-US" altLang="zh-TW" sz="1200" b="1">
                  <a:ea typeface="新細明體" pitchFamily="18" charset="-120"/>
                </a:rPr>
                <a:t>Server </a:t>
              </a:r>
              <a:endParaRPr lang="zh-TW" altLang="en-US">
                <a:latin typeface="Arial" charset="0"/>
                <a:ea typeface="新細明體" pitchFamily="18" charset="-120"/>
              </a:endParaRPr>
            </a:p>
          </p:txBody>
        </p:sp>
        <p:sp>
          <p:nvSpPr>
            <p:cNvPr id="176" name="Text Box 2050"/>
            <p:cNvSpPr txBox="1">
              <a:spLocks noChangeArrowheads="1"/>
            </p:cNvSpPr>
            <p:nvPr/>
          </p:nvSpPr>
          <p:spPr bwMode="auto">
            <a:xfrm>
              <a:off x="4537177" y="3113916"/>
              <a:ext cx="845958" cy="29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pPr algn="ctr"/>
              <a:r>
                <a:rPr lang="en-US" altLang="zh-TW" sz="1200" b="1">
                  <a:ea typeface="新細明體" pitchFamily="18" charset="-120"/>
                </a:rPr>
                <a:t>Control center</a:t>
              </a:r>
              <a:endParaRPr lang="zh-TW" altLang="en-US">
                <a:latin typeface="Arial" charset="0"/>
                <a:ea typeface="新細明體" pitchFamily="18" charset="-120"/>
              </a:endParaRPr>
            </a:p>
          </p:txBody>
        </p:sp>
        <p:sp>
          <p:nvSpPr>
            <p:cNvPr id="177" name="Text Box 2051"/>
            <p:cNvSpPr txBox="1">
              <a:spLocks noChangeArrowheads="1"/>
            </p:cNvSpPr>
            <p:nvPr/>
          </p:nvSpPr>
          <p:spPr bwMode="auto">
            <a:xfrm>
              <a:off x="3560279" y="5334105"/>
              <a:ext cx="1734582" cy="69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200" b="1" dirty="0">
                  <a:solidFill>
                    <a:srgbClr val="000099"/>
                  </a:solidFill>
                  <a:latin typeface="標楷體" pitchFamily="65" charset="-120"/>
                  <a:ea typeface="標楷體" pitchFamily="65" charset="-120"/>
                </a:rPr>
                <a:t>FRTU</a:t>
              </a:r>
              <a:r>
                <a:rPr lang="zh-TW" altLang="en-US" sz="1200" b="1" dirty="0">
                  <a:solidFill>
                    <a:srgbClr val="000099"/>
                  </a:solidFill>
                  <a:latin typeface="標楷體" pitchFamily="65" charset="-120"/>
                  <a:ea typeface="標楷體" pitchFamily="65" charset="-120"/>
                </a:rPr>
                <a:t>：</a:t>
              </a:r>
              <a:r>
                <a:rPr lang="en-US" altLang="zh-TW" sz="1200" b="1" dirty="0">
                  <a:solidFill>
                    <a:srgbClr val="000099"/>
                  </a:solidFill>
                  <a:latin typeface="標楷體" pitchFamily="65" charset="-120"/>
                  <a:ea typeface="標楷體" pitchFamily="65" charset="-120"/>
                </a:rPr>
                <a:t>Feeder remote terminal unit (located at the transfer substation)</a:t>
              </a:r>
              <a:endParaRPr lang="zh-TW" altLang="en-US" sz="1200" dirty="0">
                <a:solidFill>
                  <a:srgbClr val="000099"/>
                </a:solidFill>
                <a:latin typeface="標楷體" pitchFamily="65" charset="-120"/>
                <a:ea typeface="標楷體" pitchFamily="65" charset="-120"/>
              </a:endParaRPr>
            </a:p>
          </p:txBody>
        </p:sp>
        <p:sp>
          <p:nvSpPr>
            <p:cNvPr id="178" name="Text Box 2052"/>
            <p:cNvSpPr txBox="1">
              <a:spLocks noChangeArrowheads="1"/>
            </p:cNvSpPr>
            <p:nvPr/>
          </p:nvSpPr>
          <p:spPr bwMode="auto">
            <a:xfrm>
              <a:off x="5511799" y="5436832"/>
              <a:ext cx="1599964" cy="64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200" b="1" dirty="0">
                  <a:solidFill>
                    <a:srgbClr val="FF00FF"/>
                  </a:solidFill>
                  <a:latin typeface="標楷體" pitchFamily="65" charset="-120"/>
                  <a:ea typeface="標楷體" pitchFamily="65" charset="-120"/>
                </a:rPr>
                <a:t>FTU</a:t>
              </a:r>
              <a:r>
                <a:rPr lang="zh-TW" altLang="en-US" sz="1200" b="1" dirty="0">
                  <a:solidFill>
                    <a:srgbClr val="FF00FF"/>
                  </a:solidFill>
                  <a:latin typeface="標楷體" pitchFamily="65" charset="-120"/>
                  <a:ea typeface="標楷體" pitchFamily="65" charset="-120"/>
                </a:rPr>
                <a:t>：</a:t>
              </a:r>
              <a:r>
                <a:rPr lang="en-US" altLang="zh-TW" sz="1200" b="1" dirty="0">
                  <a:solidFill>
                    <a:srgbClr val="FF00FF"/>
                  </a:solidFill>
                  <a:latin typeface="標楷體" pitchFamily="65" charset="-120"/>
                  <a:ea typeface="標楷體" pitchFamily="65" charset="-120"/>
                </a:rPr>
                <a:t>feeder terminal unit (located at feeder)</a:t>
              </a:r>
              <a:endParaRPr lang="zh-TW" altLang="en-US" sz="1200" dirty="0">
                <a:solidFill>
                  <a:srgbClr val="FF00FF"/>
                </a:solidFill>
                <a:latin typeface="標楷體" pitchFamily="65" charset="-120"/>
                <a:ea typeface="標楷體" pitchFamily="65" charset="-120"/>
              </a:endParaRPr>
            </a:p>
          </p:txBody>
        </p:sp>
        <p:sp>
          <p:nvSpPr>
            <p:cNvPr id="179" name="Text Box 2054"/>
            <p:cNvSpPr txBox="1">
              <a:spLocks noChangeAspect="1" noChangeArrowheads="1"/>
            </p:cNvSpPr>
            <p:nvPr/>
          </p:nvSpPr>
          <p:spPr bwMode="auto">
            <a:xfrm>
              <a:off x="2436258" y="4939890"/>
              <a:ext cx="656169" cy="21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200" b="1">
                  <a:ea typeface="標楷體" pitchFamily="65" charset="-120"/>
                </a:rPr>
                <a:t>FTU‧‧</a:t>
              </a:r>
              <a:endParaRPr lang="en-US" altLang="zh-TW">
                <a:ea typeface="標楷體" pitchFamily="65" charset="-120"/>
              </a:endParaRPr>
            </a:p>
          </p:txBody>
        </p:sp>
        <p:pic>
          <p:nvPicPr>
            <p:cNvPr id="180" name="Picture 2055" descr="ti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7022" y="4874402"/>
              <a:ext cx="189789" cy="28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 name="Line 2056"/>
            <p:cNvSpPr>
              <a:spLocks noChangeShapeType="1"/>
            </p:cNvSpPr>
            <p:nvPr/>
          </p:nvSpPr>
          <p:spPr bwMode="auto">
            <a:xfrm>
              <a:off x="2005187" y="4810197"/>
              <a:ext cx="0" cy="23242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 name="Line 2057"/>
            <p:cNvSpPr>
              <a:spLocks noChangeShapeType="1"/>
            </p:cNvSpPr>
            <p:nvPr/>
          </p:nvSpPr>
          <p:spPr bwMode="auto">
            <a:xfrm>
              <a:off x="2025784" y="5042617"/>
              <a:ext cx="132411"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 name="Text Box 2058"/>
            <p:cNvSpPr txBox="1">
              <a:spLocks noChangeAspect="1" noChangeArrowheads="1"/>
            </p:cNvSpPr>
            <p:nvPr/>
          </p:nvSpPr>
          <p:spPr bwMode="auto">
            <a:xfrm>
              <a:off x="2436258" y="5987706"/>
              <a:ext cx="656169" cy="21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200" b="1">
                  <a:ea typeface="標楷體" pitchFamily="65" charset="-120"/>
                </a:rPr>
                <a:t>FTU‧‧</a:t>
              </a:r>
              <a:endParaRPr lang="en-US" altLang="zh-TW">
                <a:ea typeface="標楷體" pitchFamily="65" charset="-120"/>
              </a:endParaRPr>
            </a:p>
          </p:txBody>
        </p:sp>
        <p:pic>
          <p:nvPicPr>
            <p:cNvPr id="184" name="Picture 2059" descr="ti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7022" y="5922217"/>
              <a:ext cx="189789" cy="28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 name="Line 2060"/>
            <p:cNvSpPr>
              <a:spLocks noChangeShapeType="1"/>
            </p:cNvSpPr>
            <p:nvPr/>
          </p:nvSpPr>
          <p:spPr bwMode="auto">
            <a:xfrm>
              <a:off x="2005187" y="5858013"/>
              <a:ext cx="0" cy="23242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 name="Line 2061"/>
            <p:cNvSpPr>
              <a:spLocks noChangeShapeType="1"/>
            </p:cNvSpPr>
            <p:nvPr/>
          </p:nvSpPr>
          <p:spPr bwMode="auto">
            <a:xfrm>
              <a:off x="2025784" y="6090433"/>
              <a:ext cx="132411"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3" name="Text Box 2029"/>
            <p:cNvSpPr txBox="1">
              <a:spLocks noChangeArrowheads="1"/>
            </p:cNvSpPr>
            <p:nvPr/>
          </p:nvSpPr>
          <p:spPr bwMode="auto">
            <a:xfrm>
              <a:off x="3470532" y="4150176"/>
              <a:ext cx="740029" cy="35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000" b="1" dirty="0" smtClean="0">
                  <a:ea typeface="新細明體" pitchFamily="18" charset="-120"/>
                </a:rPr>
                <a:t>SWITCH/</a:t>
              </a:r>
            </a:p>
            <a:p>
              <a:r>
                <a:rPr lang="en-US" altLang="zh-TW" sz="1000" b="1" dirty="0" smtClean="0">
                  <a:ea typeface="新細明體" pitchFamily="18" charset="-120"/>
                </a:rPr>
                <a:t>ROUTER</a:t>
              </a:r>
              <a:endParaRPr lang="en-US" altLang="zh-TW" dirty="0">
                <a:latin typeface="Arial" charset="0"/>
                <a:ea typeface="新細明體" pitchFamily="18" charset="-120"/>
              </a:endParaRPr>
            </a:p>
          </p:txBody>
        </p:sp>
        <p:sp>
          <p:nvSpPr>
            <p:cNvPr id="2084" name="Text Box 2029"/>
            <p:cNvSpPr txBox="1">
              <a:spLocks noChangeArrowheads="1"/>
            </p:cNvSpPr>
            <p:nvPr/>
          </p:nvSpPr>
          <p:spPr bwMode="auto">
            <a:xfrm>
              <a:off x="1160218" y="4572512"/>
              <a:ext cx="740029" cy="35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000" b="1" dirty="0" smtClean="0">
                  <a:ea typeface="新細明體" pitchFamily="18" charset="-120"/>
                </a:rPr>
                <a:t>SWITCH/</a:t>
              </a:r>
            </a:p>
            <a:p>
              <a:r>
                <a:rPr lang="en-US" altLang="zh-TW" sz="1000" b="1" dirty="0" smtClean="0">
                  <a:ea typeface="新細明體" pitchFamily="18" charset="-120"/>
                </a:rPr>
                <a:t>ROUTER</a:t>
              </a:r>
              <a:endParaRPr lang="en-US" altLang="zh-TW" dirty="0">
                <a:latin typeface="Arial" charset="0"/>
                <a:ea typeface="新細明體" pitchFamily="18" charset="-120"/>
              </a:endParaRPr>
            </a:p>
          </p:txBody>
        </p:sp>
        <p:sp>
          <p:nvSpPr>
            <p:cNvPr id="2085" name="Text Box 2029"/>
            <p:cNvSpPr txBox="1">
              <a:spLocks noChangeArrowheads="1"/>
            </p:cNvSpPr>
            <p:nvPr/>
          </p:nvSpPr>
          <p:spPr bwMode="auto">
            <a:xfrm>
              <a:off x="1184002" y="5594775"/>
              <a:ext cx="740029" cy="35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000" b="1" dirty="0" smtClean="0">
                  <a:ea typeface="新細明體" pitchFamily="18" charset="-120"/>
                </a:rPr>
                <a:t>SWITCH/</a:t>
              </a:r>
            </a:p>
            <a:p>
              <a:r>
                <a:rPr lang="en-US" altLang="zh-TW" sz="1000" b="1" dirty="0" smtClean="0">
                  <a:ea typeface="新細明體" pitchFamily="18" charset="-120"/>
                </a:rPr>
                <a:t>ROUTER</a:t>
              </a:r>
              <a:endParaRPr lang="en-US" altLang="zh-TW" dirty="0">
                <a:latin typeface="Arial" charset="0"/>
                <a:ea typeface="新細明體" pitchFamily="18" charset="-120"/>
              </a:endParaRPr>
            </a:p>
          </p:txBody>
        </p:sp>
        <p:sp>
          <p:nvSpPr>
            <p:cNvPr id="2086" name="Text Box 2029"/>
            <p:cNvSpPr txBox="1">
              <a:spLocks noChangeArrowheads="1"/>
            </p:cNvSpPr>
            <p:nvPr/>
          </p:nvSpPr>
          <p:spPr bwMode="auto">
            <a:xfrm>
              <a:off x="6060492" y="2872318"/>
              <a:ext cx="740029" cy="35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000" b="1" dirty="0" smtClean="0">
                  <a:ea typeface="新細明體" pitchFamily="18" charset="-120"/>
                </a:rPr>
                <a:t>SWITCH/</a:t>
              </a:r>
            </a:p>
            <a:p>
              <a:r>
                <a:rPr lang="en-US" altLang="zh-TW" sz="1000" b="1" dirty="0" smtClean="0">
                  <a:ea typeface="新細明體" pitchFamily="18" charset="-120"/>
                </a:rPr>
                <a:t>ROUTER</a:t>
              </a:r>
              <a:endParaRPr lang="en-US" altLang="zh-TW" dirty="0">
                <a:latin typeface="Arial" charset="0"/>
                <a:ea typeface="新細明體" pitchFamily="18" charset="-120"/>
              </a:endParaRPr>
            </a:p>
          </p:txBody>
        </p:sp>
        <p:sp>
          <p:nvSpPr>
            <p:cNvPr id="2087" name="Text Box 2029"/>
            <p:cNvSpPr txBox="1">
              <a:spLocks noChangeArrowheads="1"/>
            </p:cNvSpPr>
            <p:nvPr/>
          </p:nvSpPr>
          <p:spPr bwMode="auto">
            <a:xfrm>
              <a:off x="1160217" y="3701142"/>
              <a:ext cx="740029" cy="35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000" b="1" dirty="0" smtClean="0">
                  <a:ea typeface="新細明體" pitchFamily="18" charset="-120"/>
                </a:rPr>
                <a:t>SWITCH/</a:t>
              </a:r>
            </a:p>
            <a:p>
              <a:r>
                <a:rPr lang="en-US" altLang="zh-TW" sz="1000" b="1" dirty="0" smtClean="0">
                  <a:ea typeface="新細明體" pitchFamily="18" charset="-120"/>
                </a:rPr>
                <a:t>ROUTER</a:t>
              </a:r>
              <a:endParaRPr lang="en-US" altLang="zh-TW" dirty="0">
                <a:latin typeface="Arial" charset="0"/>
                <a:ea typeface="新細明體" pitchFamily="18" charset="-120"/>
              </a:endParaRPr>
            </a:p>
          </p:txBody>
        </p:sp>
        <p:sp>
          <p:nvSpPr>
            <p:cNvPr id="2088" name="Text Box 2029"/>
            <p:cNvSpPr txBox="1">
              <a:spLocks noChangeArrowheads="1"/>
            </p:cNvSpPr>
            <p:nvPr/>
          </p:nvSpPr>
          <p:spPr bwMode="auto">
            <a:xfrm>
              <a:off x="399214" y="2438603"/>
              <a:ext cx="740029" cy="35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000" b="1" dirty="0" smtClean="0">
                  <a:ea typeface="新細明體" pitchFamily="18" charset="-120"/>
                </a:rPr>
                <a:t>SWITCH/</a:t>
              </a:r>
            </a:p>
            <a:p>
              <a:r>
                <a:rPr lang="en-US" altLang="zh-TW" sz="1000" b="1" dirty="0" smtClean="0">
                  <a:ea typeface="新細明體" pitchFamily="18" charset="-120"/>
                </a:rPr>
                <a:t>ROUTER</a:t>
              </a:r>
              <a:endParaRPr lang="en-US" altLang="zh-TW" dirty="0">
                <a:latin typeface="Arial" charset="0"/>
                <a:ea typeface="新細明體" pitchFamily="18" charset="-120"/>
              </a:endParaRPr>
            </a:p>
          </p:txBody>
        </p:sp>
        <p:sp>
          <p:nvSpPr>
            <p:cNvPr id="2089" name="Text Box 2029"/>
            <p:cNvSpPr txBox="1">
              <a:spLocks noChangeArrowheads="1"/>
            </p:cNvSpPr>
            <p:nvPr/>
          </p:nvSpPr>
          <p:spPr bwMode="auto">
            <a:xfrm>
              <a:off x="7713092" y="5546047"/>
              <a:ext cx="740029" cy="35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7170A"/>
                  </a:solidFill>
                  <a:latin typeface="Times New Roman" pitchFamily="18" charset="0"/>
                </a:defRPr>
              </a:lvl1pPr>
              <a:lvl2pPr marL="742950" indent="-285750">
                <a:defRPr sz="2400">
                  <a:solidFill>
                    <a:srgbClr val="07170A"/>
                  </a:solidFill>
                  <a:latin typeface="Times New Roman" pitchFamily="18" charset="0"/>
                </a:defRPr>
              </a:lvl2pPr>
              <a:lvl3pPr marL="1143000" indent="-228600">
                <a:defRPr sz="2400">
                  <a:solidFill>
                    <a:srgbClr val="07170A"/>
                  </a:solidFill>
                  <a:latin typeface="Times New Roman" pitchFamily="18" charset="0"/>
                </a:defRPr>
              </a:lvl3pPr>
              <a:lvl4pPr marL="1600200" indent="-228600">
                <a:defRPr sz="2400">
                  <a:solidFill>
                    <a:srgbClr val="07170A"/>
                  </a:solidFill>
                  <a:latin typeface="Times New Roman" pitchFamily="18" charset="0"/>
                </a:defRPr>
              </a:lvl4pPr>
              <a:lvl5pPr marL="2057400" indent="-228600">
                <a:defRPr sz="2400">
                  <a:solidFill>
                    <a:srgbClr val="07170A"/>
                  </a:solidFill>
                  <a:latin typeface="Times New Roman" pitchFamily="18" charset="0"/>
                </a:defRPr>
              </a:lvl5pPr>
              <a:lvl6pPr marL="2514600" indent="-228600" eaLnBrk="0" fontAlgn="base" hangingPunct="0">
                <a:spcBef>
                  <a:spcPct val="0"/>
                </a:spcBef>
                <a:spcAft>
                  <a:spcPct val="0"/>
                </a:spcAft>
                <a:defRPr sz="2400">
                  <a:solidFill>
                    <a:srgbClr val="07170A"/>
                  </a:solidFill>
                  <a:latin typeface="Times New Roman" pitchFamily="18" charset="0"/>
                </a:defRPr>
              </a:lvl6pPr>
              <a:lvl7pPr marL="2971800" indent="-228600" eaLnBrk="0" fontAlgn="base" hangingPunct="0">
                <a:spcBef>
                  <a:spcPct val="0"/>
                </a:spcBef>
                <a:spcAft>
                  <a:spcPct val="0"/>
                </a:spcAft>
                <a:defRPr sz="2400">
                  <a:solidFill>
                    <a:srgbClr val="07170A"/>
                  </a:solidFill>
                  <a:latin typeface="Times New Roman" pitchFamily="18" charset="0"/>
                </a:defRPr>
              </a:lvl7pPr>
              <a:lvl8pPr marL="3429000" indent="-228600" eaLnBrk="0" fontAlgn="base" hangingPunct="0">
                <a:spcBef>
                  <a:spcPct val="0"/>
                </a:spcBef>
                <a:spcAft>
                  <a:spcPct val="0"/>
                </a:spcAft>
                <a:defRPr sz="2400">
                  <a:solidFill>
                    <a:srgbClr val="07170A"/>
                  </a:solidFill>
                  <a:latin typeface="Times New Roman" pitchFamily="18" charset="0"/>
                </a:defRPr>
              </a:lvl8pPr>
              <a:lvl9pPr marL="3886200" indent="-228600" eaLnBrk="0" fontAlgn="base" hangingPunct="0">
                <a:spcBef>
                  <a:spcPct val="0"/>
                </a:spcBef>
                <a:spcAft>
                  <a:spcPct val="0"/>
                </a:spcAft>
                <a:defRPr sz="2400">
                  <a:solidFill>
                    <a:srgbClr val="07170A"/>
                  </a:solidFill>
                  <a:latin typeface="Times New Roman" pitchFamily="18" charset="0"/>
                </a:defRPr>
              </a:lvl9pPr>
            </a:lstStyle>
            <a:p>
              <a:r>
                <a:rPr lang="en-US" altLang="zh-TW" sz="1000" b="1" dirty="0" smtClean="0">
                  <a:ea typeface="新細明體" pitchFamily="18" charset="-120"/>
                </a:rPr>
                <a:t>SWITCH/</a:t>
              </a:r>
            </a:p>
            <a:p>
              <a:r>
                <a:rPr lang="en-US" altLang="zh-TW" sz="1000" b="1" dirty="0" smtClean="0">
                  <a:ea typeface="新細明體" pitchFamily="18" charset="-120"/>
                </a:rPr>
                <a:t>ROUTER</a:t>
              </a:r>
              <a:endParaRPr lang="en-US" altLang="zh-TW" dirty="0">
                <a:latin typeface="Arial" charset="0"/>
                <a:ea typeface="新細明體" pitchFamily="18" charset="-120"/>
              </a:endParaRPr>
            </a:p>
          </p:txBody>
        </p:sp>
      </p:grpSp>
      <p:grpSp>
        <p:nvGrpSpPr>
          <p:cNvPr id="2097" name="群組 2096"/>
          <p:cNvGrpSpPr/>
          <p:nvPr/>
        </p:nvGrpSpPr>
        <p:grpSpPr>
          <a:xfrm>
            <a:off x="7038" y="29957"/>
            <a:ext cx="8954615" cy="507314"/>
            <a:chOff x="7038" y="29957"/>
            <a:chExt cx="8954615" cy="507314"/>
          </a:xfrm>
        </p:grpSpPr>
        <p:pic>
          <p:nvPicPr>
            <p:cNvPr id="2098" name="Picture 4" descr="C:\Users\Hanh\Desktop\menu.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038"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099" name="群組 2098"/>
            <p:cNvGrpSpPr/>
            <p:nvPr/>
          </p:nvGrpSpPr>
          <p:grpSpPr>
            <a:xfrm>
              <a:off x="311838" y="55013"/>
              <a:ext cx="8649815" cy="457200"/>
              <a:chOff x="311838" y="55013"/>
              <a:chExt cx="8649815" cy="457200"/>
            </a:xfrm>
          </p:grpSpPr>
          <p:sp>
            <p:nvSpPr>
              <p:cNvPr id="2100" name="Chevron 14"/>
              <p:cNvSpPr/>
              <p:nvPr/>
            </p:nvSpPr>
            <p:spPr>
              <a:xfrm>
                <a:off x="2801820" y="55013"/>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101" name="Chevron 15"/>
              <p:cNvSpPr/>
              <p:nvPr/>
            </p:nvSpPr>
            <p:spPr>
              <a:xfrm>
                <a:off x="5884981" y="55013"/>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Simulation </a:t>
                </a:r>
                <a:r>
                  <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rPr>
                  <a:t>Results</a:t>
                </a:r>
              </a:p>
            </p:txBody>
          </p:sp>
          <p:sp>
            <p:nvSpPr>
              <p:cNvPr id="2102"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103" name="Chevron 17"/>
              <p:cNvSpPr/>
              <p:nvPr/>
            </p:nvSpPr>
            <p:spPr>
              <a:xfrm>
                <a:off x="1379060"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SVM</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104" name="ZoneTexte 23"/>
              <p:cNvSpPr txBox="1"/>
              <p:nvPr/>
            </p:nvSpPr>
            <p:spPr>
              <a:xfrm>
                <a:off x="311838" y="112912"/>
                <a:ext cx="930632" cy="338554"/>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r>
                  <a:rPr lang="en-US" altLang="zh-TW" sz="1600" b="1" dirty="0" smtClean="0">
                    <a:solidFill>
                      <a:schemeClr val="bg1"/>
                    </a:solidFill>
                    <a:effectLst>
                      <a:outerShdw blurRad="38100" dist="38100" dir="2700000" algn="tl">
                        <a:srgbClr val="000000">
                          <a:alpha val="43137"/>
                        </a:srgbClr>
                      </a:outerShdw>
                    </a:effectLst>
                    <a:latin typeface="Arial Black" pitchFamily="34" charset="0"/>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Arial Black" pitchFamily="34" charset="0"/>
                  <a:cs typeface="Times New Roman" pitchFamily="18" charset="0"/>
                </a:endParaRPr>
              </a:p>
            </p:txBody>
          </p:sp>
          <p:sp>
            <p:nvSpPr>
              <p:cNvPr id="2105" name="Chevron 14"/>
              <p:cNvSpPr/>
              <p:nvPr/>
            </p:nvSpPr>
            <p:spPr>
              <a:xfrm>
                <a:off x="4348411" y="55013"/>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grpSp>
      <p:sp>
        <p:nvSpPr>
          <p:cNvPr id="5" name="投影片編號版面配置區 4"/>
          <p:cNvSpPr>
            <a:spLocks noGrp="1"/>
          </p:cNvSpPr>
          <p:nvPr>
            <p:ph type="sldNum" sz="quarter" idx="12"/>
          </p:nvPr>
        </p:nvSpPr>
        <p:spPr>
          <a:xfrm>
            <a:off x="4330357" y="6580702"/>
            <a:ext cx="335317" cy="365125"/>
          </a:xfrm>
        </p:spPr>
        <p:txBody>
          <a:bodyPr/>
          <a:lstStyle/>
          <a:p>
            <a:fld id="{156DAC32-BFD1-4A4A-AF59-D066AE274A70}" type="slidenum">
              <a:rPr lang="en-US" b="1" smtClean="0">
                <a:solidFill>
                  <a:schemeClr val="tx1"/>
                </a:solidFill>
              </a:rPr>
              <a:pPr/>
              <a:t>6</a:t>
            </a:fld>
            <a:endParaRPr lang="en-US" b="1" dirty="0">
              <a:solidFill>
                <a:schemeClr val="tx1"/>
              </a:solidFill>
            </a:endParaRPr>
          </a:p>
        </p:txBody>
      </p:sp>
      <p:sp>
        <p:nvSpPr>
          <p:cNvPr id="2080" name="文字方塊 2079"/>
          <p:cNvSpPr txBox="1"/>
          <p:nvPr/>
        </p:nvSpPr>
        <p:spPr>
          <a:xfrm>
            <a:off x="3493221" y="6272925"/>
            <a:ext cx="2943496" cy="307777"/>
          </a:xfrm>
          <a:prstGeom prst="rect">
            <a:avLst/>
          </a:prstGeom>
          <a:noFill/>
        </p:spPr>
        <p:txBody>
          <a:bodyPr wrap="square" rtlCol="0">
            <a:spAutoFit/>
          </a:bodyPr>
          <a:lstStyle/>
          <a:p>
            <a:r>
              <a:rPr lang="en-US" sz="1400" b="1" dirty="0" smtClean="0"/>
              <a:t>Fig. 3 </a:t>
            </a:r>
            <a:r>
              <a:rPr lang="en-US" sz="1400" dirty="0"/>
              <a:t>FDIR system configuration </a:t>
            </a:r>
          </a:p>
        </p:txBody>
      </p:sp>
    </p:spTree>
    <p:extLst>
      <p:ext uri="{BB962C8B-B14F-4D97-AF65-F5344CB8AC3E}">
        <p14:creationId xmlns:p14="http://schemas.microsoft.com/office/powerpoint/2010/main" val="656859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690271" y="674811"/>
            <a:ext cx="5293144" cy="5334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2800" b="1" dirty="0" smtClean="0">
                <a:solidFill>
                  <a:schemeClr val="bg1"/>
                </a:solidFill>
                <a:latin typeface="+mj-lt"/>
                <a:cs typeface="Times New Roman" pitchFamily="18" charset="0"/>
              </a:rPr>
              <a:t>FDIR</a:t>
            </a:r>
            <a:endParaRPr lang="en-US" sz="2800" b="1" dirty="0">
              <a:solidFill>
                <a:schemeClr val="bg1"/>
              </a:solidFill>
              <a:latin typeface="+mj-lt"/>
            </a:endParaRPr>
          </a:p>
        </p:txBody>
      </p:sp>
      <p:sp>
        <p:nvSpPr>
          <p:cNvPr id="49" name="Rounded Rectangle 48"/>
          <p:cNvSpPr/>
          <p:nvPr/>
        </p:nvSpPr>
        <p:spPr>
          <a:xfrm>
            <a:off x="4160465" y="6596061"/>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dirty="0" smtClean="0">
                <a:solidFill>
                  <a:schemeClr val="tx1"/>
                </a:solidFill>
                <a:effectLst>
                  <a:outerShdw blurRad="50800" dist="50800" dir="5400000" algn="ctr" rotWithShape="0">
                    <a:schemeClr val="bg1"/>
                  </a:outerShdw>
                </a:effectLst>
                <a:latin typeface="Times New Roman" pitchFamily="18" charset="0"/>
                <a:cs typeface="Times New Roman" pitchFamily="18" charset="0"/>
              </a:rPr>
              <a:t> </a:t>
            </a:r>
            <a:endParaRPr lang="en-US" sz="1600" dirty="0">
              <a:solidFill>
                <a:schemeClr val="tx1"/>
              </a:solidFill>
              <a:effectLst>
                <a:outerShdw blurRad="50800" dist="50800" dir="5400000" algn="ctr" rotWithShape="0">
                  <a:schemeClr val="bg1"/>
                </a:outerShdw>
              </a:effectLst>
            </a:endParaRPr>
          </a:p>
        </p:txBody>
      </p:sp>
      <p:pic>
        <p:nvPicPr>
          <p:cNvPr id="22" name="Picture 35" descr="DAS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040" y="537271"/>
            <a:ext cx="1830231" cy="91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群組 13"/>
          <p:cNvGrpSpPr/>
          <p:nvPr/>
        </p:nvGrpSpPr>
        <p:grpSpPr>
          <a:xfrm>
            <a:off x="7038" y="29957"/>
            <a:ext cx="8954615" cy="507314"/>
            <a:chOff x="7038" y="29957"/>
            <a:chExt cx="8954615" cy="507314"/>
          </a:xfrm>
        </p:grpSpPr>
        <p:pic>
          <p:nvPicPr>
            <p:cNvPr id="20" name="Picture 4" descr="C:\Users\Hanh\Desktop\menu.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38"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群組 24"/>
            <p:cNvGrpSpPr/>
            <p:nvPr/>
          </p:nvGrpSpPr>
          <p:grpSpPr>
            <a:xfrm>
              <a:off x="311838" y="55013"/>
              <a:ext cx="8649815" cy="457200"/>
              <a:chOff x="311838" y="55013"/>
              <a:chExt cx="8649815" cy="457200"/>
            </a:xfrm>
          </p:grpSpPr>
          <p:sp>
            <p:nvSpPr>
              <p:cNvPr id="26" name="Chevron 14"/>
              <p:cNvSpPr/>
              <p:nvPr/>
            </p:nvSpPr>
            <p:spPr>
              <a:xfrm>
                <a:off x="2801820" y="55013"/>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7" name="Chevron 15"/>
              <p:cNvSpPr/>
              <p:nvPr/>
            </p:nvSpPr>
            <p:spPr>
              <a:xfrm>
                <a:off x="5884981" y="55013"/>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Simulation </a:t>
                </a:r>
                <a:r>
                  <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rPr>
                  <a:t>Results</a:t>
                </a:r>
              </a:p>
            </p:txBody>
          </p:sp>
          <p:sp>
            <p:nvSpPr>
              <p:cNvPr id="28"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9" name="Chevron 17"/>
              <p:cNvSpPr/>
              <p:nvPr/>
            </p:nvSpPr>
            <p:spPr>
              <a:xfrm>
                <a:off x="1379060"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SVM</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0" name="ZoneTexte 23"/>
              <p:cNvSpPr txBox="1"/>
              <p:nvPr/>
            </p:nvSpPr>
            <p:spPr>
              <a:xfrm>
                <a:off x="311838" y="89466"/>
                <a:ext cx="930632" cy="338554"/>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r>
                  <a:rPr lang="en-US" altLang="zh-TW" sz="1600" b="1" dirty="0" smtClean="0">
                    <a:solidFill>
                      <a:schemeClr val="bg1"/>
                    </a:solidFill>
                    <a:effectLst>
                      <a:outerShdw blurRad="38100" dist="38100" dir="2700000" algn="tl">
                        <a:srgbClr val="000000">
                          <a:alpha val="43137"/>
                        </a:srgbClr>
                      </a:outerShdw>
                    </a:effectLst>
                    <a:latin typeface="Arial Black" pitchFamily="34" charset="0"/>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Arial Black" pitchFamily="34" charset="0"/>
                  <a:cs typeface="Times New Roman" pitchFamily="18" charset="0"/>
                </a:endParaRPr>
              </a:p>
            </p:txBody>
          </p:sp>
          <p:sp>
            <p:nvSpPr>
              <p:cNvPr id="31" name="Chevron 14"/>
              <p:cNvSpPr/>
              <p:nvPr/>
            </p:nvSpPr>
            <p:spPr>
              <a:xfrm>
                <a:off x="4348411" y="55013"/>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gr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物件 4"/>
          <p:cNvGraphicFramePr>
            <a:graphicFrameLocks noChangeAspect="1"/>
          </p:cNvGraphicFramePr>
          <p:nvPr>
            <p:extLst>
              <p:ext uri="{D42A27DB-BD31-4B8C-83A1-F6EECF244321}">
                <p14:modId xmlns:p14="http://schemas.microsoft.com/office/powerpoint/2010/main" val="162405941"/>
              </p:ext>
            </p:extLst>
          </p:nvPr>
        </p:nvGraphicFramePr>
        <p:xfrm>
          <a:off x="562436" y="1937130"/>
          <a:ext cx="8133429" cy="3428376"/>
        </p:xfrm>
        <a:graphic>
          <a:graphicData uri="http://schemas.openxmlformats.org/presentationml/2006/ole">
            <mc:AlternateContent xmlns:mc="http://schemas.openxmlformats.org/markup-compatibility/2006">
              <mc:Choice xmlns:v="urn:schemas-microsoft-com:vml" Requires="v">
                <p:oleObj spid="_x0000_s20529" r:id="rId7" imgW="6157102" imgH="2590627" progId="Visio.Drawing.15">
                  <p:embed/>
                </p:oleObj>
              </mc:Choice>
              <mc:Fallback>
                <p:oleObj r:id="rId7" imgW="6157102" imgH="2590627" progId="Visio.Drawing.15">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436" y="1937130"/>
                        <a:ext cx="8133429" cy="3428376"/>
                      </a:xfrm>
                      <a:prstGeom prst="rect">
                        <a:avLst/>
                      </a:prstGeom>
                      <a:noFill/>
                    </p:spPr>
                  </p:pic>
                </p:oleObj>
              </mc:Fallback>
            </mc:AlternateContent>
          </a:graphicData>
        </a:graphic>
      </p:graphicFrame>
      <p:sp>
        <p:nvSpPr>
          <p:cNvPr id="6" name="文字方塊 5"/>
          <p:cNvSpPr txBox="1"/>
          <p:nvPr/>
        </p:nvSpPr>
        <p:spPr>
          <a:xfrm>
            <a:off x="969158" y="5403605"/>
            <a:ext cx="3528646" cy="708014"/>
          </a:xfrm>
          <a:prstGeom prst="rect">
            <a:avLst/>
          </a:prstGeom>
          <a:noFill/>
        </p:spPr>
        <p:txBody>
          <a:bodyPr wrap="square" rtlCol="0">
            <a:spAutoFit/>
          </a:bodyPr>
          <a:lstStyle/>
          <a:p>
            <a:pPr fontAlgn="base">
              <a:lnSpc>
                <a:spcPct val="150000"/>
              </a:lnSpc>
            </a:pPr>
            <a:r>
              <a:rPr lang="en-GB" sz="1400" i="1" dirty="0"/>
              <a:t>FCB: Feeder Circuit Breaker </a:t>
            </a:r>
            <a:endParaRPr lang="en-US" sz="1400" i="1" dirty="0"/>
          </a:p>
          <a:p>
            <a:pPr fontAlgn="base">
              <a:lnSpc>
                <a:spcPct val="150000"/>
              </a:lnSpc>
            </a:pPr>
            <a:r>
              <a:rPr lang="en-GB" sz="1400" i="1" dirty="0" smtClean="0"/>
              <a:t>MTR</a:t>
            </a:r>
            <a:r>
              <a:rPr lang="en-GB" sz="1400" i="1" dirty="0"/>
              <a:t>: main </a:t>
            </a:r>
            <a:r>
              <a:rPr lang="en-GB" sz="1400" i="1" dirty="0" smtClean="0"/>
              <a:t>transformer</a:t>
            </a:r>
            <a:endParaRPr lang="en-US" sz="1400" i="1" dirty="0"/>
          </a:p>
        </p:txBody>
      </p:sp>
      <p:sp>
        <p:nvSpPr>
          <p:cNvPr id="21" name="文字方塊 20"/>
          <p:cNvSpPr txBox="1"/>
          <p:nvPr/>
        </p:nvSpPr>
        <p:spPr>
          <a:xfrm>
            <a:off x="3649812" y="5403605"/>
            <a:ext cx="2375851" cy="706412"/>
          </a:xfrm>
          <a:prstGeom prst="rect">
            <a:avLst/>
          </a:prstGeom>
          <a:noFill/>
        </p:spPr>
        <p:txBody>
          <a:bodyPr wrap="square" rtlCol="0">
            <a:spAutoFit/>
          </a:bodyPr>
          <a:lstStyle/>
          <a:p>
            <a:pPr fontAlgn="base">
              <a:lnSpc>
                <a:spcPct val="150000"/>
              </a:lnSpc>
            </a:pPr>
            <a:r>
              <a:rPr lang="en-GB" sz="1400" i="1" dirty="0"/>
              <a:t>LBS</a:t>
            </a:r>
            <a:r>
              <a:rPr lang="zh-TW" altLang="en-US" sz="1400" i="1" dirty="0"/>
              <a:t>：</a:t>
            </a:r>
            <a:r>
              <a:rPr lang="en-GB" sz="1400" i="1" dirty="0"/>
              <a:t>Load Break Switch </a:t>
            </a:r>
            <a:endParaRPr lang="en-GB" sz="1400" i="1" dirty="0" smtClean="0"/>
          </a:p>
          <a:p>
            <a:pPr fontAlgn="base">
              <a:lnSpc>
                <a:spcPct val="150000"/>
              </a:lnSpc>
            </a:pPr>
            <a:r>
              <a:rPr lang="en-GB" sz="1400" i="1" dirty="0" smtClean="0"/>
              <a:t>CB</a:t>
            </a:r>
            <a:r>
              <a:rPr lang="zh-TW" altLang="en-US" sz="1400" i="1" dirty="0"/>
              <a:t>：</a:t>
            </a:r>
            <a:r>
              <a:rPr lang="en-GB" sz="1400" i="1" dirty="0"/>
              <a:t>Circuit </a:t>
            </a:r>
            <a:r>
              <a:rPr lang="en-GB" sz="1400" i="1" dirty="0" smtClean="0"/>
              <a:t>Breaker</a:t>
            </a:r>
            <a:endParaRPr lang="en-US" sz="1400" i="1" dirty="0"/>
          </a:p>
        </p:txBody>
      </p:sp>
      <p:sp>
        <p:nvSpPr>
          <p:cNvPr id="8" name="投影片編號版面配置區 7"/>
          <p:cNvSpPr>
            <a:spLocks noGrp="1"/>
          </p:cNvSpPr>
          <p:nvPr>
            <p:ph type="sldNum" sz="quarter" idx="12"/>
          </p:nvPr>
        </p:nvSpPr>
        <p:spPr>
          <a:xfrm>
            <a:off x="4474748" y="6528153"/>
            <a:ext cx="308806" cy="365125"/>
          </a:xfrm>
        </p:spPr>
        <p:txBody>
          <a:bodyPr/>
          <a:lstStyle/>
          <a:p>
            <a:fld id="{156DAC32-BFD1-4A4A-AF59-D066AE274A70}" type="slidenum">
              <a:rPr lang="en-US" b="1" smtClean="0">
                <a:solidFill>
                  <a:schemeClr val="tx1"/>
                </a:solidFill>
              </a:rPr>
              <a:pPr/>
              <a:t>7</a:t>
            </a:fld>
            <a:endParaRPr lang="en-US" b="1" dirty="0">
              <a:solidFill>
                <a:schemeClr val="tx1"/>
              </a:solidFill>
            </a:endParaRPr>
          </a:p>
        </p:txBody>
      </p:sp>
      <p:sp>
        <p:nvSpPr>
          <p:cNvPr id="19" name="文字方塊 18"/>
          <p:cNvSpPr txBox="1"/>
          <p:nvPr/>
        </p:nvSpPr>
        <p:spPr>
          <a:xfrm>
            <a:off x="3276600" y="6272925"/>
            <a:ext cx="3160117" cy="307777"/>
          </a:xfrm>
          <a:prstGeom prst="rect">
            <a:avLst/>
          </a:prstGeom>
          <a:noFill/>
        </p:spPr>
        <p:txBody>
          <a:bodyPr wrap="square" rtlCol="0">
            <a:spAutoFit/>
          </a:bodyPr>
          <a:lstStyle/>
          <a:p>
            <a:r>
              <a:rPr lang="en-US" sz="1400" b="1" dirty="0" smtClean="0"/>
              <a:t>Fig. 4 </a:t>
            </a:r>
            <a:r>
              <a:rPr lang="en-US" sz="1400" dirty="0" smtClean="0"/>
              <a:t>The function diagram of FDIR</a:t>
            </a:r>
            <a:endParaRPr lang="en-US" sz="1400" dirty="0"/>
          </a:p>
        </p:txBody>
      </p:sp>
    </p:spTree>
    <p:extLst>
      <p:ext uri="{BB962C8B-B14F-4D97-AF65-F5344CB8AC3E}">
        <p14:creationId xmlns:p14="http://schemas.microsoft.com/office/powerpoint/2010/main" val="3666363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690271" y="709980"/>
            <a:ext cx="3499513" cy="5334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2800" b="1" dirty="0" smtClean="0">
                <a:solidFill>
                  <a:schemeClr val="bg1"/>
                </a:solidFill>
                <a:latin typeface="+mj-lt"/>
                <a:cs typeface="Times New Roman" pitchFamily="18" charset="0"/>
              </a:rPr>
              <a:t>Types of fault</a:t>
            </a:r>
            <a:endParaRPr lang="en-US" sz="2800" b="1" dirty="0">
              <a:solidFill>
                <a:schemeClr val="bg1"/>
              </a:solidFill>
              <a:latin typeface="+mj-lt"/>
            </a:endParaRPr>
          </a:p>
        </p:txBody>
      </p:sp>
      <p:sp>
        <p:nvSpPr>
          <p:cNvPr id="49" name="Rounded Rectangle 48"/>
          <p:cNvSpPr/>
          <p:nvPr/>
        </p:nvSpPr>
        <p:spPr>
          <a:xfrm>
            <a:off x="4160465" y="6596061"/>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dirty="0" smtClean="0">
                <a:solidFill>
                  <a:schemeClr val="tx1"/>
                </a:solidFill>
                <a:effectLst>
                  <a:outerShdw blurRad="50800" dist="50800" dir="5400000" algn="ctr" rotWithShape="0">
                    <a:schemeClr val="bg1"/>
                  </a:outerShdw>
                </a:effectLst>
                <a:latin typeface="Times New Roman" pitchFamily="18" charset="0"/>
                <a:cs typeface="Times New Roman" pitchFamily="18" charset="0"/>
              </a:rPr>
              <a:t> </a:t>
            </a:r>
            <a:endParaRPr lang="en-US" sz="1600" dirty="0">
              <a:solidFill>
                <a:schemeClr val="tx1"/>
              </a:solidFill>
              <a:effectLst>
                <a:outerShdw blurRad="50800" dist="50800" dir="5400000" algn="ctr" rotWithShape="0">
                  <a:schemeClr val="bg1"/>
                </a:outerShdw>
              </a:effectLst>
            </a:endParaRPr>
          </a:p>
        </p:txBody>
      </p:sp>
      <p:pic>
        <p:nvPicPr>
          <p:cNvPr id="22" name="Picture 35" descr="DAS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040" y="537271"/>
            <a:ext cx="1830231" cy="91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群組 26"/>
          <p:cNvGrpSpPr/>
          <p:nvPr/>
        </p:nvGrpSpPr>
        <p:grpSpPr>
          <a:xfrm>
            <a:off x="7038" y="29957"/>
            <a:ext cx="8954615" cy="507314"/>
            <a:chOff x="7038" y="29957"/>
            <a:chExt cx="8954615" cy="507314"/>
          </a:xfrm>
        </p:grpSpPr>
        <p:pic>
          <p:nvPicPr>
            <p:cNvPr id="28" name="Picture 4" descr="C:\Users\Hanh\Desktop\menu.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38"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群組 28"/>
            <p:cNvGrpSpPr/>
            <p:nvPr/>
          </p:nvGrpSpPr>
          <p:grpSpPr>
            <a:xfrm>
              <a:off x="311838" y="55013"/>
              <a:ext cx="8649815" cy="457200"/>
              <a:chOff x="311838" y="55013"/>
              <a:chExt cx="8649815" cy="457200"/>
            </a:xfrm>
          </p:grpSpPr>
          <p:sp>
            <p:nvSpPr>
              <p:cNvPr id="30" name="Chevron 14"/>
              <p:cNvSpPr/>
              <p:nvPr/>
            </p:nvSpPr>
            <p:spPr>
              <a:xfrm>
                <a:off x="2801820" y="55013"/>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1" name="Chevron 15"/>
              <p:cNvSpPr/>
              <p:nvPr/>
            </p:nvSpPr>
            <p:spPr>
              <a:xfrm>
                <a:off x="5884981" y="55013"/>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Simulation </a:t>
                </a:r>
                <a:r>
                  <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rPr>
                  <a:t>Results</a:t>
                </a:r>
              </a:p>
            </p:txBody>
          </p:sp>
          <p:sp>
            <p:nvSpPr>
              <p:cNvPr id="32"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3" name="Chevron 17"/>
              <p:cNvSpPr/>
              <p:nvPr/>
            </p:nvSpPr>
            <p:spPr>
              <a:xfrm>
                <a:off x="1379060"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SVM</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4" name="ZoneTexte 23"/>
              <p:cNvSpPr txBox="1"/>
              <p:nvPr/>
            </p:nvSpPr>
            <p:spPr>
              <a:xfrm>
                <a:off x="311838" y="89466"/>
                <a:ext cx="930632" cy="338554"/>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r>
                  <a:rPr lang="en-US" altLang="zh-TW" sz="1600" b="1" dirty="0" smtClean="0">
                    <a:solidFill>
                      <a:schemeClr val="bg1"/>
                    </a:solidFill>
                    <a:effectLst>
                      <a:outerShdw blurRad="38100" dist="38100" dir="2700000" algn="tl">
                        <a:srgbClr val="000000">
                          <a:alpha val="43137"/>
                        </a:srgbClr>
                      </a:outerShdw>
                    </a:effectLst>
                    <a:latin typeface="Arial Black" pitchFamily="34" charset="0"/>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Arial Black" pitchFamily="34" charset="0"/>
                  <a:cs typeface="Times New Roman" pitchFamily="18" charset="0"/>
                </a:endParaRPr>
              </a:p>
            </p:txBody>
          </p:sp>
          <p:sp>
            <p:nvSpPr>
              <p:cNvPr id="35" name="Chevron 14"/>
              <p:cNvSpPr/>
              <p:nvPr/>
            </p:nvSpPr>
            <p:spPr>
              <a:xfrm>
                <a:off x="4348411" y="55013"/>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grpSp>
      <p:pic>
        <p:nvPicPr>
          <p:cNvPr id="225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187" y="1711568"/>
            <a:ext cx="3874892" cy="169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082" y="1711568"/>
            <a:ext cx="3825650" cy="175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710" y="4077433"/>
            <a:ext cx="3890395" cy="169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3187" y="4077432"/>
            <a:ext cx="3822855" cy="169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12"/>
          </p:nvPr>
        </p:nvSpPr>
        <p:spPr>
          <a:xfrm>
            <a:off x="4440027" y="6526567"/>
            <a:ext cx="305139" cy="365125"/>
          </a:xfrm>
        </p:spPr>
        <p:txBody>
          <a:bodyPr/>
          <a:lstStyle/>
          <a:p>
            <a:fld id="{156DAC32-BFD1-4A4A-AF59-D066AE274A70}" type="slidenum">
              <a:rPr lang="en-US" b="1" smtClean="0">
                <a:solidFill>
                  <a:schemeClr val="tx1"/>
                </a:solidFill>
              </a:rPr>
              <a:pPr/>
              <a:t>8</a:t>
            </a:fld>
            <a:endParaRPr lang="en-US" b="1">
              <a:solidFill>
                <a:schemeClr val="tx1"/>
              </a:solidFill>
            </a:endParaRPr>
          </a:p>
        </p:txBody>
      </p:sp>
      <p:sp>
        <p:nvSpPr>
          <p:cNvPr id="19" name="文字方塊 18"/>
          <p:cNvSpPr txBox="1"/>
          <p:nvPr/>
        </p:nvSpPr>
        <p:spPr>
          <a:xfrm>
            <a:off x="3453350" y="6255719"/>
            <a:ext cx="2088907" cy="307777"/>
          </a:xfrm>
          <a:prstGeom prst="rect">
            <a:avLst/>
          </a:prstGeom>
          <a:noFill/>
        </p:spPr>
        <p:txBody>
          <a:bodyPr wrap="square" rtlCol="0">
            <a:spAutoFit/>
          </a:bodyPr>
          <a:lstStyle/>
          <a:p>
            <a:r>
              <a:rPr lang="en-US" sz="1400" b="1" dirty="0" smtClean="0"/>
              <a:t>Fig. 5 </a:t>
            </a:r>
            <a:r>
              <a:rPr lang="en-US" sz="1400" dirty="0" smtClean="0"/>
              <a:t>The types of fault</a:t>
            </a:r>
            <a:endParaRPr lang="en-US" sz="1400" dirty="0"/>
          </a:p>
        </p:txBody>
      </p:sp>
      <p:sp>
        <p:nvSpPr>
          <p:cNvPr id="2" name="文字方塊 1"/>
          <p:cNvSpPr txBox="1"/>
          <p:nvPr/>
        </p:nvSpPr>
        <p:spPr>
          <a:xfrm>
            <a:off x="1745463" y="3581318"/>
            <a:ext cx="1889613" cy="369332"/>
          </a:xfrm>
          <a:prstGeom prst="rect">
            <a:avLst/>
          </a:prstGeom>
          <a:noFill/>
        </p:spPr>
        <p:txBody>
          <a:bodyPr wrap="square" rtlCol="0">
            <a:spAutoFit/>
          </a:bodyPr>
          <a:lstStyle/>
          <a:p>
            <a:r>
              <a:rPr lang="en-US" b="1" dirty="0" smtClean="0"/>
              <a:t>(AG, BG, CG)</a:t>
            </a:r>
            <a:endParaRPr lang="en-US" b="1" dirty="0"/>
          </a:p>
        </p:txBody>
      </p:sp>
      <p:sp>
        <p:nvSpPr>
          <p:cNvPr id="21" name="文字方塊 20"/>
          <p:cNvSpPr txBox="1"/>
          <p:nvPr/>
        </p:nvSpPr>
        <p:spPr>
          <a:xfrm>
            <a:off x="6272257" y="3581318"/>
            <a:ext cx="1889613" cy="369332"/>
          </a:xfrm>
          <a:prstGeom prst="rect">
            <a:avLst/>
          </a:prstGeom>
          <a:noFill/>
        </p:spPr>
        <p:txBody>
          <a:bodyPr wrap="square" rtlCol="0">
            <a:spAutoFit/>
          </a:bodyPr>
          <a:lstStyle/>
          <a:p>
            <a:r>
              <a:rPr lang="en-US" b="1" dirty="0" smtClean="0"/>
              <a:t>(AB, AC, BC)</a:t>
            </a:r>
            <a:endParaRPr lang="en-US" b="1" dirty="0"/>
          </a:p>
        </p:txBody>
      </p:sp>
      <p:sp>
        <p:nvSpPr>
          <p:cNvPr id="23" name="文字方塊 22"/>
          <p:cNvSpPr txBox="1"/>
          <p:nvPr/>
        </p:nvSpPr>
        <p:spPr>
          <a:xfrm>
            <a:off x="1547446" y="5914880"/>
            <a:ext cx="2195879" cy="369332"/>
          </a:xfrm>
          <a:prstGeom prst="rect">
            <a:avLst/>
          </a:prstGeom>
          <a:noFill/>
        </p:spPr>
        <p:txBody>
          <a:bodyPr wrap="square" rtlCol="0">
            <a:spAutoFit/>
          </a:bodyPr>
          <a:lstStyle/>
          <a:p>
            <a:r>
              <a:rPr lang="en-US" b="1" dirty="0" smtClean="0"/>
              <a:t>(ABG, ACG, BCG)</a:t>
            </a:r>
            <a:endParaRPr lang="en-US" b="1" dirty="0"/>
          </a:p>
        </p:txBody>
      </p:sp>
      <p:sp>
        <p:nvSpPr>
          <p:cNvPr id="24" name="文字方塊 23"/>
          <p:cNvSpPr txBox="1"/>
          <p:nvPr/>
        </p:nvSpPr>
        <p:spPr>
          <a:xfrm>
            <a:off x="6535038" y="5914880"/>
            <a:ext cx="840237" cy="369332"/>
          </a:xfrm>
          <a:prstGeom prst="rect">
            <a:avLst/>
          </a:prstGeom>
          <a:noFill/>
        </p:spPr>
        <p:txBody>
          <a:bodyPr wrap="square" rtlCol="0">
            <a:spAutoFit/>
          </a:bodyPr>
          <a:lstStyle/>
          <a:p>
            <a:r>
              <a:rPr lang="en-US" b="1" dirty="0" smtClean="0"/>
              <a:t>(ABC)</a:t>
            </a:r>
            <a:endParaRPr lang="en-US" b="1" dirty="0"/>
          </a:p>
        </p:txBody>
      </p:sp>
    </p:spTree>
    <p:extLst>
      <p:ext uri="{BB962C8B-B14F-4D97-AF65-F5344CB8AC3E}">
        <p14:creationId xmlns:p14="http://schemas.microsoft.com/office/powerpoint/2010/main" val="1820131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1000"/>
                                        <p:tgtEl>
                                          <p:spTgt spid="22532"/>
                                        </p:tgtEl>
                                      </p:cBhvr>
                                    </p:animEffect>
                                    <p:anim calcmode="lin" valueType="num">
                                      <p:cBhvr>
                                        <p:cTn id="8" dur="1000" fill="hold"/>
                                        <p:tgtEl>
                                          <p:spTgt spid="22532"/>
                                        </p:tgtEl>
                                        <p:attrNameLst>
                                          <p:attrName>ppt_x</p:attrName>
                                        </p:attrNameLst>
                                      </p:cBhvr>
                                      <p:tavLst>
                                        <p:tav tm="0">
                                          <p:val>
                                            <p:strVal val="#ppt_x"/>
                                          </p:val>
                                        </p:tav>
                                        <p:tav tm="100000">
                                          <p:val>
                                            <p:strVal val="#ppt_x"/>
                                          </p:val>
                                        </p:tav>
                                      </p:tavLst>
                                    </p:anim>
                                    <p:anim calcmode="lin" valueType="num">
                                      <p:cBhvr>
                                        <p:cTn id="9" dur="1000" fill="hold"/>
                                        <p:tgtEl>
                                          <p:spTgt spid="225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531"/>
                                        </p:tgtEl>
                                        <p:attrNameLst>
                                          <p:attrName>style.visibility</p:attrName>
                                        </p:attrNameLst>
                                      </p:cBhvr>
                                      <p:to>
                                        <p:strVal val="visible"/>
                                      </p:to>
                                    </p:set>
                                    <p:animEffect transition="in" filter="fade">
                                      <p:cBhvr>
                                        <p:cTn id="19" dur="1000"/>
                                        <p:tgtEl>
                                          <p:spTgt spid="22531"/>
                                        </p:tgtEl>
                                      </p:cBhvr>
                                    </p:animEffect>
                                    <p:anim calcmode="lin" valueType="num">
                                      <p:cBhvr>
                                        <p:cTn id="20" dur="1000" fill="hold"/>
                                        <p:tgtEl>
                                          <p:spTgt spid="22531"/>
                                        </p:tgtEl>
                                        <p:attrNameLst>
                                          <p:attrName>ppt_x</p:attrName>
                                        </p:attrNameLst>
                                      </p:cBhvr>
                                      <p:tavLst>
                                        <p:tav tm="0">
                                          <p:val>
                                            <p:strVal val="#ppt_x"/>
                                          </p:val>
                                        </p:tav>
                                        <p:tav tm="100000">
                                          <p:val>
                                            <p:strVal val="#ppt_x"/>
                                          </p:val>
                                        </p:tav>
                                      </p:tavLst>
                                    </p:anim>
                                    <p:anim calcmode="lin" valueType="num">
                                      <p:cBhvr>
                                        <p:cTn id="21" dur="1000" fill="hold"/>
                                        <p:tgtEl>
                                          <p:spTgt spid="2253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533"/>
                                        </p:tgtEl>
                                        <p:attrNameLst>
                                          <p:attrName>style.visibility</p:attrName>
                                        </p:attrNameLst>
                                      </p:cBhvr>
                                      <p:to>
                                        <p:strVal val="visible"/>
                                      </p:to>
                                    </p:set>
                                    <p:animEffect transition="in" filter="fade">
                                      <p:cBhvr>
                                        <p:cTn id="31" dur="1000"/>
                                        <p:tgtEl>
                                          <p:spTgt spid="22533"/>
                                        </p:tgtEl>
                                      </p:cBhvr>
                                    </p:animEffect>
                                    <p:anim calcmode="lin" valueType="num">
                                      <p:cBhvr>
                                        <p:cTn id="32" dur="1000" fill="hold"/>
                                        <p:tgtEl>
                                          <p:spTgt spid="22533"/>
                                        </p:tgtEl>
                                        <p:attrNameLst>
                                          <p:attrName>ppt_x</p:attrName>
                                        </p:attrNameLst>
                                      </p:cBhvr>
                                      <p:tavLst>
                                        <p:tav tm="0">
                                          <p:val>
                                            <p:strVal val="#ppt_x"/>
                                          </p:val>
                                        </p:tav>
                                        <p:tav tm="100000">
                                          <p:val>
                                            <p:strVal val="#ppt_x"/>
                                          </p:val>
                                        </p:tav>
                                      </p:tavLst>
                                    </p:anim>
                                    <p:anim calcmode="lin" valueType="num">
                                      <p:cBhvr>
                                        <p:cTn id="33" dur="1000" fill="hold"/>
                                        <p:tgtEl>
                                          <p:spTgt spid="2253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2534"/>
                                        </p:tgtEl>
                                        <p:attrNameLst>
                                          <p:attrName>style.visibility</p:attrName>
                                        </p:attrNameLst>
                                      </p:cBhvr>
                                      <p:to>
                                        <p:strVal val="visible"/>
                                      </p:to>
                                    </p:set>
                                    <p:animEffect transition="in" filter="fade">
                                      <p:cBhvr>
                                        <p:cTn id="43" dur="1000"/>
                                        <p:tgtEl>
                                          <p:spTgt spid="22534"/>
                                        </p:tgtEl>
                                      </p:cBhvr>
                                    </p:animEffect>
                                    <p:anim calcmode="lin" valueType="num">
                                      <p:cBhvr>
                                        <p:cTn id="44" dur="1000" fill="hold"/>
                                        <p:tgtEl>
                                          <p:spTgt spid="22534"/>
                                        </p:tgtEl>
                                        <p:attrNameLst>
                                          <p:attrName>ppt_x</p:attrName>
                                        </p:attrNameLst>
                                      </p:cBhvr>
                                      <p:tavLst>
                                        <p:tav tm="0">
                                          <p:val>
                                            <p:strVal val="#ppt_x"/>
                                          </p:val>
                                        </p:tav>
                                        <p:tav tm="100000">
                                          <p:val>
                                            <p:strVal val="#ppt_x"/>
                                          </p:val>
                                        </p:tav>
                                      </p:tavLst>
                                    </p:anim>
                                    <p:anim calcmode="lin" valueType="num">
                                      <p:cBhvr>
                                        <p:cTn id="45" dur="1000" fill="hold"/>
                                        <p:tgtEl>
                                          <p:spTgt spid="2253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690271" y="709980"/>
            <a:ext cx="6056103" cy="5334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2800" b="1" dirty="0">
                <a:solidFill>
                  <a:schemeClr val="bg1"/>
                </a:solidFill>
                <a:latin typeface="+mj-lt"/>
                <a:cs typeface="Times New Roman" pitchFamily="18" charset="0"/>
              </a:rPr>
              <a:t>Time Domain </a:t>
            </a:r>
            <a:r>
              <a:rPr lang="en-US" altLang="zh-TW" sz="2800" b="1" dirty="0" err="1">
                <a:solidFill>
                  <a:schemeClr val="bg1"/>
                </a:solidFill>
                <a:latin typeface="+mj-lt"/>
                <a:cs typeface="Times New Roman" pitchFamily="18" charset="0"/>
              </a:rPr>
              <a:t>Reflectometry</a:t>
            </a:r>
            <a:r>
              <a:rPr lang="en-US" altLang="zh-TW" sz="2800" b="1" dirty="0">
                <a:solidFill>
                  <a:schemeClr val="bg1"/>
                </a:solidFill>
                <a:latin typeface="+mj-lt"/>
                <a:cs typeface="Times New Roman" pitchFamily="18" charset="0"/>
              </a:rPr>
              <a:t> (TDR)</a:t>
            </a:r>
            <a:endParaRPr lang="en-US" sz="2800" b="1" dirty="0">
              <a:solidFill>
                <a:schemeClr val="bg1"/>
              </a:solidFill>
              <a:latin typeface="+mj-lt"/>
            </a:endParaRPr>
          </a:p>
        </p:txBody>
      </p:sp>
      <p:sp>
        <p:nvSpPr>
          <p:cNvPr id="49" name="Rounded Rectangle 48"/>
          <p:cNvSpPr/>
          <p:nvPr/>
        </p:nvSpPr>
        <p:spPr>
          <a:xfrm>
            <a:off x="4160465" y="6596061"/>
            <a:ext cx="937372" cy="228600"/>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effectLst>
                <a:outerShdw blurRad="50800" dist="50800" dir="5400000" algn="ctr" rotWithShape="0">
                  <a:schemeClr val="bg1"/>
                </a:outerShdw>
              </a:effectLst>
            </a:endParaRPr>
          </a:p>
        </p:txBody>
      </p:sp>
      <p:pic>
        <p:nvPicPr>
          <p:cNvPr id="22" name="Picture 35" descr="DAS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040" y="537271"/>
            <a:ext cx="1830231" cy="91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內容版面配置區 1"/>
          <p:cNvSpPr txBox="1">
            <a:spLocks/>
          </p:cNvSpPr>
          <p:nvPr/>
        </p:nvSpPr>
        <p:spPr>
          <a:xfrm>
            <a:off x="388037" y="4205653"/>
            <a:ext cx="8219531" cy="973014"/>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lnSpc>
                <a:spcPct val="150000"/>
              </a:lnSpc>
            </a:pPr>
            <a:r>
              <a:rPr lang="en-US" altLang="zh-TW" sz="1800" dirty="0"/>
              <a:t>Using TDR with PRBS stimulus, calculating cross-correlation (CCR) of the reﬂected response with the incident PRBS: </a:t>
            </a:r>
          </a:p>
        </p:txBody>
      </p:sp>
      <p:graphicFrame>
        <p:nvGraphicFramePr>
          <p:cNvPr id="4" name="物件 3"/>
          <p:cNvGraphicFramePr>
            <a:graphicFrameLocks noChangeAspect="1"/>
          </p:cNvGraphicFramePr>
          <p:nvPr>
            <p:extLst>
              <p:ext uri="{D42A27DB-BD31-4B8C-83A1-F6EECF244321}">
                <p14:modId xmlns:p14="http://schemas.microsoft.com/office/powerpoint/2010/main" val="2518134291"/>
              </p:ext>
            </p:extLst>
          </p:nvPr>
        </p:nvGraphicFramePr>
        <p:xfrm>
          <a:off x="2700586" y="5374298"/>
          <a:ext cx="3295650" cy="854075"/>
        </p:xfrm>
        <a:graphic>
          <a:graphicData uri="http://schemas.openxmlformats.org/presentationml/2006/ole">
            <mc:AlternateContent xmlns:mc="http://schemas.openxmlformats.org/markup-compatibility/2006">
              <mc:Choice xmlns:v="urn:schemas-microsoft-com:vml" Requires="v">
                <p:oleObj spid="_x0000_s3201" name="Equation" r:id="rId5" imgW="1612900" imgH="406400" progId="Equation.DSMT4">
                  <p:embed/>
                </p:oleObj>
              </mc:Choice>
              <mc:Fallback>
                <p:oleObj name="Equation" r:id="rId5" imgW="1612900" imgH="406400" progId="Equation.DSMT4">
                  <p:embed/>
                  <p:pic>
                    <p:nvPicPr>
                      <p:cNvPr id="0" name="物件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586" y="5374298"/>
                        <a:ext cx="32956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群組 23"/>
          <p:cNvGrpSpPr/>
          <p:nvPr/>
        </p:nvGrpSpPr>
        <p:grpSpPr>
          <a:xfrm>
            <a:off x="7038" y="29957"/>
            <a:ext cx="8954615" cy="507314"/>
            <a:chOff x="7038" y="29957"/>
            <a:chExt cx="8954615" cy="507314"/>
          </a:xfrm>
        </p:grpSpPr>
        <p:pic>
          <p:nvPicPr>
            <p:cNvPr id="25" name="Picture 4" descr="C:\Users\Hanh\Desktop\menu.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038" y="29957"/>
              <a:ext cx="1540408" cy="507314"/>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群組 26"/>
            <p:cNvGrpSpPr/>
            <p:nvPr/>
          </p:nvGrpSpPr>
          <p:grpSpPr>
            <a:xfrm>
              <a:off x="311838" y="55013"/>
              <a:ext cx="8649815" cy="457200"/>
              <a:chOff x="311838" y="55013"/>
              <a:chExt cx="8649815" cy="457200"/>
            </a:xfrm>
          </p:grpSpPr>
          <p:sp>
            <p:nvSpPr>
              <p:cNvPr id="28" name="Chevron 14"/>
              <p:cNvSpPr/>
              <p:nvPr/>
            </p:nvSpPr>
            <p:spPr>
              <a:xfrm>
                <a:off x="2801820" y="55013"/>
                <a:ext cx="1695984"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PSO</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9" name="Chevron 15"/>
              <p:cNvSpPr/>
              <p:nvPr/>
            </p:nvSpPr>
            <p:spPr>
              <a:xfrm>
                <a:off x="5884981" y="55013"/>
                <a:ext cx="162950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Simulation </a:t>
                </a:r>
                <a:r>
                  <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rPr>
                  <a:t>Results</a:t>
                </a:r>
              </a:p>
            </p:txBody>
          </p:sp>
          <p:sp>
            <p:nvSpPr>
              <p:cNvPr id="30" name="Chevron 16"/>
              <p:cNvSpPr/>
              <p:nvPr/>
            </p:nvSpPr>
            <p:spPr>
              <a:xfrm>
                <a:off x="7362090" y="55013"/>
                <a:ext cx="1599563"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TW" sz="1400" b="1" dirty="0" smtClean="0">
                    <a:solidFill>
                      <a:schemeClr val="bg1"/>
                    </a:solidFill>
                    <a:effectLst>
                      <a:outerShdw blurRad="38100" dist="38100" dir="2700000" algn="tl">
                        <a:srgbClr val="000000">
                          <a:alpha val="43137"/>
                        </a:srgbClr>
                      </a:outerShdw>
                    </a:effectLst>
                    <a:latin typeface="+mj-lt"/>
                    <a:cs typeface="Times New Roman" pitchFamily="18" charset="0"/>
                  </a:rPr>
                  <a:t>Conclusion</a:t>
                </a:r>
                <a:endParaRPr lang="en-US" altLang="zh-TW" sz="1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1" name="Chevron 17"/>
              <p:cNvSpPr/>
              <p:nvPr/>
            </p:nvSpPr>
            <p:spPr>
              <a:xfrm>
                <a:off x="1379060" y="55013"/>
                <a:ext cx="1586878"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SVM</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2" name="ZoneTexte 23"/>
              <p:cNvSpPr txBox="1"/>
              <p:nvPr/>
            </p:nvSpPr>
            <p:spPr>
              <a:xfrm>
                <a:off x="311838" y="89466"/>
                <a:ext cx="930632" cy="338554"/>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FAS</a:t>
                </a:r>
                <a:r>
                  <a:rPr lang="en-US" altLang="zh-TW" sz="1600" b="1" dirty="0" smtClean="0">
                    <a:solidFill>
                      <a:schemeClr val="bg1"/>
                    </a:solidFill>
                    <a:effectLst>
                      <a:outerShdw blurRad="38100" dist="38100" dir="2700000" algn="tl">
                        <a:srgbClr val="000000">
                          <a:alpha val="43137"/>
                        </a:srgbClr>
                      </a:outerShdw>
                    </a:effectLst>
                    <a:latin typeface="Arial Black" pitchFamily="34" charset="0"/>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Arial Black" pitchFamily="34" charset="0"/>
                  <a:cs typeface="Times New Roman" pitchFamily="18" charset="0"/>
                </a:endParaRPr>
              </a:p>
            </p:txBody>
          </p:sp>
          <p:sp>
            <p:nvSpPr>
              <p:cNvPr id="33" name="Chevron 14"/>
              <p:cNvSpPr/>
              <p:nvPr/>
            </p:nvSpPr>
            <p:spPr>
              <a:xfrm>
                <a:off x="4348411" y="55013"/>
                <a:ext cx="1677252" cy="457200"/>
              </a:xfrm>
              <a:prstGeom prst="chevron">
                <a:avLst/>
              </a:prstGeom>
              <a:solidFill>
                <a:srgbClr val="2104CE"/>
              </a:solidFill>
              <a:ln>
                <a:noFill/>
              </a:ln>
              <a:effectLst>
                <a:innerShdw blurRad="114300">
                  <a:prstClr val="black"/>
                </a:innerShdw>
              </a:effectLst>
              <a:scene3d>
                <a:camera prst="orthographicFront"/>
                <a:lightRig rig="threePt" dir="t"/>
              </a:scene3d>
              <a:sp3d>
                <a:bevelT w="101600" h="12700"/>
                <a:bevelB w="0" h="0"/>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600" b="1" dirty="0" smtClean="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cs typeface="Times New Roman" pitchFamily="18" charset="0"/>
                  </a:rPr>
                  <a:t>Proposed method</a:t>
                </a:r>
                <a:endParaRPr lang="en-US" altLang="zh-TW" sz="1600" b="1" dirty="0">
                  <a:solidFill>
                    <a:schemeClr val="bg1"/>
                  </a:solidFill>
                  <a:effectLst>
                    <a:outerShdw blurRad="38100" dist="38100" dir="2700000" algn="tl">
                      <a:srgbClr val="000000">
                        <a:alpha val="43137"/>
                      </a:srgbClr>
                    </a:outerShdw>
                  </a:effectLst>
                  <a:cs typeface="Times New Roman" pitchFamily="18" charset="0"/>
                </a:endParaRPr>
              </a:p>
              <a:p>
                <a:pPr algn="ctr"/>
                <a:r>
                  <a:rPr lang="en-US" altLang="zh-TW" sz="16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altLang="zh-TW" sz="1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grpSp>
      </p:grpSp>
      <p:graphicFrame>
        <p:nvGraphicFramePr>
          <p:cNvPr id="2" name="物件 1"/>
          <p:cNvGraphicFramePr>
            <a:graphicFrameLocks noChangeAspect="1"/>
          </p:cNvGraphicFramePr>
          <p:nvPr>
            <p:extLst>
              <p:ext uri="{D42A27DB-BD31-4B8C-83A1-F6EECF244321}">
                <p14:modId xmlns:p14="http://schemas.microsoft.com/office/powerpoint/2010/main" val="1551836734"/>
              </p:ext>
            </p:extLst>
          </p:nvPr>
        </p:nvGraphicFramePr>
        <p:xfrm>
          <a:off x="1335026" y="1899139"/>
          <a:ext cx="6588249" cy="1992190"/>
        </p:xfrm>
        <a:graphic>
          <a:graphicData uri="http://schemas.openxmlformats.org/presentationml/2006/ole">
            <mc:AlternateContent xmlns:mc="http://schemas.openxmlformats.org/markup-compatibility/2006">
              <mc:Choice xmlns:v="urn:schemas-microsoft-com:vml" Requires="v">
                <p:oleObj spid="_x0000_s3202" name="Visio" r:id="rId9" imgW="3794702" imgH="1135319" progId="Visio.Drawing.15">
                  <p:embed/>
                </p:oleObj>
              </mc:Choice>
              <mc:Fallback>
                <p:oleObj name="Visio" r:id="rId9" imgW="3794702" imgH="1135319" progId="Visio.Drawing.15">
                  <p:embed/>
                  <p:pic>
                    <p:nvPicPr>
                      <p:cNvPr id="0" name="物件 2"/>
                      <p:cNvPicPr>
                        <a:picLocks noChangeAspect="1" noChangeArrowheads="1"/>
                      </p:cNvPicPr>
                      <p:nvPr/>
                    </p:nvPicPr>
                    <p:blipFill>
                      <a:blip r:embed="rId10"/>
                      <a:srcRect/>
                      <a:stretch>
                        <a:fillRect/>
                      </a:stretch>
                    </p:blipFill>
                    <p:spPr bwMode="auto">
                      <a:xfrm>
                        <a:off x="1335026" y="1899139"/>
                        <a:ext cx="6588249" cy="1992190"/>
                      </a:xfrm>
                      <a:prstGeom prst="rect">
                        <a:avLst/>
                      </a:prstGeom>
                      <a:noFill/>
                      <a:ln>
                        <a:noFill/>
                      </a:ln>
                    </p:spPr>
                  </p:pic>
                </p:oleObj>
              </mc:Fallback>
            </mc:AlternateContent>
          </a:graphicData>
        </a:graphic>
      </p:graphicFrame>
      <p:sp>
        <p:nvSpPr>
          <p:cNvPr id="7" name="投影片編號版面配置區 6"/>
          <p:cNvSpPr>
            <a:spLocks noGrp="1"/>
          </p:cNvSpPr>
          <p:nvPr>
            <p:ph type="sldNum" sz="quarter" idx="12"/>
          </p:nvPr>
        </p:nvSpPr>
        <p:spPr>
          <a:xfrm>
            <a:off x="4424194" y="6527798"/>
            <a:ext cx="409914" cy="365125"/>
          </a:xfrm>
        </p:spPr>
        <p:txBody>
          <a:bodyPr/>
          <a:lstStyle/>
          <a:p>
            <a:fld id="{156DAC32-BFD1-4A4A-AF59-D066AE274A70}" type="slidenum">
              <a:rPr lang="en-US" b="1" smtClean="0">
                <a:solidFill>
                  <a:schemeClr val="tx1"/>
                </a:solidFill>
              </a:rPr>
              <a:pPr/>
              <a:t>9</a:t>
            </a:fld>
            <a:endParaRPr lang="en-US" b="1" dirty="0">
              <a:solidFill>
                <a:schemeClr val="tx1"/>
              </a:solidFill>
            </a:endParaRPr>
          </a:p>
        </p:txBody>
      </p:sp>
      <p:sp>
        <p:nvSpPr>
          <p:cNvPr id="18" name="文字方塊 17"/>
          <p:cNvSpPr txBox="1"/>
          <p:nvPr/>
        </p:nvSpPr>
        <p:spPr>
          <a:xfrm>
            <a:off x="2965937" y="3770001"/>
            <a:ext cx="3920637" cy="307777"/>
          </a:xfrm>
          <a:prstGeom prst="rect">
            <a:avLst/>
          </a:prstGeom>
          <a:noFill/>
        </p:spPr>
        <p:txBody>
          <a:bodyPr wrap="square" rtlCol="0">
            <a:spAutoFit/>
          </a:bodyPr>
          <a:lstStyle/>
          <a:p>
            <a:r>
              <a:rPr lang="en-US" sz="1400" b="1" dirty="0" smtClean="0"/>
              <a:t>Fig. 6 </a:t>
            </a:r>
            <a:r>
              <a:rPr lang="en-US" sz="1400" dirty="0" smtClean="0"/>
              <a:t>Diagram </a:t>
            </a:r>
            <a:r>
              <a:rPr lang="en-US" sz="1400" dirty="0"/>
              <a:t>of a time domain </a:t>
            </a:r>
            <a:r>
              <a:rPr lang="en-US" sz="1400" dirty="0" err="1"/>
              <a:t>reflectometer</a:t>
            </a:r>
            <a:endParaRPr lang="en-US" sz="1400" dirty="0"/>
          </a:p>
        </p:txBody>
      </p:sp>
    </p:spTree>
    <p:extLst>
      <p:ext uri="{BB962C8B-B14F-4D97-AF65-F5344CB8AC3E}">
        <p14:creationId xmlns:p14="http://schemas.microsoft.com/office/powerpoint/2010/main" val="3316346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9913</TotalTime>
  <Words>8625</Words>
  <Application>Microsoft Office PowerPoint</Application>
  <PresentationFormat>On-screen Show (4:3)</PresentationFormat>
  <Paragraphs>1382</Paragraphs>
  <Slides>43</Slides>
  <Notes>39</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3</vt:i4>
      </vt:variant>
      <vt:variant>
        <vt:lpstr>Slide Titles</vt:lpstr>
      </vt:variant>
      <vt:variant>
        <vt:i4>43</vt:i4>
      </vt:variant>
    </vt:vector>
  </HeadingPairs>
  <TitlesOfParts>
    <vt:vector size="60" baseType="lpstr">
      <vt:lpstr>BatangChe</vt:lpstr>
      <vt:lpstr>標楷體</vt:lpstr>
      <vt:lpstr>新細明體</vt:lpstr>
      <vt:lpstr>宋体</vt:lpstr>
      <vt:lpstr>宋体</vt:lpstr>
      <vt:lpstr>Arial</vt:lpstr>
      <vt:lpstr>Arial Black</vt:lpstr>
      <vt:lpstr>Book Antiqua</vt:lpstr>
      <vt:lpstr>Calibri</vt:lpstr>
      <vt:lpstr>Palatino Linotype</vt:lpstr>
      <vt:lpstr>Symbol</vt:lpstr>
      <vt:lpstr>Times New Roman</vt:lpstr>
      <vt:lpstr>Wingdings</vt:lpstr>
      <vt:lpstr>Hardcover</vt:lpstr>
      <vt:lpstr>Microsoft Visio Drawing</vt:lpstr>
      <vt:lpstr>Equation</vt:lpstr>
      <vt:lpstr>Visio</vt:lpstr>
      <vt:lpstr>Intelligent Fault Diagnosis for Electric Power Distribution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Envelopment Analysis</dc:title>
  <dc:creator>阮春詩</dc:creator>
  <cp:lastModifiedBy>hoangthom</cp:lastModifiedBy>
  <cp:revision>544</cp:revision>
  <cp:lastPrinted>2018-01-17T05:40:30Z</cp:lastPrinted>
  <dcterms:created xsi:type="dcterms:W3CDTF">2011-09-01T12:25:28Z</dcterms:created>
  <dcterms:modified xsi:type="dcterms:W3CDTF">2018-05-14T15:44:26Z</dcterms:modified>
</cp:coreProperties>
</file>