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g"/>
  <Override PartName="/ppt/media/image6.jpg" ContentType="image/jpg"/>
  <Override PartName="/ppt/media/image7.jpg" ContentType="image/jpg"/>
  <Override PartName="/ppt/media/image8.jpg" ContentType="image/jpg"/>
  <Override PartName="/ppt/media/image13.jpg" ContentType="image/jpg"/>
  <Override PartName="/ppt/media/image14.jpg" ContentType="image/jpg"/>
  <Override PartName="/ppt/media/image15.jpg" ContentType="image/jpg"/>
  <Override PartName="/ppt/media/image16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74" r:id="rId8"/>
    <p:sldId id="275" r:id="rId9"/>
    <p:sldId id="276" r:id="rId10"/>
    <p:sldId id="277" r:id="rId11"/>
    <p:sldId id="263" r:id="rId12"/>
    <p:sldId id="264" r:id="rId13"/>
    <p:sldId id="278" r:id="rId14"/>
    <p:sldId id="279" r:id="rId15"/>
    <p:sldId id="280" r:id="rId16"/>
    <p:sldId id="281" r:id="rId17"/>
    <p:sldId id="28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11B89-135F-4FF6-AA41-E6575569F89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FF371-3F08-47A8-BAC8-34378AAA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FF371-3F08-47A8-BAC8-34378AAA2B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38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EFA4-02A6-45AB-B4AE-F42BAFF75F49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74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00B-5173-4526-8987-349C4CA37EC4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4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1C7-DF4C-42B4-AF9A-1212E51B5C4C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0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1F4C-08A0-42A0-924C-C8B65E54B5E0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6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D80-98D7-474C-A569-3BF3BC5B49A0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81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B24-A429-4841-B189-32EBCAA34794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9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116-81CD-4E53-8255-0CACD5AAEA6B}" type="datetime1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5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1ECB-6A2F-4D3C-B9DC-17721ED5A7C1}" type="datetime1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3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2E0-67C3-4307-B9E1-812CF8FC3FF8}" type="datetime1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NGUYỄN THANH TUẤN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7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9331DF5-B498-46C2-A9EB-C9BCC001FB73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NGUYỄN THANH TUẤN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7161C6-B23D-44FC-928B-54C9C933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7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00B-FEB8-4FC0-891D-91047A1B7562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6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F73D2AC-F2AB-4449-856F-18222E93D004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C7161C6-B23D-44FC-928B-54C9C933634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9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687" y="1815152"/>
            <a:ext cx="10058400" cy="2032288"/>
          </a:xfrm>
        </p:spPr>
        <p:txBody>
          <a:bodyPr>
            <a:noAutofit/>
          </a:bodyPr>
          <a:lstStyle/>
          <a:p>
            <a:pPr algn="ctr"/>
            <a:r>
              <a:rPr lang="en-US" sz="5000">
                <a:latin typeface="Arial" panose="020B0604020202020204" pitchFamily="34" charset="0"/>
                <a:cs typeface="Arial" panose="020B0604020202020204" pitchFamily="34" charset="0"/>
              </a:rPr>
              <a:t>BÁO CÁO SINH HOẠT HỌC THUẬT THÁNG 3/2018</a:t>
            </a:r>
            <a:br>
              <a:rPr lang="en-US" sz="5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>
                <a:latin typeface="Arial" panose="020B0604020202020204" pitchFamily="34" charset="0"/>
                <a:cs typeface="Arial" panose="020B0604020202020204" pitchFamily="34" charset="0"/>
              </a:rPr>
              <a:t>“GIỚI THIỆU LOGIC MỜ VÀ ỨNG DỤNG TRONG ĐIỀU KHIỂN”</a:t>
            </a:r>
            <a:endParaRPr lang="en-US" sz="5000" b="1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34" y="4810461"/>
            <a:ext cx="11914495" cy="1143000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GIẢNG VIÊN TRÌNH BÀY :NGUYỄN THANH TUẤN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2EA-005A-47E7-80A0-364998E11054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83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0" y="1695158"/>
            <a:ext cx="4401311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35629" y="2534120"/>
            <a:ext cx="751332" cy="381000"/>
          </a:xfrm>
          <a:custGeom>
            <a:avLst/>
            <a:gdLst/>
            <a:ahLst/>
            <a:cxnLst/>
            <a:rect l="l" t="t" r="r" b="b"/>
            <a:pathLst>
              <a:path w="751332" h="381000">
                <a:moveTo>
                  <a:pt x="0" y="381000"/>
                </a:moveTo>
                <a:lnTo>
                  <a:pt x="751332" y="381000"/>
                </a:lnTo>
                <a:lnTo>
                  <a:pt x="751332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35629" y="2534120"/>
            <a:ext cx="751332" cy="381000"/>
          </a:xfrm>
          <a:custGeom>
            <a:avLst/>
            <a:gdLst/>
            <a:ahLst/>
            <a:cxnLst/>
            <a:rect l="l" t="t" r="r" b="b"/>
            <a:pathLst>
              <a:path w="751332" h="381000">
                <a:moveTo>
                  <a:pt x="0" y="381000"/>
                </a:moveTo>
                <a:lnTo>
                  <a:pt x="751332" y="381000"/>
                </a:lnTo>
                <a:lnTo>
                  <a:pt x="751332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907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56098" y="1695920"/>
            <a:ext cx="751331" cy="381000"/>
          </a:xfrm>
          <a:custGeom>
            <a:avLst/>
            <a:gdLst/>
            <a:ahLst/>
            <a:cxnLst/>
            <a:rect l="l" t="t" r="r" b="b"/>
            <a:pathLst>
              <a:path w="751331" h="381000">
                <a:moveTo>
                  <a:pt x="0" y="381000"/>
                </a:moveTo>
                <a:lnTo>
                  <a:pt x="751331" y="381000"/>
                </a:lnTo>
                <a:lnTo>
                  <a:pt x="751331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56098" y="1695920"/>
            <a:ext cx="751331" cy="381000"/>
          </a:xfrm>
          <a:custGeom>
            <a:avLst/>
            <a:gdLst/>
            <a:ahLst/>
            <a:cxnLst/>
            <a:rect l="l" t="t" r="r" b="b"/>
            <a:pathLst>
              <a:path w="751331" h="381000">
                <a:moveTo>
                  <a:pt x="0" y="381000"/>
                </a:moveTo>
                <a:lnTo>
                  <a:pt x="751331" y="381000"/>
                </a:lnTo>
                <a:lnTo>
                  <a:pt x="751331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86200" y="2672170"/>
            <a:ext cx="1065657" cy="103377"/>
          </a:xfrm>
          <a:custGeom>
            <a:avLst/>
            <a:gdLst/>
            <a:ahLst/>
            <a:cxnLst/>
            <a:rect l="l" t="t" r="r" b="b"/>
            <a:pathLst>
              <a:path w="1065657" h="103377">
                <a:moveTo>
                  <a:pt x="88645" y="0"/>
                </a:moveTo>
                <a:lnTo>
                  <a:pt x="0" y="51688"/>
                </a:lnTo>
                <a:lnTo>
                  <a:pt x="88645" y="103377"/>
                </a:lnTo>
                <a:lnTo>
                  <a:pt x="92456" y="102362"/>
                </a:lnTo>
                <a:lnTo>
                  <a:pt x="96012" y="96265"/>
                </a:lnTo>
                <a:lnTo>
                  <a:pt x="94995" y="92455"/>
                </a:lnTo>
                <a:lnTo>
                  <a:pt x="35995" y="58038"/>
                </a:lnTo>
                <a:lnTo>
                  <a:pt x="12573" y="58038"/>
                </a:lnTo>
                <a:lnTo>
                  <a:pt x="12573" y="45338"/>
                </a:lnTo>
                <a:lnTo>
                  <a:pt x="35995" y="45338"/>
                </a:lnTo>
                <a:lnTo>
                  <a:pt x="94995" y="10922"/>
                </a:lnTo>
                <a:lnTo>
                  <a:pt x="96012" y="7112"/>
                </a:lnTo>
                <a:lnTo>
                  <a:pt x="92456" y="1015"/>
                </a:lnTo>
                <a:lnTo>
                  <a:pt x="88645" y="0"/>
                </a:lnTo>
                <a:close/>
              </a:path>
              <a:path w="1065657" h="103377">
                <a:moveTo>
                  <a:pt x="35995" y="45338"/>
                </a:moveTo>
                <a:lnTo>
                  <a:pt x="12573" y="45338"/>
                </a:lnTo>
                <a:lnTo>
                  <a:pt x="12573" y="58038"/>
                </a:lnTo>
                <a:lnTo>
                  <a:pt x="35995" y="58038"/>
                </a:lnTo>
                <a:lnTo>
                  <a:pt x="34471" y="57150"/>
                </a:lnTo>
                <a:lnTo>
                  <a:pt x="15748" y="57150"/>
                </a:lnTo>
                <a:lnTo>
                  <a:pt x="15748" y="46227"/>
                </a:lnTo>
                <a:lnTo>
                  <a:pt x="34471" y="46227"/>
                </a:lnTo>
                <a:lnTo>
                  <a:pt x="35995" y="45338"/>
                </a:lnTo>
                <a:close/>
              </a:path>
              <a:path w="1065657" h="103377">
                <a:moveTo>
                  <a:pt x="1065657" y="45338"/>
                </a:moveTo>
                <a:lnTo>
                  <a:pt x="35995" y="45338"/>
                </a:lnTo>
                <a:lnTo>
                  <a:pt x="25109" y="51688"/>
                </a:lnTo>
                <a:lnTo>
                  <a:pt x="35995" y="58038"/>
                </a:lnTo>
                <a:lnTo>
                  <a:pt x="1065657" y="58038"/>
                </a:lnTo>
                <a:lnTo>
                  <a:pt x="1065657" y="45338"/>
                </a:lnTo>
                <a:close/>
              </a:path>
              <a:path w="1065657" h="103377">
                <a:moveTo>
                  <a:pt x="15748" y="46227"/>
                </a:moveTo>
                <a:lnTo>
                  <a:pt x="15748" y="57150"/>
                </a:lnTo>
                <a:lnTo>
                  <a:pt x="25109" y="51688"/>
                </a:lnTo>
                <a:lnTo>
                  <a:pt x="15748" y="46227"/>
                </a:lnTo>
                <a:close/>
              </a:path>
              <a:path w="1065657" h="103377">
                <a:moveTo>
                  <a:pt x="25109" y="51688"/>
                </a:moveTo>
                <a:lnTo>
                  <a:pt x="15748" y="57150"/>
                </a:lnTo>
                <a:lnTo>
                  <a:pt x="34471" y="57150"/>
                </a:lnTo>
                <a:lnTo>
                  <a:pt x="25109" y="51688"/>
                </a:lnTo>
                <a:close/>
              </a:path>
              <a:path w="1065657" h="103377">
                <a:moveTo>
                  <a:pt x="34471" y="46227"/>
                </a:moveTo>
                <a:lnTo>
                  <a:pt x="15748" y="46227"/>
                </a:lnTo>
                <a:lnTo>
                  <a:pt x="25109" y="51688"/>
                </a:lnTo>
                <a:lnTo>
                  <a:pt x="34471" y="462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78551" y="2076158"/>
            <a:ext cx="103377" cy="342900"/>
          </a:xfrm>
          <a:custGeom>
            <a:avLst/>
            <a:gdLst/>
            <a:ahLst/>
            <a:cxnLst/>
            <a:rect l="l" t="t" r="r" b="b"/>
            <a:pathLst>
              <a:path w="103377" h="342900">
                <a:moveTo>
                  <a:pt x="51688" y="25109"/>
                </a:moveTo>
                <a:lnTo>
                  <a:pt x="45338" y="35995"/>
                </a:lnTo>
                <a:lnTo>
                  <a:pt x="45338" y="342900"/>
                </a:lnTo>
                <a:lnTo>
                  <a:pt x="58038" y="342900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377" h="342900">
                <a:moveTo>
                  <a:pt x="51688" y="0"/>
                </a:moveTo>
                <a:lnTo>
                  <a:pt x="0" y="88646"/>
                </a:lnTo>
                <a:lnTo>
                  <a:pt x="1015" y="92455"/>
                </a:lnTo>
                <a:lnTo>
                  <a:pt x="7112" y="96012"/>
                </a:lnTo>
                <a:lnTo>
                  <a:pt x="10922" y="94996"/>
                </a:lnTo>
                <a:lnTo>
                  <a:pt x="45338" y="35995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377" h="342900">
                <a:moveTo>
                  <a:pt x="59020" y="12573"/>
                </a:moveTo>
                <a:lnTo>
                  <a:pt x="58038" y="12573"/>
                </a:lnTo>
                <a:lnTo>
                  <a:pt x="58038" y="35995"/>
                </a:lnTo>
                <a:lnTo>
                  <a:pt x="92456" y="94996"/>
                </a:lnTo>
                <a:lnTo>
                  <a:pt x="96265" y="96012"/>
                </a:lnTo>
                <a:lnTo>
                  <a:pt x="102362" y="92455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377" h="342900">
                <a:moveTo>
                  <a:pt x="58038" y="12573"/>
                </a:moveTo>
                <a:lnTo>
                  <a:pt x="45338" y="12573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8"/>
                </a:lnTo>
                <a:lnTo>
                  <a:pt x="58038" y="15748"/>
                </a:lnTo>
                <a:lnTo>
                  <a:pt x="58038" y="12573"/>
                </a:lnTo>
                <a:close/>
              </a:path>
              <a:path w="103377" h="342900">
                <a:moveTo>
                  <a:pt x="58038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8" y="35995"/>
                </a:lnTo>
                <a:lnTo>
                  <a:pt x="58038" y="15748"/>
                </a:lnTo>
                <a:close/>
              </a:path>
              <a:path w="103377" h="342900">
                <a:moveTo>
                  <a:pt x="57150" y="15748"/>
                </a:moveTo>
                <a:lnTo>
                  <a:pt x="46227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93430" y="1974812"/>
            <a:ext cx="751331" cy="381000"/>
          </a:xfrm>
          <a:custGeom>
            <a:avLst/>
            <a:gdLst/>
            <a:ahLst/>
            <a:cxnLst/>
            <a:rect l="l" t="t" r="r" b="b"/>
            <a:pathLst>
              <a:path w="751331" h="381000">
                <a:moveTo>
                  <a:pt x="0" y="381000"/>
                </a:moveTo>
                <a:lnTo>
                  <a:pt x="751331" y="381000"/>
                </a:lnTo>
                <a:lnTo>
                  <a:pt x="751331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93430" y="1974812"/>
            <a:ext cx="751331" cy="381000"/>
          </a:xfrm>
          <a:custGeom>
            <a:avLst/>
            <a:gdLst/>
            <a:ahLst/>
            <a:cxnLst/>
            <a:rect l="l" t="t" r="r" b="b"/>
            <a:pathLst>
              <a:path w="751331" h="381000">
                <a:moveTo>
                  <a:pt x="0" y="381000"/>
                </a:moveTo>
                <a:lnTo>
                  <a:pt x="751331" y="381000"/>
                </a:lnTo>
                <a:lnTo>
                  <a:pt x="751331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14541" y="2152740"/>
            <a:ext cx="1279143" cy="576453"/>
          </a:xfrm>
          <a:custGeom>
            <a:avLst/>
            <a:gdLst/>
            <a:ahLst/>
            <a:cxnLst/>
            <a:rect l="l" t="t" r="r" b="b"/>
            <a:pathLst>
              <a:path w="1279144" h="576453">
                <a:moveTo>
                  <a:pt x="1243627" y="20424"/>
                </a:moveTo>
                <a:lnTo>
                  <a:pt x="0" y="564769"/>
                </a:lnTo>
                <a:lnTo>
                  <a:pt x="5080" y="576453"/>
                </a:lnTo>
                <a:lnTo>
                  <a:pt x="1248414" y="32236"/>
                </a:lnTo>
                <a:lnTo>
                  <a:pt x="1255981" y="21856"/>
                </a:lnTo>
                <a:lnTo>
                  <a:pt x="1243627" y="20424"/>
                </a:lnTo>
                <a:close/>
              </a:path>
              <a:path w="1279144" h="576453">
                <a:moveTo>
                  <a:pt x="1272573" y="11049"/>
                </a:moveTo>
                <a:lnTo>
                  <a:pt x="1265046" y="11049"/>
                </a:lnTo>
                <a:lnTo>
                  <a:pt x="1270127" y="22733"/>
                </a:lnTo>
                <a:lnTo>
                  <a:pt x="1248414" y="32236"/>
                </a:lnTo>
                <a:lnTo>
                  <a:pt x="1210437" y="84328"/>
                </a:lnTo>
                <a:lnTo>
                  <a:pt x="1208405" y="87249"/>
                </a:lnTo>
                <a:lnTo>
                  <a:pt x="1209039" y="91186"/>
                </a:lnTo>
                <a:lnTo>
                  <a:pt x="1211834" y="93218"/>
                </a:lnTo>
                <a:lnTo>
                  <a:pt x="1214628" y="95377"/>
                </a:lnTo>
                <a:lnTo>
                  <a:pt x="1218691" y="94742"/>
                </a:lnTo>
                <a:lnTo>
                  <a:pt x="1220724" y="91821"/>
                </a:lnTo>
                <a:lnTo>
                  <a:pt x="1279143" y="11811"/>
                </a:lnTo>
                <a:lnTo>
                  <a:pt x="1272573" y="11049"/>
                </a:lnTo>
                <a:close/>
              </a:path>
              <a:path w="1279144" h="576453">
                <a:moveTo>
                  <a:pt x="1255981" y="21856"/>
                </a:moveTo>
                <a:lnTo>
                  <a:pt x="1248414" y="32236"/>
                </a:lnTo>
                <a:lnTo>
                  <a:pt x="1269256" y="23114"/>
                </a:lnTo>
                <a:lnTo>
                  <a:pt x="1266825" y="23114"/>
                </a:lnTo>
                <a:lnTo>
                  <a:pt x="1255981" y="21856"/>
                </a:lnTo>
                <a:close/>
              </a:path>
              <a:path w="1279144" h="576453">
                <a:moveTo>
                  <a:pt x="1262380" y="13081"/>
                </a:moveTo>
                <a:lnTo>
                  <a:pt x="1255981" y="21856"/>
                </a:lnTo>
                <a:lnTo>
                  <a:pt x="1266825" y="23114"/>
                </a:lnTo>
                <a:lnTo>
                  <a:pt x="1262380" y="13081"/>
                </a:lnTo>
                <a:close/>
              </a:path>
              <a:path w="1279144" h="576453">
                <a:moveTo>
                  <a:pt x="1265930" y="13081"/>
                </a:moveTo>
                <a:lnTo>
                  <a:pt x="1262380" y="13081"/>
                </a:lnTo>
                <a:lnTo>
                  <a:pt x="1266825" y="23114"/>
                </a:lnTo>
                <a:lnTo>
                  <a:pt x="1269256" y="23114"/>
                </a:lnTo>
                <a:lnTo>
                  <a:pt x="1270127" y="22733"/>
                </a:lnTo>
                <a:lnTo>
                  <a:pt x="1265930" y="13081"/>
                </a:lnTo>
                <a:close/>
              </a:path>
              <a:path w="1279144" h="576453">
                <a:moveTo>
                  <a:pt x="1265046" y="11049"/>
                </a:moveTo>
                <a:lnTo>
                  <a:pt x="1243627" y="20424"/>
                </a:lnTo>
                <a:lnTo>
                  <a:pt x="1255981" y="21856"/>
                </a:lnTo>
                <a:lnTo>
                  <a:pt x="1262380" y="13081"/>
                </a:lnTo>
                <a:lnTo>
                  <a:pt x="1265930" y="13081"/>
                </a:lnTo>
                <a:lnTo>
                  <a:pt x="1265046" y="11049"/>
                </a:lnTo>
                <a:close/>
              </a:path>
              <a:path w="1279144" h="576453">
                <a:moveTo>
                  <a:pt x="1177163" y="0"/>
                </a:moveTo>
                <a:lnTo>
                  <a:pt x="1173988" y="2413"/>
                </a:lnTo>
                <a:lnTo>
                  <a:pt x="1173226" y="9398"/>
                </a:lnTo>
                <a:lnTo>
                  <a:pt x="1175765" y="12573"/>
                </a:lnTo>
                <a:lnTo>
                  <a:pt x="1243627" y="20424"/>
                </a:lnTo>
                <a:lnTo>
                  <a:pt x="1265046" y="11049"/>
                </a:lnTo>
                <a:lnTo>
                  <a:pt x="1272573" y="11049"/>
                </a:lnTo>
                <a:lnTo>
                  <a:pt x="11771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52237" y="2762771"/>
            <a:ext cx="237576" cy="237380"/>
          </a:xfrm>
          <a:custGeom>
            <a:avLst/>
            <a:gdLst/>
            <a:ahLst/>
            <a:cxnLst/>
            <a:rect l="l" t="t" r="r" b="b"/>
            <a:pathLst>
              <a:path w="237576" h="237380">
                <a:moveTo>
                  <a:pt x="115356" y="0"/>
                </a:moveTo>
                <a:lnTo>
                  <a:pt x="73531" y="8899"/>
                </a:lnTo>
                <a:lnTo>
                  <a:pt x="38614" y="31126"/>
                </a:lnTo>
                <a:lnTo>
                  <a:pt x="13452" y="63832"/>
                </a:lnTo>
                <a:lnTo>
                  <a:pt x="893" y="104170"/>
                </a:lnTo>
                <a:lnTo>
                  <a:pt x="0" y="118821"/>
                </a:lnTo>
                <a:lnTo>
                  <a:pt x="464" y="129392"/>
                </a:lnTo>
                <a:lnTo>
                  <a:pt x="11205" y="168894"/>
                </a:lnTo>
                <a:lnTo>
                  <a:pt x="34655" y="201640"/>
                </a:lnTo>
                <a:lnTo>
                  <a:pt x="68813" y="225068"/>
                </a:lnTo>
                <a:lnTo>
                  <a:pt x="111678" y="236614"/>
                </a:lnTo>
                <a:lnTo>
                  <a:pt x="127555" y="237380"/>
                </a:lnTo>
                <a:lnTo>
                  <a:pt x="141524" y="235527"/>
                </a:lnTo>
                <a:lnTo>
                  <a:pt x="179680" y="220737"/>
                </a:lnTo>
                <a:lnTo>
                  <a:pt x="210163" y="193819"/>
                </a:lnTo>
                <a:lnTo>
                  <a:pt x="230339" y="156988"/>
                </a:lnTo>
                <a:lnTo>
                  <a:pt x="237576" y="112456"/>
                </a:lnTo>
                <a:lnTo>
                  <a:pt x="235963" y="98232"/>
                </a:lnTo>
                <a:lnTo>
                  <a:pt x="221678" y="59318"/>
                </a:lnTo>
                <a:lnTo>
                  <a:pt x="195157" y="28158"/>
                </a:lnTo>
                <a:lnTo>
                  <a:pt x="158887" y="7476"/>
                </a:lnTo>
                <a:lnTo>
                  <a:pt x="115356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52237" y="2762771"/>
            <a:ext cx="237576" cy="237380"/>
          </a:xfrm>
          <a:custGeom>
            <a:avLst/>
            <a:gdLst/>
            <a:ahLst/>
            <a:cxnLst/>
            <a:rect l="l" t="t" r="r" b="b"/>
            <a:pathLst>
              <a:path w="237576" h="237380">
                <a:moveTo>
                  <a:pt x="0" y="118821"/>
                </a:moveTo>
                <a:lnTo>
                  <a:pt x="7725" y="76571"/>
                </a:lnTo>
                <a:lnTo>
                  <a:pt x="29002" y="41004"/>
                </a:lnTo>
                <a:lnTo>
                  <a:pt x="60984" y="14968"/>
                </a:lnTo>
                <a:lnTo>
                  <a:pt x="100823" y="1309"/>
                </a:lnTo>
                <a:lnTo>
                  <a:pt x="115356" y="0"/>
                </a:lnTo>
                <a:lnTo>
                  <a:pt x="130520" y="856"/>
                </a:lnTo>
                <a:lnTo>
                  <a:pt x="171907" y="13037"/>
                </a:lnTo>
                <a:lnTo>
                  <a:pt x="205204" y="37515"/>
                </a:lnTo>
                <a:lnTo>
                  <a:pt x="227922" y="71563"/>
                </a:lnTo>
                <a:lnTo>
                  <a:pt x="237576" y="112456"/>
                </a:lnTo>
                <a:lnTo>
                  <a:pt x="236764" y="128019"/>
                </a:lnTo>
                <a:lnTo>
                  <a:pt x="224921" y="170230"/>
                </a:lnTo>
                <a:lnTo>
                  <a:pt x="201017" y="204002"/>
                </a:lnTo>
                <a:lnTo>
                  <a:pt x="167684" y="227123"/>
                </a:lnTo>
                <a:lnTo>
                  <a:pt x="127555" y="237380"/>
                </a:lnTo>
                <a:lnTo>
                  <a:pt x="111678" y="236614"/>
                </a:lnTo>
                <a:lnTo>
                  <a:pt x="68813" y="225068"/>
                </a:lnTo>
                <a:lnTo>
                  <a:pt x="34655" y="201640"/>
                </a:lnTo>
                <a:lnTo>
                  <a:pt x="11205" y="168894"/>
                </a:lnTo>
                <a:lnTo>
                  <a:pt x="464" y="129392"/>
                </a:lnTo>
                <a:lnTo>
                  <a:pt x="0" y="118821"/>
                </a:lnTo>
                <a:close/>
              </a:path>
            </a:pathLst>
          </a:custGeom>
          <a:ln w="25907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99681" y="2686571"/>
            <a:ext cx="237576" cy="237380"/>
          </a:xfrm>
          <a:custGeom>
            <a:avLst/>
            <a:gdLst/>
            <a:ahLst/>
            <a:cxnLst/>
            <a:rect l="l" t="t" r="r" b="b"/>
            <a:pathLst>
              <a:path w="237576" h="237380">
                <a:moveTo>
                  <a:pt x="115356" y="0"/>
                </a:moveTo>
                <a:lnTo>
                  <a:pt x="73531" y="8899"/>
                </a:lnTo>
                <a:lnTo>
                  <a:pt x="38614" y="31126"/>
                </a:lnTo>
                <a:lnTo>
                  <a:pt x="13452" y="63832"/>
                </a:lnTo>
                <a:lnTo>
                  <a:pt x="893" y="104170"/>
                </a:lnTo>
                <a:lnTo>
                  <a:pt x="0" y="118821"/>
                </a:lnTo>
                <a:lnTo>
                  <a:pt x="464" y="129392"/>
                </a:lnTo>
                <a:lnTo>
                  <a:pt x="11205" y="168894"/>
                </a:lnTo>
                <a:lnTo>
                  <a:pt x="34655" y="201640"/>
                </a:lnTo>
                <a:lnTo>
                  <a:pt x="68813" y="225068"/>
                </a:lnTo>
                <a:lnTo>
                  <a:pt x="111678" y="236614"/>
                </a:lnTo>
                <a:lnTo>
                  <a:pt x="127555" y="237380"/>
                </a:lnTo>
                <a:lnTo>
                  <a:pt x="141524" y="235527"/>
                </a:lnTo>
                <a:lnTo>
                  <a:pt x="179680" y="220737"/>
                </a:lnTo>
                <a:lnTo>
                  <a:pt x="210163" y="193819"/>
                </a:lnTo>
                <a:lnTo>
                  <a:pt x="230339" y="156988"/>
                </a:lnTo>
                <a:lnTo>
                  <a:pt x="237576" y="112456"/>
                </a:lnTo>
                <a:lnTo>
                  <a:pt x="235963" y="98232"/>
                </a:lnTo>
                <a:lnTo>
                  <a:pt x="221678" y="59318"/>
                </a:lnTo>
                <a:lnTo>
                  <a:pt x="195157" y="28158"/>
                </a:lnTo>
                <a:lnTo>
                  <a:pt x="158887" y="7476"/>
                </a:lnTo>
                <a:lnTo>
                  <a:pt x="115356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99681" y="2686571"/>
            <a:ext cx="237576" cy="237380"/>
          </a:xfrm>
          <a:custGeom>
            <a:avLst/>
            <a:gdLst/>
            <a:ahLst/>
            <a:cxnLst/>
            <a:rect l="l" t="t" r="r" b="b"/>
            <a:pathLst>
              <a:path w="237576" h="237380">
                <a:moveTo>
                  <a:pt x="0" y="118821"/>
                </a:moveTo>
                <a:lnTo>
                  <a:pt x="7725" y="76571"/>
                </a:lnTo>
                <a:lnTo>
                  <a:pt x="29002" y="41004"/>
                </a:lnTo>
                <a:lnTo>
                  <a:pt x="60984" y="14968"/>
                </a:lnTo>
                <a:lnTo>
                  <a:pt x="100823" y="1309"/>
                </a:lnTo>
                <a:lnTo>
                  <a:pt x="115356" y="0"/>
                </a:lnTo>
                <a:lnTo>
                  <a:pt x="130520" y="856"/>
                </a:lnTo>
                <a:lnTo>
                  <a:pt x="171907" y="13037"/>
                </a:lnTo>
                <a:lnTo>
                  <a:pt x="205204" y="37515"/>
                </a:lnTo>
                <a:lnTo>
                  <a:pt x="227922" y="71563"/>
                </a:lnTo>
                <a:lnTo>
                  <a:pt x="237576" y="112456"/>
                </a:lnTo>
                <a:lnTo>
                  <a:pt x="236764" y="128019"/>
                </a:lnTo>
                <a:lnTo>
                  <a:pt x="224921" y="170230"/>
                </a:lnTo>
                <a:lnTo>
                  <a:pt x="201017" y="204002"/>
                </a:lnTo>
                <a:lnTo>
                  <a:pt x="167684" y="227123"/>
                </a:lnTo>
                <a:lnTo>
                  <a:pt x="127555" y="237380"/>
                </a:lnTo>
                <a:lnTo>
                  <a:pt x="111678" y="236614"/>
                </a:lnTo>
                <a:lnTo>
                  <a:pt x="68813" y="225068"/>
                </a:lnTo>
                <a:lnTo>
                  <a:pt x="34655" y="201640"/>
                </a:lnTo>
                <a:lnTo>
                  <a:pt x="11205" y="168894"/>
                </a:lnTo>
                <a:lnTo>
                  <a:pt x="464" y="129392"/>
                </a:lnTo>
                <a:lnTo>
                  <a:pt x="0" y="118821"/>
                </a:lnTo>
                <a:close/>
              </a:path>
            </a:pathLst>
          </a:custGeom>
          <a:ln w="25907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12130" y="2605820"/>
            <a:ext cx="239034" cy="237245"/>
          </a:xfrm>
          <a:custGeom>
            <a:avLst/>
            <a:gdLst/>
            <a:ahLst/>
            <a:cxnLst/>
            <a:rect l="l" t="t" r="r" b="b"/>
            <a:pathLst>
              <a:path w="239034" h="237245">
                <a:moveTo>
                  <a:pt x="115480" y="0"/>
                </a:moveTo>
                <a:lnTo>
                  <a:pt x="73603" y="9051"/>
                </a:lnTo>
                <a:lnTo>
                  <a:pt x="38648" y="31315"/>
                </a:lnTo>
                <a:lnTo>
                  <a:pt x="13463" y="63970"/>
                </a:lnTo>
                <a:lnTo>
                  <a:pt x="894" y="104197"/>
                </a:lnTo>
                <a:lnTo>
                  <a:pt x="0" y="118801"/>
                </a:lnTo>
                <a:lnTo>
                  <a:pt x="643" y="131179"/>
                </a:lnTo>
                <a:lnTo>
                  <a:pt x="11904" y="170080"/>
                </a:lnTo>
                <a:lnTo>
                  <a:pt x="35754" y="202266"/>
                </a:lnTo>
                <a:lnTo>
                  <a:pt x="70319" y="225243"/>
                </a:lnTo>
                <a:lnTo>
                  <a:pt x="113728" y="236518"/>
                </a:lnTo>
                <a:lnTo>
                  <a:pt x="129838" y="237245"/>
                </a:lnTo>
                <a:lnTo>
                  <a:pt x="143728" y="235245"/>
                </a:lnTo>
                <a:lnTo>
                  <a:pt x="181641" y="220164"/>
                </a:lnTo>
                <a:lnTo>
                  <a:pt x="211895" y="193089"/>
                </a:lnTo>
                <a:lnTo>
                  <a:pt x="231893" y="156110"/>
                </a:lnTo>
                <a:lnTo>
                  <a:pt x="239034" y="111319"/>
                </a:lnTo>
                <a:lnTo>
                  <a:pt x="237294" y="97219"/>
                </a:lnTo>
                <a:lnTo>
                  <a:pt x="222692" y="58668"/>
                </a:lnTo>
                <a:lnTo>
                  <a:pt x="195904" y="27829"/>
                </a:lnTo>
                <a:lnTo>
                  <a:pt x="159358" y="7380"/>
                </a:lnTo>
                <a:lnTo>
                  <a:pt x="11548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12130" y="2605820"/>
            <a:ext cx="239034" cy="237245"/>
          </a:xfrm>
          <a:custGeom>
            <a:avLst/>
            <a:gdLst/>
            <a:ahLst/>
            <a:cxnLst/>
            <a:rect l="l" t="t" r="r" b="b"/>
            <a:pathLst>
              <a:path w="239034" h="237245">
                <a:moveTo>
                  <a:pt x="0" y="118801"/>
                </a:moveTo>
                <a:lnTo>
                  <a:pt x="7731" y="76677"/>
                </a:lnTo>
                <a:lnTo>
                  <a:pt x="29027" y="41185"/>
                </a:lnTo>
                <a:lnTo>
                  <a:pt x="61041" y="15144"/>
                </a:lnTo>
                <a:lnTo>
                  <a:pt x="100927" y="1375"/>
                </a:lnTo>
                <a:lnTo>
                  <a:pt x="115480" y="0"/>
                </a:lnTo>
                <a:lnTo>
                  <a:pt x="130771" y="842"/>
                </a:lnTo>
                <a:lnTo>
                  <a:pt x="172475" y="12876"/>
                </a:lnTo>
                <a:lnTo>
                  <a:pt x="206038" y="37086"/>
                </a:lnTo>
                <a:lnTo>
                  <a:pt x="229033" y="70794"/>
                </a:lnTo>
                <a:lnTo>
                  <a:pt x="239034" y="111319"/>
                </a:lnTo>
                <a:lnTo>
                  <a:pt x="238243" y="126989"/>
                </a:lnTo>
                <a:lnTo>
                  <a:pt x="226527" y="169408"/>
                </a:lnTo>
                <a:lnTo>
                  <a:pt x="202822" y="203317"/>
                </a:lnTo>
                <a:lnTo>
                  <a:pt x="169726" y="226627"/>
                </a:lnTo>
                <a:lnTo>
                  <a:pt x="129838" y="237245"/>
                </a:lnTo>
                <a:lnTo>
                  <a:pt x="113728" y="236518"/>
                </a:lnTo>
                <a:lnTo>
                  <a:pt x="70319" y="225243"/>
                </a:lnTo>
                <a:lnTo>
                  <a:pt x="35754" y="202266"/>
                </a:lnTo>
                <a:lnTo>
                  <a:pt x="11904" y="170080"/>
                </a:lnTo>
                <a:lnTo>
                  <a:pt x="643" y="131179"/>
                </a:lnTo>
                <a:lnTo>
                  <a:pt x="0" y="118801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24200" y="3752559"/>
            <a:ext cx="1362456" cy="99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7700" y="3904959"/>
            <a:ext cx="4533900" cy="22859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53127" y="5424386"/>
            <a:ext cx="4543044" cy="771144"/>
          </a:xfrm>
          <a:custGeom>
            <a:avLst/>
            <a:gdLst/>
            <a:ahLst/>
            <a:cxnLst/>
            <a:rect l="l" t="t" r="r" b="b"/>
            <a:pathLst>
              <a:path w="4543044" h="771144">
                <a:moveTo>
                  <a:pt x="0" y="771144"/>
                </a:moveTo>
                <a:lnTo>
                  <a:pt x="4543044" y="771144"/>
                </a:lnTo>
                <a:lnTo>
                  <a:pt x="4543044" y="0"/>
                </a:lnTo>
                <a:lnTo>
                  <a:pt x="0" y="0"/>
                </a:lnTo>
                <a:lnTo>
                  <a:pt x="0" y="771144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515356" y="10886"/>
            <a:ext cx="1294141" cy="5439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4285"/>
              </a:lnSpc>
            </a:pPr>
            <a:r>
              <a:rPr sz="4400" dirty="0">
                <a:latin typeface="Calibri"/>
                <a:cs typeface="Calibri"/>
              </a:rPr>
              <a:t>Ví dụ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72640" y="1093662"/>
            <a:ext cx="229006" cy="423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4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15844" y="1118223"/>
            <a:ext cx="1378160" cy="887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G</a:t>
            </a:r>
            <a:r>
              <a:rPr sz="3200" spc="-14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ải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mờ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thang: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98333" y="1118224"/>
            <a:ext cx="597941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spc="-14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ới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00599" y="1118224"/>
            <a:ext cx="820686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hàm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26835" y="1118224"/>
            <a:ext cx="1037323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thuộc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72149" y="1130517"/>
            <a:ext cx="536323" cy="4869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835"/>
              </a:lnSpc>
            </a:pPr>
            <a:r>
              <a:rPr sz="4800" baseline="13888" dirty="0">
                <a:latin typeface="Calibri"/>
                <a:cs typeface="Calibri"/>
              </a:rPr>
              <a:t>μ</a:t>
            </a:r>
            <a:r>
              <a:rPr sz="2100" spc="8" dirty="0">
                <a:latin typeface="Calibri"/>
                <a:cs typeface="Calibri"/>
              </a:rPr>
              <a:t>B’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04025" y="1118224"/>
            <a:ext cx="517720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(y)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27293" y="1118224"/>
            <a:ext cx="471298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spc="-14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ó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802510" y="1118224"/>
            <a:ext cx="525864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đồ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33923" y="1118224"/>
            <a:ext cx="1354542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spc="-14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hị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hì</a:t>
            </a:r>
            <a:r>
              <a:rPr sz="3200" spc="-14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h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09259" y="1778345"/>
            <a:ext cx="504488" cy="2298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810"/>
              </a:lnSpc>
            </a:pP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pc="19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(y)</a:t>
            </a:r>
            <a:endParaRPr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34229" y="1891883"/>
            <a:ext cx="140741" cy="1574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24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47481" y="2057871"/>
            <a:ext cx="510088" cy="2298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810"/>
              </a:lnSpc>
            </a:pPr>
            <a:r>
              <a:rPr spc="-4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pc="7" baseline="-20833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(y)</a:t>
            </a:r>
            <a:endParaRPr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88793" y="2616315"/>
            <a:ext cx="509719" cy="23009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810"/>
              </a:lnSpc>
            </a:pPr>
            <a:r>
              <a:rPr spc="-4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pc="7" baseline="-20833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pc="-4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y)</a:t>
            </a:r>
            <a:endParaRPr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73852" y="2616315"/>
            <a:ext cx="175752" cy="23009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810"/>
              </a:lnSpc>
            </a:pP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61403" y="2697570"/>
            <a:ext cx="175552" cy="2298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810"/>
              </a:lnSpc>
            </a:pP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13705" y="2773770"/>
            <a:ext cx="175552" cy="2298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810"/>
              </a:lnSpc>
            </a:pP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72640" y="3337873"/>
            <a:ext cx="228854" cy="4237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3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415845" y="3362414"/>
            <a:ext cx="1033279" cy="399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spc="-254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9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ó: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1" name="Date Placeholder 40">
            <a:extLst>
              <a:ext uri="{FF2B5EF4-FFF2-40B4-BE49-F238E27FC236}">
                <a16:creationId xmlns:a16="http://schemas.microsoft.com/office/drawing/2014/main" id="{92E5DE0A-BED5-49B3-A380-3CFE83D3C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D43F-3352-4E45-89BE-F5C7D28E1513}" type="datetime1">
              <a:rPr lang="en-US" smtClean="0"/>
              <a:t>3/15/2018</a:t>
            </a:fld>
            <a:endParaRPr lang="en-US"/>
          </a:p>
        </p:txBody>
      </p:sp>
      <p:sp>
        <p:nvSpPr>
          <p:cNvPr id="42" name="Footer Placeholder 41">
            <a:extLst>
              <a:ext uri="{FF2B5EF4-FFF2-40B4-BE49-F238E27FC236}">
                <a16:creationId xmlns:a16="http://schemas.microsoft.com/office/drawing/2014/main" id="{888F8C82-1BF4-44D1-8B1C-0FABE152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01F71081-36F4-4317-93B8-5ECDD6298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34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3/BỘ ĐIỀU KHIỂN MỜ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Thực hiện một bộ điều khiển mờ gồm 3 khâu c</a:t>
            </a:r>
            <a:r>
              <a:rPr lang="vi-VN" sz="2400"/>
              <a:t>ơ</a:t>
            </a:r>
            <a:r>
              <a:rPr lang="en-US" sz="2400"/>
              <a:t> bản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/>
              <a:t>Mờ hóa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/>
              <a:t>Thực hiện luật hợp thành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/>
              <a:t>Giải mờ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2589-9CF3-4CC6-8407-7E9DFDC6261F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B43886-FD8A-4EE8-B886-16C7484E793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67535" y="3857412"/>
            <a:ext cx="4037965" cy="25139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12E5E0-5E82-4814-ADA2-E4F76CC2C42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068244" y="3857411"/>
            <a:ext cx="4418965" cy="251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756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CÁC B</a:t>
            </a:r>
            <a:r>
              <a:rPr lang="vi-VN" sz="3200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ỚC THIẾT KẾ MỘT BỘ ĐIỀU KHIỂN MỜ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buFont typeface="Wingdings" panose="05000000000000000000" pitchFamily="2" charset="2"/>
              <a:buChar char="Ø"/>
            </a:pPr>
            <a:r>
              <a:rPr lang="en-US" sz="2400"/>
              <a:t>Step1: định nghĩa biến ngôn ngữ I/O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en-US" sz="2400"/>
              <a:t>Step2: Xác định các tập mờ cho từng biến I/O:</a:t>
            </a:r>
          </a:p>
          <a:p>
            <a:pPr lvl="1" fontAlgn="base"/>
            <a:r>
              <a:rPr lang="en-US" sz="2400"/>
              <a:t>Miền giá trị vật lý của các biến ngôn ngữ</a:t>
            </a:r>
          </a:p>
          <a:p>
            <a:pPr lvl="1" fontAlgn="base"/>
            <a:r>
              <a:rPr lang="en-US" sz="2400"/>
              <a:t>Số lượng tập mờ</a:t>
            </a:r>
          </a:p>
          <a:p>
            <a:pPr lvl="1" fontAlgn="base"/>
            <a:r>
              <a:rPr lang="en-US" sz="2400"/>
              <a:t>Xác định hàm thuộc</a:t>
            </a:r>
          </a:p>
          <a:p>
            <a:pPr lvl="1" fontAlgn="base"/>
            <a:r>
              <a:rPr lang="en-US" sz="2400"/>
              <a:t>Rời rạc hóa tập mờ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en-US" sz="2400"/>
              <a:t>Step3: Xây dựng luật hợp thành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en-US" sz="2400"/>
              <a:t>Step4: Chọn thiết bị hợp thành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en-US" sz="2400"/>
              <a:t>Step5: Giải mờ và tối ưu hóa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31A3-4756-4C0C-BB5F-1C15E620C3C9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91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5845" y="601727"/>
            <a:ext cx="7084485" cy="14579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30513" marR="2540167" indent="-1177925" algn="ctr">
              <a:lnSpc>
                <a:spcPts val="4285"/>
              </a:lnSpc>
              <a:tabLst>
                <a:tab pos="1770063" algn="l"/>
              </a:tabLst>
            </a:pPr>
            <a:r>
              <a:rPr lang="en-US" sz="4400">
                <a:latin typeface="Calibri"/>
                <a:cs typeface="Calibri"/>
              </a:rPr>
              <a:t>MINH HỌA</a:t>
            </a:r>
            <a:endParaRPr sz="4400">
              <a:latin typeface="Calibri"/>
              <a:cs typeface="Calibri"/>
            </a:endParaRPr>
          </a:p>
          <a:p>
            <a:pPr marR="98551">
              <a:lnSpc>
                <a:spcPts val="1000"/>
              </a:lnSpc>
            </a:pPr>
            <a:endParaRPr sz="4400">
              <a:latin typeface="Calibri"/>
              <a:cs typeface="Calibri"/>
            </a:endParaRPr>
          </a:p>
          <a:p>
            <a:pPr marR="98551">
              <a:lnSpc>
                <a:spcPts val="1000"/>
              </a:lnSpc>
            </a:pPr>
            <a:endParaRPr sz="4400">
              <a:latin typeface="Calibri"/>
              <a:cs typeface="Calibri"/>
            </a:endParaRPr>
          </a:p>
          <a:p>
            <a:pPr marR="98551">
              <a:lnSpc>
                <a:spcPts val="1300"/>
              </a:lnSpc>
              <a:spcBef>
                <a:spcPts val="56"/>
              </a:spcBef>
            </a:pPr>
            <a:endParaRPr sz="4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Th</a:t>
            </a:r>
            <a:r>
              <a:rPr sz="3200" spc="-9" dirty="0">
                <a:latin typeface="Calibri"/>
                <a:cs typeface="Calibri"/>
              </a:rPr>
              <a:t>i</a:t>
            </a:r>
            <a:r>
              <a:rPr sz="3200" spc="-14" dirty="0">
                <a:latin typeface="Calibri"/>
                <a:cs typeface="Calibri"/>
              </a:rPr>
              <a:t>ế</a:t>
            </a:r>
            <a:r>
              <a:rPr sz="3200" dirty="0">
                <a:latin typeface="Calibri"/>
                <a:cs typeface="Calibri"/>
              </a:rPr>
              <a:t>t </a:t>
            </a:r>
            <a:r>
              <a:rPr sz="3200" spc="-109" dirty="0">
                <a:latin typeface="Calibri"/>
                <a:cs typeface="Calibri"/>
              </a:rPr>
              <a:t>k</a:t>
            </a:r>
            <a:r>
              <a:rPr sz="3200" dirty="0">
                <a:latin typeface="Calibri"/>
                <a:cs typeface="Calibri"/>
              </a:rPr>
              <a:t>ế </a:t>
            </a:r>
            <a:r>
              <a:rPr sz="3200" spc="-14" dirty="0">
                <a:latin typeface="Calibri"/>
                <a:cs typeface="Calibri"/>
              </a:rPr>
              <a:t>đ</a:t>
            </a:r>
            <a:r>
              <a:rPr sz="3200" dirty="0">
                <a:latin typeface="Calibri"/>
                <a:cs typeface="Calibri"/>
              </a:rPr>
              <a:t>iều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khiển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tự </a:t>
            </a:r>
            <a:r>
              <a:rPr sz="3200" spc="-9" dirty="0">
                <a:latin typeface="Calibri"/>
                <a:cs typeface="Calibri"/>
              </a:rPr>
              <a:t>đ</a:t>
            </a:r>
            <a:r>
              <a:rPr sz="3200" dirty="0">
                <a:latin typeface="Calibri"/>
                <a:cs typeface="Calibri"/>
              </a:rPr>
              <a:t>ộng m</a:t>
            </a:r>
            <a:r>
              <a:rPr sz="3200" spc="-59" dirty="0">
                <a:latin typeface="Calibri"/>
                <a:cs typeface="Calibri"/>
              </a:rPr>
              <a:t>á</a:t>
            </a:r>
            <a:r>
              <a:rPr sz="3200" dirty="0">
                <a:latin typeface="Calibri"/>
                <a:cs typeface="Calibri"/>
              </a:rPr>
              <a:t>y điều hòa: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72640" y="1635735"/>
            <a:ext cx="229006" cy="423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4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0144" y="2159934"/>
            <a:ext cx="276094" cy="37155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25"/>
              </a:lnSpc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6606" y="2181351"/>
            <a:ext cx="4453397" cy="12035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90"/>
              </a:lnSpc>
            </a:pPr>
            <a:r>
              <a:rPr sz="2800" dirty="0">
                <a:latin typeface="Calibri"/>
                <a:cs typeface="Calibri"/>
              </a:rPr>
              <a:t>2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đ</a:t>
            </a:r>
            <a:r>
              <a:rPr sz="2800" spc="4" dirty="0">
                <a:latin typeface="Calibri"/>
                <a:cs typeface="Calibri"/>
              </a:rPr>
              <a:t>ầ</a:t>
            </a:r>
            <a:r>
              <a:rPr sz="2800" dirty="0">
                <a:latin typeface="Calibri"/>
                <a:cs typeface="Calibri"/>
              </a:rPr>
              <a:t>u</a:t>
            </a:r>
            <a:r>
              <a:rPr sz="2800" spc="-38" dirty="0">
                <a:latin typeface="Calibri"/>
                <a:cs typeface="Calibri"/>
              </a:rPr>
              <a:t> </a:t>
            </a:r>
            <a:r>
              <a:rPr sz="2800" spc="-39" dirty="0">
                <a:latin typeface="Calibri"/>
                <a:cs typeface="Calibri"/>
              </a:rPr>
              <a:t>v</a:t>
            </a:r>
            <a:r>
              <a:rPr sz="2800" dirty="0">
                <a:latin typeface="Calibri"/>
                <a:cs typeface="Calibri"/>
              </a:rPr>
              <a:t>ào:Ti</a:t>
            </a:r>
            <a:r>
              <a:rPr sz="2800" spc="-6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đo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nh</a:t>
            </a:r>
            <a:r>
              <a:rPr sz="2800" spc="-9" dirty="0">
                <a:latin typeface="Calibri"/>
                <a:cs typeface="Calibri"/>
              </a:rPr>
              <a:t>iệ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độ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54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ong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3190"/>
              </a:lnSpc>
            </a:pPr>
            <a:r>
              <a:rPr sz="2800" dirty="0">
                <a:latin typeface="Calibri"/>
                <a:cs typeface="Calibri"/>
              </a:rPr>
              <a:t>bên</a:t>
            </a:r>
            <a:r>
              <a:rPr sz="2800" spc="-2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</a:t>
            </a:r>
            <a:r>
              <a:rPr sz="2800" spc="-2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oài</a:t>
            </a:r>
            <a:endParaRPr sz="2800">
              <a:latin typeface="Calibri"/>
              <a:cs typeface="Calibri"/>
            </a:endParaRPr>
          </a:p>
          <a:p>
            <a:pPr>
              <a:spcBef>
                <a:spcPts val="335"/>
              </a:spcBef>
            </a:pPr>
            <a:r>
              <a:rPr sz="2800" dirty="0">
                <a:latin typeface="Calibri"/>
                <a:cs typeface="Calibri"/>
              </a:rPr>
              <a:t>1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đầu</a:t>
            </a:r>
            <a:r>
              <a:rPr sz="2800" spc="-28" dirty="0">
                <a:latin typeface="Calibri"/>
                <a:cs typeface="Calibri"/>
              </a:rPr>
              <a:t> </a:t>
            </a:r>
            <a:r>
              <a:rPr sz="2800" spc="-64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a: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ốc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độ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</a:t>
            </a:r>
            <a:r>
              <a:rPr sz="2800" spc="-19" dirty="0">
                <a:latin typeface="Calibri"/>
                <a:cs typeface="Calibri"/>
              </a:rPr>
              <a:t>ạ</a:t>
            </a:r>
            <a:r>
              <a:rPr sz="2800" dirty="0"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73365" y="2181352"/>
            <a:ext cx="716764" cy="350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55"/>
              </a:lnSpc>
            </a:pPr>
            <a:r>
              <a:rPr sz="2800" dirty="0">
                <a:latin typeface="Calibri"/>
                <a:cs typeface="Calibri"/>
              </a:rPr>
              <a:t>nhà;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3848" y="2181352"/>
            <a:ext cx="407479" cy="350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55"/>
              </a:lnSpc>
            </a:pPr>
            <a:r>
              <a:rPr sz="2800" spc="-244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02914" y="2181352"/>
            <a:ext cx="462873" cy="350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55"/>
              </a:lnSpc>
            </a:pPr>
            <a:r>
              <a:rPr sz="2800" spc="9" dirty="0">
                <a:latin typeface="Calibri"/>
                <a:cs typeface="Calibri"/>
              </a:rPr>
              <a:t>đ</a:t>
            </a:r>
            <a:r>
              <a:rPr sz="2800" dirty="0">
                <a:latin typeface="Calibri"/>
                <a:cs typeface="Calibri"/>
              </a:rPr>
              <a:t>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67375" y="2181352"/>
            <a:ext cx="826487" cy="350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55"/>
              </a:lnSpc>
            </a:pPr>
            <a:r>
              <a:rPr sz="2800" dirty="0">
                <a:latin typeface="Calibri"/>
                <a:cs typeface="Calibri"/>
              </a:rPr>
              <a:t>nhi</a:t>
            </a:r>
            <a:r>
              <a:rPr sz="2800" spc="-19" dirty="0">
                <a:latin typeface="Calibri"/>
                <a:cs typeface="Calibri"/>
              </a:rPr>
              <a:t>ệ</a:t>
            </a:r>
            <a:r>
              <a:rPr sz="2800" dirty="0"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98644" y="2181352"/>
            <a:ext cx="461808" cy="350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55"/>
              </a:lnSpc>
            </a:pPr>
            <a:r>
              <a:rPr sz="2800" dirty="0">
                <a:latin typeface="Calibri"/>
                <a:cs typeface="Calibri"/>
              </a:rPr>
              <a:t>độ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30144" y="3013128"/>
            <a:ext cx="276310" cy="8414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30"/>
              </a:lnSpc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>
              <a:spcBef>
                <a:spcPts val="335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16605" y="3504439"/>
            <a:ext cx="978822" cy="350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55"/>
              </a:lnSpc>
            </a:pPr>
            <a:r>
              <a:rPr sz="2800" dirty="0">
                <a:latin typeface="Calibri"/>
                <a:cs typeface="Calibri"/>
              </a:rPr>
              <a:t>Thông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97758" y="3504438"/>
            <a:ext cx="3465147" cy="7560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88" marR="67563">
              <a:lnSpc>
                <a:spcPts val="2755"/>
              </a:lnSpc>
            </a:pPr>
            <a:r>
              <a:rPr sz="2800" dirty="0">
                <a:latin typeface="Calibri"/>
                <a:cs typeface="Calibri"/>
              </a:rPr>
              <a:t>số:</a:t>
            </a:r>
            <a:endParaRPr sz="2800">
              <a:latin typeface="Calibri"/>
              <a:cs typeface="Calibri"/>
            </a:endParaRPr>
          </a:p>
          <a:p>
            <a:pPr>
              <a:spcBef>
                <a:spcPts val="315"/>
              </a:spcBef>
            </a:pPr>
            <a:r>
              <a:rPr sz="2400" dirty="0">
                <a:latin typeface="Calibri"/>
                <a:cs typeface="Calibri"/>
              </a:rPr>
              <a:t>nhiệt</a:t>
            </a:r>
            <a:r>
              <a:rPr sz="2400" spc="-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quan 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âm: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[0</a:t>
            </a:r>
            <a:r>
              <a:rPr sz="2400" baseline="24305" dirty="0">
                <a:latin typeface="Calibri"/>
                <a:cs typeface="Calibri"/>
              </a:rPr>
              <a:t>o</a:t>
            </a:r>
            <a:r>
              <a:rPr sz="2400" spc="-9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1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50</a:t>
            </a:r>
            <a:r>
              <a:rPr sz="2400" baseline="24305" dirty="0">
                <a:latin typeface="Calibri"/>
                <a:cs typeface="Calibri"/>
              </a:rPr>
              <a:t>o</a:t>
            </a:r>
            <a:r>
              <a:rPr sz="2400" spc="4" dirty="0">
                <a:latin typeface="Calibri"/>
                <a:cs typeface="Calibri"/>
              </a:rPr>
              <a:t>C]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87294" y="3939826"/>
            <a:ext cx="177800" cy="722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25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>
              <a:spcBef>
                <a:spcPts val="285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15894" y="3958210"/>
            <a:ext cx="584098" cy="3022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380"/>
              </a:lnSpc>
            </a:pPr>
            <a:r>
              <a:rPr sz="2400" spc="-194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ầm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15895" y="4360545"/>
            <a:ext cx="3985361" cy="302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380"/>
              </a:lnSpc>
            </a:pPr>
            <a:r>
              <a:rPr sz="2400" spc="-219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ốc </a:t>
            </a:r>
            <a:r>
              <a:rPr sz="2400" spc="-4" dirty="0">
                <a:latin typeface="Calibri"/>
                <a:cs typeface="Calibri"/>
              </a:rPr>
              <a:t>đ</a:t>
            </a:r>
            <a:r>
              <a:rPr sz="2400" dirty="0">
                <a:latin typeface="Calibri"/>
                <a:cs typeface="Calibri"/>
              </a:rPr>
              <a:t>ộ qu</a:t>
            </a:r>
            <a:r>
              <a:rPr sz="2400" spc="-14" dirty="0">
                <a:latin typeface="Calibri"/>
                <a:cs typeface="Calibri"/>
              </a:rPr>
              <a:t>ạ</a:t>
            </a:r>
            <a:r>
              <a:rPr sz="2400" dirty="0">
                <a:latin typeface="Calibri"/>
                <a:cs typeface="Calibri"/>
              </a:rPr>
              <a:t>t: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[</a:t>
            </a:r>
            <a:r>
              <a:rPr sz="2400" spc="-9" dirty="0">
                <a:latin typeface="Calibri"/>
                <a:cs typeface="Calibri"/>
              </a:rPr>
              <a:t>0</a:t>
            </a:r>
            <a:r>
              <a:rPr sz="2400" dirty="0">
                <a:latin typeface="Calibri"/>
                <a:cs typeface="Calibri"/>
              </a:rPr>
              <a:t>, </a:t>
            </a:r>
            <a:r>
              <a:rPr sz="2400" spc="-4" dirty="0">
                <a:latin typeface="Calibri"/>
                <a:cs typeface="Calibri"/>
              </a:rPr>
              <a:t>6</a:t>
            </a:r>
            <a:r>
              <a:rPr sz="2400" dirty="0">
                <a:latin typeface="Calibri"/>
                <a:cs typeface="Calibri"/>
              </a:rPr>
              <a:t>00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spc="-29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òn</a:t>
            </a:r>
            <a:r>
              <a:rPr sz="2400" spc="7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/phút]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30144" y="4757465"/>
            <a:ext cx="276094" cy="37155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25"/>
              </a:lnSpc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16605" y="4778883"/>
            <a:ext cx="3067118" cy="35013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55"/>
              </a:lnSpc>
            </a:pPr>
            <a:r>
              <a:rPr sz="2800" dirty="0">
                <a:latin typeface="Calibri"/>
                <a:cs typeface="Calibri"/>
              </a:rPr>
              <a:t>Tính</a:t>
            </a:r>
            <a:r>
              <a:rPr sz="2800" spc="-34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ốc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độ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</a:t>
            </a:r>
            <a:r>
              <a:rPr sz="2800" spc="-29" dirty="0">
                <a:latin typeface="Calibri"/>
                <a:cs typeface="Calibri"/>
              </a:rPr>
              <a:t>ạ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37" dirty="0">
                <a:latin typeface="Calibri"/>
                <a:cs typeface="Calibri"/>
              </a:rPr>
              <a:t> </a:t>
            </a:r>
            <a:r>
              <a:rPr sz="2800" spc="-29" dirty="0">
                <a:latin typeface="Calibri"/>
                <a:cs typeface="Calibri"/>
              </a:rPr>
              <a:t>v</a:t>
            </a:r>
            <a:r>
              <a:rPr sz="2800" dirty="0">
                <a:latin typeface="Calibri"/>
                <a:cs typeface="Calibri"/>
              </a:rPr>
              <a:t>ới: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87294" y="5214271"/>
            <a:ext cx="177800" cy="7229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25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>
              <a:spcBef>
                <a:spcPts val="285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15895" y="5217795"/>
            <a:ext cx="1237829" cy="7194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7563">
              <a:lnSpc>
                <a:spcPts val="2495"/>
              </a:lnSpc>
            </a:pPr>
            <a:r>
              <a:rPr sz="2400" dirty="0">
                <a:latin typeface="Calibri"/>
                <a:cs typeface="Calibri"/>
              </a:rPr>
              <a:t>Ti =</a:t>
            </a:r>
            <a:r>
              <a:rPr sz="2400" spc="-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</a:t>
            </a:r>
            <a:r>
              <a:rPr sz="2400" spc="-4" dirty="0">
                <a:latin typeface="Calibri"/>
                <a:cs typeface="Calibri"/>
              </a:rPr>
              <a:t>7</a:t>
            </a:r>
            <a:r>
              <a:rPr sz="2400" baseline="2430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  <a:p>
            <a:pPr>
              <a:spcBef>
                <a:spcPts val="285"/>
              </a:spcBef>
            </a:pPr>
            <a:r>
              <a:rPr sz="2400" spc="-219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 =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3</a:t>
            </a:r>
            <a:r>
              <a:rPr sz="2400" dirty="0">
                <a:latin typeface="Calibri"/>
                <a:cs typeface="Calibri"/>
              </a:rPr>
              <a:t>2</a:t>
            </a:r>
            <a:r>
              <a:rPr sz="2400" baseline="2430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Date Placeholder 20">
            <a:extLst>
              <a:ext uri="{FF2B5EF4-FFF2-40B4-BE49-F238E27FC236}">
                <a16:creationId xmlns:a16="http://schemas.microsoft.com/office/drawing/2014/main" id="{015FA78F-B634-4903-835F-F6AE98E38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723-7CB1-4CED-800B-D71883A15F30}" type="datetime1">
              <a:rPr lang="en-US" smtClean="0"/>
              <a:t>3/15/2018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A5239F66-FCF8-4055-89B5-B240E60B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DA5C472D-BD52-4BDC-A83D-06063E5C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75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8400" y="2209800"/>
            <a:ext cx="550164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87337" y="601727"/>
            <a:ext cx="3255870" cy="15067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2413" marR="32753" indent="-828675">
              <a:lnSpc>
                <a:spcPts val="4285"/>
              </a:lnSpc>
            </a:pPr>
            <a:r>
              <a:rPr lang="en-US" sz="4400">
                <a:latin typeface="Calibri"/>
                <a:cs typeface="Calibri"/>
              </a:rPr>
              <a:t>MINH HỌA</a:t>
            </a:r>
            <a:endParaRPr sz="4400">
              <a:latin typeface="Calibri"/>
              <a:cs typeface="Calibri"/>
            </a:endParaRPr>
          </a:p>
          <a:p>
            <a:pPr marR="98551">
              <a:lnSpc>
                <a:spcPts val="700"/>
              </a:lnSpc>
              <a:spcBef>
                <a:spcPts val="40"/>
              </a:spcBef>
            </a:pPr>
            <a:endParaRPr sz="4400">
              <a:latin typeface="Calibri"/>
              <a:cs typeface="Calibri"/>
            </a:endParaRPr>
          </a:p>
          <a:p>
            <a:pPr marR="98551">
              <a:lnSpc>
                <a:spcPts val="1000"/>
              </a:lnSpc>
            </a:pPr>
            <a:endParaRPr sz="4400">
              <a:latin typeface="Calibri"/>
              <a:cs typeface="Calibri"/>
            </a:endParaRPr>
          </a:p>
          <a:p>
            <a:pPr marR="98551">
              <a:lnSpc>
                <a:spcPts val="1000"/>
              </a:lnSpc>
            </a:pPr>
            <a:endParaRPr sz="4400">
              <a:latin typeface="Calibri"/>
              <a:cs typeface="Calibri"/>
            </a:endParaRPr>
          </a:p>
          <a:p>
            <a:pPr marR="98551">
              <a:lnSpc>
                <a:spcPts val="1000"/>
              </a:lnSpc>
            </a:pPr>
            <a:endParaRPr sz="4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Xác đ</a:t>
            </a:r>
            <a:r>
              <a:rPr sz="3200" spc="-14" dirty="0">
                <a:latin typeface="Calibri"/>
                <a:cs typeface="Calibri"/>
              </a:rPr>
              <a:t>ị</a:t>
            </a:r>
            <a:r>
              <a:rPr sz="3200" dirty="0">
                <a:latin typeface="Calibri"/>
                <a:cs typeface="Calibri"/>
              </a:rPr>
              <a:t>nh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bi</a:t>
            </a:r>
            <a:r>
              <a:rPr sz="3200" spc="-9" dirty="0">
                <a:latin typeface="Calibri"/>
                <a:cs typeface="Calibri"/>
              </a:rPr>
              <a:t>ế</a:t>
            </a:r>
            <a:r>
              <a:rPr sz="3200" dirty="0">
                <a:latin typeface="Calibri"/>
                <a:cs typeface="Calibri"/>
              </a:rPr>
              <a:t>n n</a:t>
            </a:r>
            <a:r>
              <a:rPr sz="3200" spc="-19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ôn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72640" y="1684503"/>
            <a:ext cx="229006" cy="423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4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5845" y="1709065"/>
            <a:ext cx="959953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Bư</a:t>
            </a:r>
            <a:r>
              <a:rPr sz="3200" spc="-9" dirty="0">
                <a:latin typeface="Calibri"/>
                <a:cs typeface="Calibri"/>
              </a:rPr>
              <a:t>ớ</a:t>
            </a:r>
            <a:r>
              <a:rPr sz="3200" dirty="0">
                <a:latin typeface="Calibri"/>
                <a:cs typeface="Calibri"/>
              </a:rPr>
              <a:t>c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9311" y="1709065"/>
            <a:ext cx="402071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1: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35675" y="1709065"/>
            <a:ext cx="737615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ngữ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78838" y="1709065"/>
            <a:ext cx="614229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spc="-14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/O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72640" y="3441034"/>
            <a:ext cx="228854" cy="4237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3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5844" y="3465577"/>
            <a:ext cx="960474" cy="39916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Bước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78997" y="3465577"/>
            <a:ext cx="401789" cy="39916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2: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87125" y="3465577"/>
            <a:ext cx="2853003" cy="39916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spc="-54" dirty="0">
                <a:latin typeface="Calibri"/>
                <a:cs typeface="Calibri"/>
              </a:rPr>
              <a:t>x</a:t>
            </a:r>
            <a:r>
              <a:rPr sz="3200" dirty="0">
                <a:latin typeface="Calibri"/>
                <a:cs typeface="Calibri"/>
              </a:rPr>
              <a:t>ác đ</a:t>
            </a:r>
            <a:r>
              <a:rPr sz="3200" spc="-14" dirty="0">
                <a:latin typeface="Calibri"/>
                <a:cs typeface="Calibri"/>
              </a:rPr>
              <a:t>ị</a:t>
            </a:r>
            <a:r>
              <a:rPr sz="3200" dirty="0">
                <a:latin typeface="Calibri"/>
                <a:cs typeface="Calibri"/>
              </a:rPr>
              <a:t>nh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39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ập mờ: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30145" y="4007276"/>
            <a:ext cx="275925" cy="8836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25"/>
              </a:lnSpc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R="12700">
              <a:lnSpc>
                <a:spcPts val="650"/>
              </a:lnSpc>
              <a:spcBef>
                <a:spcPts val="21"/>
              </a:spcBef>
            </a:pP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34388" y="4010025"/>
            <a:ext cx="3149862" cy="3688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05"/>
              </a:lnSpc>
            </a:pPr>
            <a:r>
              <a:rPr sz="2800" dirty="0">
                <a:latin typeface="Calibri"/>
                <a:cs typeface="Calibri"/>
              </a:rPr>
              <a:t>ứ</a:t>
            </a:r>
            <a:r>
              <a:rPr sz="2800" spc="-9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g</a:t>
            </a:r>
            <a:r>
              <a:rPr sz="2800" spc="-2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{2</a:t>
            </a:r>
            <a:r>
              <a:rPr sz="2800" spc="9" dirty="0">
                <a:latin typeface="Calibri"/>
                <a:cs typeface="Calibri"/>
              </a:rPr>
              <a:t>0</a:t>
            </a:r>
            <a:r>
              <a:rPr sz="2775" spc="-7" baseline="25525" dirty="0">
                <a:latin typeface="Calibri"/>
                <a:cs typeface="Calibri"/>
              </a:rPr>
              <a:t>o</a:t>
            </a:r>
            <a:r>
              <a:rPr sz="2800" spc="-14" dirty="0">
                <a:latin typeface="Calibri"/>
                <a:cs typeface="Calibri"/>
              </a:rPr>
              <a:t>C</a:t>
            </a:r>
            <a:r>
              <a:rPr sz="2800" dirty="0">
                <a:latin typeface="Calibri"/>
                <a:cs typeface="Calibri"/>
              </a:rPr>
              <a:t>,2</a:t>
            </a:r>
            <a:r>
              <a:rPr sz="2800" spc="-4" dirty="0">
                <a:latin typeface="Calibri"/>
                <a:cs typeface="Calibri"/>
              </a:rPr>
              <a:t>5</a:t>
            </a:r>
            <a:r>
              <a:rPr sz="2775" spc="-7" baseline="25525" dirty="0">
                <a:latin typeface="Calibri"/>
                <a:cs typeface="Calibri"/>
              </a:rPr>
              <a:t>o</a:t>
            </a:r>
            <a:r>
              <a:rPr sz="2800" spc="-9" dirty="0">
                <a:latin typeface="Calibri"/>
                <a:cs typeface="Calibri"/>
              </a:rPr>
              <a:t>C</a:t>
            </a:r>
            <a:r>
              <a:rPr sz="2800" dirty="0">
                <a:latin typeface="Calibri"/>
                <a:cs typeface="Calibri"/>
              </a:rPr>
              <a:t>,3</a:t>
            </a:r>
            <a:r>
              <a:rPr sz="2800" spc="-4" dirty="0">
                <a:latin typeface="Calibri"/>
                <a:cs typeface="Calibri"/>
              </a:rPr>
              <a:t>0</a:t>
            </a:r>
            <a:r>
              <a:rPr sz="2775" spc="-7" baseline="2552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C}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16606" y="4028695"/>
            <a:ext cx="4213355" cy="350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55"/>
              </a:lnSpc>
            </a:pPr>
            <a:r>
              <a:rPr sz="2800" dirty="0">
                <a:latin typeface="Calibri"/>
                <a:cs typeface="Calibri"/>
              </a:rPr>
              <a:t>Ti</a:t>
            </a:r>
            <a:r>
              <a:rPr sz="2800" spc="-184" dirty="0">
                <a:latin typeface="Calibri"/>
                <a:cs typeface="Calibri"/>
              </a:rPr>
              <a:t>,</a:t>
            </a:r>
            <a:r>
              <a:rPr sz="2800" spc="-244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o:{Lạnh</a:t>
            </a:r>
            <a:r>
              <a:rPr sz="2800" spc="-200" dirty="0">
                <a:latin typeface="Calibri"/>
                <a:cs typeface="Calibri"/>
              </a:rPr>
              <a:t>,</a:t>
            </a:r>
            <a:r>
              <a:rPr sz="2800" spc="-75" dirty="0">
                <a:latin typeface="Calibri"/>
                <a:cs typeface="Calibri"/>
              </a:rPr>
              <a:t>V</a:t>
            </a:r>
            <a:r>
              <a:rPr sz="2800" dirty="0">
                <a:latin typeface="Calibri"/>
                <a:cs typeface="Calibri"/>
              </a:rPr>
              <a:t>ừa,</a:t>
            </a:r>
            <a:r>
              <a:rPr sz="2800" spc="-9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óng}</a:t>
            </a:r>
            <a:r>
              <a:rPr sz="2800" spc="-2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tương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16605" y="4540529"/>
            <a:ext cx="7132980" cy="86281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60"/>
              </a:lnSpc>
            </a:pPr>
            <a:r>
              <a:rPr sz="2800" spc="-100" dirty="0">
                <a:latin typeface="Calibri"/>
                <a:cs typeface="Calibri"/>
              </a:rPr>
              <a:t>V</a:t>
            </a:r>
            <a:r>
              <a:rPr sz="2800" dirty="0">
                <a:latin typeface="Calibri"/>
                <a:cs typeface="Calibri"/>
              </a:rPr>
              <a:t>:</a:t>
            </a:r>
            <a:r>
              <a:rPr sz="2800" spc="-9" dirty="0">
                <a:latin typeface="Calibri"/>
                <a:cs typeface="Calibri"/>
              </a:rPr>
              <a:t>{</a:t>
            </a:r>
            <a:r>
              <a:rPr sz="2800" spc="-50" dirty="0">
                <a:latin typeface="Calibri"/>
                <a:cs typeface="Calibri"/>
              </a:rPr>
              <a:t>Z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54" dirty="0">
                <a:latin typeface="Calibri"/>
                <a:cs typeface="Calibri"/>
              </a:rPr>
              <a:t>r</a:t>
            </a:r>
            <a:r>
              <a:rPr sz="2800" spc="-50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,C</a:t>
            </a:r>
            <a:r>
              <a:rPr sz="2800" spc="-9" dirty="0">
                <a:latin typeface="Calibri"/>
                <a:cs typeface="Calibri"/>
              </a:rPr>
              <a:t>h</a:t>
            </a:r>
            <a:r>
              <a:rPr sz="2800" dirty="0">
                <a:latin typeface="Calibri"/>
                <a:cs typeface="Calibri"/>
              </a:rPr>
              <a:t>ậm</a:t>
            </a:r>
            <a:r>
              <a:rPr sz="2800" spc="-184" dirty="0">
                <a:latin typeface="Calibri"/>
                <a:cs typeface="Calibri"/>
              </a:rPr>
              <a:t>,</a:t>
            </a:r>
            <a:r>
              <a:rPr sz="2800" spc="-159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r</a:t>
            </a:r>
            <a:r>
              <a:rPr sz="2800" spc="-9" dirty="0">
                <a:latin typeface="Calibri"/>
                <a:cs typeface="Calibri"/>
              </a:rPr>
              <a:t>u</a:t>
            </a:r>
            <a:r>
              <a:rPr sz="2800" dirty="0">
                <a:latin typeface="Calibri"/>
                <a:cs typeface="Calibri"/>
              </a:rPr>
              <a:t>ng</a:t>
            </a:r>
            <a:r>
              <a:rPr sz="2800" spc="-19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</a:t>
            </a:r>
            <a:r>
              <a:rPr sz="2800" spc="-14" dirty="0">
                <a:latin typeface="Calibri"/>
                <a:cs typeface="Calibri"/>
              </a:rPr>
              <a:t>ì</a:t>
            </a:r>
            <a:r>
              <a:rPr sz="2800" dirty="0">
                <a:latin typeface="Calibri"/>
                <a:cs typeface="Calibri"/>
              </a:rPr>
              <a:t>n</a:t>
            </a:r>
            <a:r>
              <a:rPr sz="2800" spc="-9" dirty="0">
                <a:latin typeface="Calibri"/>
                <a:cs typeface="Calibri"/>
              </a:rPr>
              <a:t>h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9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h</a:t>
            </a:r>
            <a:r>
              <a:rPr sz="2800" spc="9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nh</a:t>
            </a:r>
            <a:r>
              <a:rPr sz="2800" spc="9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M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x}</a:t>
            </a:r>
            <a:r>
              <a:rPr sz="2800" spc="-132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9" dirty="0">
                <a:latin typeface="Calibri"/>
                <a:cs typeface="Calibri"/>
              </a:rPr>
              <a:t>ư</a:t>
            </a:r>
            <a:r>
              <a:rPr sz="2800" dirty="0">
                <a:latin typeface="Calibri"/>
                <a:cs typeface="Calibri"/>
              </a:rPr>
              <a:t>ơng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ứ</a:t>
            </a:r>
            <a:r>
              <a:rPr sz="2800" spc="-14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g</a:t>
            </a:r>
            <a:endParaRPr sz="2800">
              <a:latin typeface="Calibri"/>
              <a:cs typeface="Calibri"/>
            </a:endParaRPr>
          </a:p>
          <a:p>
            <a:pPr marR="12700">
              <a:lnSpc>
                <a:spcPts val="650"/>
              </a:lnSpc>
              <a:spcBef>
                <a:spcPts val="25"/>
              </a:spcBef>
            </a:pPr>
            <a:endParaRPr sz="2800">
              <a:latin typeface="Calibri"/>
              <a:cs typeface="Calibri"/>
            </a:endParaRPr>
          </a:p>
          <a:p>
            <a:pPr marL="170687"/>
            <a:r>
              <a:rPr sz="2800" dirty="0">
                <a:latin typeface="Calibri"/>
                <a:cs typeface="Calibri"/>
              </a:rPr>
              <a:t>{0,1</a:t>
            </a:r>
            <a:r>
              <a:rPr sz="2800" spc="-4" dirty="0">
                <a:latin typeface="Calibri"/>
                <a:cs typeface="Calibri"/>
              </a:rPr>
              <a:t>5</a:t>
            </a:r>
            <a:r>
              <a:rPr sz="2800" dirty="0">
                <a:latin typeface="Calibri"/>
                <a:cs typeface="Calibri"/>
              </a:rPr>
              <a:t>0,300</a:t>
            </a:r>
            <a:r>
              <a:rPr sz="2800" spc="14" dirty="0">
                <a:latin typeface="Calibri"/>
                <a:cs typeface="Calibri"/>
              </a:rPr>
              <a:t>,</a:t>
            </a:r>
            <a:r>
              <a:rPr sz="2800" spc="9" dirty="0">
                <a:latin typeface="Calibri"/>
                <a:cs typeface="Calibri"/>
              </a:rPr>
              <a:t>4</a:t>
            </a:r>
            <a:r>
              <a:rPr sz="2800" dirty="0">
                <a:latin typeface="Calibri"/>
                <a:cs typeface="Calibri"/>
              </a:rPr>
              <a:t>5</a:t>
            </a:r>
            <a:r>
              <a:rPr sz="2800" spc="4" dirty="0">
                <a:latin typeface="Calibri"/>
                <a:cs typeface="Calibri"/>
              </a:rPr>
              <a:t>0,</a:t>
            </a:r>
            <a:r>
              <a:rPr sz="2800" dirty="0">
                <a:latin typeface="Calibri"/>
                <a:cs typeface="Calibri"/>
              </a:rPr>
              <a:t>6</a:t>
            </a:r>
            <a:r>
              <a:rPr sz="2800" spc="4" dirty="0">
                <a:latin typeface="Calibri"/>
                <a:cs typeface="Calibri"/>
              </a:rPr>
              <a:t>0</a:t>
            </a:r>
            <a:r>
              <a:rPr sz="2800" dirty="0">
                <a:latin typeface="Calibri"/>
                <a:cs typeface="Calibri"/>
              </a:rPr>
              <a:t>0}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E1DB8CCF-4912-4E03-90AB-E14906417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51C-27B9-4B5D-80B0-2D28928792BA}" type="datetime1">
              <a:rPr lang="en-US" smtClean="0"/>
              <a:t>3/15/2018</a:t>
            </a:fld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B71E1743-4554-4353-B46D-962D07E1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7B3CFC31-B266-4907-9438-1AD58154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78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8401" y="1981201"/>
            <a:ext cx="2962655" cy="1476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38044" y="3429000"/>
            <a:ext cx="4296156" cy="14386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47590" y="601727"/>
            <a:ext cx="1197940" cy="5439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4285"/>
              </a:lnSpc>
            </a:pPr>
            <a:r>
              <a:rPr sz="4400" dirty="0">
                <a:latin typeface="Calibri"/>
                <a:cs typeface="Calibri"/>
              </a:rPr>
              <a:t>Hàm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2215" y="601727"/>
            <a:ext cx="1495703" cy="14579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5023">
              <a:lnSpc>
                <a:spcPts val="4285"/>
              </a:lnSpc>
            </a:pPr>
            <a:r>
              <a:rPr sz="4400" dirty="0">
                <a:latin typeface="Calibri"/>
                <a:cs typeface="Calibri"/>
              </a:rPr>
              <a:t>thuộc</a:t>
            </a:r>
            <a:endParaRPr sz="4400">
              <a:latin typeface="Calibri"/>
              <a:cs typeface="Calibri"/>
            </a:endParaRPr>
          </a:p>
          <a:p>
            <a:pPr marR="29387">
              <a:lnSpc>
                <a:spcPts val="1000"/>
              </a:lnSpc>
            </a:pPr>
            <a:endParaRPr sz="4400">
              <a:latin typeface="Calibri"/>
              <a:cs typeface="Calibri"/>
            </a:endParaRPr>
          </a:p>
          <a:p>
            <a:pPr marR="29387">
              <a:lnSpc>
                <a:spcPts val="1000"/>
              </a:lnSpc>
            </a:pPr>
            <a:endParaRPr sz="4400">
              <a:latin typeface="Calibri"/>
              <a:cs typeface="Calibri"/>
            </a:endParaRPr>
          </a:p>
          <a:p>
            <a:pPr marR="29387">
              <a:lnSpc>
                <a:spcPts val="1300"/>
              </a:lnSpc>
              <a:spcBef>
                <a:spcPts val="56"/>
              </a:spcBef>
            </a:pPr>
            <a:endParaRPr sz="4400">
              <a:latin typeface="Calibri"/>
              <a:cs typeface="Calibri"/>
            </a:endParaRPr>
          </a:p>
          <a:p>
            <a:pPr marR="16687"/>
            <a:r>
              <a:rPr sz="3200" dirty="0">
                <a:latin typeface="Calibri"/>
                <a:cs typeface="Calibri"/>
              </a:rPr>
              <a:t>giác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72640" y="1635735"/>
            <a:ext cx="229006" cy="423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4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15844" y="1660297"/>
            <a:ext cx="945700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Chọn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67908" y="1660297"/>
            <a:ext cx="820686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hàm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94958" y="1660297"/>
            <a:ext cx="1035695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th</a:t>
            </a:r>
            <a:r>
              <a:rPr sz="3200" spc="-14" dirty="0">
                <a:latin typeface="Calibri"/>
                <a:cs typeface="Calibri"/>
              </a:rPr>
              <a:t>u</a:t>
            </a:r>
            <a:r>
              <a:rPr sz="3200" dirty="0">
                <a:latin typeface="Calibri"/>
                <a:cs typeface="Calibri"/>
              </a:rPr>
              <a:t>ộc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36200" y="1660297"/>
            <a:ext cx="739244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spc="-29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am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72640" y="4858735"/>
            <a:ext cx="228854" cy="4237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3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5845" y="4863085"/>
            <a:ext cx="4304465" cy="4193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00"/>
              </a:lnSpc>
            </a:pPr>
            <a:r>
              <a:rPr sz="3200" spc="-54" dirty="0">
                <a:latin typeface="Calibri"/>
                <a:cs typeface="Calibri"/>
              </a:rPr>
              <a:t>X</a:t>
            </a:r>
            <a:r>
              <a:rPr sz="3200" spc="-9" dirty="0">
                <a:latin typeface="Calibri"/>
                <a:cs typeface="Calibri"/>
              </a:rPr>
              <a:t>é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9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Ti*=2</a:t>
            </a:r>
            <a:r>
              <a:rPr sz="3200" spc="-9" dirty="0">
                <a:latin typeface="Calibri"/>
                <a:cs typeface="Calibri"/>
              </a:rPr>
              <a:t>7</a:t>
            </a:r>
            <a:r>
              <a:rPr sz="3150" baseline="25132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C</a:t>
            </a:r>
            <a:r>
              <a:rPr sz="3200" spc="36" dirty="0">
                <a:latin typeface="Calibri"/>
                <a:cs typeface="Calibri"/>
              </a:rPr>
              <a:t> </a:t>
            </a:r>
            <a:r>
              <a:rPr sz="3200" spc="-44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à </a:t>
            </a:r>
            <a:r>
              <a:rPr sz="3200" spc="-279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o*=32</a:t>
            </a:r>
            <a:r>
              <a:rPr sz="3150" spc="16" baseline="25132" dirty="0">
                <a:latin typeface="Calibri"/>
                <a:cs typeface="Calibri"/>
              </a:rPr>
              <a:t>o</a:t>
            </a:r>
            <a:r>
              <a:rPr sz="3200" spc="11" dirty="0">
                <a:latin typeface="Calibri"/>
                <a:cs typeface="Calibri"/>
              </a:rPr>
              <a:t>C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24778" y="4858885"/>
            <a:ext cx="520607" cy="42355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35"/>
              </a:lnSpc>
            </a:pPr>
            <a:r>
              <a:rPr sz="3200" dirty="0">
                <a:latin typeface="Wingdings"/>
                <a:cs typeface="Wingdings"/>
              </a:rPr>
              <a:t></a:t>
            </a:r>
            <a:endParaRPr sz="3200">
              <a:latin typeface="Wingdings"/>
              <a:cs typeface="Wingding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30145" y="5379206"/>
            <a:ext cx="275925" cy="84094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25"/>
              </a:lnSpc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>
              <a:spcBef>
                <a:spcPts val="335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92451" y="5382006"/>
            <a:ext cx="4150707" cy="8381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05"/>
              </a:lnSpc>
            </a:pPr>
            <a:r>
              <a:rPr sz="2800" dirty="0">
                <a:latin typeface="Calibri"/>
                <a:cs typeface="Calibri"/>
              </a:rPr>
              <a:t>(</a:t>
            </a:r>
            <a:r>
              <a:rPr sz="2800" spc="4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i*)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μ(27</a:t>
            </a:r>
            <a:r>
              <a:rPr sz="2775" spc="-7" baseline="2552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C)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 {0;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0,6;</a:t>
            </a:r>
            <a:r>
              <a:rPr sz="2800" spc="-27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0,4}</a:t>
            </a:r>
            <a:endParaRPr sz="2800">
              <a:latin typeface="Calibri"/>
              <a:cs typeface="Calibri"/>
            </a:endParaRPr>
          </a:p>
          <a:p>
            <a:pPr>
              <a:spcBef>
                <a:spcPts val="335"/>
              </a:spcBef>
            </a:pPr>
            <a:r>
              <a:rPr sz="2800" spc="4" dirty="0">
                <a:latin typeface="Calibri"/>
                <a:cs typeface="Calibri"/>
              </a:rPr>
              <a:t>(</a:t>
            </a:r>
            <a:r>
              <a:rPr sz="2800" spc="-244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o*)</a:t>
            </a:r>
            <a:r>
              <a:rPr sz="2800" spc="-37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μ</a:t>
            </a:r>
            <a:r>
              <a:rPr sz="2800" dirty="0">
                <a:latin typeface="Calibri"/>
                <a:cs typeface="Calibri"/>
              </a:rPr>
              <a:t>(32</a:t>
            </a:r>
            <a:r>
              <a:rPr sz="2775" spc="-7" baseline="25525" dirty="0">
                <a:latin typeface="Calibri"/>
                <a:cs typeface="Calibri"/>
              </a:rPr>
              <a:t>o</a:t>
            </a:r>
            <a:r>
              <a:rPr sz="2800" spc="-4" dirty="0">
                <a:latin typeface="Calibri"/>
                <a:cs typeface="Calibri"/>
              </a:rPr>
              <a:t>C</a:t>
            </a:r>
            <a:r>
              <a:rPr sz="2800" dirty="0">
                <a:latin typeface="Calibri"/>
                <a:cs typeface="Calibri"/>
              </a:rPr>
              <a:t>)</a:t>
            </a:r>
            <a:r>
              <a:rPr sz="2800" spc="-32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-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{0;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0;</a:t>
            </a:r>
            <a:r>
              <a:rPr sz="2800" spc="-16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1}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16605" y="5400624"/>
            <a:ext cx="273796" cy="819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55"/>
              </a:lnSpc>
            </a:pPr>
            <a:r>
              <a:rPr sz="2800" dirty="0">
                <a:latin typeface="Calibri"/>
                <a:cs typeface="Calibri"/>
              </a:rPr>
              <a:t>μ</a:t>
            </a:r>
            <a:endParaRPr sz="2800">
              <a:latin typeface="Calibri"/>
              <a:cs typeface="Calibri"/>
            </a:endParaRPr>
          </a:p>
          <a:p>
            <a:pPr>
              <a:spcBef>
                <a:spcPts val="335"/>
              </a:spcBef>
            </a:pPr>
            <a:r>
              <a:rPr sz="2800" dirty="0">
                <a:latin typeface="Calibri"/>
                <a:cs typeface="Calibri"/>
              </a:rPr>
              <a:t>μ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4E595B0C-A8E2-45DB-AE3B-B665C446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2E08-BD81-4E18-B402-861754B5CE0B}" type="datetime1">
              <a:rPr lang="en-US" smtClean="0"/>
              <a:t>3/15/2018</a:t>
            </a:fld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5D5A27CA-64FA-4917-9D90-A6D0242BB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F9D555A-9962-4661-89C7-821244E7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17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15199" y="5601935"/>
            <a:ext cx="3048000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02246" y="5588982"/>
            <a:ext cx="3073907" cy="711707"/>
          </a:xfrm>
          <a:custGeom>
            <a:avLst/>
            <a:gdLst/>
            <a:ahLst/>
            <a:cxnLst/>
            <a:rect l="l" t="t" r="r" b="b"/>
            <a:pathLst>
              <a:path w="3073907" h="711707">
                <a:moveTo>
                  <a:pt x="0" y="711707"/>
                </a:moveTo>
                <a:lnTo>
                  <a:pt x="3073907" y="711707"/>
                </a:lnTo>
                <a:lnTo>
                  <a:pt x="3073907" y="0"/>
                </a:lnTo>
                <a:lnTo>
                  <a:pt x="0" y="0"/>
                </a:lnTo>
                <a:lnTo>
                  <a:pt x="0" y="711707"/>
                </a:lnTo>
                <a:close/>
              </a:path>
            </a:pathLst>
          </a:custGeom>
          <a:ln w="2590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38400" y="1868136"/>
            <a:ext cx="4654296" cy="182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55806" y="601727"/>
            <a:ext cx="2960313" cy="5439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4285"/>
              </a:lnSpc>
            </a:pPr>
            <a:r>
              <a:rPr lang="en-US" sz="4400">
                <a:latin typeface="Calibri"/>
                <a:cs typeface="Calibri"/>
              </a:rPr>
              <a:t>MINH HỌA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72640" y="1419039"/>
            <a:ext cx="229006" cy="423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4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15845" y="1443601"/>
            <a:ext cx="959953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Bư</a:t>
            </a:r>
            <a:r>
              <a:rPr sz="3200" spc="-9" dirty="0">
                <a:latin typeface="Calibri"/>
                <a:cs typeface="Calibri"/>
              </a:rPr>
              <a:t>ớ</a:t>
            </a:r>
            <a:r>
              <a:rPr sz="3200" dirty="0">
                <a:latin typeface="Calibri"/>
                <a:cs typeface="Calibri"/>
              </a:rPr>
              <a:t>c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79311" y="1443601"/>
            <a:ext cx="402071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3: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87337" y="1443601"/>
            <a:ext cx="721326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lu</a:t>
            </a:r>
            <a:r>
              <a:rPr sz="3200" spc="-29" dirty="0">
                <a:latin typeface="Calibri"/>
                <a:cs typeface="Calibri"/>
              </a:rPr>
              <a:t>ậ</a:t>
            </a:r>
            <a:r>
              <a:rPr sz="3200" dirty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15434" y="1443601"/>
            <a:ext cx="749424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hợp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70813" y="1443601"/>
            <a:ext cx="1057684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thà</a:t>
            </a:r>
            <a:r>
              <a:rPr sz="3200" spc="-14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h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7305" y="1443601"/>
            <a:ext cx="647213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mờ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72640" y="3760786"/>
            <a:ext cx="228854" cy="4237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3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5844" y="3785328"/>
            <a:ext cx="960474" cy="39916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Bước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78997" y="3785328"/>
            <a:ext cx="2195847" cy="39916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4+5: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</a:t>
            </a:r>
            <a:r>
              <a:rPr sz="3200" spc="-9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ải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mờ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30144" y="4329830"/>
            <a:ext cx="276310" cy="3718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30"/>
              </a:lnSpc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51739" y="4329963"/>
            <a:ext cx="1727597" cy="37167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25"/>
              </a:lnSpc>
            </a:pPr>
            <a:r>
              <a:rPr sz="2800" dirty="0">
                <a:latin typeface="Calibri"/>
                <a:cs typeface="Calibri"/>
              </a:rPr>
              <a:t>m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19" dirty="0">
                <a:latin typeface="Calibri"/>
                <a:cs typeface="Calibri"/>
              </a:rPr>
              <a:t>x</a:t>
            </a:r>
            <a:r>
              <a:rPr sz="2800" spc="-4" dirty="0">
                <a:latin typeface="Calibri"/>
                <a:cs typeface="Calibri"/>
              </a:rPr>
              <a:t>-</a:t>
            </a:r>
            <a:r>
              <a:rPr sz="2800" dirty="0">
                <a:latin typeface="Calibri"/>
                <a:cs typeface="Calibri"/>
              </a:rPr>
              <a:t>m</a:t>
            </a:r>
            <a:r>
              <a:rPr sz="2800" spc="-9" dirty="0">
                <a:latin typeface="Calibri"/>
                <a:cs typeface="Calibri"/>
              </a:rPr>
              <a:t>i</a:t>
            </a:r>
            <a:r>
              <a:rPr sz="2800" spc="-4" dirty="0">
                <a:latin typeface="Calibri"/>
                <a:cs typeface="Calibri"/>
              </a:rPr>
              <a:t>n</a:t>
            </a:r>
            <a:r>
              <a:rPr sz="2800" dirty="0">
                <a:latin typeface="Wingdings"/>
                <a:cs typeface="Wingdings"/>
              </a:rPr>
              <a:t>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16605" y="4351266"/>
            <a:ext cx="3530678" cy="12290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60"/>
              </a:lnSpc>
            </a:pPr>
            <a:r>
              <a:rPr sz="2800" dirty="0">
                <a:latin typeface="Calibri"/>
                <a:cs typeface="Calibri"/>
              </a:rPr>
              <a:t>C</a:t>
            </a:r>
            <a:r>
              <a:rPr sz="2800" spc="-9" dirty="0">
                <a:latin typeface="Calibri"/>
                <a:cs typeface="Calibri"/>
              </a:rPr>
              <a:t>h</a:t>
            </a:r>
            <a:r>
              <a:rPr sz="2800" dirty="0">
                <a:latin typeface="Calibri"/>
                <a:cs typeface="Calibri"/>
              </a:rPr>
              <a:t>ọn</a:t>
            </a:r>
            <a:r>
              <a:rPr sz="2800" spc="-3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</a:t>
            </a:r>
            <a:r>
              <a:rPr sz="2800" spc="-14" dirty="0">
                <a:latin typeface="Calibri"/>
                <a:cs typeface="Calibri"/>
              </a:rPr>
              <a:t>iế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bị hợp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thành</a:t>
            </a:r>
            <a:endParaRPr sz="2800">
              <a:latin typeface="Calibri"/>
              <a:cs typeface="Calibri"/>
            </a:endParaRPr>
          </a:p>
          <a:p>
            <a:pPr marR="12700">
              <a:lnSpc>
                <a:spcPts val="550"/>
              </a:lnSpc>
              <a:spcBef>
                <a:spcPts val="33"/>
              </a:spcBef>
            </a:pPr>
            <a:endParaRPr sz="2800">
              <a:latin typeface="Calibri"/>
              <a:cs typeface="Calibri"/>
            </a:endParaRPr>
          </a:p>
          <a:p>
            <a:pPr marL="399288" indent="-228600">
              <a:buFont typeface="Arial"/>
              <a:buChar char="•"/>
              <a:tabLst>
                <a:tab pos="393700" algn="l"/>
              </a:tabLst>
            </a:pPr>
            <a:r>
              <a:rPr sz="2400" dirty="0">
                <a:latin typeface="Calibri"/>
                <a:cs typeface="Calibri"/>
              </a:rPr>
              <a:t>Nhanh: 0,6</a:t>
            </a:r>
            <a:endParaRPr sz="2400">
              <a:latin typeface="Calibri"/>
              <a:cs typeface="Calibri"/>
            </a:endParaRPr>
          </a:p>
          <a:p>
            <a:pPr marR="12700">
              <a:lnSpc>
                <a:spcPts val="550"/>
              </a:lnSpc>
              <a:spcBef>
                <a:spcPts val="25"/>
              </a:spcBef>
            </a:pPr>
            <a:endParaRPr sz="2400">
              <a:latin typeface="Calibri"/>
              <a:cs typeface="Calibri"/>
            </a:endParaRPr>
          </a:p>
          <a:p>
            <a:pPr marL="399288" indent="-228600">
              <a:buFont typeface="Arial"/>
              <a:buChar char="•"/>
              <a:tabLst>
                <a:tab pos="393700" algn="l"/>
              </a:tabLst>
            </a:pPr>
            <a:r>
              <a:rPr sz="2400" dirty="0">
                <a:latin typeface="Calibri"/>
                <a:cs typeface="Calibri"/>
              </a:rPr>
              <a:t>M</a:t>
            </a:r>
            <a:r>
              <a:rPr sz="2400" spc="-19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x:</a:t>
            </a:r>
            <a:r>
              <a:rPr sz="2400" spc="-6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0,4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30144" y="5717000"/>
            <a:ext cx="276310" cy="3718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30"/>
              </a:lnSpc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16606" y="5738436"/>
            <a:ext cx="4454355" cy="3503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60"/>
              </a:lnSpc>
            </a:pPr>
            <a:r>
              <a:rPr sz="2800" dirty="0">
                <a:latin typeface="Calibri"/>
                <a:cs typeface="Calibri"/>
              </a:rPr>
              <a:t>Sử</a:t>
            </a:r>
            <a:r>
              <a:rPr sz="2800" spc="-2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dụng</a:t>
            </a:r>
            <a:r>
              <a:rPr sz="2800" spc="-37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</a:t>
            </a:r>
            <a:r>
              <a:rPr sz="2800" spc="-9" dirty="0">
                <a:latin typeface="Calibri"/>
                <a:cs typeface="Calibri"/>
              </a:rPr>
              <a:t>h</a:t>
            </a:r>
            <a:r>
              <a:rPr sz="2800" dirty="0">
                <a:latin typeface="Calibri"/>
                <a:cs typeface="Calibri"/>
              </a:rPr>
              <a:t>ươ</a:t>
            </a:r>
            <a:r>
              <a:rPr sz="2800" spc="-9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g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</a:t>
            </a:r>
            <a:r>
              <a:rPr sz="2800" spc="-9" dirty="0">
                <a:latin typeface="Calibri"/>
                <a:cs typeface="Calibri"/>
              </a:rPr>
              <a:t>h</a:t>
            </a:r>
            <a:r>
              <a:rPr sz="2800" dirty="0">
                <a:latin typeface="Calibri"/>
                <a:cs typeface="Calibri"/>
              </a:rPr>
              <a:t>áp</a:t>
            </a:r>
            <a:r>
              <a:rPr sz="2800" spc="-37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độ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9" dirty="0">
                <a:latin typeface="Calibri"/>
                <a:cs typeface="Calibri"/>
              </a:rPr>
              <a:t>c</a:t>
            </a:r>
            <a:r>
              <a:rPr sz="2800" dirty="0">
                <a:latin typeface="Calibri"/>
                <a:cs typeface="Calibri"/>
              </a:rPr>
              <a:t>ao: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1" name="Date Placeholder 20">
            <a:extLst>
              <a:ext uri="{FF2B5EF4-FFF2-40B4-BE49-F238E27FC236}">
                <a16:creationId xmlns:a16="http://schemas.microsoft.com/office/drawing/2014/main" id="{7668E9AA-7681-4D89-8F7B-2E3A5B890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BB8-A6A7-47E8-B43E-04F2415FE740}" type="datetime1">
              <a:rPr lang="en-US" smtClean="0"/>
              <a:t>3/15/2018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2890BB71-879E-482D-B3B1-FA7A03C1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886A2963-91FD-468C-A1A3-4EFFC3C81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0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4/KẾT LUẬN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R="98551">
              <a:lnSpc>
                <a:spcPts val="750"/>
              </a:lnSpc>
              <a:spcBef>
                <a:spcPts val="18"/>
              </a:spcBef>
              <a:buFont typeface="Wingdings" panose="05000000000000000000" pitchFamily="2" charset="2"/>
              <a:buChar char="Ø"/>
            </a:pPr>
            <a:endParaRPr lang="vi-VN" sz="2800">
              <a:cs typeface="Calibri"/>
            </a:endParaRPr>
          </a:p>
          <a:p>
            <a:pPr marR="4256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vi-VN" sz="3300">
                <a:cs typeface="Calibri"/>
              </a:rPr>
              <a:t>Trong khi các phương pháp tiếp cận khác đòi hỏi</a:t>
            </a:r>
            <a:r>
              <a:rPr lang="en-US" sz="3300">
                <a:cs typeface="Calibri"/>
              </a:rPr>
              <a:t> những</a:t>
            </a:r>
            <a:r>
              <a:rPr lang="vi-VN" sz="3300">
                <a:cs typeface="Calibri"/>
              </a:rPr>
              <a:t> phương trình</a:t>
            </a:r>
            <a:r>
              <a:rPr lang="en-US" sz="3300">
                <a:cs typeface="Calibri"/>
              </a:rPr>
              <a:t> toán</a:t>
            </a:r>
            <a:r>
              <a:rPr lang="vi-VN" sz="3300">
                <a:cs typeface="Calibri"/>
              </a:rPr>
              <a:t> chính xác</a:t>
            </a:r>
            <a:r>
              <a:rPr lang="en-US" sz="3300">
                <a:cs typeface="Calibri"/>
              </a:rPr>
              <a:t> để </a:t>
            </a:r>
            <a:r>
              <a:rPr lang="vi-VN" sz="3300">
                <a:cs typeface="Calibri"/>
              </a:rPr>
              <a:t>mô hình</a:t>
            </a:r>
            <a:r>
              <a:rPr lang="en-US" sz="3300">
                <a:cs typeface="Calibri"/>
              </a:rPr>
              <a:t> hóa</a:t>
            </a:r>
            <a:r>
              <a:rPr lang="vi-VN" sz="3300">
                <a:cs typeface="Calibri"/>
              </a:rPr>
              <a:t> hành vi thực tế, thiết kế mờ có thể</a:t>
            </a:r>
            <a:r>
              <a:rPr lang="en-US" sz="3300">
                <a:cs typeface="Calibri"/>
              </a:rPr>
              <a:t> </a:t>
            </a:r>
            <a:r>
              <a:rPr lang="vi-VN" sz="3300">
                <a:cs typeface="Calibri"/>
              </a:rPr>
              <a:t>phù hợp với sự </a:t>
            </a:r>
            <a:r>
              <a:rPr lang="en-US" sz="3300">
                <a:cs typeface="Calibri"/>
              </a:rPr>
              <a:t>ước l</a:t>
            </a:r>
            <a:r>
              <a:rPr lang="vi-VN" sz="3300">
                <a:cs typeface="Calibri"/>
              </a:rPr>
              <a:t>ư</a:t>
            </a:r>
            <a:r>
              <a:rPr lang="en-US" sz="3300">
                <a:cs typeface="Calibri"/>
              </a:rPr>
              <a:t>ợng trong thế giới thực cả về mặt </a:t>
            </a:r>
            <a:r>
              <a:rPr lang="vi-VN" sz="3300">
                <a:cs typeface="Calibri"/>
              </a:rPr>
              <a:t>ngôn ngữ và logic.</a:t>
            </a:r>
          </a:p>
          <a:p>
            <a:pPr marR="341481">
              <a:lnSpc>
                <a:spcPct val="100099"/>
              </a:lnSpc>
              <a:buFont typeface="Wingdings" panose="05000000000000000000" pitchFamily="2" charset="2"/>
              <a:buChar char="Ø"/>
            </a:pPr>
            <a:r>
              <a:rPr lang="en-US" sz="3300">
                <a:cs typeface="Calibri"/>
              </a:rPr>
              <a:t>Logic mờ </a:t>
            </a:r>
            <a:r>
              <a:rPr lang="vi-VN" sz="3300">
                <a:cs typeface="Calibri"/>
              </a:rPr>
              <a:t>cung cấp một phương pháp trực quan để mô tả</a:t>
            </a:r>
            <a:r>
              <a:rPr lang="en-US" sz="3300">
                <a:cs typeface="Calibri"/>
              </a:rPr>
              <a:t> </a:t>
            </a:r>
            <a:r>
              <a:rPr lang="vi-VN" sz="3300">
                <a:cs typeface="Calibri"/>
              </a:rPr>
              <a:t>hệ thống </a:t>
            </a:r>
            <a:r>
              <a:rPr lang="en-US" sz="3300">
                <a:cs typeface="Calibri"/>
              </a:rPr>
              <a:t>một các nhân tính hóa </a:t>
            </a:r>
            <a:r>
              <a:rPr lang="vi-VN" sz="3300">
                <a:cs typeface="Calibri"/>
              </a:rPr>
              <a:t>và chuyển đổi các thông số kỹ thuật của hệ thống thành</a:t>
            </a:r>
            <a:r>
              <a:rPr lang="en-US" sz="3300">
                <a:cs typeface="Calibri"/>
              </a:rPr>
              <a:t> </a:t>
            </a:r>
            <a:r>
              <a:rPr lang="vi-VN" sz="3300">
                <a:cs typeface="Calibri"/>
              </a:rPr>
              <a:t>mô hình</a:t>
            </a:r>
            <a:r>
              <a:rPr lang="en-US" sz="3300">
                <a:cs typeface="Calibri"/>
              </a:rPr>
              <a:t> tự động hóa</a:t>
            </a:r>
            <a:r>
              <a:rPr lang="vi-VN" sz="3300">
                <a:cs typeface="Calibri"/>
              </a:rPr>
              <a:t> hiệu quả.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300">
                <a:cs typeface="Calibri"/>
              </a:rPr>
              <a:t>Hiện tại có nhiều sản phẩm ứng dụng logic mờ và đang ngày càng đ</a:t>
            </a:r>
            <a:r>
              <a:rPr lang="vi-VN" sz="3300">
                <a:cs typeface="Calibri"/>
              </a:rPr>
              <a:t>ư</a:t>
            </a:r>
            <a:r>
              <a:rPr lang="en-US" sz="3300">
                <a:cs typeface="Calibri"/>
              </a:rPr>
              <a:t>ợc phát triển như fuzzy washing machine, fuzzy microwave , fuzzy car, A.I ….</a:t>
            </a:r>
            <a:endParaRPr lang="vi-VN" sz="3300">
              <a:cs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7075-F584-4938-BC23-64B1BCA7CEA8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92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/>
              <a:t>CẢM ƠN MỌI NG</a:t>
            </a:r>
            <a:r>
              <a:rPr lang="vi-VN" sz="7200" b="1"/>
              <a:t>Ư</a:t>
            </a:r>
            <a:r>
              <a:rPr lang="en-US" sz="7200" b="1"/>
              <a:t>ỜI ĐÃ THEO DÕI.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5770-DA36-41D7-8E0F-C5EDB20815A1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3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NỘI DUNG TRÌNH BÀY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1/ ĐẶT VẤN ĐỀ</a:t>
            </a:r>
          </a:p>
          <a:p>
            <a:r>
              <a:rPr lang="en-US" sz="3200"/>
              <a:t>2/ KHÁI NIỆM C</a:t>
            </a:r>
            <a:r>
              <a:rPr lang="vi-VN" sz="3200"/>
              <a:t>Ơ</a:t>
            </a:r>
            <a:r>
              <a:rPr lang="en-US" sz="3200"/>
              <a:t> BẢN</a:t>
            </a:r>
          </a:p>
          <a:p>
            <a:r>
              <a:rPr lang="en-US" sz="3200"/>
              <a:t>3/ BỘ ĐIỀU KHIỂN MỜ</a:t>
            </a:r>
          </a:p>
          <a:p>
            <a:r>
              <a:rPr lang="en-US" sz="3200"/>
              <a:t>4/KẾT LUẬN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5318-F2C8-4204-9BC0-18F16EF60C04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40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1/ĐẶT VẤN ĐỀ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2800"/>
              <a:t>Logic: cách lập luận để ai cũng đồng tình với mình</a:t>
            </a:r>
          </a:p>
          <a:p>
            <a:pPr lvl="0" fontAlgn="base"/>
            <a:r>
              <a:rPr lang="en-US" sz="2800"/>
              <a:t>Logic Aristotle/logic nhị phân: </a:t>
            </a:r>
          </a:p>
          <a:p>
            <a:pPr lvl="1" fontAlgn="base"/>
            <a:r>
              <a:rPr lang="en-US" sz="2800"/>
              <a:t>1/0; Đúng/sai; A/không-A à logic nhị phân vẫn rất đúng với nhiều trường hợp, nhưng có hạn chế trong những tr</a:t>
            </a:r>
            <a:r>
              <a:rPr lang="vi-VN" sz="2800"/>
              <a:t>ư</a:t>
            </a:r>
            <a:r>
              <a:rPr lang="en-US" sz="2800"/>
              <a:t>ờng hợp mang tính l</a:t>
            </a:r>
            <a:r>
              <a:rPr lang="vi-VN" sz="2800"/>
              <a:t>ư</a:t>
            </a:r>
            <a:r>
              <a:rPr lang="en-US" sz="2800"/>
              <a:t>ng chừng.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75DC-290B-47CF-9A37-20DDFBEC391A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3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NGHỊCH LÝ RUSSELL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969" y="1674843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vi-VN" sz="2800"/>
              <a:t>Một ông thợ </a:t>
            </a:r>
            <a:r>
              <a:rPr lang="en-US" sz="2800"/>
              <a:t>cắt tóc</a:t>
            </a:r>
            <a:r>
              <a:rPr lang="vi-VN" sz="2800"/>
              <a:t> được định nghĩa là "</a:t>
            </a:r>
            <a:r>
              <a:rPr lang="vi-VN" sz="2800" i="1"/>
              <a:t>người mà </a:t>
            </a:r>
            <a:r>
              <a:rPr lang="en-US" sz="2800" i="1"/>
              <a:t>cắt tóc</a:t>
            </a:r>
            <a:r>
              <a:rPr lang="vi-VN" sz="2800" i="1"/>
              <a:t> cho tất cả những người khác, những người mà không thể tự </a:t>
            </a:r>
            <a:r>
              <a:rPr lang="en-US" sz="2800" i="1"/>
              <a:t>cắt tóc</a:t>
            </a:r>
            <a:r>
              <a:rPr lang="vi-VN" sz="2800" i="1"/>
              <a:t> cho mình</a:t>
            </a:r>
            <a:r>
              <a:rPr lang="vi-VN" sz="2800"/>
              <a:t>“</a:t>
            </a:r>
            <a:endParaRPr lang="en-US" sz="2800"/>
          </a:p>
          <a:p>
            <a:pPr marL="0" indent="0">
              <a:buNone/>
            </a:pPr>
            <a:r>
              <a:rPr lang="en-US" sz="2800"/>
              <a:t>CÂU HỎI ĐẶT RA LÀ : “ </a:t>
            </a:r>
            <a:r>
              <a:rPr lang="en-US" sz="2800" b="1"/>
              <a:t>Ông thợ cắt tóc có tự cắt tóc đ</a:t>
            </a:r>
            <a:r>
              <a:rPr lang="vi-VN" sz="2800" b="1"/>
              <a:t>ư</a:t>
            </a:r>
            <a:r>
              <a:rPr lang="en-US" sz="2800" b="1"/>
              <a:t>ợc cho chính mình không ?</a:t>
            </a:r>
            <a:r>
              <a:rPr lang="en-US" sz="2800"/>
              <a:t>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/>
              <a:t>Việc giải đáp câu hỏi này sẽ dẫn đến một sự mâu thuẫn thể hiện logic nhị phân không thể tự chứng minh chính nó.</a:t>
            </a:r>
          </a:p>
          <a:p>
            <a:pPr marL="0" indent="0">
              <a:buNone/>
            </a:pPr>
            <a:endParaRPr 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0347-4571-402F-B2EC-288246BCEFCB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4</a:t>
            </a:fld>
            <a:endParaRPr lang="en-US"/>
          </a:p>
        </p:txBody>
      </p:sp>
      <p:sp>
        <p:nvSpPr>
          <p:cNvPr id="7" name="AutoShape 2" descr="{\displaystyle R=\{x\mid x\not \in x\}{\text{, suy ra }}R\in R\iff R\not \in R}">
            <a:extLst>
              <a:ext uri="{FF2B5EF4-FFF2-40B4-BE49-F238E27FC236}">
                <a16:creationId xmlns:a16="http://schemas.microsoft.com/office/drawing/2014/main" id="{B6EBB63F-C26E-47CB-8800-B97728BCE6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51775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{\displaystyle R=\{x\mid x\not \in x\}{\text{, suy ra }}R\in R\iff R\not \in R}">
            <a:extLst>
              <a:ext uri="{FF2B5EF4-FFF2-40B4-BE49-F238E27FC236}">
                <a16:creationId xmlns:a16="http://schemas.microsoft.com/office/drawing/2014/main" id="{5B6267BB-20D4-4C1A-903E-3E92B25F87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26369" y="297709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6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2/GIỚI THIỆU VỀ ĐIỀU KHIỂN MỜ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8585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vi-VN" sz="2800" spc="-119">
                <a:cs typeface="Calibri"/>
              </a:rPr>
              <a:t>L</a:t>
            </a:r>
            <a:r>
              <a:rPr lang="vi-VN" sz="2800">
                <a:cs typeface="Calibri"/>
              </a:rPr>
              <a:t>ý </a:t>
            </a:r>
            <a:r>
              <a:rPr lang="vi-VN" sz="2800" spc="-14">
                <a:cs typeface="Calibri"/>
              </a:rPr>
              <a:t>t</a:t>
            </a:r>
            <a:r>
              <a:rPr lang="vi-VN" sz="2800">
                <a:cs typeface="Calibri"/>
              </a:rPr>
              <a:t>hu</a:t>
            </a:r>
            <a:r>
              <a:rPr lang="vi-VN" sz="2800" spc="-39">
                <a:cs typeface="Calibri"/>
              </a:rPr>
              <a:t>y</a:t>
            </a:r>
            <a:r>
              <a:rPr lang="vi-VN" sz="2800" spc="-14">
                <a:cs typeface="Calibri"/>
              </a:rPr>
              <a:t>ế</a:t>
            </a:r>
            <a:r>
              <a:rPr lang="vi-VN" sz="2800">
                <a:cs typeface="Calibri"/>
              </a:rPr>
              <a:t>t</a:t>
            </a:r>
            <a:r>
              <a:rPr lang="vi-VN" sz="2800" spc="9">
                <a:cs typeface="Calibri"/>
              </a:rPr>
              <a:t> </a:t>
            </a:r>
            <a:r>
              <a:rPr lang="vi-VN" sz="2800">
                <a:cs typeface="Calibri"/>
              </a:rPr>
              <a:t>logic</a:t>
            </a:r>
            <a:r>
              <a:rPr lang="vi-VN" sz="2800" spc="-9">
                <a:cs typeface="Calibri"/>
              </a:rPr>
              <a:t> </a:t>
            </a:r>
            <a:r>
              <a:rPr lang="vi-VN" sz="2800">
                <a:cs typeface="Calibri"/>
              </a:rPr>
              <a:t>mờ</a:t>
            </a:r>
            <a:r>
              <a:rPr lang="vi-VN" sz="2800" spc="-9">
                <a:cs typeface="Calibri"/>
              </a:rPr>
              <a:t> </a:t>
            </a:r>
            <a:r>
              <a:rPr lang="vi-VN" sz="2800">
                <a:cs typeface="Calibri"/>
              </a:rPr>
              <a:t>sáng</a:t>
            </a:r>
            <a:r>
              <a:rPr lang="vi-VN" sz="2800" spc="14">
                <a:cs typeface="Calibri"/>
              </a:rPr>
              <a:t> </a:t>
            </a:r>
            <a:r>
              <a:rPr lang="vi-VN" sz="2800" spc="-39">
                <a:cs typeface="Calibri"/>
              </a:rPr>
              <a:t>t</a:t>
            </a:r>
            <a:r>
              <a:rPr lang="vi-VN" sz="2800">
                <a:cs typeface="Calibri"/>
              </a:rPr>
              <a:t>ạo b</a:t>
            </a:r>
            <a:r>
              <a:rPr lang="vi-VN" sz="2800" spc="-9">
                <a:cs typeface="Calibri"/>
              </a:rPr>
              <a:t>ở</a:t>
            </a:r>
            <a:r>
              <a:rPr lang="vi-VN" sz="2800">
                <a:cs typeface="Calibri"/>
              </a:rPr>
              <a:t>i:</a:t>
            </a:r>
            <a:r>
              <a:rPr lang="vi-VN" sz="2800" spc="14">
                <a:cs typeface="Calibri"/>
              </a:rPr>
              <a:t> </a:t>
            </a:r>
            <a:r>
              <a:rPr lang="vi-VN" sz="2800">
                <a:cs typeface="Calibri"/>
              </a:rPr>
              <a:t>Lof</a:t>
            </a:r>
            <a:r>
              <a:rPr lang="vi-VN" sz="2800" spc="-14">
                <a:cs typeface="Calibri"/>
              </a:rPr>
              <a:t>t</a:t>
            </a:r>
            <a:r>
              <a:rPr lang="vi-VN" sz="2800">
                <a:cs typeface="Calibri"/>
              </a:rPr>
              <a:t>i</a:t>
            </a:r>
            <a:r>
              <a:rPr lang="vi-VN" sz="2800" spc="9">
                <a:cs typeface="Calibri"/>
              </a:rPr>
              <a:t> </a:t>
            </a:r>
            <a:r>
              <a:rPr lang="vi-VN" sz="2800" spc="-14">
                <a:cs typeface="Calibri"/>
              </a:rPr>
              <a:t>Z</a:t>
            </a:r>
            <a:r>
              <a:rPr lang="vi-VN" sz="2800">
                <a:cs typeface="Calibri"/>
              </a:rPr>
              <a:t>adeh</a:t>
            </a:r>
            <a:r>
              <a:rPr lang="en-US" sz="2800">
                <a:cs typeface="Calibri"/>
              </a:rPr>
              <a:t> </a:t>
            </a:r>
            <a:r>
              <a:rPr lang="vi-VN" sz="2800">
                <a:cs typeface="Calibri"/>
              </a:rPr>
              <a:t>năm</a:t>
            </a:r>
            <a:r>
              <a:rPr lang="vi-VN" sz="2800" spc="14">
                <a:cs typeface="Calibri"/>
              </a:rPr>
              <a:t> </a:t>
            </a:r>
            <a:r>
              <a:rPr lang="vi-VN" sz="2800">
                <a:cs typeface="Calibri"/>
              </a:rPr>
              <a:t>19</a:t>
            </a:r>
            <a:r>
              <a:rPr lang="vi-VN" sz="2800" spc="-14">
                <a:cs typeface="Calibri"/>
              </a:rPr>
              <a:t>6</a:t>
            </a:r>
            <a:r>
              <a:rPr lang="vi-VN" sz="2800">
                <a:cs typeface="Calibri"/>
              </a:rPr>
              <a:t>5</a:t>
            </a:r>
          </a:p>
          <a:p>
            <a:pPr marR="98551">
              <a:lnSpc>
                <a:spcPts val="750"/>
              </a:lnSpc>
              <a:spcBef>
                <a:spcPts val="18"/>
              </a:spcBef>
              <a:buFont typeface="Wingdings" panose="05000000000000000000" pitchFamily="2" charset="2"/>
              <a:buChar char="Ø"/>
            </a:pPr>
            <a:endParaRPr lang="vi-VN" sz="2800">
              <a:cs typeface="Calibri"/>
            </a:endParaRPr>
          </a:p>
          <a:p>
            <a:pPr marR="4256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vi-VN" sz="2800">
                <a:cs typeface="Calibri"/>
              </a:rPr>
              <a:t>Năm 19</a:t>
            </a:r>
            <a:r>
              <a:rPr lang="vi-VN" sz="2800" spc="-14">
                <a:cs typeface="Calibri"/>
              </a:rPr>
              <a:t>7</a:t>
            </a:r>
            <a:r>
              <a:rPr lang="vi-VN" sz="2800">
                <a:cs typeface="Calibri"/>
              </a:rPr>
              <a:t>0</a:t>
            </a:r>
            <a:r>
              <a:rPr lang="vi-VN" sz="2800" spc="14">
                <a:cs typeface="Calibri"/>
              </a:rPr>
              <a:t> </a:t>
            </a:r>
            <a:r>
              <a:rPr lang="vi-VN" sz="2800" spc="-39">
                <a:cs typeface="Calibri"/>
              </a:rPr>
              <a:t>t</a:t>
            </a:r>
            <a:r>
              <a:rPr lang="vi-VN" sz="2800">
                <a:cs typeface="Calibri"/>
              </a:rPr>
              <a:t>ại trường Mary</a:t>
            </a:r>
            <a:r>
              <a:rPr lang="vi-VN" sz="2800" spc="4">
                <a:cs typeface="Calibri"/>
              </a:rPr>
              <a:t> </a:t>
            </a:r>
            <a:r>
              <a:rPr lang="vi-VN" sz="2800" spc="9">
                <a:cs typeface="Calibri"/>
              </a:rPr>
              <a:t>Q</a:t>
            </a:r>
            <a:r>
              <a:rPr lang="vi-VN" sz="2800">
                <a:cs typeface="Calibri"/>
              </a:rPr>
              <a:t>ueen,</a:t>
            </a:r>
            <a:r>
              <a:rPr lang="vi-VN" sz="2800" spc="-14">
                <a:cs typeface="Calibri"/>
              </a:rPr>
              <a:t> </a:t>
            </a:r>
            <a:r>
              <a:rPr lang="vi-VN" sz="2800">
                <a:cs typeface="Calibri"/>
              </a:rPr>
              <a:t>Eb</a:t>
            </a:r>
            <a:r>
              <a:rPr lang="vi-VN" sz="2800" spc="-64">
                <a:cs typeface="Calibri"/>
              </a:rPr>
              <a:t>r</a:t>
            </a:r>
            <a:r>
              <a:rPr lang="vi-VN" sz="2800">
                <a:cs typeface="Calibri"/>
              </a:rPr>
              <a:t>ahim Ma</a:t>
            </a:r>
            <a:r>
              <a:rPr lang="vi-VN" sz="2800" spc="-9">
                <a:cs typeface="Calibri"/>
              </a:rPr>
              <a:t>m</a:t>
            </a:r>
            <a:r>
              <a:rPr lang="vi-VN" sz="2800">
                <a:cs typeface="Calibri"/>
              </a:rPr>
              <a:t>dani</a:t>
            </a:r>
            <a:r>
              <a:rPr lang="vi-VN" sz="2800" spc="14">
                <a:cs typeface="Calibri"/>
              </a:rPr>
              <a:t> </a:t>
            </a:r>
            <a:r>
              <a:rPr lang="vi-VN" sz="2800">
                <a:cs typeface="Calibri"/>
              </a:rPr>
              <a:t>dù</a:t>
            </a:r>
            <a:r>
              <a:rPr lang="vi-VN" sz="2800" spc="-14">
                <a:cs typeface="Calibri"/>
              </a:rPr>
              <a:t>n</a:t>
            </a:r>
            <a:r>
              <a:rPr lang="vi-VN" sz="2800">
                <a:cs typeface="Calibri"/>
              </a:rPr>
              <a:t>g</a:t>
            </a:r>
            <a:r>
              <a:rPr lang="vi-VN" sz="2800" spc="19">
                <a:cs typeface="Calibri"/>
              </a:rPr>
              <a:t> </a:t>
            </a:r>
            <a:r>
              <a:rPr lang="vi-VN" sz="2800">
                <a:cs typeface="Calibri"/>
              </a:rPr>
              <a:t>fu</a:t>
            </a:r>
            <a:r>
              <a:rPr lang="vi-VN" sz="2800" spc="-19">
                <a:cs typeface="Calibri"/>
              </a:rPr>
              <a:t>z</a:t>
            </a:r>
            <a:r>
              <a:rPr lang="vi-VN" sz="2800" spc="-29">
                <a:cs typeface="Calibri"/>
              </a:rPr>
              <a:t>z</a:t>
            </a:r>
            <a:r>
              <a:rPr lang="vi-VN" sz="2800" spc="14">
                <a:cs typeface="Calibri"/>
              </a:rPr>
              <a:t>y</a:t>
            </a:r>
            <a:r>
              <a:rPr lang="vi-VN" sz="2800">
                <a:cs typeface="Calibri"/>
              </a:rPr>
              <a:t>-logic đ</a:t>
            </a:r>
            <a:r>
              <a:rPr lang="vi-VN" sz="2800" spc="-14">
                <a:cs typeface="Calibri"/>
              </a:rPr>
              <a:t>i</a:t>
            </a:r>
            <a:r>
              <a:rPr lang="vi-VN" sz="2800">
                <a:cs typeface="Calibri"/>
              </a:rPr>
              <a:t>ều kh</a:t>
            </a:r>
            <a:r>
              <a:rPr lang="vi-VN" sz="2800" spc="-14">
                <a:cs typeface="Calibri"/>
              </a:rPr>
              <a:t>i</a:t>
            </a:r>
            <a:r>
              <a:rPr lang="vi-VN" sz="2800">
                <a:cs typeface="Calibri"/>
              </a:rPr>
              <a:t>ển m</a:t>
            </a:r>
            <a:r>
              <a:rPr lang="vi-VN" sz="2800" spc="-64">
                <a:cs typeface="Calibri"/>
              </a:rPr>
              <a:t>á</a:t>
            </a:r>
            <a:r>
              <a:rPr lang="vi-VN" sz="2800">
                <a:cs typeface="Calibri"/>
              </a:rPr>
              <a:t>y hơi nước</a:t>
            </a:r>
          </a:p>
          <a:p>
            <a:pPr marR="98551">
              <a:lnSpc>
                <a:spcPts val="750"/>
              </a:lnSpc>
              <a:spcBef>
                <a:spcPts val="14"/>
              </a:spcBef>
              <a:buFont typeface="Wingdings" panose="05000000000000000000" pitchFamily="2" charset="2"/>
              <a:buChar char="Ø"/>
            </a:pPr>
            <a:endParaRPr lang="vi-VN" sz="2800">
              <a:cs typeface="Calibri"/>
            </a:endParaRPr>
          </a:p>
          <a:p>
            <a:pPr marR="341481">
              <a:lnSpc>
                <a:spcPct val="100099"/>
              </a:lnSpc>
              <a:buFont typeface="Wingdings" panose="05000000000000000000" pitchFamily="2" charset="2"/>
              <a:buChar char="Ø"/>
            </a:pPr>
            <a:r>
              <a:rPr lang="vi-VN" sz="2800">
                <a:cs typeface="Calibri"/>
              </a:rPr>
              <a:t>Năm 19</a:t>
            </a:r>
            <a:r>
              <a:rPr lang="vi-VN" sz="2800" spc="-14">
                <a:cs typeface="Calibri"/>
              </a:rPr>
              <a:t>8</a:t>
            </a:r>
            <a:r>
              <a:rPr lang="vi-VN" sz="2800">
                <a:cs typeface="Calibri"/>
              </a:rPr>
              <a:t>3</a:t>
            </a:r>
            <a:r>
              <a:rPr lang="vi-VN" sz="2800" spc="14">
                <a:cs typeface="Calibri"/>
              </a:rPr>
              <a:t> </a:t>
            </a:r>
            <a:r>
              <a:rPr lang="vi-VN" sz="2800" spc="-39">
                <a:cs typeface="Calibri"/>
              </a:rPr>
              <a:t>t</a:t>
            </a:r>
            <a:r>
              <a:rPr lang="vi-VN" sz="2800">
                <a:cs typeface="Calibri"/>
              </a:rPr>
              <a:t>ại Nh</a:t>
            </a:r>
            <a:r>
              <a:rPr lang="vi-VN" sz="2800" spc="-25">
                <a:cs typeface="Calibri"/>
              </a:rPr>
              <a:t>ậ</a:t>
            </a:r>
            <a:r>
              <a:rPr lang="vi-VN" sz="2800">
                <a:cs typeface="Calibri"/>
              </a:rPr>
              <a:t>t, </a:t>
            </a:r>
            <a:r>
              <a:rPr lang="vi-VN" sz="2800" spc="4">
                <a:cs typeface="Calibri"/>
              </a:rPr>
              <a:t>F</a:t>
            </a:r>
            <a:r>
              <a:rPr lang="vi-VN" sz="2800">
                <a:cs typeface="Calibri"/>
              </a:rPr>
              <a:t>uji Elect</a:t>
            </a:r>
            <a:r>
              <a:rPr lang="vi-VN" sz="2800" spc="-59">
                <a:cs typeface="Calibri"/>
              </a:rPr>
              <a:t>r</a:t>
            </a:r>
            <a:r>
              <a:rPr lang="vi-VN" sz="2800">
                <a:cs typeface="Calibri"/>
              </a:rPr>
              <a:t>onic ứng dụng điều</a:t>
            </a:r>
            <a:r>
              <a:rPr lang="vi-VN" sz="2800" spc="-9">
                <a:cs typeface="Calibri"/>
              </a:rPr>
              <a:t> </a:t>
            </a:r>
            <a:r>
              <a:rPr lang="vi-VN" sz="2800">
                <a:cs typeface="Calibri"/>
              </a:rPr>
              <a:t>khiển m</a:t>
            </a:r>
            <a:r>
              <a:rPr lang="vi-VN" sz="2800" spc="-59">
                <a:cs typeface="Calibri"/>
              </a:rPr>
              <a:t>á</a:t>
            </a:r>
            <a:r>
              <a:rPr lang="vi-VN" sz="2800">
                <a:cs typeface="Calibri"/>
              </a:rPr>
              <a:t>y </a:t>
            </a:r>
            <a:r>
              <a:rPr lang="vi-VN" sz="2800" spc="-19">
                <a:cs typeface="Calibri"/>
              </a:rPr>
              <a:t>x</a:t>
            </a:r>
            <a:r>
              <a:rPr lang="vi-VN" sz="2800">
                <a:cs typeface="Calibri"/>
              </a:rPr>
              <a:t>ử lý</a:t>
            </a:r>
            <a:r>
              <a:rPr lang="vi-VN" sz="2800" spc="-9">
                <a:cs typeface="Calibri"/>
              </a:rPr>
              <a:t> </a:t>
            </a:r>
            <a:r>
              <a:rPr lang="vi-VN" sz="2800">
                <a:cs typeface="Calibri"/>
              </a:rPr>
              <a:t>nước</a:t>
            </a:r>
          </a:p>
          <a:p>
            <a:pPr marR="98551">
              <a:lnSpc>
                <a:spcPts val="750"/>
              </a:lnSpc>
              <a:spcBef>
                <a:spcPts val="17"/>
              </a:spcBef>
              <a:buFont typeface="Wingdings" panose="05000000000000000000" pitchFamily="2" charset="2"/>
              <a:buChar char="Ø"/>
            </a:pPr>
            <a:endParaRPr lang="vi-VN" sz="2800">
              <a:cs typeface="Calibri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vi-VN" sz="2800">
                <a:cs typeface="Calibri"/>
              </a:rPr>
              <a:t>Năm 19</a:t>
            </a:r>
            <a:r>
              <a:rPr lang="vi-VN" sz="2800" spc="-14">
                <a:cs typeface="Calibri"/>
              </a:rPr>
              <a:t>8</a:t>
            </a:r>
            <a:r>
              <a:rPr lang="vi-VN" sz="2800">
                <a:cs typeface="Calibri"/>
              </a:rPr>
              <a:t>7,</a:t>
            </a:r>
            <a:r>
              <a:rPr lang="vi-VN" sz="2800" spc="14">
                <a:cs typeface="Calibri"/>
              </a:rPr>
              <a:t> </a:t>
            </a:r>
            <a:r>
              <a:rPr lang="vi-VN" sz="2800">
                <a:cs typeface="Calibri"/>
              </a:rPr>
              <a:t>Hi</a:t>
            </a:r>
            <a:r>
              <a:rPr lang="vi-VN" sz="2800" spc="-50">
                <a:cs typeface="Calibri"/>
              </a:rPr>
              <a:t>t</a:t>
            </a:r>
            <a:r>
              <a:rPr lang="vi-VN" sz="2800">
                <a:cs typeface="Calibri"/>
              </a:rPr>
              <a:t>achi</a:t>
            </a:r>
            <a:r>
              <a:rPr lang="vi-VN" sz="2800" spc="14">
                <a:cs typeface="Calibri"/>
              </a:rPr>
              <a:t> </a:t>
            </a:r>
            <a:r>
              <a:rPr lang="vi-VN" sz="2800">
                <a:cs typeface="Calibri"/>
              </a:rPr>
              <a:t>áp dụng</a:t>
            </a:r>
            <a:r>
              <a:rPr lang="vi-VN" sz="2800" spc="34">
                <a:cs typeface="Calibri"/>
              </a:rPr>
              <a:t> </a:t>
            </a:r>
            <a:r>
              <a:rPr lang="vi-VN" sz="2800" spc="-44">
                <a:cs typeface="Calibri"/>
              </a:rPr>
              <a:t>v</a:t>
            </a:r>
            <a:r>
              <a:rPr lang="vi-VN" sz="2800">
                <a:cs typeface="Calibri"/>
              </a:rPr>
              <a:t>ào điều</a:t>
            </a:r>
            <a:r>
              <a:rPr lang="vi-VN" sz="2800" spc="-9">
                <a:cs typeface="Calibri"/>
              </a:rPr>
              <a:t> </a:t>
            </a:r>
            <a:r>
              <a:rPr lang="vi-VN" sz="2800">
                <a:cs typeface="Calibri"/>
              </a:rPr>
              <a:t>khiển </a:t>
            </a:r>
            <a:r>
              <a:rPr lang="vi-VN" sz="2800" spc="-39">
                <a:cs typeface="Calibri"/>
              </a:rPr>
              <a:t>t</a:t>
            </a:r>
            <a:r>
              <a:rPr lang="vi-VN" sz="2800">
                <a:cs typeface="Calibri"/>
              </a:rPr>
              <a:t>àu</a:t>
            </a:r>
            <a:r>
              <a:rPr lang="en-US" sz="2800">
                <a:cs typeface="Calibri"/>
              </a:rPr>
              <a:t> </a:t>
            </a:r>
            <a:r>
              <a:rPr lang="vi-VN" sz="2800">
                <a:cs typeface="Calibri"/>
              </a:rPr>
              <a:t>đ</a:t>
            </a:r>
            <a:r>
              <a:rPr lang="vi-VN" sz="2800" spc="-14">
                <a:cs typeface="Calibri"/>
              </a:rPr>
              <a:t>i</a:t>
            </a:r>
            <a:r>
              <a:rPr lang="vi-VN" sz="2800">
                <a:cs typeface="Calibri"/>
              </a:rPr>
              <a:t>ện n</a:t>
            </a:r>
            <a:r>
              <a:rPr lang="vi-VN" sz="2800" spc="-59">
                <a:cs typeface="Calibri"/>
              </a:rPr>
              <a:t>g</a:t>
            </a:r>
            <a:r>
              <a:rPr lang="vi-VN" sz="2800">
                <a:cs typeface="Calibri"/>
              </a:rPr>
              <a:t>ầm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9C97-0EB9-43BB-AEAB-5BD0EAFD6AA5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15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KHÁI NIỆM C</a:t>
            </a:r>
            <a:r>
              <a:rPr lang="vi-VN">
                <a:latin typeface="Arial" panose="020B0604020202020204" pitchFamily="34" charset="0"/>
                <a:cs typeface="Arial" panose="020B0604020202020204" pitchFamily="34" charset="0"/>
              </a:rPr>
              <a:t>Ơ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BẢN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vi-VN" sz="2400"/>
              <a:t>Tập rõ: tập số nguyên tố P={2,3,5…}, số thực</a:t>
            </a:r>
            <a:endParaRPr lang="en-US" sz="2400"/>
          </a:p>
          <a:p>
            <a:pPr>
              <a:buFont typeface="Wingdings" panose="05000000000000000000" pitchFamily="2" charset="2"/>
              <a:buChar char="Ø"/>
            </a:pPr>
            <a:r>
              <a:rPr lang="vi-VN" sz="2400"/>
              <a:t>Tính mờ trong khái niệm: đi nhanh, đi chậm… </a:t>
            </a:r>
            <a:r>
              <a:rPr lang="en-US" sz="2400"/>
              <a:t> </a:t>
            </a:r>
            <a:r>
              <a:rPr lang="en-US" sz="2400">
                <a:sym typeface="Wingdings" panose="05000000000000000000" pitchFamily="2" charset="2"/>
              </a:rPr>
              <a:t></a:t>
            </a:r>
            <a:r>
              <a:rPr lang="vi-VN" sz="2400"/>
              <a:t>không có 1 giá trị định lượng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400"/>
              <a:t>Tập mờ F xác định trên tập kinh điển B có phần tử dạng:  (x,</a:t>
            </a:r>
            <a:r>
              <a:rPr lang="el-GR" sz="2400"/>
              <a:t>μ</a:t>
            </a:r>
            <a:r>
              <a:rPr lang="vi-VN" sz="2400"/>
              <a:t>F(x)) với:</a:t>
            </a:r>
          </a:p>
          <a:p>
            <a:pPr marL="0" indent="0">
              <a:buNone/>
            </a:pPr>
            <a:r>
              <a:rPr lang="vi-VN" sz="2400"/>
              <a:t>–	x  </a:t>
            </a:r>
            <a:r>
              <a:rPr lang="en-US" sz="2400"/>
              <a:t>  </a:t>
            </a:r>
            <a:r>
              <a:rPr lang="vi-VN" sz="2400"/>
              <a:t>B</a:t>
            </a:r>
          </a:p>
          <a:p>
            <a:pPr marL="0" indent="0">
              <a:buNone/>
            </a:pPr>
            <a:r>
              <a:rPr lang="vi-VN" sz="2400"/>
              <a:t>–	</a:t>
            </a:r>
            <a:r>
              <a:rPr lang="el-GR" sz="2400"/>
              <a:t>μ</a:t>
            </a:r>
            <a:r>
              <a:rPr lang="vi-VN" sz="2400"/>
              <a:t>F(x): B </a:t>
            </a:r>
            <a:r>
              <a:rPr lang="en-US" sz="2400">
                <a:sym typeface="Wingdings" panose="05000000000000000000" pitchFamily="2" charset="2"/>
              </a:rPr>
              <a:t></a:t>
            </a:r>
            <a:r>
              <a:rPr lang="vi-VN" sz="2400"/>
              <a:t>[0,1]</a:t>
            </a:r>
          </a:p>
          <a:p>
            <a:pPr marL="0" indent="0">
              <a:buNone/>
            </a:pPr>
            <a:r>
              <a:rPr lang="el-GR" sz="2400"/>
              <a:t>μ</a:t>
            </a:r>
            <a:r>
              <a:rPr lang="vi-VN" sz="2400"/>
              <a:t>F: hàm thuộc; B: tập nền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C06A-E367-45B0-A8CA-3A228084FCCD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6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1F099D4-C070-4C4B-ADDD-6636990AA8F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45150" y="3794525"/>
            <a:ext cx="176530" cy="21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10611" y="1447800"/>
            <a:ext cx="4018788" cy="2113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15355" y="601727"/>
            <a:ext cx="580464" cy="5439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4285"/>
              </a:lnSpc>
            </a:pPr>
            <a:r>
              <a:rPr sz="4400" dirty="0">
                <a:latin typeface="Calibri"/>
                <a:cs typeface="Calibri"/>
              </a:rPr>
              <a:t>Ví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87529" y="601727"/>
            <a:ext cx="721969" cy="5439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4285"/>
              </a:lnSpc>
            </a:pPr>
            <a:r>
              <a:rPr sz="4400" dirty="0">
                <a:latin typeface="Calibri"/>
                <a:cs typeface="Calibri"/>
              </a:rPr>
              <a:t>dụ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2640" y="998951"/>
            <a:ext cx="228854" cy="4237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3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5845" y="1023492"/>
            <a:ext cx="634541" cy="399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spc="-289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ốc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55912" y="1023492"/>
            <a:ext cx="525489" cy="399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độ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6927" y="1023492"/>
            <a:ext cx="454687" cy="399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spc="-84" dirty="0">
                <a:latin typeface="Calibri"/>
                <a:cs typeface="Calibri"/>
              </a:rPr>
              <a:t>x</a:t>
            </a:r>
            <a:r>
              <a:rPr sz="3200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45105" y="1023492"/>
            <a:ext cx="952743" cy="399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ch</a:t>
            </a:r>
            <a:r>
              <a:rPr sz="3200" spc="-59" dirty="0">
                <a:latin typeface="Calibri"/>
                <a:cs typeface="Calibri"/>
              </a:rPr>
              <a:t>ạ</a:t>
            </a:r>
            <a:r>
              <a:rPr sz="3200" dirty="0">
                <a:latin typeface="Calibri"/>
                <a:cs typeface="Calibri"/>
              </a:rPr>
              <a:t>y: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50328" y="1595279"/>
            <a:ext cx="177800" cy="1784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25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36841" y="1613662"/>
            <a:ext cx="1853109" cy="176568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6012">
              <a:lnSpc>
                <a:spcPts val="2380"/>
              </a:lnSpc>
            </a:pPr>
            <a:r>
              <a:rPr sz="2400" dirty="0">
                <a:latin typeface="Calibri"/>
                <a:cs typeface="Calibri"/>
              </a:rPr>
              <a:t>R</a:t>
            </a:r>
            <a:r>
              <a:rPr sz="2400" spc="-14" dirty="0">
                <a:latin typeface="Calibri"/>
                <a:cs typeface="Calibri"/>
              </a:rPr>
              <a:t>ấ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</a:t>
            </a:r>
            <a:r>
              <a:rPr sz="2400" spc="4" dirty="0">
                <a:latin typeface="Calibri"/>
                <a:cs typeface="Calibri"/>
              </a:rPr>
              <a:t>ậ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4" dirty="0">
                <a:latin typeface="Calibri"/>
                <a:cs typeface="Calibri"/>
              </a:rPr>
              <a:t>(</a:t>
            </a:r>
            <a:r>
              <a:rPr sz="2400" spc="-14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S)</a:t>
            </a:r>
            <a:endParaRPr sz="2400">
              <a:latin typeface="Calibri"/>
              <a:cs typeface="Calibri"/>
            </a:endParaRPr>
          </a:p>
          <a:p>
            <a:pPr marR="66012"/>
            <a:r>
              <a:rPr sz="2400" dirty="0">
                <a:latin typeface="Calibri"/>
                <a:cs typeface="Calibri"/>
              </a:rPr>
              <a:t>Ch</a:t>
            </a:r>
            <a:r>
              <a:rPr sz="2400" spc="4" dirty="0">
                <a:latin typeface="Calibri"/>
                <a:cs typeface="Calibri"/>
              </a:rPr>
              <a:t>ậ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4" dirty="0">
                <a:latin typeface="Calibri"/>
                <a:cs typeface="Calibri"/>
              </a:rPr>
              <a:t>(</a:t>
            </a:r>
            <a:r>
              <a:rPr sz="2400" dirty="0">
                <a:latin typeface="Calibri"/>
                <a:cs typeface="Calibri"/>
              </a:rPr>
              <a:t>S)</a:t>
            </a:r>
            <a:endParaRPr sz="2400">
              <a:latin typeface="Calibri"/>
              <a:cs typeface="Calibri"/>
            </a:endParaRPr>
          </a:p>
          <a:p>
            <a:pPr marR="11148"/>
            <a:r>
              <a:rPr sz="2400" spc="-15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rung bình(M) Nhanh(F)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R</a:t>
            </a:r>
            <a:r>
              <a:rPr sz="2400" spc="-14" dirty="0">
                <a:latin typeface="Calibri"/>
                <a:cs typeface="Calibri"/>
              </a:rPr>
              <a:t>ấ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nhanh</a:t>
            </a:r>
            <a:r>
              <a:rPr sz="2400" spc="4" dirty="0">
                <a:latin typeface="Calibri"/>
                <a:cs typeface="Calibri"/>
              </a:rPr>
              <a:t>(</a:t>
            </a:r>
            <a:r>
              <a:rPr sz="2400" dirty="0">
                <a:latin typeface="Calibri"/>
                <a:cs typeface="Calibri"/>
              </a:rPr>
              <a:t>VF)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12543" y="3751975"/>
            <a:ext cx="216052" cy="855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35"/>
              </a:lnSpc>
            </a:pPr>
            <a:r>
              <a:rPr sz="3000" dirty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3000" dirty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55443" y="3774973"/>
            <a:ext cx="2941484" cy="3748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50"/>
              </a:lnSpc>
            </a:pPr>
            <a:r>
              <a:rPr sz="3000" dirty="0">
                <a:latin typeface="Calibri"/>
                <a:cs typeface="Calibri"/>
              </a:rPr>
              <a:t>Hàm thuộc:</a:t>
            </a:r>
            <a:r>
              <a:rPr sz="3000" spc="-9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μ</a:t>
            </a:r>
            <a:r>
              <a:rPr sz="3000" spc="-14" baseline="-20833" dirty="0">
                <a:latin typeface="Calibri"/>
                <a:cs typeface="Calibri"/>
              </a:rPr>
              <a:t>V</a:t>
            </a:r>
            <a:r>
              <a:rPr sz="3000" baseline="-20833" dirty="0">
                <a:latin typeface="Calibri"/>
                <a:cs typeface="Calibri"/>
              </a:rPr>
              <a:t>S</a:t>
            </a:r>
            <a:r>
              <a:rPr sz="3000" dirty="0">
                <a:latin typeface="Calibri"/>
                <a:cs typeface="Calibri"/>
              </a:rPr>
              <a:t>(x),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91226" y="3774973"/>
            <a:ext cx="3774440" cy="3748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50"/>
              </a:lnSpc>
            </a:pPr>
            <a:r>
              <a:rPr sz="3000" spc="-4" dirty="0">
                <a:latin typeface="Calibri"/>
                <a:cs typeface="Calibri"/>
              </a:rPr>
              <a:t>μ</a:t>
            </a:r>
            <a:r>
              <a:rPr sz="3000" baseline="-20833" dirty="0">
                <a:latin typeface="Calibri"/>
                <a:cs typeface="Calibri"/>
              </a:rPr>
              <a:t>S</a:t>
            </a:r>
            <a:r>
              <a:rPr sz="3000" dirty="0">
                <a:latin typeface="Calibri"/>
                <a:cs typeface="Calibri"/>
              </a:rPr>
              <a:t>(x),</a:t>
            </a:r>
            <a:r>
              <a:rPr sz="3000" spc="9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μ</a:t>
            </a:r>
            <a:r>
              <a:rPr sz="3000" baseline="-20833" dirty="0">
                <a:latin typeface="Calibri"/>
                <a:cs typeface="Calibri"/>
              </a:rPr>
              <a:t>M</a:t>
            </a:r>
            <a:r>
              <a:rPr sz="3000" dirty="0">
                <a:latin typeface="Calibri"/>
                <a:cs typeface="Calibri"/>
              </a:rPr>
              <a:t>(x), </a:t>
            </a:r>
            <a:r>
              <a:rPr sz="3000" spc="-4" dirty="0">
                <a:latin typeface="Calibri"/>
                <a:cs typeface="Calibri"/>
              </a:rPr>
              <a:t>μ</a:t>
            </a:r>
            <a:r>
              <a:rPr sz="3000" baseline="-20833" dirty="0">
                <a:latin typeface="Calibri"/>
                <a:cs typeface="Calibri"/>
              </a:rPr>
              <a:t>F</a:t>
            </a:r>
            <a:r>
              <a:rPr sz="3000" dirty="0">
                <a:latin typeface="Calibri"/>
                <a:cs typeface="Calibri"/>
              </a:rPr>
              <a:t>(x),</a:t>
            </a:r>
            <a:r>
              <a:rPr sz="3000" spc="9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μ</a:t>
            </a:r>
            <a:r>
              <a:rPr sz="3000" baseline="-20833" dirty="0">
                <a:latin typeface="Calibri"/>
                <a:cs typeface="Calibri"/>
              </a:rPr>
              <a:t>V</a:t>
            </a:r>
            <a:r>
              <a:rPr sz="3000" spc="7" baseline="-20833" dirty="0">
                <a:latin typeface="Calibri"/>
                <a:cs typeface="Calibri"/>
              </a:rPr>
              <a:t>F</a:t>
            </a:r>
            <a:r>
              <a:rPr sz="3000" dirty="0">
                <a:latin typeface="Calibri"/>
                <a:cs typeface="Calibri"/>
              </a:rPr>
              <a:t>(</a:t>
            </a:r>
            <a:r>
              <a:rPr sz="3000" spc="-4" dirty="0">
                <a:latin typeface="Calibri"/>
                <a:cs typeface="Calibri"/>
              </a:rPr>
              <a:t>x</a:t>
            </a:r>
            <a:r>
              <a:rPr sz="3000" dirty="0">
                <a:latin typeface="Calibri"/>
                <a:cs typeface="Calibri"/>
              </a:rPr>
              <a:t>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55443" y="4238498"/>
            <a:ext cx="7470214" cy="201508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76248">
              <a:lnSpc>
                <a:spcPts val="2880"/>
              </a:lnSpc>
            </a:pPr>
            <a:r>
              <a:rPr sz="3000" dirty="0">
                <a:latin typeface="Calibri"/>
                <a:cs typeface="Calibri"/>
              </a:rPr>
              <a:t>Giá trị</a:t>
            </a:r>
            <a:r>
              <a:rPr sz="3000" spc="-9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n</a:t>
            </a:r>
            <a:r>
              <a:rPr sz="3000" spc="-29" dirty="0">
                <a:latin typeface="Calibri"/>
                <a:cs typeface="Calibri"/>
              </a:rPr>
              <a:t>g</a:t>
            </a:r>
            <a:r>
              <a:rPr sz="3000" dirty="0">
                <a:latin typeface="Calibri"/>
                <a:cs typeface="Calibri"/>
              </a:rPr>
              <a:t>ôn ng</a:t>
            </a:r>
            <a:r>
              <a:rPr sz="3000" spc="4" dirty="0">
                <a:latin typeface="Calibri"/>
                <a:cs typeface="Calibri"/>
              </a:rPr>
              <a:t>ữ</a:t>
            </a:r>
            <a:r>
              <a:rPr sz="3000" dirty="0">
                <a:latin typeface="Calibri"/>
                <a:cs typeface="Calibri"/>
              </a:rPr>
              <a:t>:{</a:t>
            </a:r>
            <a:r>
              <a:rPr sz="3000" spc="-54" dirty="0">
                <a:latin typeface="Calibri"/>
                <a:cs typeface="Calibri"/>
              </a:rPr>
              <a:t>r</a:t>
            </a:r>
            <a:r>
              <a:rPr sz="3000" spc="-19" dirty="0">
                <a:latin typeface="Calibri"/>
                <a:cs typeface="Calibri"/>
              </a:rPr>
              <a:t>ấ</a:t>
            </a:r>
            <a:r>
              <a:rPr sz="3000" dirty="0">
                <a:latin typeface="Calibri"/>
                <a:cs typeface="Calibri"/>
              </a:rPr>
              <a:t>t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chậm, chậm,</a:t>
            </a:r>
            <a:r>
              <a:rPr sz="3000" spc="-9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trung bì</a:t>
            </a:r>
            <a:r>
              <a:rPr sz="3000" spc="-9" dirty="0">
                <a:latin typeface="Calibri"/>
                <a:cs typeface="Calibri"/>
              </a:rPr>
              <a:t>n</a:t>
            </a:r>
            <a:r>
              <a:rPr sz="3000" dirty="0">
                <a:latin typeface="Calibri"/>
                <a:cs typeface="Calibri"/>
              </a:rPr>
              <a:t>h, nhan</a:t>
            </a:r>
            <a:r>
              <a:rPr sz="3000" spc="-9" dirty="0">
                <a:latin typeface="Calibri"/>
                <a:cs typeface="Calibri"/>
              </a:rPr>
              <a:t>h</a:t>
            </a:r>
            <a:r>
              <a:rPr sz="3000" dirty="0">
                <a:latin typeface="Calibri"/>
                <a:cs typeface="Calibri"/>
              </a:rPr>
              <a:t>,</a:t>
            </a:r>
            <a:r>
              <a:rPr sz="3000" spc="9" dirty="0">
                <a:latin typeface="Calibri"/>
                <a:cs typeface="Calibri"/>
              </a:rPr>
              <a:t> </a:t>
            </a:r>
            <a:r>
              <a:rPr sz="3000" spc="-64" dirty="0">
                <a:latin typeface="Calibri"/>
                <a:cs typeface="Calibri"/>
              </a:rPr>
              <a:t>r</a:t>
            </a:r>
            <a:r>
              <a:rPr sz="3000" spc="-19" dirty="0">
                <a:latin typeface="Calibri"/>
                <a:cs typeface="Calibri"/>
              </a:rPr>
              <a:t>ấ</a:t>
            </a:r>
            <a:r>
              <a:rPr sz="3000" dirty="0">
                <a:latin typeface="Calibri"/>
                <a:cs typeface="Calibri"/>
              </a:rPr>
              <a:t>t</a:t>
            </a:r>
            <a:r>
              <a:rPr sz="3000" spc="-1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nhan</a:t>
            </a:r>
            <a:r>
              <a:rPr sz="3000" spc="-9" dirty="0">
                <a:latin typeface="Calibri"/>
                <a:cs typeface="Calibri"/>
              </a:rPr>
              <a:t>h</a:t>
            </a:r>
            <a:r>
              <a:rPr sz="3000" dirty="0">
                <a:latin typeface="Calibri"/>
                <a:cs typeface="Calibri"/>
              </a:rPr>
              <a:t>}</a:t>
            </a:r>
            <a:endParaRPr sz="3000">
              <a:latin typeface="Calibri"/>
              <a:cs typeface="Calibri"/>
            </a:endParaRPr>
          </a:p>
          <a:p>
            <a:pPr>
              <a:lnSpc>
                <a:spcPts val="3240"/>
              </a:lnSpc>
              <a:spcBef>
                <a:spcPts val="25"/>
              </a:spcBef>
            </a:pPr>
            <a:r>
              <a:rPr sz="3000" dirty="0">
                <a:latin typeface="Calibri"/>
                <a:cs typeface="Calibri"/>
              </a:rPr>
              <a:t>Mỗi </a:t>
            </a:r>
            <a:r>
              <a:rPr sz="3000" spc="-9" dirty="0">
                <a:latin typeface="Calibri"/>
                <a:cs typeface="Calibri"/>
              </a:rPr>
              <a:t>x</a:t>
            </a:r>
            <a:r>
              <a:rPr sz="3000" spc="4" dirty="0">
                <a:latin typeface="Cambria Math"/>
                <a:cs typeface="Cambria Math"/>
              </a:rPr>
              <a:t>∈</a:t>
            </a:r>
            <a:r>
              <a:rPr sz="3000" dirty="0">
                <a:latin typeface="Calibri"/>
                <a:cs typeface="Calibri"/>
              </a:rPr>
              <a:t>B</a:t>
            </a:r>
            <a:r>
              <a:rPr sz="3000" spc="185" dirty="0">
                <a:latin typeface="Calibri"/>
                <a:cs typeface="Calibri"/>
              </a:rPr>
              <a:t> </a:t>
            </a:r>
            <a:r>
              <a:rPr sz="3000" spc="-34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spc="-19" dirty="0">
                <a:latin typeface="Calibri"/>
                <a:cs typeface="Calibri"/>
              </a:rPr>
              <a:t>c</a:t>
            </a:r>
            <a:r>
              <a:rPr sz="3000" dirty="0">
                <a:latin typeface="Calibri"/>
                <a:cs typeface="Calibri"/>
              </a:rPr>
              <a:t>ó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x</a:t>
            </a:r>
            <a:r>
              <a:rPr sz="3000" spc="-9" dirty="0">
                <a:latin typeface="Calibri"/>
                <a:cs typeface="Calibri"/>
              </a:rPr>
              <a:t> </a:t>
            </a:r>
            <a:r>
              <a:rPr sz="3000" dirty="0">
                <a:latin typeface="Wingdings"/>
                <a:cs typeface="Wingdings"/>
              </a:rPr>
              <a:t></a:t>
            </a:r>
            <a:r>
              <a:rPr sz="3000" spc="-75" dirty="0">
                <a:latin typeface="Times New Roman"/>
                <a:cs typeface="Times New Roman"/>
              </a:rPr>
              <a:t> </a:t>
            </a:r>
            <a:r>
              <a:rPr sz="3000" spc="-4" dirty="0">
                <a:latin typeface="Calibri"/>
                <a:cs typeface="Calibri"/>
              </a:rPr>
              <a:t>μ</a:t>
            </a:r>
            <a:r>
              <a:rPr sz="3000" spc="7" baseline="-20833" dirty="0">
                <a:latin typeface="Calibri"/>
                <a:cs typeface="Calibri"/>
              </a:rPr>
              <a:t>X</a:t>
            </a:r>
            <a:r>
              <a:rPr sz="3000" spc="4" dirty="0">
                <a:latin typeface="Calibri"/>
                <a:cs typeface="Calibri"/>
              </a:rPr>
              <a:t>={</a:t>
            </a:r>
            <a:r>
              <a:rPr sz="3000" spc="-4" dirty="0">
                <a:latin typeface="Calibri"/>
                <a:cs typeface="Calibri"/>
              </a:rPr>
              <a:t>μ</a:t>
            </a:r>
            <a:r>
              <a:rPr sz="3000" spc="-14" baseline="-20833" dirty="0">
                <a:latin typeface="Calibri"/>
                <a:cs typeface="Calibri"/>
              </a:rPr>
              <a:t>V</a:t>
            </a:r>
            <a:r>
              <a:rPr sz="3000" baseline="-20833" dirty="0">
                <a:latin typeface="Calibri"/>
                <a:cs typeface="Calibri"/>
              </a:rPr>
              <a:t>S</a:t>
            </a:r>
            <a:r>
              <a:rPr sz="3000" dirty="0">
                <a:latin typeface="Calibri"/>
                <a:cs typeface="Calibri"/>
              </a:rPr>
              <a:t>(x), </a:t>
            </a:r>
            <a:r>
              <a:rPr sz="3000" spc="-4" dirty="0">
                <a:latin typeface="Calibri"/>
                <a:cs typeface="Calibri"/>
              </a:rPr>
              <a:t>μ</a:t>
            </a:r>
            <a:r>
              <a:rPr sz="3000" spc="7" baseline="-20833" dirty="0">
                <a:latin typeface="Calibri"/>
                <a:cs typeface="Calibri"/>
              </a:rPr>
              <a:t>S</a:t>
            </a:r>
            <a:r>
              <a:rPr sz="3000" dirty="0">
                <a:latin typeface="Calibri"/>
                <a:cs typeface="Calibri"/>
              </a:rPr>
              <a:t>(x),</a:t>
            </a:r>
            <a:r>
              <a:rPr sz="3000" spc="14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μ</a:t>
            </a:r>
            <a:r>
              <a:rPr sz="3000" spc="7" baseline="-20833" dirty="0">
                <a:latin typeface="Calibri"/>
                <a:cs typeface="Calibri"/>
              </a:rPr>
              <a:t>M</a:t>
            </a:r>
            <a:r>
              <a:rPr sz="3000" dirty="0">
                <a:latin typeface="Calibri"/>
                <a:cs typeface="Calibri"/>
              </a:rPr>
              <a:t>(x), </a:t>
            </a:r>
            <a:r>
              <a:rPr sz="3000" spc="-4" dirty="0">
                <a:latin typeface="Calibri"/>
                <a:cs typeface="Calibri"/>
              </a:rPr>
              <a:t>μ</a:t>
            </a:r>
            <a:r>
              <a:rPr sz="3000" spc="7" baseline="-20833" dirty="0">
                <a:latin typeface="Calibri"/>
                <a:cs typeface="Calibri"/>
              </a:rPr>
              <a:t>F</a:t>
            </a:r>
            <a:r>
              <a:rPr sz="3000" dirty="0">
                <a:latin typeface="Calibri"/>
                <a:cs typeface="Calibri"/>
              </a:rPr>
              <a:t>(x),</a:t>
            </a:r>
            <a:endParaRPr sz="3000">
              <a:latin typeface="Calibri"/>
              <a:cs typeface="Calibri"/>
            </a:endParaRPr>
          </a:p>
          <a:p>
            <a:pPr marR="81279">
              <a:lnSpc>
                <a:spcPts val="3240"/>
              </a:lnSpc>
            </a:pPr>
            <a:r>
              <a:rPr sz="3000" spc="-4" dirty="0">
                <a:latin typeface="Calibri"/>
                <a:cs typeface="Calibri"/>
              </a:rPr>
              <a:t>μ</a:t>
            </a:r>
            <a:r>
              <a:rPr sz="3000" spc="7" baseline="-20833" dirty="0">
                <a:latin typeface="Calibri"/>
                <a:cs typeface="Calibri"/>
              </a:rPr>
              <a:t>VF</a:t>
            </a:r>
            <a:r>
              <a:rPr sz="3000" dirty="0">
                <a:latin typeface="Calibri"/>
                <a:cs typeface="Calibri"/>
              </a:rPr>
              <a:t>(x)</a:t>
            </a:r>
            <a:r>
              <a:rPr sz="3000" spc="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}</a:t>
            </a:r>
            <a:endParaRPr sz="3000">
              <a:latin typeface="Calibri"/>
              <a:cs typeface="Calibri"/>
            </a:endParaRPr>
          </a:p>
          <a:p>
            <a:pPr marR="81279"/>
            <a:r>
              <a:rPr sz="3000" spc="-234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ại x= 65</a:t>
            </a:r>
            <a:r>
              <a:rPr sz="3000" spc="4" dirty="0">
                <a:latin typeface="Calibri"/>
                <a:cs typeface="Calibri"/>
              </a:rPr>
              <a:t>k</a:t>
            </a:r>
            <a:r>
              <a:rPr sz="3000" dirty="0">
                <a:latin typeface="Calibri"/>
                <a:cs typeface="Calibri"/>
              </a:rPr>
              <a:t>m/h,</a:t>
            </a:r>
            <a:r>
              <a:rPr sz="3000" spc="9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μ</a:t>
            </a:r>
            <a:r>
              <a:rPr sz="3000" spc="7" baseline="-20833" dirty="0">
                <a:latin typeface="Calibri"/>
                <a:cs typeface="Calibri"/>
              </a:rPr>
              <a:t>X</a:t>
            </a:r>
            <a:r>
              <a:rPr sz="3000" dirty="0">
                <a:latin typeface="Calibri"/>
                <a:cs typeface="Calibri"/>
              </a:rPr>
              <a:t>(65</a:t>
            </a:r>
            <a:r>
              <a:rPr sz="3000" spc="9" dirty="0">
                <a:latin typeface="Calibri"/>
                <a:cs typeface="Calibri"/>
              </a:rPr>
              <a:t>)</a:t>
            </a:r>
            <a:r>
              <a:rPr sz="3000" dirty="0">
                <a:latin typeface="Calibri"/>
                <a:cs typeface="Calibri"/>
              </a:rPr>
              <a:t>=</a:t>
            </a:r>
            <a:r>
              <a:rPr sz="3000" spc="4" dirty="0">
                <a:latin typeface="Calibri"/>
                <a:cs typeface="Calibri"/>
              </a:rPr>
              <a:t>{</a:t>
            </a:r>
            <a:r>
              <a:rPr sz="3000" dirty="0">
                <a:latin typeface="Calibri"/>
                <a:cs typeface="Calibri"/>
              </a:rPr>
              <a:t>0;0;0.</a:t>
            </a:r>
            <a:r>
              <a:rPr sz="3000" spc="9" dirty="0">
                <a:latin typeface="Calibri"/>
                <a:cs typeface="Calibri"/>
              </a:rPr>
              <a:t>7</a:t>
            </a:r>
            <a:r>
              <a:rPr sz="3000" dirty="0">
                <a:latin typeface="Calibri"/>
                <a:cs typeface="Calibri"/>
              </a:rPr>
              <a:t>5;0.</a:t>
            </a:r>
            <a:r>
              <a:rPr sz="3000" spc="4" dirty="0">
                <a:latin typeface="Calibri"/>
                <a:cs typeface="Calibri"/>
              </a:rPr>
              <a:t>2</a:t>
            </a:r>
            <a:r>
              <a:rPr sz="3000" dirty="0">
                <a:latin typeface="Calibri"/>
                <a:cs typeface="Calibri"/>
              </a:rPr>
              <a:t>5;0}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12543" y="5032637"/>
            <a:ext cx="215900" cy="3976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30"/>
              </a:lnSpc>
            </a:pPr>
            <a:r>
              <a:rPr sz="3000" dirty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12543" y="5855952"/>
            <a:ext cx="215900" cy="3976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30"/>
              </a:lnSpc>
            </a:pPr>
            <a:r>
              <a:rPr sz="3000" dirty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FD077DC-CA7D-4F56-9D29-ABEDFEF3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F74A-4F74-4ABA-BDA5-7C51523EDC03}" type="datetime1">
              <a:rPr lang="en-US" smtClean="0"/>
              <a:t>3/15/2018</a:t>
            </a:fld>
            <a:endParaRPr lang="en-US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5684E052-00EA-4DA6-AE1E-8FB9D8142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3C1547B7-9EC1-4D9B-85F0-8694614D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3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3600" y="5562600"/>
            <a:ext cx="1447800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37732" y="2247900"/>
            <a:ext cx="4354068" cy="1981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08778" y="601727"/>
            <a:ext cx="1909380" cy="5439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4285"/>
              </a:lnSpc>
            </a:pPr>
            <a:r>
              <a:rPr sz="4400" dirty="0">
                <a:latin typeface="Calibri"/>
                <a:cs typeface="Calibri"/>
              </a:rPr>
              <a:t>Giải mờ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2640" y="1684503"/>
            <a:ext cx="229006" cy="423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4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5845" y="1709064"/>
            <a:ext cx="3967627" cy="14726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Là quá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tr</a:t>
            </a:r>
            <a:r>
              <a:rPr sz="3200" spc="-14" dirty="0">
                <a:latin typeface="Calibri"/>
                <a:cs typeface="Calibri"/>
              </a:rPr>
              <a:t>ì</a:t>
            </a:r>
            <a:r>
              <a:rPr sz="3200" dirty="0">
                <a:latin typeface="Calibri"/>
                <a:cs typeface="Calibri"/>
              </a:rPr>
              <a:t>nh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59" dirty="0">
                <a:latin typeface="Calibri"/>
                <a:cs typeface="Calibri"/>
              </a:rPr>
              <a:t>x</a:t>
            </a:r>
            <a:r>
              <a:rPr sz="3200" dirty="0">
                <a:latin typeface="Calibri"/>
                <a:cs typeface="Calibri"/>
              </a:rPr>
              <a:t>ác </a:t>
            </a:r>
            <a:r>
              <a:rPr sz="3200" spc="-9" dirty="0">
                <a:latin typeface="Calibri"/>
                <a:cs typeface="Calibri"/>
              </a:rPr>
              <a:t>đ</a:t>
            </a:r>
            <a:r>
              <a:rPr sz="3200" dirty="0">
                <a:latin typeface="Calibri"/>
                <a:cs typeface="Calibri"/>
              </a:rPr>
              <a:t>ịnh 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õ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μ</a:t>
            </a:r>
            <a:r>
              <a:rPr sz="3150" baseline="-21164" dirty="0">
                <a:latin typeface="Calibri"/>
                <a:cs typeface="Calibri"/>
              </a:rPr>
              <a:t>B</a:t>
            </a:r>
            <a:r>
              <a:rPr sz="3150" spc="-7" baseline="-21164" dirty="0">
                <a:latin typeface="Calibri"/>
                <a:cs typeface="Calibri"/>
              </a:rPr>
              <a:t>’</a:t>
            </a:r>
            <a:r>
              <a:rPr sz="3200" dirty="0">
                <a:latin typeface="Calibri"/>
                <a:cs typeface="Calibri"/>
              </a:rPr>
              <a:t>(y)</a:t>
            </a:r>
            <a:r>
              <a:rPr sz="3200" spc="26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của </a:t>
            </a:r>
            <a:r>
              <a:rPr sz="3200" spc="-29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ập mờ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dirty="0">
                <a:latin typeface="Calibri"/>
                <a:cs typeface="Calibri"/>
              </a:rPr>
              <a:t>’</a:t>
            </a:r>
            <a:endParaRPr sz="3200">
              <a:latin typeface="Calibri"/>
              <a:cs typeface="Calibri"/>
            </a:endParaRPr>
          </a:p>
          <a:p>
            <a:pPr marR="12700">
              <a:lnSpc>
                <a:spcPts val="750"/>
              </a:lnSpc>
              <a:spcBef>
                <a:spcPts val="18"/>
              </a:spcBef>
            </a:pP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Phương pháp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cực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đại: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89021" y="1709065"/>
            <a:ext cx="720105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đầu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13045" y="1709065"/>
            <a:ext cx="416731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spc="-54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33289" y="1709065"/>
            <a:ext cx="468447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từ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07284" y="1709065"/>
            <a:ext cx="820686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hàm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34334" y="1709065"/>
            <a:ext cx="1035695" cy="399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145"/>
              </a:lnSpc>
            </a:pPr>
            <a:r>
              <a:rPr sz="3200" dirty="0">
                <a:latin typeface="Calibri"/>
                <a:cs typeface="Calibri"/>
              </a:rPr>
              <a:t>th</a:t>
            </a:r>
            <a:r>
              <a:rPr sz="3200" spc="-14" dirty="0">
                <a:latin typeface="Calibri"/>
                <a:cs typeface="Calibri"/>
              </a:rPr>
              <a:t>u</a:t>
            </a:r>
            <a:r>
              <a:rPr sz="3200" dirty="0">
                <a:latin typeface="Calibri"/>
                <a:cs typeface="Calibri"/>
              </a:rPr>
              <a:t>ộc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72640" y="2758028"/>
            <a:ext cx="228854" cy="4237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3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30144" y="3324524"/>
            <a:ext cx="276094" cy="37155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25"/>
              </a:lnSpc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16605" y="3345942"/>
            <a:ext cx="3423438" cy="13742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6527">
              <a:lnSpc>
                <a:spcPts val="2755"/>
              </a:lnSpc>
            </a:pPr>
            <a:r>
              <a:rPr sz="2800" dirty="0">
                <a:latin typeface="Calibri"/>
                <a:cs typeface="Calibri"/>
              </a:rPr>
              <a:t>Xác</a:t>
            </a:r>
            <a:r>
              <a:rPr sz="2800" spc="-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đ</a:t>
            </a:r>
            <a:r>
              <a:rPr sz="2800" spc="-9" dirty="0">
                <a:latin typeface="Calibri"/>
                <a:cs typeface="Calibri"/>
              </a:rPr>
              <a:t>ị</a:t>
            </a:r>
            <a:r>
              <a:rPr sz="2800" dirty="0">
                <a:latin typeface="Calibri"/>
                <a:cs typeface="Calibri"/>
              </a:rPr>
              <a:t>nh</a:t>
            </a:r>
            <a:r>
              <a:rPr sz="2800" spc="-2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</a:t>
            </a:r>
            <a:r>
              <a:rPr sz="2800" spc="-9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ền</a:t>
            </a:r>
            <a:r>
              <a:rPr sz="2800" spc="-52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chứa</a:t>
            </a:r>
            <a:r>
              <a:rPr sz="2800" spc="-41" dirty="0">
                <a:latin typeface="Calibri"/>
                <a:cs typeface="Calibri"/>
              </a:rPr>
              <a:t> </a:t>
            </a:r>
            <a:r>
              <a:rPr sz="2800" spc="7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’:</a:t>
            </a:r>
            <a:endParaRPr sz="2800">
              <a:latin typeface="Calibri"/>
              <a:cs typeface="Calibri"/>
            </a:endParaRPr>
          </a:p>
          <a:p>
            <a:pPr marR="89408">
              <a:lnSpc>
                <a:spcPts val="650"/>
              </a:lnSpc>
              <a:spcBef>
                <a:spcPts val="46"/>
              </a:spcBef>
            </a:pPr>
            <a:endParaRPr sz="2800">
              <a:latin typeface="Calibri"/>
              <a:cs typeface="Calibri"/>
            </a:endParaRPr>
          </a:p>
          <a:p>
            <a:pPr marL="170687"/>
            <a:r>
              <a:rPr sz="2800" dirty="0">
                <a:latin typeface="Calibri"/>
                <a:cs typeface="Calibri"/>
              </a:rPr>
              <a:t>G</a:t>
            </a:r>
            <a:r>
              <a:rPr sz="2800" spc="-17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 { y</a:t>
            </a:r>
            <a:r>
              <a:rPr sz="2800" dirty="0">
                <a:latin typeface="Cambria Math"/>
                <a:cs typeface="Cambria Math"/>
              </a:rPr>
              <a:t>∈</a:t>
            </a:r>
            <a:r>
              <a:rPr sz="2800" dirty="0">
                <a:latin typeface="Calibri"/>
                <a:cs typeface="Calibri"/>
              </a:rPr>
              <a:t>Y</a:t>
            </a:r>
            <a:r>
              <a:rPr sz="2800" spc="167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|</a:t>
            </a:r>
            <a:r>
              <a:rPr sz="2800" spc="-12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μ</a:t>
            </a:r>
            <a:r>
              <a:rPr sz="2775" baseline="-21021" dirty="0">
                <a:latin typeface="Calibri"/>
                <a:cs typeface="Calibri"/>
              </a:rPr>
              <a:t>B’</a:t>
            </a:r>
            <a:r>
              <a:rPr sz="2800" dirty="0">
                <a:latin typeface="Calibri"/>
                <a:cs typeface="Calibri"/>
              </a:rPr>
              <a:t>(y)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</a:t>
            </a:r>
            <a:r>
              <a:rPr sz="2800" spc="2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}</a:t>
            </a:r>
            <a:endParaRPr sz="2800">
              <a:latin typeface="Calibri"/>
              <a:cs typeface="Calibri"/>
            </a:endParaRPr>
          </a:p>
          <a:p>
            <a:pPr marR="89408">
              <a:lnSpc>
                <a:spcPts val="600"/>
              </a:lnSpc>
              <a:spcBef>
                <a:spcPts val="48"/>
              </a:spcBef>
            </a:pPr>
            <a:endParaRPr sz="2800">
              <a:latin typeface="Calibri"/>
              <a:cs typeface="Calibri"/>
            </a:endParaRPr>
          </a:p>
          <a:p>
            <a:pPr marR="76708"/>
            <a:r>
              <a:rPr sz="2800" dirty="0">
                <a:latin typeface="Calibri"/>
                <a:cs typeface="Calibri"/>
              </a:rPr>
              <a:t>Xác</a:t>
            </a:r>
            <a:r>
              <a:rPr sz="2800" spc="-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đ</a:t>
            </a:r>
            <a:r>
              <a:rPr sz="2800" spc="-9" dirty="0">
                <a:latin typeface="Calibri"/>
                <a:cs typeface="Calibri"/>
              </a:rPr>
              <a:t>ị</a:t>
            </a:r>
            <a:r>
              <a:rPr sz="2800" dirty="0">
                <a:latin typeface="Calibri"/>
                <a:cs typeface="Calibri"/>
              </a:rPr>
              <a:t>nh</a:t>
            </a:r>
            <a:r>
              <a:rPr sz="2800" spc="-21" dirty="0">
                <a:latin typeface="Calibri"/>
                <a:cs typeface="Calibri"/>
              </a:rPr>
              <a:t> </a:t>
            </a:r>
            <a:r>
              <a:rPr sz="2800" spc="7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’</a:t>
            </a:r>
            <a:r>
              <a:rPr sz="2800" spc="-1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theo</a:t>
            </a:r>
            <a:r>
              <a:rPr sz="2800" spc="-42" dirty="0">
                <a:latin typeface="Calibri"/>
                <a:cs typeface="Calibri"/>
              </a:rPr>
              <a:t> </a:t>
            </a:r>
            <a:r>
              <a:rPr sz="2800" spc="-19" dirty="0">
                <a:latin typeface="Calibri"/>
                <a:cs typeface="Calibri"/>
              </a:rPr>
              <a:t>c</a:t>
            </a:r>
            <a:r>
              <a:rPr sz="2800" dirty="0">
                <a:latin typeface="Calibri"/>
                <a:cs typeface="Calibri"/>
              </a:rPr>
              <a:t>á</a:t>
            </a:r>
            <a:r>
              <a:rPr sz="2800" spc="9" dirty="0">
                <a:latin typeface="Calibri"/>
                <a:cs typeface="Calibri"/>
              </a:rPr>
              <a:t>c</a:t>
            </a:r>
            <a:r>
              <a:rPr sz="2800" dirty="0">
                <a:latin typeface="Calibri"/>
                <a:cs typeface="Calibri"/>
              </a:rPr>
              <a:t>h: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30144" y="4348652"/>
            <a:ext cx="276094" cy="37155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925"/>
              </a:lnSpc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87294" y="4842415"/>
            <a:ext cx="177800" cy="11984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525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R="12700">
              <a:lnSpc>
                <a:spcPts val="550"/>
              </a:lnSpc>
              <a:spcBef>
                <a:spcPts val="25"/>
              </a:spcBef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R="12700">
              <a:lnSpc>
                <a:spcPts val="550"/>
              </a:lnSpc>
              <a:spcBef>
                <a:spcPts val="25"/>
              </a:spcBef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15894" y="4860798"/>
            <a:ext cx="1018438" cy="118003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380"/>
              </a:lnSpc>
            </a:pPr>
            <a:r>
              <a:rPr sz="2400" dirty="0">
                <a:latin typeface="Calibri"/>
                <a:cs typeface="Calibri"/>
              </a:rPr>
              <a:t>Ngu</a:t>
            </a:r>
            <a:r>
              <a:rPr sz="2400" spc="-2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ên</a:t>
            </a:r>
            <a:endParaRPr sz="2400">
              <a:latin typeface="Calibri"/>
              <a:cs typeface="Calibri"/>
            </a:endParaRPr>
          </a:p>
          <a:p>
            <a:pPr marR="12700">
              <a:lnSpc>
                <a:spcPts val="550"/>
              </a:lnSpc>
              <a:spcBef>
                <a:spcPts val="25"/>
              </a:spcBef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Ngu</a:t>
            </a:r>
            <a:r>
              <a:rPr sz="2400" spc="-2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ên</a:t>
            </a:r>
            <a:endParaRPr sz="2400">
              <a:latin typeface="Calibri"/>
              <a:cs typeface="Calibri"/>
            </a:endParaRPr>
          </a:p>
          <a:p>
            <a:pPr marR="12700">
              <a:lnSpc>
                <a:spcPts val="550"/>
              </a:lnSpc>
              <a:spcBef>
                <a:spcPts val="25"/>
              </a:spcBef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Ngu</a:t>
            </a:r>
            <a:r>
              <a:rPr sz="2400" spc="-19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ên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30877" y="4860798"/>
            <a:ext cx="279298" cy="118003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380"/>
              </a:lnSpc>
            </a:pPr>
            <a:r>
              <a:rPr sz="2400" dirty="0">
                <a:latin typeface="Calibri"/>
                <a:cs typeface="Calibri"/>
              </a:rPr>
              <a:t>lý</a:t>
            </a:r>
            <a:endParaRPr sz="2400">
              <a:latin typeface="Calibri"/>
              <a:cs typeface="Calibri"/>
            </a:endParaRPr>
          </a:p>
          <a:p>
            <a:pPr marR="12700">
              <a:lnSpc>
                <a:spcPts val="550"/>
              </a:lnSpc>
              <a:spcBef>
                <a:spcPts val="25"/>
              </a:spcBef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lý</a:t>
            </a:r>
            <a:endParaRPr sz="2400">
              <a:latin typeface="Calibri"/>
              <a:cs typeface="Calibri"/>
            </a:endParaRPr>
          </a:p>
          <a:p>
            <a:pPr marR="12700">
              <a:lnSpc>
                <a:spcPts val="550"/>
              </a:lnSpc>
              <a:spcBef>
                <a:spcPts val="25"/>
              </a:spcBef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lý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07942" y="4860798"/>
            <a:ext cx="2068043" cy="118003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54863">
              <a:lnSpc>
                <a:spcPts val="2380"/>
              </a:lnSpc>
            </a:pPr>
            <a:r>
              <a:rPr sz="2400" spc="-14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ận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44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ái: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spc="7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’ =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y1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sz="2400" spc="-14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ận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phải: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spc="7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’ = </a:t>
            </a:r>
            <a:r>
              <a:rPr sz="2400" spc="4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2 trung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bình: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B53F71AC-F852-47E8-AC3D-808DD3FDD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8EE0-284A-4710-BC46-DDEB6AAF74BE}" type="datetime1">
              <a:rPr lang="en-US" smtClean="0"/>
              <a:t>3/15/2018</a:t>
            </a:fld>
            <a:endParaRPr lang="en-US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4A61FB45-C210-4FD9-806F-F6449085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E4FEC30C-DE92-47B6-B427-24DD7D84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9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4076" y="3886199"/>
            <a:ext cx="6554724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89504" y="3881627"/>
            <a:ext cx="6563868" cy="1380744"/>
          </a:xfrm>
          <a:custGeom>
            <a:avLst/>
            <a:gdLst/>
            <a:ahLst/>
            <a:cxnLst/>
            <a:rect l="l" t="t" r="r" b="b"/>
            <a:pathLst>
              <a:path w="6563868" h="1380744">
                <a:moveTo>
                  <a:pt x="0" y="1380744"/>
                </a:moveTo>
                <a:lnTo>
                  <a:pt x="6563868" y="1380744"/>
                </a:lnTo>
                <a:lnTo>
                  <a:pt x="6563868" y="0"/>
                </a:lnTo>
                <a:lnTo>
                  <a:pt x="0" y="0"/>
                </a:lnTo>
                <a:lnTo>
                  <a:pt x="0" y="1380744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15844" y="601726"/>
            <a:ext cx="5646224" cy="29721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22373" marR="76708">
              <a:lnSpc>
                <a:spcPts val="4285"/>
              </a:lnSpc>
            </a:pPr>
            <a:r>
              <a:rPr sz="4400" dirty="0">
                <a:latin typeface="Calibri"/>
                <a:cs typeface="Calibri"/>
              </a:rPr>
              <a:t>Giải mờ(</a:t>
            </a:r>
            <a:r>
              <a:rPr sz="4400" spc="-50" dirty="0">
                <a:latin typeface="Calibri"/>
                <a:cs typeface="Calibri"/>
              </a:rPr>
              <a:t>c</a:t>
            </a:r>
            <a:r>
              <a:rPr sz="4400" dirty="0">
                <a:latin typeface="Calibri"/>
                <a:cs typeface="Calibri"/>
              </a:rPr>
              <a:t>o</a:t>
            </a:r>
            <a:r>
              <a:rPr sz="4400" spc="-25" dirty="0">
                <a:latin typeface="Calibri"/>
                <a:cs typeface="Calibri"/>
              </a:rPr>
              <a:t>n</a:t>
            </a:r>
            <a:r>
              <a:rPr sz="4400" dirty="0">
                <a:latin typeface="Calibri"/>
                <a:cs typeface="Calibri"/>
              </a:rPr>
              <a:t>t)</a:t>
            </a:r>
            <a:endParaRPr sz="4400">
              <a:latin typeface="Calibri"/>
              <a:cs typeface="Calibri"/>
            </a:endParaRPr>
          </a:p>
          <a:p>
            <a:pPr marR="89408">
              <a:lnSpc>
                <a:spcPts val="700"/>
              </a:lnSpc>
              <a:spcBef>
                <a:spcPts val="40"/>
              </a:spcBef>
            </a:pPr>
            <a:endParaRPr sz="4400">
              <a:latin typeface="Calibri"/>
              <a:cs typeface="Calibri"/>
            </a:endParaRPr>
          </a:p>
          <a:p>
            <a:pPr marR="89408">
              <a:lnSpc>
                <a:spcPts val="1000"/>
              </a:lnSpc>
            </a:pPr>
            <a:endParaRPr sz="4400">
              <a:latin typeface="Calibri"/>
              <a:cs typeface="Calibri"/>
            </a:endParaRPr>
          </a:p>
          <a:p>
            <a:pPr marR="89408">
              <a:lnSpc>
                <a:spcPts val="1000"/>
              </a:lnSpc>
            </a:pPr>
            <a:endParaRPr sz="4400">
              <a:latin typeface="Calibri"/>
              <a:cs typeface="Calibri"/>
            </a:endParaRPr>
          </a:p>
          <a:p>
            <a:pPr marR="89408">
              <a:lnSpc>
                <a:spcPts val="1000"/>
              </a:lnSpc>
            </a:pPr>
            <a:endParaRPr sz="4400">
              <a:latin typeface="Calibri"/>
              <a:cs typeface="Calibri"/>
            </a:endParaRPr>
          </a:p>
          <a:p>
            <a:pPr marR="76708"/>
            <a:r>
              <a:rPr sz="3200" dirty="0">
                <a:latin typeface="Calibri"/>
                <a:cs typeface="Calibri"/>
              </a:rPr>
              <a:t>Phư</a:t>
            </a:r>
            <a:r>
              <a:rPr sz="3200" spc="-14" dirty="0">
                <a:latin typeface="Calibri"/>
                <a:cs typeface="Calibri"/>
              </a:rPr>
              <a:t>ơ</a:t>
            </a:r>
            <a:r>
              <a:rPr sz="3200" dirty="0">
                <a:latin typeface="Calibri"/>
                <a:cs typeface="Calibri"/>
              </a:rPr>
              <a:t>ng pháp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59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ọng </a:t>
            </a:r>
            <a:r>
              <a:rPr sz="3200" spc="-34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âm:</a:t>
            </a:r>
            <a:endParaRPr sz="3200">
              <a:latin typeface="Calibri"/>
              <a:cs typeface="Calibri"/>
            </a:endParaRPr>
          </a:p>
          <a:p>
            <a:pPr marR="89408">
              <a:lnSpc>
                <a:spcPts val="650"/>
              </a:lnSpc>
              <a:spcBef>
                <a:spcPts val="40"/>
              </a:spcBef>
            </a:pPr>
            <a:endParaRPr sz="3200">
              <a:latin typeface="Calibri"/>
              <a:cs typeface="Calibri"/>
            </a:endParaRPr>
          </a:p>
          <a:p>
            <a:pPr marL="400761" indent="-286461">
              <a:buFont typeface="Arial"/>
              <a:buChar char="–"/>
              <a:tabLst>
                <a:tab pos="393700" algn="l"/>
              </a:tabLst>
            </a:pPr>
            <a:r>
              <a:rPr sz="2800" dirty="0">
                <a:latin typeface="Calibri"/>
                <a:cs typeface="Calibri"/>
              </a:rPr>
              <a:t>Hoành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độ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của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điểm</a:t>
            </a:r>
            <a:r>
              <a:rPr sz="2800" spc="-5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54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ọng</a:t>
            </a:r>
            <a:r>
              <a:rPr sz="2800" spc="-46" dirty="0">
                <a:latin typeface="Calibri"/>
                <a:cs typeface="Calibri"/>
              </a:rPr>
              <a:t> </a:t>
            </a:r>
            <a:r>
              <a:rPr sz="2800" spc="-34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âm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</a:t>
            </a:r>
            <a:r>
              <a:rPr sz="2800" spc="-9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ền</a:t>
            </a:r>
            <a:endParaRPr sz="2800">
              <a:latin typeface="Calibri"/>
              <a:cs typeface="Calibri"/>
            </a:endParaRPr>
          </a:p>
          <a:p>
            <a:pPr marR="89408">
              <a:lnSpc>
                <a:spcPts val="600"/>
              </a:lnSpc>
              <a:spcBef>
                <a:spcPts val="4"/>
              </a:spcBef>
            </a:pPr>
            <a:endParaRPr sz="2800">
              <a:latin typeface="Calibri"/>
              <a:cs typeface="Calibri"/>
            </a:endParaRPr>
          </a:p>
          <a:p>
            <a:pPr marL="800049" marR="76708" lvl="1" indent="-228600">
              <a:buFont typeface="Arial"/>
              <a:buChar char="•"/>
              <a:tabLst>
                <a:tab pos="800100" algn="l"/>
              </a:tabLst>
            </a:pPr>
            <a:r>
              <a:rPr sz="2400" dirty="0">
                <a:latin typeface="Calibri"/>
                <a:cs typeface="Calibri"/>
              </a:rPr>
              <a:t>μ= 0</a:t>
            </a:r>
            <a:r>
              <a:rPr sz="2400" spc="-12" dirty="0">
                <a:latin typeface="Calibri"/>
                <a:cs typeface="Calibri"/>
              </a:rPr>
              <a:t> </a:t>
            </a:r>
            <a:r>
              <a:rPr sz="2400" spc="-44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à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</a:t>
            </a:r>
            <a:r>
              <a:rPr sz="2400" spc="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</a:t>
            </a:r>
            <a:r>
              <a:rPr sz="2400" spc="-7" baseline="-20833" dirty="0">
                <a:latin typeface="Calibri"/>
                <a:cs typeface="Calibri"/>
              </a:rPr>
              <a:t>B’</a:t>
            </a:r>
            <a:r>
              <a:rPr sz="2400" spc="4" dirty="0">
                <a:latin typeface="Calibri"/>
                <a:cs typeface="Calibri"/>
              </a:rPr>
              <a:t>(y)</a:t>
            </a:r>
            <a:endParaRPr sz="2400">
              <a:latin typeface="Calibri"/>
              <a:cs typeface="Calibri"/>
            </a:endParaRPr>
          </a:p>
          <a:p>
            <a:pPr marR="89408">
              <a:lnSpc>
                <a:spcPts val="600"/>
              </a:lnSpc>
              <a:spcBef>
                <a:spcPts val="43"/>
              </a:spcBef>
            </a:pPr>
            <a:endParaRPr sz="2400">
              <a:latin typeface="Calibri"/>
              <a:cs typeface="Calibri"/>
            </a:endParaRPr>
          </a:p>
          <a:p>
            <a:pPr marL="400761" marR="76708" indent="-286461">
              <a:buFont typeface="Arial"/>
              <a:buChar char="–"/>
              <a:tabLst>
                <a:tab pos="393700" algn="l"/>
              </a:tabLst>
            </a:pPr>
            <a:r>
              <a:rPr sz="2800" dirty="0">
                <a:latin typeface="Calibri"/>
                <a:cs typeface="Calibri"/>
              </a:rPr>
              <a:t>Công</a:t>
            </a:r>
            <a:r>
              <a:rPr sz="2800" spc="-57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9" dirty="0">
                <a:latin typeface="Calibri"/>
                <a:cs typeface="Calibri"/>
              </a:rPr>
              <a:t>h</a:t>
            </a:r>
            <a:r>
              <a:rPr sz="2800" dirty="0">
                <a:latin typeface="Calibri"/>
                <a:cs typeface="Calibri"/>
              </a:rPr>
              <a:t>ức: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2640" y="1684503"/>
            <a:ext cx="229006" cy="423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334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41785" y="2272792"/>
            <a:ext cx="1332848" cy="35013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2755"/>
              </a:lnSpc>
            </a:pPr>
            <a:r>
              <a:rPr sz="2800" dirty="0">
                <a:latin typeface="Calibri"/>
                <a:cs typeface="Calibri"/>
              </a:rPr>
              <a:t>giời</a:t>
            </a:r>
            <a:r>
              <a:rPr sz="2800" spc="-42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hạn: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888B45-6830-4C2F-80D8-29383F046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CE0B-08E5-45FC-A12B-317F0B1DB491}" type="datetime1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72917B-15B8-4109-BCD3-B5D455004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THANH TUẤN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280CA2-66D9-4D6A-BF40-7D503463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61C6-B23D-44FC-928B-54C9C93363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686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1170</Words>
  <Application>Microsoft Office PowerPoint</Application>
  <PresentationFormat>Widescreen</PresentationFormat>
  <Paragraphs>296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Wingdings</vt:lpstr>
      <vt:lpstr>Retrospect</vt:lpstr>
      <vt:lpstr>BÁO CÁO SINH HOẠT HỌC THUẬT THÁNG 3/2018 “GIỚI THIỆU LOGIC MỜ VÀ ỨNG DỤNG TRONG ĐIỀU KHIỂN”</vt:lpstr>
      <vt:lpstr>NỘI DUNG TRÌNH BÀY</vt:lpstr>
      <vt:lpstr>1/ĐẶT VẤN ĐỀ</vt:lpstr>
      <vt:lpstr>NGHỊCH LÝ RUSSELL</vt:lpstr>
      <vt:lpstr>2/GIỚI THIỆU VỀ ĐIỀU KHIỂN MỜ</vt:lpstr>
      <vt:lpstr>KHÁI NIỆM CƠ BẢN</vt:lpstr>
      <vt:lpstr>PowerPoint Presentation</vt:lpstr>
      <vt:lpstr>PowerPoint Presentation</vt:lpstr>
      <vt:lpstr>PowerPoint Presentation</vt:lpstr>
      <vt:lpstr>PowerPoint Presentation</vt:lpstr>
      <vt:lpstr>3/BỘ ĐIỀU KHIỂN MỜ</vt:lpstr>
      <vt:lpstr>CÁC BƯỚC THIẾT KẾ MỘT BỘ ĐIỀU KHIỂN MỜ</vt:lpstr>
      <vt:lpstr>PowerPoint Presentation</vt:lpstr>
      <vt:lpstr>PowerPoint Presentation</vt:lpstr>
      <vt:lpstr>PowerPoint Presentation</vt:lpstr>
      <vt:lpstr>PowerPoint Presentation</vt:lpstr>
      <vt:lpstr>4/KẾT LUẬN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XÂY DỰNG MỚI VÀ BỔ SUNG MỘT SỐ BÀI THỰC HÀNH TRONG MÔN HỌC  “KỸ THUẬT VI XỬ LÝ”</dc:title>
  <dc:creator>NguyenThanhTuan</dc:creator>
  <cp:lastModifiedBy>NguyenThanhTuan</cp:lastModifiedBy>
  <cp:revision>28</cp:revision>
  <dcterms:created xsi:type="dcterms:W3CDTF">2016-12-28T14:39:40Z</dcterms:created>
  <dcterms:modified xsi:type="dcterms:W3CDTF">2018-03-15T15:47:29Z</dcterms:modified>
</cp:coreProperties>
</file>