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8" r:id="rId3"/>
    <p:sldId id="266" r:id="rId4"/>
    <p:sldId id="268" r:id="rId5"/>
    <p:sldId id="270" r:id="rId6"/>
    <p:sldId id="271" r:id="rId7"/>
    <p:sldId id="273" r:id="rId8"/>
    <p:sldId id="274" r:id="rId9"/>
    <p:sldId id="283" r:id="rId10"/>
    <p:sldId id="284" r:id="rId11"/>
    <p:sldId id="285" r:id="rId12"/>
    <p:sldId id="286" r:id="rId13"/>
    <p:sldId id="28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75" r:id="rId23"/>
    <p:sldId id="276" r:id="rId24"/>
    <p:sldId id="277" r:id="rId25"/>
    <p:sldId id="297" r:id="rId26"/>
    <p:sldId id="298" r:id="rId27"/>
    <p:sldId id="282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4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199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65537-6E9B-4353-8004-48CBEE37F4A9}" type="datetimeFigureOut">
              <a:rPr lang="vi-VN" smtClean="0"/>
              <a:t>16/03/2018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601D6-2DBD-456A-A2C0-75ECB3EB61F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357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601D6-2DBD-456A-A2C0-75ECB3EB61F3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5412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ABF92-8C04-4212-BE68-19168B194C7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B5034-03E3-46B4-AB90-E84CF12F0CBF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DCCEB-1724-4F66-BCCF-828DF088865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ED9D0F-B7F9-452F-AF7E-216422FEA9D1}" type="slidenum">
              <a:rPr lang="en-US" smtClean="0">
                <a:latin typeface="Calibri" pitchFamily="34" charset="0"/>
              </a:rPr>
              <a:pPr/>
              <a:t>12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60F8CA-080A-4B8B-BA1D-C5F28EFF8D7B}" type="slidenum">
              <a:rPr lang="en-US" smtClean="0">
                <a:latin typeface="Calibri" pitchFamily="34" charset="0"/>
              </a:rPr>
              <a:pPr/>
              <a:t>13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A0AD48-DE5D-479D-A002-7F347B22A376}" type="slidenum">
              <a:rPr lang="en-US" smtClean="0">
                <a:latin typeface="Calibri" pitchFamily="34" charset="0"/>
              </a:rPr>
              <a:pPr/>
              <a:t>14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B983FA-6068-41D8-97D3-9A95A5A65151}" type="slidenum">
              <a:rPr lang="en-US" smtClean="0">
                <a:latin typeface="Calibri" pitchFamily="34" charset="0"/>
              </a:rPr>
              <a:pPr/>
              <a:t>15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pPr/>
              <a:t>16-Mar-18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9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pPr/>
              <a:t>16-Mar-18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pPr/>
              <a:t>16-Mar-18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0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D9E6B-9D02-4118-8BAA-ECF9BD5F3B61}" type="datetime1">
              <a:rPr lang="en-US"/>
              <a:pPr>
                <a:defRPr/>
              </a:pPr>
              <a:t>16-Mar-18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Wireless Sensor Networks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99318-99A4-4F3A-BCE5-453DAF549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0FFDC0D-3CAB-4C2C-9345-734B75CBDBD5}" type="datetimeFigureOut">
              <a:rPr lang="en-US" smtClean="0"/>
              <a:pPr/>
              <a:t>16-Mar-18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11D3166-557A-4B50-85E4-EC05C47C9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5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pPr/>
              <a:t>16-Mar-18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5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pPr/>
              <a:t>16-Mar-18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pPr/>
              <a:t>16-Mar-18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2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pPr/>
              <a:t>16-Mar-18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3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pPr/>
              <a:t>16-Mar-18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5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pPr/>
              <a:t>16-Mar-18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DC0D-3CAB-4C2C-9345-734B75CBDBD5}" type="datetimeFigureOut">
              <a:rPr lang="en-US" smtClean="0"/>
              <a:pPr/>
              <a:t>16-Mar-18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166-557A-4B50-85E4-EC05C47C9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88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FDC0D-3CAB-4C2C-9345-734B75CBDBD5}" type="datetimeFigureOut">
              <a:rPr lang="en-US" smtClean="0"/>
              <a:pPr/>
              <a:t>16-Mar-18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D3166-557A-4B50-85E4-EC05C47C9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2362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MẠNG CẢM BIẾN KHÔNG DÂY (WSN) VÀ KHẢ NĂNG ỨNG DỤNG TRONG THỦY SẢN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953000"/>
            <a:ext cx="3200400" cy="1295400"/>
          </a:xfrm>
        </p:spPr>
        <p:txBody>
          <a:bodyPr>
            <a:noAutofit/>
          </a:bodyPr>
          <a:lstStyle/>
          <a:p>
            <a:pPr algn="l"/>
            <a:r>
              <a:rPr lang="vi-VN" sz="1400" b="1" dirty="0" smtClean="0">
                <a:solidFill>
                  <a:schemeClr val="bg1"/>
                </a:solidFill>
                <a:latin typeface="+mj-lt"/>
              </a:rPr>
              <a:t>NGUYỄN VĂN HÂN</a:t>
            </a:r>
          </a:p>
          <a:p>
            <a:pPr algn="l"/>
            <a:r>
              <a:rPr lang="vi-VN" sz="1400" b="1" dirty="0" smtClean="0">
                <a:solidFill>
                  <a:schemeClr val="bg1"/>
                </a:solidFill>
                <a:latin typeface="+mj-lt"/>
              </a:rPr>
              <a:t>Bộ môn: Điện tử - Tự động</a:t>
            </a:r>
          </a:p>
          <a:p>
            <a:pPr algn="l"/>
            <a:r>
              <a:rPr lang="vi-VN" sz="1400" b="1" dirty="0" smtClean="0">
                <a:solidFill>
                  <a:schemeClr val="bg1"/>
                </a:solidFill>
                <a:latin typeface="+mj-lt"/>
              </a:rPr>
              <a:t>Khoa: Điện – Điện tử</a:t>
            </a:r>
          </a:p>
          <a:p>
            <a:pPr algn="l"/>
            <a:r>
              <a:rPr lang="vi-VN" sz="1400" b="1" dirty="0" smtClean="0">
                <a:solidFill>
                  <a:schemeClr val="bg1"/>
                </a:solidFill>
                <a:latin typeface="+mj-lt"/>
              </a:rPr>
              <a:t>Trường Đại học Nha Trang</a:t>
            </a:r>
          </a:p>
          <a:p>
            <a:pPr algn="l"/>
            <a:r>
              <a:rPr lang="vi-VN" sz="1400" b="1" dirty="0" smtClean="0">
                <a:solidFill>
                  <a:schemeClr val="bg1"/>
                </a:solidFill>
                <a:latin typeface="+mj-lt"/>
              </a:rPr>
              <a:t>Email: hannv@ntu.edu.vn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8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Continued..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772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Large Scale </a:t>
            </a:r>
            <a:r>
              <a:rPr lang="en-US" sz="2600" b="1" dirty="0" smtClean="0"/>
              <a:t>Coordination (</a:t>
            </a:r>
            <a:r>
              <a:rPr lang="en-US" sz="2600" b="1" dirty="0" err="1" smtClean="0"/>
              <a:t>Phạm</a:t>
            </a:r>
            <a:r>
              <a:rPr lang="en-US" sz="2600" b="1" dirty="0" smtClean="0"/>
              <a:t> vi </a:t>
            </a:r>
            <a:r>
              <a:rPr lang="en-US" sz="2600" b="1" dirty="0" err="1" smtClean="0"/>
              <a:t>phối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hợp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hoạt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động</a:t>
            </a:r>
            <a:r>
              <a:rPr lang="en-US" sz="2600" b="1" dirty="0"/>
              <a:t> </a:t>
            </a:r>
            <a:r>
              <a:rPr lang="en-US" sz="2600" b="1" dirty="0" err="1" smtClean="0"/>
              <a:t>rộng</a:t>
            </a:r>
            <a:r>
              <a:rPr lang="en-US" sz="2600" b="1" dirty="0" smtClean="0"/>
              <a:t>)</a:t>
            </a:r>
            <a:endParaRPr lang="en-US" sz="26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sensors need to coordinate with each other to produce required results.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Utilization of </a:t>
            </a:r>
            <a:r>
              <a:rPr lang="en-US" sz="2600" b="1" dirty="0" smtClean="0"/>
              <a:t>Sensors (</a:t>
            </a:r>
            <a:r>
              <a:rPr lang="en-US" sz="2600" b="1" dirty="0" err="1" smtClean="0"/>
              <a:t>phân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bố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các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cảm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biến</a:t>
            </a:r>
            <a:r>
              <a:rPr lang="en-US" sz="2600" b="1" dirty="0" smtClean="0"/>
              <a:t>)</a:t>
            </a:r>
            <a:endParaRPr lang="en-US" sz="26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sensors should be utilized in a ways that produce the maximum performance and use less energy.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Real Time </a:t>
            </a:r>
            <a:r>
              <a:rPr lang="en-US" sz="2600" b="1" dirty="0" smtClean="0"/>
              <a:t>Computation (</a:t>
            </a:r>
            <a:r>
              <a:rPr lang="en-US" sz="2600" b="1" dirty="0" err="1" smtClean="0"/>
              <a:t>tính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toán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trong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thời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gian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thực</a:t>
            </a:r>
            <a:r>
              <a:rPr lang="en-US" sz="2600" b="1" dirty="0" smtClean="0"/>
              <a:t>)</a:t>
            </a:r>
            <a:endParaRPr lang="en-US" sz="26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computation should be done quickly as new data is always being generated.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90A9AB-1475-4C42-9419-B6E8DAF8AC89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36691" y="304800"/>
            <a:ext cx="1707310" cy="13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00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dirty="0" smtClean="0"/>
              <a:t>Operational </a:t>
            </a:r>
            <a:r>
              <a:rPr lang="en-US" sz="3800" dirty="0" smtClean="0"/>
              <a:t>Challenges of Wireless Sensor Networks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80010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Energy Efficiency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Limited storage and computation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Low bandwidth and high error rates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Errors are common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Wireless communication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Noisy measurements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Node failure are expected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Scalability to a large number of sensor nodes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Survivability in harsh environments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rgbClr val="3333FF"/>
              </a:solidFill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3668CE-4940-4684-800C-694B211B08BB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5797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Applications of Wireless Sensor networks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914400" y="1905000"/>
            <a:ext cx="7696200" cy="4114800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The applications can be divided in three categories: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dirty="0" smtClean="0"/>
              <a:t>Monitoring of objects.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dirty="0" smtClean="0"/>
              <a:t>Monitoring of an area.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dirty="0" smtClean="0"/>
              <a:t>Monitoring of both area and objects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767E8C-AA44-4F80-93AF-AEFEEC55AAD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9687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Monitoring Area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153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Environmental and Habitat Monitoring</a:t>
            </a:r>
          </a:p>
          <a:p>
            <a:pPr eaLnBrk="1" hangingPunct="1"/>
            <a:r>
              <a:rPr lang="en-US" dirty="0" smtClean="0"/>
              <a:t>Precision Agriculture</a:t>
            </a:r>
          </a:p>
          <a:p>
            <a:pPr eaLnBrk="1" hangingPunct="1"/>
            <a:r>
              <a:rPr lang="en-US" dirty="0" smtClean="0"/>
              <a:t>Indoor Climate Control</a:t>
            </a:r>
          </a:p>
          <a:p>
            <a:pPr eaLnBrk="1" hangingPunct="1"/>
            <a:r>
              <a:rPr lang="en-US" dirty="0" smtClean="0"/>
              <a:t>Military Surveillance</a:t>
            </a:r>
          </a:p>
          <a:p>
            <a:pPr eaLnBrk="1" hangingPunct="1"/>
            <a:r>
              <a:rPr lang="en-US" dirty="0" smtClean="0"/>
              <a:t>Treaty Verification</a:t>
            </a:r>
          </a:p>
          <a:p>
            <a:pPr eaLnBrk="1" hangingPunct="1"/>
            <a:r>
              <a:rPr lang="en-US" dirty="0" smtClean="0"/>
              <a:t>Intelligent Alarms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A1E0CBA-3FB5-47BD-BB31-F63A6967661C}" type="slidenum">
              <a:rPr lang="en-US" smtClean="0"/>
              <a:pPr/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2604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Monitoring Objects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8486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Monitoring</a:t>
            </a:r>
          </a:p>
          <a:p>
            <a:pPr eaLnBrk="1" hangingPunct="1"/>
            <a:r>
              <a:rPr lang="en-US" dirty="0" smtClean="0"/>
              <a:t>Eco-physiology</a:t>
            </a:r>
          </a:p>
          <a:p>
            <a:pPr eaLnBrk="1" hangingPunct="1"/>
            <a:r>
              <a:rPr lang="en-US" dirty="0" smtClean="0"/>
              <a:t>Condition-based Maintenance</a:t>
            </a:r>
          </a:p>
          <a:p>
            <a:pPr eaLnBrk="1" hangingPunct="1"/>
            <a:r>
              <a:rPr lang="en-US" dirty="0" smtClean="0"/>
              <a:t>Medical Diagnostics</a:t>
            </a:r>
          </a:p>
          <a:p>
            <a:pPr eaLnBrk="1" hangingPunct="1"/>
            <a:r>
              <a:rPr lang="en-US" dirty="0" smtClean="0"/>
              <a:t>Urban terrain mapping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C598B7-7717-4590-AE8B-FE6F693430B0}" type="slidenum">
              <a:rPr lang="en-US" smtClean="0"/>
              <a:pPr/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65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086600" cy="14319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Monitoring Interactions between Objects and Space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84400"/>
            <a:ext cx="7162800" cy="32670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Wildlife Habitats</a:t>
            </a:r>
          </a:p>
          <a:p>
            <a:pPr eaLnBrk="1" hangingPunct="1"/>
            <a:r>
              <a:rPr lang="en-US" dirty="0" smtClean="0"/>
              <a:t>Disaster Management</a:t>
            </a:r>
          </a:p>
          <a:p>
            <a:pPr eaLnBrk="1" hangingPunct="1"/>
            <a:r>
              <a:rPr lang="en-US" dirty="0" smtClean="0"/>
              <a:t>Emergency Response</a:t>
            </a:r>
          </a:p>
          <a:p>
            <a:pPr eaLnBrk="1" hangingPunct="1"/>
            <a:r>
              <a:rPr lang="en-US" dirty="0" smtClean="0"/>
              <a:t>Ubiquitous Computing</a:t>
            </a:r>
          </a:p>
          <a:p>
            <a:pPr eaLnBrk="1" hangingPunct="1"/>
            <a:r>
              <a:rPr lang="en-US" dirty="0" smtClean="0"/>
              <a:t>Asset Tracking</a:t>
            </a:r>
          </a:p>
          <a:p>
            <a:pPr eaLnBrk="1" hangingPunct="1"/>
            <a:r>
              <a:rPr lang="en-US" dirty="0" smtClean="0"/>
              <a:t>Health Care</a:t>
            </a:r>
          </a:p>
          <a:p>
            <a:pPr eaLnBrk="1" hangingPunct="1"/>
            <a:r>
              <a:rPr lang="en-US" dirty="0" smtClean="0"/>
              <a:t>Manufacturing Process Flows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DF1342-9A5E-4BE0-B238-B9FD044175C7}" type="slidenum">
              <a:rPr lang="en-US" smtClean="0"/>
              <a:pPr/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6188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ZigBee?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Technological Standard Created for Control and Sensor Networks </a:t>
            </a:r>
          </a:p>
          <a:p>
            <a:r>
              <a:rPr lang="en-US"/>
              <a:t>Based on the IEEE 802.15.4 Standard </a:t>
            </a:r>
          </a:p>
          <a:p>
            <a:r>
              <a:rPr lang="en-US"/>
              <a:t>Created by the ZigBee Alliance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953000" y="1447800"/>
            <a:ext cx="37338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F2E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“the software” 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Network, Security &amp; Application layers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Brand management</a:t>
            </a:r>
          </a:p>
          <a:p>
            <a:pPr marL="342900"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IEEE 802.15.4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“the hardware” 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Physical &amp; Media Access Control layers</a:t>
            </a: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endParaRPr lang="en-US" sz="2000" b="1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  <a:noFill/>
          <a:ln/>
        </p:spPr>
        <p:txBody>
          <a:bodyPr anchorCtr="0"/>
          <a:lstStyle/>
          <a:p>
            <a:r>
              <a:rPr lang="en-US" sz="4000"/>
              <a:t>IEEE 802.15.4 &amp; ZigBee In Context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838200" y="4419600"/>
            <a:ext cx="2590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sz="2400" b="1">
                <a:latin typeface="Book Antiqua" pitchFamily="18" charset="0"/>
              </a:rPr>
              <a:t>PHY</a:t>
            </a:r>
          </a:p>
          <a:p>
            <a:pPr algn="ctr">
              <a:lnSpc>
                <a:spcPct val="150000"/>
              </a:lnSpc>
            </a:pPr>
            <a:r>
              <a:rPr lang="en-US" sz="1400" b="1">
                <a:latin typeface="Book Antiqua" pitchFamily="18" charset="0"/>
              </a:rPr>
              <a:t>868MHz / 915MHz / 2.4GHz</a:t>
            </a:r>
            <a:endParaRPr lang="en-US" sz="2400" b="1">
              <a:latin typeface="Book Antiqua" pitchFamily="18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838200" y="3886200"/>
            <a:ext cx="2590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sz="2400" b="1">
                <a:latin typeface="Book Antiqua" pitchFamily="18" charset="0"/>
              </a:rPr>
              <a:t>MAC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838200" y="3048000"/>
            <a:ext cx="2590800" cy="762000"/>
          </a:xfrm>
          <a:prstGeom prst="rect">
            <a:avLst/>
          </a:prstGeom>
          <a:solidFill>
            <a:srgbClr val="DCD7A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Book Antiqua" pitchFamily="18" charset="0"/>
              </a:rPr>
              <a:t>Network</a:t>
            </a:r>
          </a:p>
          <a:p>
            <a:pPr algn="ctr">
              <a:lnSpc>
                <a:spcPct val="160000"/>
              </a:lnSpc>
            </a:pPr>
            <a:r>
              <a:rPr lang="en-US" sz="1400" b="1">
                <a:solidFill>
                  <a:srgbClr val="000000"/>
                </a:solidFill>
                <a:latin typeface="Book Antiqua" pitchFamily="18" charset="0"/>
              </a:rPr>
              <a:t>Star / Mesh / Cluster-Tree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838200" y="2362200"/>
            <a:ext cx="2590800" cy="685800"/>
          </a:xfrm>
          <a:prstGeom prst="rect">
            <a:avLst/>
          </a:prstGeom>
          <a:solidFill>
            <a:srgbClr val="DCD7A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Book Antiqua" pitchFamily="18" charset="0"/>
              </a:rPr>
              <a:t>Security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latin typeface="Book Antiqua" pitchFamily="18" charset="0"/>
              </a:rPr>
              <a:t>32- / 64- / 128-bit encryption</a:t>
            </a:r>
            <a:endParaRPr lang="en-US" sz="24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838200" y="1295400"/>
            <a:ext cx="2590800" cy="609600"/>
          </a:xfrm>
          <a:prstGeom prst="rect">
            <a:avLst/>
          </a:prstGeom>
          <a:solidFill>
            <a:srgbClr val="FFF9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Book Antiqua" pitchFamily="18" charset="0"/>
              </a:rPr>
              <a:t>Application</a:t>
            </a: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838200" y="1981200"/>
            <a:ext cx="2590800" cy="381000"/>
          </a:xfrm>
          <a:prstGeom prst="rect">
            <a:avLst/>
          </a:prstGeom>
          <a:solidFill>
            <a:srgbClr val="DCD7A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Book Antiqua" pitchFamily="18" charset="0"/>
              </a:rPr>
              <a:t>API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4038600" y="3886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4038600" y="19812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3581400" y="2667000"/>
            <a:ext cx="10604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Book Antiqua" pitchFamily="18" charset="0"/>
              </a:rPr>
              <a:t>ZigBee</a:t>
            </a:r>
          </a:p>
          <a:p>
            <a:r>
              <a:rPr lang="en-US" b="1">
                <a:latin typeface="Book Antiqua" pitchFamily="18" charset="0"/>
              </a:rPr>
              <a:t>Alliance</a:t>
            </a:r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3581400" y="4191000"/>
            <a:ext cx="9842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Book Antiqua" pitchFamily="18" charset="0"/>
              </a:rPr>
              <a:t>IEEE </a:t>
            </a:r>
          </a:p>
          <a:p>
            <a:pPr algn="ctr"/>
            <a:r>
              <a:rPr lang="en-US" b="1">
                <a:latin typeface="Book Antiqua" pitchFamily="18" charset="0"/>
              </a:rPr>
              <a:t>802.15.4</a:t>
            </a:r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3473450" y="1409700"/>
            <a:ext cx="1200150" cy="368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Book Antiqua" pitchFamily="18" charset="0"/>
              </a:rPr>
              <a:t>Customer</a:t>
            </a:r>
          </a:p>
        </p:txBody>
      </p:sp>
      <p:sp>
        <p:nvSpPr>
          <p:cNvPr id="58388" name="Rectangle 20"/>
          <p:cNvSpPr>
            <a:spLocks noChangeArrowheads="1"/>
          </p:cNvSpPr>
          <p:nvPr/>
        </p:nvSpPr>
        <p:spPr bwMode="auto">
          <a:xfrm>
            <a:off x="838200" y="5470525"/>
            <a:ext cx="304800" cy="244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Rectangle 21"/>
          <p:cNvSpPr>
            <a:spLocks noChangeArrowheads="1"/>
          </p:cNvSpPr>
          <p:nvPr/>
        </p:nvSpPr>
        <p:spPr bwMode="auto">
          <a:xfrm>
            <a:off x="1093788" y="5437188"/>
            <a:ext cx="7540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Book Antiqua" pitchFamily="18" charset="0"/>
              </a:rPr>
              <a:t>Silicon</a:t>
            </a:r>
          </a:p>
        </p:txBody>
      </p:sp>
      <p:sp>
        <p:nvSpPr>
          <p:cNvPr id="58390" name="Rectangle 22"/>
          <p:cNvSpPr>
            <a:spLocks noChangeArrowheads="1"/>
          </p:cNvSpPr>
          <p:nvPr/>
        </p:nvSpPr>
        <p:spPr bwMode="auto">
          <a:xfrm>
            <a:off x="1905000" y="5470525"/>
            <a:ext cx="304800" cy="244475"/>
          </a:xfrm>
          <a:prstGeom prst="rect">
            <a:avLst/>
          </a:prstGeom>
          <a:solidFill>
            <a:srgbClr val="DCD7A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2192338" y="5434013"/>
            <a:ext cx="6270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Book Antiqua" pitchFamily="18" charset="0"/>
              </a:rPr>
              <a:t>Stack</a:t>
            </a:r>
          </a:p>
        </p:txBody>
      </p: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2819400" y="5473700"/>
            <a:ext cx="304800" cy="244475"/>
          </a:xfrm>
          <a:prstGeom prst="rect">
            <a:avLst/>
          </a:prstGeom>
          <a:solidFill>
            <a:srgbClr val="FFF9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3090863" y="5437188"/>
            <a:ext cx="5381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Book Antiqua" pitchFamily="18" charset="0"/>
              </a:rPr>
              <a:t>App</a:t>
            </a:r>
          </a:p>
        </p:txBody>
      </p:sp>
      <p:pic>
        <p:nvPicPr>
          <p:cNvPr id="58394" name="Picture 26" descr="final_logo090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1524000"/>
            <a:ext cx="2722562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1295400" y="6019800"/>
            <a:ext cx="6619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800">
                <a:solidFill>
                  <a:srgbClr val="000000"/>
                </a:solidFill>
              </a:rPr>
              <a:t>Source: http://www.zigbee.org/resources/documents/IWAS_presentation_Mar04_Designing_with_802154_and_zigbee.ppt</a:t>
            </a:r>
            <a:r>
              <a:rPr lang="en-US"/>
              <a:t> </a:t>
            </a:r>
            <a:r>
              <a:rPr lang="en-US" sz="8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56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802 Wireless Space</a:t>
            </a:r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18903" b="8797"/>
          <a:stretch>
            <a:fillRect/>
          </a:stretch>
        </p:blipFill>
        <p:spPr>
          <a:xfrm>
            <a:off x="1554163" y="1600200"/>
            <a:ext cx="603408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505200" y="6172200"/>
            <a:ext cx="25384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800">
                <a:solidFill>
                  <a:srgbClr val="000000"/>
                </a:solidFill>
              </a:rPr>
              <a:t>Source: http://www.zigbee.org/en/resources/</a:t>
            </a:r>
          </a:p>
        </p:txBody>
      </p:sp>
    </p:spTree>
    <p:extLst>
      <p:ext uri="{BB962C8B-B14F-4D97-AF65-F5344CB8AC3E}">
        <p14:creationId xmlns:p14="http://schemas.microsoft.com/office/powerpoint/2010/main" val="10118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ZigBee Aims Low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Low data rate</a:t>
            </a:r>
          </a:p>
          <a:p>
            <a:r>
              <a:rPr lang="en-US"/>
              <a:t>Low power consumption</a:t>
            </a:r>
          </a:p>
          <a:p>
            <a:r>
              <a:rPr lang="en-US"/>
              <a:t>Small packet devices</a:t>
            </a:r>
          </a:p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GIỚI THIỆU WSN</a:t>
            </a:r>
          </a:p>
          <a:p>
            <a:r>
              <a:rPr lang="en-US" smtClean="0"/>
              <a:t>GIỚI THIỆU ZIGBEE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KHẢ NĂNG ỨNG DỤNG WSN TRONG THỦY SẢN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ZigBee Frequencies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Operates in Unlicensed Bands</a:t>
            </a:r>
          </a:p>
          <a:p>
            <a:r>
              <a:rPr lang="en-US"/>
              <a:t>ISM 2.4 GHz Global Band at 250kbps</a:t>
            </a:r>
          </a:p>
          <a:p>
            <a:r>
              <a:rPr lang="en-US"/>
              <a:t>868 MHz European Band at 20kbps</a:t>
            </a:r>
          </a:p>
          <a:p>
            <a:r>
              <a:rPr lang="en-US"/>
              <a:t>915 MHz North American Band at 40kbps</a:t>
            </a:r>
          </a:p>
        </p:txBody>
      </p:sp>
    </p:spTree>
    <p:extLst>
      <p:ext uri="{BB962C8B-B14F-4D97-AF65-F5344CB8AC3E}">
        <p14:creationId xmlns:p14="http://schemas.microsoft.com/office/powerpoint/2010/main" val="26862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ZigBee Do?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Designed for wireless controls and sensors</a:t>
            </a:r>
          </a:p>
          <a:p>
            <a:pPr>
              <a:lnSpc>
                <a:spcPct val="90000"/>
              </a:lnSpc>
            </a:pPr>
            <a:r>
              <a:rPr lang="en-US"/>
              <a:t>Operates in Personal Area Networks (PAN’s) and device-to-device networks</a:t>
            </a:r>
          </a:p>
          <a:p>
            <a:pPr>
              <a:lnSpc>
                <a:spcPct val="90000"/>
              </a:lnSpc>
            </a:pPr>
            <a:r>
              <a:rPr lang="en-US"/>
              <a:t>Connectivity between small packet devices</a:t>
            </a:r>
          </a:p>
          <a:p>
            <a:pPr>
              <a:lnSpc>
                <a:spcPct val="90000"/>
              </a:lnSpc>
            </a:pPr>
            <a:r>
              <a:rPr lang="en-US"/>
              <a:t>Control of lights, switches, thermostats, appliances, etc.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ZIGBEE TOPOLOGIES</a:t>
            </a:r>
            <a:endParaRPr lang="vi-VN" dirty="0"/>
          </a:p>
        </p:txBody>
      </p:sp>
      <p:pic>
        <p:nvPicPr>
          <p:cNvPr id="4098" name="Picture 2" descr="D:\CONG VIEC\NTU\DT-TD\SHHT\WSN\ZIGB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40872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ZIGBEE NODE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XBEE NODE (</a:t>
            </a:r>
            <a:r>
              <a:rPr lang="en-US" dirty="0" err="1" smtClean="0"/>
              <a:t>Digi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C2530 (TI)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D:\CONG VIEC\NTU\DT-TD\SHHT\WSN\XB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17" y="2151242"/>
            <a:ext cx="1896883" cy="189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CONG VIEC\NTU\DT-TD\SHHT\WSN\c25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1" t="9369" r="28000" b="16797"/>
          <a:stretch/>
        </p:blipFill>
        <p:spPr bwMode="auto">
          <a:xfrm>
            <a:off x="3660584" y="4378817"/>
            <a:ext cx="1623812" cy="211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ỨNG DỤNG TRONG THỦY SẢN</a:t>
            </a:r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KHAI THÁC THỦY SẢN</a:t>
            </a:r>
          </a:p>
          <a:p>
            <a:pPr lvl="1"/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,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khiển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hầm</a:t>
            </a:r>
            <a:r>
              <a:rPr lang="en-US" dirty="0" smtClean="0"/>
              <a:t> </a:t>
            </a:r>
            <a:r>
              <a:rPr lang="en-US" dirty="0" err="1" smtClean="0"/>
              <a:t>lạnh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tàu</a:t>
            </a:r>
            <a:r>
              <a:rPr lang="en-US" dirty="0" smtClean="0"/>
              <a:t> </a:t>
            </a:r>
            <a:r>
              <a:rPr lang="en-US" dirty="0" err="1" smtClean="0"/>
              <a:t>khai</a:t>
            </a:r>
            <a:r>
              <a:rPr lang="en-US" dirty="0" smtClean="0"/>
              <a:t> </a:t>
            </a:r>
            <a:r>
              <a:rPr lang="en-US" dirty="0" err="1" smtClean="0"/>
              <a:t>thác</a:t>
            </a:r>
            <a:endParaRPr lang="en-US" dirty="0" smtClean="0"/>
          </a:p>
          <a:p>
            <a:pPr lvl="1"/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 </a:t>
            </a:r>
            <a:r>
              <a:rPr lang="en-US" dirty="0" err="1" smtClean="0"/>
              <a:t>khai</a:t>
            </a:r>
            <a:r>
              <a:rPr lang="en-US" dirty="0" smtClean="0"/>
              <a:t> </a:t>
            </a:r>
            <a:r>
              <a:rPr lang="en-US" dirty="0" err="1" smtClean="0"/>
              <a:t>thác</a:t>
            </a:r>
            <a:endParaRPr lang="en-US" dirty="0" smtClean="0"/>
          </a:p>
          <a:p>
            <a:pPr lvl="2"/>
            <a:r>
              <a:rPr lang="en-US" dirty="0" err="1" smtClean="0"/>
              <a:t>Gắn</a:t>
            </a:r>
            <a:r>
              <a:rPr lang="en-US" dirty="0" smtClean="0"/>
              <a:t> sensor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tời</a:t>
            </a:r>
            <a:r>
              <a:rPr lang="en-US" dirty="0" smtClean="0"/>
              <a:t> </a:t>
            </a:r>
            <a:r>
              <a:rPr lang="en-US" dirty="0" err="1" smtClean="0"/>
              <a:t>lưới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tự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động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báo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cáo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số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mẻ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lưới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err="1" smtClean="0">
                <a:sym typeface="Wingdings" pitchFamily="2" charset="2"/>
              </a:rPr>
              <a:t>Nhập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số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liệu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thủ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công</a:t>
            </a:r>
            <a:r>
              <a:rPr lang="en-US" dirty="0" smtClean="0">
                <a:sym typeface="Wingdings" pitchFamily="2" charset="2"/>
              </a:rPr>
              <a:t> qua HMI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Giám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sát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các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thông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số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của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máy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tàu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ỨNG DỤNG TRONG THỦY SẢN</a:t>
            </a:r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CHẾ BIẾN THỦY SẢN</a:t>
            </a:r>
          </a:p>
          <a:p>
            <a:pPr lvl="1"/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,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khiển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, </a:t>
            </a:r>
            <a:r>
              <a:rPr lang="en-US" dirty="0" err="1" smtClean="0"/>
              <a:t>nồng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 smtClean="0"/>
              <a:t>, SO</a:t>
            </a:r>
            <a:r>
              <a:rPr lang="en-US" baseline="-25000" dirty="0" smtClean="0"/>
              <a:t>2</a:t>
            </a:r>
            <a:r>
              <a:rPr lang="en-US" dirty="0" smtClean="0"/>
              <a:t>,…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kho</a:t>
            </a:r>
            <a:r>
              <a:rPr lang="en-US" dirty="0" smtClean="0"/>
              <a:t> </a:t>
            </a:r>
            <a:r>
              <a:rPr lang="en-US" dirty="0" err="1" smtClean="0"/>
              <a:t>lạnh</a:t>
            </a:r>
            <a:endParaRPr lang="en-US" dirty="0" smtClean="0"/>
          </a:p>
          <a:p>
            <a:pPr lvl="1"/>
            <a:r>
              <a:rPr lang="en-US" dirty="0" err="1" smtClean="0"/>
              <a:t>Truy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gốc</a:t>
            </a:r>
            <a:r>
              <a:rPr lang="en-US" dirty="0" smtClean="0"/>
              <a:t> </a:t>
            </a:r>
            <a:r>
              <a:rPr lang="en-US" dirty="0" err="1" smtClean="0"/>
              <a:t>thủy</a:t>
            </a:r>
            <a:r>
              <a:rPr lang="en-US" dirty="0"/>
              <a:t> </a:t>
            </a:r>
            <a:r>
              <a:rPr lang="en-US" dirty="0" err="1" smtClean="0"/>
              <a:t>sản</a:t>
            </a:r>
            <a:endParaRPr lang="en-US" dirty="0" smtClean="0"/>
          </a:p>
          <a:p>
            <a:pPr lvl="1"/>
            <a:r>
              <a:rPr lang="en-US" dirty="0" err="1" smtClean="0">
                <a:sym typeface="Wingdings" pitchFamily="2" charset="2"/>
              </a:rPr>
              <a:t>Quản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lý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chất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lượng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thủy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sản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ỨNG DỤNG TRONG THỦY SẢN</a:t>
            </a:r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NUÔI TRỒNG THỦY SẢN</a:t>
            </a:r>
          </a:p>
          <a:p>
            <a:pPr lvl="1"/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,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khiển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(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, </a:t>
            </a:r>
            <a:r>
              <a:rPr lang="en-US" dirty="0" err="1" smtClean="0"/>
              <a:t>nồng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độc</a:t>
            </a:r>
            <a:r>
              <a:rPr lang="en-US" dirty="0" smtClean="0"/>
              <a:t>,…)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, </a:t>
            </a:r>
            <a:r>
              <a:rPr lang="en-US" dirty="0" err="1" smtClean="0"/>
              <a:t>hồ</a:t>
            </a:r>
            <a:r>
              <a:rPr lang="en-US" dirty="0" smtClean="0"/>
              <a:t>, </a:t>
            </a:r>
            <a:r>
              <a:rPr lang="en-US" dirty="0" err="1" smtClean="0"/>
              <a:t>lồng</a:t>
            </a:r>
            <a:r>
              <a:rPr lang="en-US" dirty="0" smtClean="0"/>
              <a:t> </a:t>
            </a:r>
            <a:r>
              <a:rPr lang="en-US" dirty="0" err="1" smtClean="0"/>
              <a:t>bè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thủy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endParaRPr lang="en-US" dirty="0" smtClean="0"/>
          </a:p>
          <a:p>
            <a:pPr lvl="1"/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, </a:t>
            </a:r>
            <a:r>
              <a:rPr lang="en-US" dirty="0" err="1" smtClean="0"/>
              <a:t>thuốc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667000"/>
            <a:ext cx="477624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</a:p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Q&amp;A?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09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GIỚI THIỆU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Mạng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dây</a:t>
            </a:r>
            <a:r>
              <a:rPr lang="en-US" dirty="0" smtClean="0"/>
              <a:t> (Wireless Sensor Networks)</a:t>
            </a:r>
          </a:p>
          <a:p>
            <a:pPr lvl="1">
              <a:defRPr/>
            </a:pPr>
            <a:r>
              <a:rPr lang="en-US" sz="2400" dirty="0"/>
              <a:t>Wireless Sensor Networks are networks that consists of sensors which are distributed in an ad hoc manner.</a:t>
            </a:r>
          </a:p>
          <a:p>
            <a:pPr lvl="1">
              <a:defRPr/>
            </a:pPr>
            <a:r>
              <a:rPr lang="en-US" sz="2400" dirty="0"/>
              <a:t>These sensors work with each other to sense some physical phenomenon and then the information gathered is processed to get relevant results.</a:t>
            </a:r>
          </a:p>
          <a:p>
            <a:pPr lvl="1">
              <a:defRPr/>
            </a:pPr>
            <a:r>
              <a:rPr lang="en-US" sz="2400" dirty="0"/>
              <a:t>Wireless sensor networks consists of </a:t>
            </a:r>
            <a:r>
              <a:rPr lang="en-US" altLang="zh-TW" sz="2400" dirty="0">
                <a:ea typeface="新細明體" pitchFamily="18" charset="-120"/>
              </a:rPr>
              <a:t>protocols and algorithms with self-organizing capabilities.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04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GIỚI THIỆU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CONG VIEC\NTU\DT-TD\SHHT\WSN\1200px-WS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1981200"/>
            <a:ext cx="7543800" cy="353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GIỚI THIỆU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WSN </a:t>
            </a:r>
            <a:r>
              <a:rPr lang="en-US" b="1" dirty="0" smtClean="0">
                <a:solidFill>
                  <a:srgbClr val="000000"/>
                </a:solidFill>
              </a:rPr>
              <a:t>Sensor nodes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are equipped with sensing, limited computation, and wireless communication capabilities.</a:t>
            </a:r>
          </a:p>
          <a:p>
            <a:endParaRPr lang="en-US" dirty="0"/>
          </a:p>
        </p:txBody>
      </p:sp>
      <p:pic>
        <p:nvPicPr>
          <p:cNvPr id="5" name="Picture 4" descr="nodeHW1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3048000"/>
            <a:ext cx="5943600" cy="348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81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SENSOR NODE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CONG VIEC\NTU\DT-TD\SHHT\WSN\The-Mica2-Sensor-N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64377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1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NGUYÊN LÝ WSN</a:t>
            </a:r>
            <a:endParaRPr lang="vi-V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CONG VIEC\NTU\DT-TD\SHHT\WSN\General-Wireless-Sensor-Network-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28775"/>
            <a:ext cx="80962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267200" y="5621628"/>
            <a:ext cx="1447800" cy="533400"/>
          </a:xfrm>
          <a:prstGeom prst="wedgeRoundRectCallout">
            <a:avLst>
              <a:gd name="adj1" fmla="val 77253"/>
              <a:gd name="adj2" fmla="val -32680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ROUTING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ĐẶC ĐIỂM WSN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/>
              <a:t>Wireless Sensor Networks mainly consists of </a:t>
            </a:r>
            <a:r>
              <a:rPr lang="en-US" sz="2400" b="1" dirty="0"/>
              <a:t>sensors. Sensors</a:t>
            </a:r>
            <a:r>
              <a:rPr lang="en-US" sz="2400" dirty="0"/>
              <a:t> are -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low power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limited memory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energy constrained due to their small size.</a:t>
            </a:r>
          </a:p>
          <a:p>
            <a:pPr lvl="1">
              <a:lnSpc>
                <a:spcPct val="80000"/>
              </a:lnSpc>
              <a:defRPr/>
            </a:pPr>
            <a:endParaRPr lang="en-US" sz="1100" dirty="0"/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Wireless networks can also be deployed in </a:t>
            </a:r>
            <a:r>
              <a:rPr lang="en-US" sz="2400" b="1" dirty="0"/>
              <a:t>extreme environmental</a:t>
            </a:r>
            <a:r>
              <a:rPr lang="en-US" sz="2400" dirty="0"/>
              <a:t> conditions and may be prone to enemy attacks.</a:t>
            </a:r>
          </a:p>
          <a:p>
            <a:pPr marL="342900" lvl="1" indent="-342900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1100" dirty="0"/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Although deployed in an ad hoc manner they need to be </a:t>
            </a:r>
            <a:r>
              <a:rPr lang="en-US" sz="2400" b="1" dirty="0"/>
              <a:t>self organized </a:t>
            </a:r>
            <a:r>
              <a:rPr lang="en-US" sz="2400" dirty="0"/>
              <a:t>and</a:t>
            </a:r>
            <a:r>
              <a:rPr lang="en-US" sz="2400" b="1" dirty="0"/>
              <a:t> self healing</a:t>
            </a:r>
            <a:r>
              <a:rPr lang="en-US" sz="2400" dirty="0"/>
              <a:t> and can face constant </a:t>
            </a:r>
            <a:r>
              <a:rPr lang="en-US" sz="2400" dirty="0" smtClean="0"/>
              <a:t>reconfiguration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Design Challenges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600" b="1" dirty="0" smtClean="0"/>
              <a:t>Heterogeneity (</a:t>
            </a:r>
            <a:r>
              <a:rPr lang="en-US" sz="2600" b="1" dirty="0" err="1" smtClean="0"/>
              <a:t>Tính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không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đồng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nhất</a:t>
            </a:r>
            <a:r>
              <a:rPr lang="en-US" sz="2600" b="1" dirty="0"/>
              <a:t>)</a:t>
            </a:r>
            <a:endParaRPr lang="en-US" sz="2600" b="1" dirty="0" smtClean="0"/>
          </a:p>
          <a:p>
            <a:pPr lvl="1" eaLnBrk="1" hangingPunct="1"/>
            <a:r>
              <a:rPr lang="en-US" sz="2400" dirty="0" smtClean="0"/>
              <a:t>The devices deployed maybe of various types and need to collaborate with each other.</a:t>
            </a:r>
          </a:p>
          <a:p>
            <a:pPr eaLnBrk="1" hangingPunct="1"/>
            <a:r>
              <a:rPr lang="en-US" sz="2600" b="1" dirty="0" smtClean="0"/>
              <a:t>Distributed </a:t>
            </a:r>
            <a:r>
              <a:rPr lang="en-US" sz="2600" b="1" dirty="0" smtClean="0"/>
              <a:t>Processing (</a:t>
            </a:r>
            <a:r>
              <a:rPr lang="en-US" sz="2600" b="1" dirty="0" err="1" smtClean="0"/>
              <a:t>Xử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lý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phân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tán</a:t>
            </a:r>
            <a:r>
              <a:rPr lang="en-US" sz="2600" b="1" dirty="0" smtClean="0"/>
              <a:t>)</a:t>
            </a:r>
            <a:endParaRPr lang="en-US" sz="2600" b="1" dirty="0" smtClean="0"/>
          </a:p>
          <a:p>
            <a:pPr lvl="1" eaLnBrk="1" hangingPunct="1"/>
            <a:r>
              <a:rPr lang="en-US" sz="2400" dirty="0" smtClean="0"/>
              <a:t>The algorithms need to be centralized as the processing is carried out on different nodes.</a:t>
            </a:r>
          </a:p>
          <a:p>
            <a:pPr eaLnBrk="1" hangingPunct="1"/>
            <a:r>
              <a:rPr lang="en-US" sz="2600" b="1" dirty="0" smtClean="0"/>
              <a:t>Low Bandwidth </a:t>
            </a:r>
            <a:r>
              <a:rPr lang="en-US" sz="2600" b="1" dirty="0" smtClean="0"/>
              <a:t>Communication (</a:t>
            </a:r>
            <a:r>
              <a:rPr lang="en-US" sz="2600" b="1" dirty="0" err="1" smtClean="0"/>
              <a:t>Băng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thông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hẹp</a:t>
            </a:r>
            <a:r>
              <a:rPr lang="en-US" sz="2600" b="1" dirty="0"/>
              <a:t>)</a:t>
            </a:r>
            <a:endParaRPr lang="en-US" sz="2600" b="1" dirty="0" smtClean="0"/>
          </a:p>
          <a:p>
            <a:pPr lvl="1" eaLnBrk="1" hangingPunct="1"/>
            <a:r>
              <a:rPr lang="en-US" sz="2400" dirty="0" smtClean="0"/>
              <a:t>The data should be transferred efficiently between sensors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22BF2B-8DED-4437-8399-EE8633D2DB96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6154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ĐỊNH HƯỚNG NGHIÊN CỨU: CHẾ TẠO THIẾT BỊ PHỤC VỤ PHÒNG THÍ NGHIỆM VÀ CLB ĐIỆN – ĐIỆN TỬ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NỘI DUNG&amp;quot;&quot;/&gt;&lt;property id=&quot;20307&quot; value=&quot;258&quot;/&gt;&lt;/object&gt;&lt;object type=&quot;3&quot; unique_id=&quot;10005&quot;&gt;&lt;property id=&quot;20148&quot; value=&quot;5&quot;/&gt;&lt;property id=&quot;20300&quot; value=&quot;Slide 3 - &amp;quot;GIỚI THIỆU&amp;quot;&quot;/&gt;&lt;property id=&quot;20307&quot; value=&quot;266&quot;/&gt;&lt;/object&gt;&lt;object type=&quot;3&quot; unique_id=&quot;10006&quot;&gt;&lt;property id=&quot;20148&quot; value=&quot;5&quot;/&gt;&lt;property id=&quot;20300&quot; value=&quot;Slide 4 - &amp;quot;GIỚI THIỆU&amp;quot;&quot;/&gt;&lt;property id=&quot;20307&quot; value=&quot;268&quot;/&gt;&lt;/object&gt;&lt;object type=&quot;3&quot; unique_id=&quot;10007&quot;&gt;&lt;property id=&quot;20148&quot; value=&quot;5&quot;/&gt;&lt;property id=&quot;20300&quot; value=&quot;Slide 5 - &amp;quot;GIỚI THIỆU&amp;quot;&quot;/&gt;&lt;property id=&quot;20307&quot; value=&quot;270&quot;/&gt;&lt;/object&gt;&lt;object type=&quot;3&quot; unique_id=&quot;10008&quot;&gt;&lt;property id=&quot;20148&quot; value=&quot;5&quot;/&gt;&lt;property id=&quot;20300&quot; value=&quot;Slide 6 - &amp;quot;GIỚI THIỆU&amp;quot;&quot;/&gt;&lt;property id=&quot;20307&quot; value=&quot;271&quot;/&gt;&lt;/object&gt;&lt;object type=&quot;3&quot; unique_id=&quot;10009&quot;&gt;&lt;property id=&quot;20148&quot; value=&quot;5&quot;/&gt;&lt;property id=&quot;20300&quot; value=&quot;Slide 7 - &amp;quot;GIỚI THIỆU&amp;quot;&quot;/&gt;&lt;property id=&quot;20307&quot; value=&quot;273&quot;/&gt;&lt;/object&gt;&lt;object type=&quot;3&quot; unique_id=&quot;10010&quot;&gt;&lt;property id=&quot;20148&quot; value=&quot;5&quot;/&gt;&lt;property id=&quot;20300&quot; value=&quot;Slide 8 - &amp;quot;TRANG THIẾT BỊ CHO CLB&amp;quot;&quot;/&gt;&lt;property id=&quot;20307&quot; value=&quot;274&quot;/&gt;&lt;/object&gt;&lt;object type=&quot;3&quot; unique_id=&quot;10011&quot;&gt;&lt;property id=&quot;20148&quot; value=&quot;5&quot;/&gt;&lt;property id=&quot;20300&quot; value=&quot;Slide 9 - &amp;quot;HƯỚNG NGHIÊN CỨU&amp;quot;&quot;/&gt;&lt;property id=&quot;20307&quot; value=&quot;275&quot;/&gt;&lt;/object&gt;&lt;object type=&quot;3&quot; unique_id=&quot;10100&quot;&gt;&lt;property id=&quot;20148&quot; value=&quot;5&quot;/&gt;&lt;property id=&quot;20300&quot; value=&quot;Slide 10 - &amp;quot;HƯỚNG NGHIÊN CỨU&amp;quot;&quot;/&gt;&lt;property id=&quot;20307&quot; value=&quot;276&quot;/&gt;&lt;/object&gt;&lt;object type=&quot;3&quot; unique_id=&quot;10173&quot;&gt;&lt;property id=&quot;20148&quot; value=&quot;5&quot;/&gt;&lt;property id=&quot;20300&quot; value=&quot;Slide 11 - &amp;quot;HƯỚNG NGHIÊN CỨU&amp;quot;&quot;/&gt;&lt;property id=&quot;20307&quot; value=&quot;277&quot;/&gt;&lt;/object&gt;&lt;object type=&quot;3&quot; unique_id=&quot;10174&quot;&gt;&lt;property id=&quot;20148&quot; value=&quot;5&quot;/&gt;&lt;property id=&quot;20300&quot; value=&quot;Slide 12 - &amp;quot;HƯỚNG NGHIÊN CỨU&amp;quot;&quot;/&gt;&lt;property id=&quot;20307&quot; value=&quot;278&quot;/&gt;&lt;/object&gt;&lt;object type=&quot;3&quot; unique_id=&quot;10175&quot;&gt;&lt;property id=&quot;20148&quot; value=&quot;5&quot;/&gt;&lt;property id=&quot;20300&quot; value=&quot;Slide 13 - &amp;quot;HƯỚNG NGHIÊN CỨU&amp;quot;&quot;/&gt;&lt;property id=&quot;20307&quot; value=&quot;280&quot;/&gt;&lt;/object&gt;&lt;object type=&quot;3&quot; unique_id=&quot;10176&quot;&gt;&lt;property id=&quot;20148&quot; value=&quot;5&quot;/&gt;&lt;property id=&quot;20300&quot; value=&quot;Slide 14 - &amp;quot;HƯỚNG NGHIÊN CỨU&amp;quot;&quot;/&gt;&lt;property id=&quot;20307&quot; value=&quot;279&quot;/&gt;&lt;/object&gt;&lt;object type=&quot;3&quot; unique_id=&quot;10225&quot;&gt;&lt;property id=&quot;20148&quot; value=&quot;5&quot;/&gt;&lt;property id=&quot;20300&quot; value=&quot;Slide 15 - &amp;quot;HƯỚNG NGHIÊN CỨU&amp;quot;&quot;/&gt;&lt;property id=&quot;20307&quot; value=&quot;281&quot;/&gt;&lt;/object&gt;&lt;object type=&quot;3&quot; unique_id=&quot;10309&quot;&gt;&lt;property id=&quot;20148&quot; value=&quot;5&quot;/&gt;&lt;property id=&quot;20300&quot; value=&quot;Slide 16&quot;/&gt;&lt;property id=&quot;20307&quot; value=&quot;282&quot;/&gt;&lt;/object&gt;&lt;/object&gt;&lt;object type=&quot;8&quot; unique_id=&quot;1002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823</Words>
  <Application>Microsoft Office PowerPoint</Application>
  <PresentationFormat>On-screen Show (4:3)</PresentationFormat>
  <Paragraphs>170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MẠNG CẢM BIẾN KHÔNG DÂY (WSN) VÀ KHẢ NĂNG ỨNG DỤNG TRONG THỦY SẢN</vt:lpstr>
      <vt:lpstr>NỘI DUNG</vt:lpstr>
      <vt:lpstr>GIỚI THIỆU</vt:lpstr>
      <vt:lpstr>GIỚI THIỆU</vt:lpstr>
      <vt:lpstr>GIỚI THIỆU</vt:lpstr>
      <vt:lpstr>SENSOR NODE</vt:lpstr>
      <vt:lpstr>NGUYÊN LÝ WSN</vt:lpstr>
      <vt:lpstr>ĐẶC ĐIỂM WSN</vt:lpstr>
      <vt:lpstr>Design Challenges</vt:lpstr>
      <vt:lpstr>Continued..</vt:lpstr>
      <vt:lpstr>Operational Challenges of Wireless Sensor Networks</vt:lpstr>
      <vt:lpstr>Applications of Wireless Sensor networks</vt:lpstr>
      <vt:lpstr>Monitoring Area</vt:lpstr>
      <vt:lpstr>Monitoring Objects</vt:lpstr>
      <vt:lpstr>Monitoring Interactions between Objects and Space</vt:lpstr>
      <vt:lpstr>What is ZigBee?</vt:lpstr>
      <vt:lpstr>IEEE 802.15.4 &amp; ZigBee In Context</vt:lpstr>
      <vt:lpstr>The 802 Wireless Space</vt:lpstr>
      <vt:lpstr>ZigBee Aims Low</vt:lpstr>
      <vt:lpstr>ZigBee Frequencies</vt:lpstr>
      <vt:lpstr>What Does ZigBee Do?</vt:lpstr>
      <vt:lpstr>ZIGBEE TOPOLOGIES</vt:lpstr>
      <vt:lpstr>ZIGBEE NODE</vt:lpstr>
      <vt:lpstr>ỨNG DỤNG TRONG THỦY SẢN</vt:lpstr>
      <vt:lpstr>ỨNG DỤNG TRONG THỦY SẢN</vt:lpstr>
      <vt:lpstr>ỨNG DỤNG TRONG THỦY SẢN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TÊN BÁO CÁO</dc:title>
  <dc:creator>Hien Le Trong</dc:creator>
  <cp:lastModifiedBy>Win7</cp:lastModifiedBy>
  <cp:revision>41</cp:revision>
  <dcterms:created xsi:type="dcterms:W3CDTF">2016-06-06T04:40:13Z</dcterms:created>
  <dcterms:modified xsi:type="dcterms:W3CDTF">2018-03-16T01:48:25Z</dcterms:modified>
</cp:coreProperties>
</file>