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43" r:id="rId3"/>
    <p:sldId id="316" r:id="rId4"/>
    <p:sldId id="257" r:id="rId5"/>
    <p:sldId id="299" r:id="rId6"/>
    <p:sldId id="267" r:id="rId7"/>
    <p:sldId id="283" r:id="rId8"/>
    <p:sldId id="320" r:id="rId9"/>
    <p:sldId id="336" r:id="rId10"/>
    <p:sldId id="342" r:id="rId11"/>
    <p:sldId id="328" r:id="rId12"/>
    <p:sldId id="341" r:id="rId13"/>
    <p:sldId id="344" r:id="rId14"/>
    <p:sldId id="325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06" r:id="rId23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179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3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032086-1EC3-4A63-9FDB-761148A2DEC7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ED1005-33CD-47D7-A837-A1C263D7CC6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2067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LB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∈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∈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the lower and upper bounds on x ∈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>
              <a:spcBef>
                <a:spcPct val="0"/>
              </a:spcBef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∈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know as the optimization variable</a:t>
            </a:r>
          </a:p>
          <a:p>
            <a:pPr eaLnBrk="1">
              <a:spcBef>
                <a:spcPct val="0"/>
              </a:spcBef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f0 :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→ R is known as the objective function or cost function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>
              <a:spcBef>
                <a:spcPct val="0"/>
              </a:spcBef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6F9CB-1D86-4FFD-9A43-A682A900B261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301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6F9CB-1D86-4FFD-9A43-A682A900B261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355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460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B5670-5D11-4CA0-A62C-66A452BE701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1754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460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B5670-5D11-4CA0-A62C-66A452BE701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7119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460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B5670-5D11-4CA0-A62C-66A452BE701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9928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460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B5670-5D11-4CA0-A62C-66A452BE701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4418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460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B5670-5D11-4CA0-A62C-66A452BE701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320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460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B5670-5D11-4CA0-A62C-66A452BE701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0084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460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B5670-5D11-4CA0-A62C-66A452BE701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3670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460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B5670-5D11-4CA0-A62C-66A452BE701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4638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460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B5670-5D11-4CA0-A62C-66A452BE701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174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6F9CB-1D86-4FFD-9A43-A682A900B261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016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6F9CB-1D86-4FFD-9A43-A682A900B261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986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6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>
              <a:spcBef>
                <a:spcPct val="0"/>
              </a:spcBef>
            </a:pPr>
            <a:r>
              <a:rPr lang="pt-PT" sz="36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The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varies from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whereas the index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varies from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2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</a:p>
          <a:p>
            <a:pPr eaLnBrk="1">
              <a:spcBef>
                <a:spcPct val="0"/>
              </a:spcBef>
            </a:pPr>
            <a:r>
              <a:rPr lang="pt-PT" sz="2000" i="1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c1</a:t>
            </a:r>
            <a:r>
              <a:rPr lang="pt-PT" sz="20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pt-PT" sz="2000" i="1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c2 </a:t>
            </a:r>
            <a:r>
              <a:rPr lang="pt-PT" sz="20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: The balance factors between the effect of  self-knowledge and social knowledge in  moving the particle towards the target. Usually,</a:t>
            </a:r>
            <a:r>
              <a:rPr lang="pt-PT" sz="2000" baseline="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t-PT" sz="20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the value 2 is suggested for both factors in the  literature)</a:t>
            </a:r>
          </a:p>
          <a:p>
            <a:pPr eaLnBrk="1">
              <a:spcBef>
                <a:spcPct val="0"/>
              </a:spcBef>
            </a:pPr>
            <a:r>
              <a:rPr lang="pt-PT" sz="2000" i="1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r1,</a:t>
            </a:r>
            <a:r>
              <a:rPr lang="pt-PT" sz="2000" i="1" baseline="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r2</a:t>
            </a:r>
            <a:r>
              <a:rPr lang="pt-PT" sz="20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: random numbers between 0 and 1, and  different at each iteration</a:t>
            </a:r>
          </a:p>
          <a:p>
            <a:pPr eaLnBrk="1">
              <a:spcBef>
                <a:spcPct val="0"/>
              </a:spcBef>
            </a:pPr>
            <a:r>
              <a:rPr lang="pt-PT" sz="2000" i="1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w </a:t>
            </a:r>
            <a:r>
              <a:rPr lang="pt-PT" sz="20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: Inertia weight</a:t>
            </a:r>
          </a:p>
          <a:p>
            <a:pPr eaLnBrk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Pbest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i,j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represents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best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component of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individual</a:t>
            </a:r>
          </a:p>
          <a:p>
            <a:pPr eaLnBrk="1">
              <a:spcBef>
                <a:spcPct val="0"/>
              </a:spcBef>
            </a:pPr>
            <a:r>
              <a:rPr lang="pt-PT" sz="2000" i="1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Gbest</a:t>
            </a:r>
            <a:r>
              <a:rPr lang="pt-PT" sz="2000" i="1" baseline="-250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i,j</a:t>
            </a:r>
            <a:r>
              <a:rPr lang="pt-PT" sz="20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epresents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component of the best individual of population up to iteration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k.</a:t>
            </a:r>
          </a:p>
          <a:p>
            <a:pPr eaLnBrk="1">
              <a:spcBef>
                <a:spcPct val="0"/>
              </a:spcBef>
            </a:pPr>
            <a:r>
              <a:rPr lang="pt-PT" sz="2000" i="1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V</a:t>
            </a:r>
            <a:r>
              <a:rPr lang="pt-PT" sz="2000" i="1" baseline="-250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i,j</a:t>
            </a:r>
            <a:r>
              <a:rPr lang="pt-PT" sz="20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: The velocity of ith particle in jth dimension</a:t>
            </a:r>
          </a:p>
          <a:p>
            <a:pPr eaLnBrk="1">
              <a:spcBef>
                <a:spcPct val="0"/>
              </a:spcBef>
            </a:pPr>
            <a:r>
              <a:rPr lang="pt-PT" sz="2000" i="1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pt-PT" sz="2000" i="1" baseline="-250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i,j</a:t>
            </a:r>
            <a:r>
              <a:rPr lang="pt-PT" sz="2000" i="1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t-PT" sz="20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: The position of jth particle in jth dimension</a:t>
            </a:r>
          </a:p>
        </p:txBody>
      </p:sp>
    </p:spTree>
    <p:extLst>
      <p:ext uri="{BB962C8B-B14F-4D97-AF65-F5344CB8AC3E}">
        <p14:creationId xmlns:p14="http://schemas.microsoft.com/office/powerpoint/2010/main" val="315052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gives the value of ﬁtness function corresponding to position of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particle </a:t>
            </a:r>
          </a:p>
          <a:p>
            <a:pPr eaLnBrk="1">
              <a:spcBef>
                <a:spcPct val="0"/>
              </a:spcBef>
            </a:pP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Pbest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personal best position of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particle up to iteration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</a:p>
          <a:p>
            <a:pPr eaLnBrk="1">
              <a:spcBef>
                <a:spcPct val="0"/>
              </a:spcBef>
            </a:pP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Gbest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position of global best particle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iteration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1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gives the value of ﬁtness function corresponding to position of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particle </a:t>
            </a:r>
          </a:p>
          <a:p>
            <a:pPr eaLnBrk="1">
              <a:spcBef>
                <a:spcPct val="0"/>
              </a:spcBef>
            </a:pP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Pbest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personal best position of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particle up to iteration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</a:p>
          <a:p>
            <a:pPr eaLnBrk="1">
              <a:spcBef>
                <a:spcPct val="0"/>
              </a:spcBef>
            </a:pP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Gbest</a:t>
            </a:r>
            <a:r>
              <a:rPr lang="en-US" sz="1200" i="1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position of global best particle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iteration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62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6F9CB-1D86-4FFD-9A43-A682A900B261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317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460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B5670-5D11-4CA0-A62C-66A452BE701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016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ctângulo de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5" name="Marcador de Posição da Data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2FA9EFC-EE36-4CA4-BA86-AD6AFD6483C1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6" name="Marcador de Posição do Número do Diapositivo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3E380D6-2F9A-4C1E-A6B4-DB1B90E7E49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7" name="Marcador de Posição do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AB84-DBF1-4E92-9F2C-EF42E561010E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6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FED2-2184-42E1-A0A2-C29A40743C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FC63-1543-437A-9FA8-033C66D325B0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6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C80-6CAC-4C86-974B-66D7F9513C2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3A216F-F42C-4F8D-8779-8BA4A43C4503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54F89F-4F88-4F4F-B491-04091F2ED0F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163" y="404664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68D29D3-0C95-47B6-9F1F-59E83EEB1330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6" name="Marcador de Posição do Número do Diapositivo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A341C2A-8C6C-4027-98BF-5E423219092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7" name="Marcador de Posição do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5E255A-4FA9-4C24-8BF0-8B20B371C2E6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7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E035D-60C5-46C2-82C5-F5A2D071AA7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ângulo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9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4DA973-2067-4BF8-8DFF-8CF433B2E7F4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10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1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E0E4A8-D174-4CE6-8411-C2D1DA4434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943" y="116632"/>
            <a:ext cx="8229600" cy="1143000"/>
          </a:xfrm>
        </p:spPr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5C91D1-DB38-4B60-A911-0C5F46D9EE5F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5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9FFFE2-0034-410A-9684-D442F345A63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5A79-CEB1-406B-9DB3-66ED4904C315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4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6BED-AB4E-4599-A43E-DF738D56718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a Data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75021D3-A0AA-4A7B-8BC1-BBA0FD7D9894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7" name="Marcador de Posição do Número do Diapositivo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B7012FB-DF32-4E84-B6F3-0A1C024687D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8" name="Marcador de Posição do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3" name="Marcador de Posição d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5" name="Marcador de Posição da Data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62F2AED-DC12-401F-B01B-B9596F8185CF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6" name="Marcador de Posição do Número do Diapositivo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331B5B6-7F0A-492F-B811-BF0E0BF8BCB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7" name="Marcador de Posição do Rodapé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ctângulo de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783EC91-AA01-415E-9AB3-E0A357B044EC}" type="datetimeFigureOut">
              <a:rPr lang="pt-PT"/>
              <a:pPr>
                <a:defRPr/>
              </a:pPr>
              <a:t>31-05-2018</a:t>
            </a:fld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CA61E8B-3DA5-4064-9F4A-49904F5C9C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33" name="Marcador de Posição do Texto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9" r:id="rId7"/>
    <p:sldLayoutId id="2147483678" r:id="rId8"/>
    <p:sldLayoutId id="2147483679" r:id="rId9"/>
    <p:sldLayoutId id="2147483670" r:id="rId10"/>
    <p:sldLayoutId id="214748367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Visio_Drawing1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830065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toán tối ưu bầy đàn (PSO) và ứng dụng </a:t>
            </a:r>
            <a:r>
              <a:rPr lang="vi-VN" sz="4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thông số bộ PID trong điều khiển tốc độ </a:t>
            </a:r>
            <a:r>
              <a:rPr lang="en-GB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</a:t>
            </a:r>
            <a:r>
              <a:rPr lang="vi-VN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KĐB </a:t>
            </a:r>
            <a:r>
              <a:rPr lang="en-GB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endParaRPr lang="pt-PT" sz="40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7" descr="brdfl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043238"/>
            <a:ext cx="3960440" cy="36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92080" y="5085184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842925"/>
              </p:ext>
            </p:extLst>
          </p:nvPr>
        </p:nvGraphicFramePr>
        <p:xfrm>
          <a:off x="3059832" y="1538682"/>
          <a:ext cx="3282749" cy="84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6" imgW="1523880" imgH="393480" progId="Equation.DSMT4">
                  <p:embed/>
                </p:oleObj>
              </mc:Choice>
              <mc:Fallback>
                <p:oleObj name="Equation" r:id="rId6" imgW="1523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538682"/>
                        <a:ext cx="3282749" cy="84549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Posição de Conteúdo 2"/>
          <p:cNvSpPr txBox="1">
            <a:spLocks/>
          </p:cNvSpPr>
          <p:nvPr/>
        </p:nvSpPr>
        <p:spPr bwMode="auto">
          <a:xfrm>
            <a:off x="456382" y="4122275"/>
            <a:ext cx="8364089" cy="233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dirty="0" smtClean="0"/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PID: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Ziegler-Nichols,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Cohen-coon.</a:t>
            </a:r>
          </a:p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 bwMode="auto">
          <a:xfrm>
            <a:off x="487554" y="2583594"/>
            <a:ext cx="8016306" cy="15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dirty="0" smtClean="0"/>
              <a:t>=&gt; </a:t>
            </a:r>
            <a:r>
              <a:rPr lang="vi-VN" dirty="0" smtClean="0"/>
              <a:t>chọn </a:t>
            </a:r>
            <a:r>
              <a:rPr lang="vi-VN" dirty="0"/>
              <a:t>lựa </a:t>
            </a:r>
            <a:r>
              <a:rPr lang="vi-VN" dirty="0" smtClean="0"/>
              <a:t>giá </a:t>
            </a:r>
            <a:r>
              <a:rPr lang="vi-VN" dirty="0"/>
              <a:t>trị {K</a:t>
            </a:r>
            <a:r>
              <a:rPr lang="vi-VN" baseline="-25000" dirty="0"/>
              <a:t>p</a:t>
            </a:r>
            <a:r>
              <a:rPr lang="vi-VN" dirty="0"/>
              <a:t>, K</a:t>
            </a:r>
            <a:r>
              <a:rPr lang="vi-VN" baseline="-25000" dirty="0"/>
              <a:t>d</a:t>
            </a:r>
            <a:r>
              <a:rPr lang="vi-VN" dirty="0"/>
              <a:t>, K</a:t>
            </a:r>
            <a:r>
              <a:rPr lang="vi-VN" baseline="-25000" dirty="0"/>
              <a:t>i</a:t>
            </a:r>
            <a:r>
              <a:rPr lang="vi-VN" dirty="0"/>
              <a:t>} thỏa mãn các yêu cầu về chất lượng điều khiển.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87554" y="129127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PID-PSO: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PID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/>
        </p:nvSpPr>
        <p:spPr>
          <a:xfrm>
            <a:off x="2868688" y="5082391"/>
            <a:ext cx="4856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+mj-lt"/>
              </a:rPr>
              <a:t>Hình</a:t>
            </a:r>
            <a:r>
              <a:rPr lang="en-GB" dirty="0" smtClean="0">
                <a:latin typeface="+mj-lt"/>
              </a:rPr>
              <a:t> 4: </a:t>
            </a:r>
            <a:r>
              <a:rPr lang="en-GB" dirty="0" err="1" smtClean="0">
                <a:latin typeface="+mj-lt"/>
              </a:rPr>
              <a:t>Cấu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trúc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bộ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điều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khiển</a:t>
            </a:r>
            <a:r>
              <a:rPr lang="en-GB" dirty="0" smtClean="0">
                <a:latin typeface="+mj-lt"/>
              </a:rPr>
              <a:t> PID-PSO</a:t>
            </a:r>
            <a:endParaRPr lang="en-US" i="1" dirty="0">
              <a:latin typeface="+mj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5536" y="81189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PID-PSO: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3688" y="1351340"/>
            <a:ext cx="6232723" cy="3672408"/>
            <a:chOff x="1208294" y="1484784"/>
            <a:chExt cx="6788117" cy="41000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8294" y="1484784"/>
              <a:ext cx="6788117" cy="4100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411760" y="429309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e</a:t>
              </a:r>
              <a:r>
                <a:rPr lang="en-GB" b="1" dirty="0" smtClean="0">
                  <a:solidFill>
                    <a:schemeClr val="bg1"/>
                  </a:solidFill>
                </a:rPr>
                <a:t>(t)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857085"/>
              </p:ext>
            </p:extLst>
          </p:nvPr>
        </p:nvGraphicFramePr>
        <p:xfrm>
          <a:off x="3347864" y="5661248"/>
          <a:ext cx="310238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5" imgW="1091880" imgH="228600" progId="Equation.DSMT4">
                  <p:embed/>
                </p:oleObj>
              </mc:Choice>
              <mc:Fallback>
                <p:oleObj name="Equation" r:id="rId5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661248"/>
                        <a:ext cx="3102383" cy="64807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7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e Conteúdo 2"/>
          <p:cNvSpPr txBox="1">
            <a:spLocks/>
          </p:cNvSpPr>
          <p:nvPr/>
        </p:nvSpPr>
        <p:spPr bwMode="auto">
          <a:xfrm>
            <a:off x="354806" y="2610279"/>
            <a:ext cx="8434388" cy="175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min{J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i(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=1,3)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 bwMode="auto">
          <a:xfrm>
            <a:off x="5292080" y="3797975"/>
            <a:ext cx="3425074" cy="164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87554" y="129127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PID-PSO: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mục tiêu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45524"/>
              </p:ext>
            </p:extLst>
          </p:nvPr>
        </p:nvGraphicFramePr>
        <p:xfrm>
          <a:off x="3741737" y="4533518"/>
          <a:ext cx="36925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6" imgW="1714320" imgH="241200" progId="Equation.DSMT4">
                  <p:embed/>
                </p:oleObj>
              </mc:Choice>
              <mc:Fallback>
                <p:oleObj name="Equation" r:id="rId6" imgW="1714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7" y="4533518"/>
                        <a:ext cx="3692525" cy="517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7554" y="4241130"/>
            <a:ext cx="246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48318"/>
              </p:ext>
            </p:extLst>
          </p:nvPr>
        </p:nvGraphicFramePr>
        <p:xfrm>
          <a:off x="3741737" y="5269061"/>
          <a:ext cx="3498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8" imgW="1625400" imgH="241200" progId="Equation.DSMT4">
                  <p:embed/>
                </p:oleObj>
              </mc:Choice>
              <mc:Fallback>
                <p:oleObj name="Equation" r:id="rId8" imgW="1625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7" y="5269061"/>
                        <a:ext cx="3498850" cy="517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459437"/>
              </p:ext>
            </p:extLst>
          </p:nvPr>
        </p:nvGraphicFramePr>
        <p:xfrm>
          <a:off x="3778252" y="5931189"/>
          <a:ext cx="36655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10" imgW="1701720" imgH="241200" progId="Equation.DSMT4">
                  <p:embed/>
                </p:oleObj>
              </mc:Choice>
              <mc:Fallback>
                <p:oleObj name="Equation" r:id="rId10" imgW="1701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2" y="5931189"/>
                        <a:ext cx="3665537" cy="517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283084"/>
              </p:ext>
            </p:extLst>
          </p:nvPr>
        </p:nvGraphicFramePr>
        <p:xfrm>
          <a:off x="2483768" y="1552881"/>
          <a:ext cx="38576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12" imgW="1790640" imgH="431640" progId="Equation.DSMT4">
                  <p:embed/>
                </p:oleObj>
              </mc:Choice>
              <mc:Fallback>
                <p:oleObj name="Equation" r:id="rId12" imgW="1790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552881"/>
                        <a:ext cx="3857625" cy="927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9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67544" y="0"/>
            <a:ext cx="4032448" cy="207199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PT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PID-PSO</a:t>
            </a:r>
            <a:r>
              <a:rPr lang="pt-PT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4864" indent="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PT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40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thuật</a:t>
            </a:r>
            <a:endParaRPr lang="pt-PT" sz="40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32656"/>
            <a:ext cx="3503782" cy="634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95536" y="81189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PID-PSO: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thuật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 bwMode="auto">
          <a:xfrm>
            <a:off x="395536" y="1025352"/>
            <a:ext cx="8424936" cy="5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50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95536" y="81189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PID-PSO: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29" y="2211147"/>
            <a:ext cx="8124975" cy="3892955"/>
          </a:xfrm>
          <a:prstGeom prst="rect">
            <a:avLst/>
          </a:prstGeom>
        </p:spPr>
      </p:pic>
      <p:sp>
        <p:nvSpPr>
          <p:cNvPr id="5" name="Marcador de Posição de Conteúdo 2"/>
          <p:cNvSpPr txBox="1">
            <a:spLocks/>
          </p:cNvSpPr>
          <p:nvPr/>
        </p:nvSpPr>
        <p:spPr bwMode="auto">
          <a:xfrm>
            <a:off x="447848" y="929045"/>
            <a:ext cx="8304338" cy="10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spcAft>
                <a:spcPts val="120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120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矩形 4"/>
          <p:cNvSpPr/>
          <p:nvPr/>
        </p:nvSpPr>
        <p:spPr>
          <a:xfrm>
            <a:off x="2339752" y="6130974"/>
            <a:ext cx="4856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latin typeface="+mj-lt"/>
              </a:rPr>
              <a:t>Hình</a:t>
            </a:r>
            <a:r>
              <a:rPr lang="en-GB" dirty="0" smtClean="0">
                <a:latin typeface="+mj-lt"/>
              </a:rPr>
              <a:t> 5: </a:t>
            </a:r>
            <a:r>
              <a:rPr lang="en-GB" dirty="0" err="1" smtClean="0">
                <a:latin typeface="+mj-lt"/>
              </a:rPr>
              <a:t>Sơ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đồ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mô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phỏng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15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95536" y="81189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PID-PSO: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 bwMode="auto">
          <a:xfrm>
            <a:off x="155665" y="1409480"/>
            <a:ext cx="4656205" cy="84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PID: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740663"/>
              </p:ext>
            </p:extLst>
          </p:nvPr>
        </p:nvGraphicFramePr>
        <p:xfrm>
          <a:off x="251520" y="2639730"/>
          <a:ext cx="3744416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455"/>
                <a:gridCol w="832093"/>
                <a:gridCol w="901434"/>
                <a:gridCol w="901434"/>
              </a:tblGrid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K</a:t>
                      </a:r>
                      <a:r>
                        <a:rPr lang="en-GB" baseline="-25000" dirty="0" err="1" smtClean="0"/>
                        <a:t>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</a:t>
                      </a:r>
                      <a:r>
                        <a:rPr lang="en-GB" baseline="-25000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K</a:t>
                      </a:r>
                      <a:r>
                        <a:rPr lang="en-GB" baseline="-25000" dirty="0" err="1" smtClean="0"/>
                        <a:t>d</a:t>
                      </a:r>
                      <a:endParaRPr lang="en-GB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PID-ZN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0.090</a:t>
                      </a:r>
                      <a:endParaRPr lang="en-GB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PID-PSO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8.848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3.593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Marcador de Posição de Conteúdo 2"/>
          <p:cNvSpPr txBox="1">
            <a:spLocks/>
          </p:cNvSpPr>
          <p:nvPr/>
        </p:nvSpPr>
        <p:spPr bwMode="auto">
          <a:xfrm>
            <a:off x="4837062" y="1409480"/>
            <a:ext cx="3333056" cy="84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ĐC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88020"/>
              </p:ext>
            </p:extLst>
          </p:nvPr>
        </p:nvGraphicFramePr>
        <p:xfrm>
          <a:off x="4497361" y="2646414"/>
          <a:ext cx="4320480" cy="222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080120"/>
                <a:gridCol w="1224136"/>
                <a:gridCol w="864096"/>
              </a:tblGrid>
              <a:tr h="74185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vot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xl (s)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 </a:t>
                      </a:r>
                      <a:r>
                        <a:rPr lang="en-GB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185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PID-ZN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10.42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185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PID-PSO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8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29277" y="149990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PID-PSO: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 bwMode="auto">
          <a:xfrm>
            <a:off x="385112" y="1071691"/>
            <a:ext cx="6131104" cy="84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49" y="2276872"/>
            <a:ext cx="4236422" cy="2905306"/>
          </a:xfrm>
          <a:prstGeom prst="rect">
            <a:avLst/>
          </a:prstGeom>
        </p:spPr>
      </p:pic>
      <p:sp>
        <p:nvSpPr>
          <p:cNvPr id="9" name="矩形 4"/>
          <p:cNvSpPr/>
          <p:nvPr/>
        </p:nvSpPr>
        <p:spPr>
          <a:xfrm>
            <a:off x="2195736" y="5805264"/>
            <a:ext cx="4856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latin typeface="+mj-lt"/>
              </a:rPr>
              <a:t>Hình</a:t>
            </a:r>
            <a:r>
              <a:rPr lang="en-GB" dirty="0" smtClean="0">
                <a:latin typeface="+mj-lt"/>
              </a:rPr>
              <a:t> 6: </a:t>
            </a:r>
            <a:r>
              <a:rPr lang="en-GB" dirty="0" err="1" smtClean="0">
                <a:latin typeface="+mj-lt"/>
              </a:rPr>
              <a:t>Dạng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sóng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đáp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ứng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tốc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độ</a:t>
            </a:r>
            <a:r>
              <a:rPr lang="en-GB" dirty="0" smtClean="0">
                <a:latin typeface="+mj-lt"/>
              </a:rPr>
              <a:t> ĐC</a:t>
            </a:r>
          </a:p>
          <a:p>
            <a:pPr algn="ctr"/>
            <a:r>
              <a:rPr lang="en-GB" i="1" dirty="0" smtClean="0">
                <a:latin typeface="+mj-lt"/>
              </a:rPr>
              <a:t>a) PID-ZN	b) PID-PSO</a:t>
            </a:r>
            <a:endParaRPr lang="en-US" i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345" y="2276872"/>
            <a:ext cx="4106318" cy="290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29277" y="149990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PID-PSO: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 bwMode="auto">
          <a:xfrm>
            <a:off x="222883" y="1241475"/>
            <a:ext cx="7427248" cy="84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矩形 4"/>
          <p:cNvSpPr/>
          <p:nvPr/>
        </p:nvSpPr>
        <p:spPr>
          <a:xfrm>
            <a:off x="2123728" y="5733256"/>
            <a:ext cx="5976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latin typeface="+mj-lt"/>
              </a:rPr>
              <a:t>Hình</a:t>
            </a:r>
            <a:r>
              <a:rPr lang="en-GB" dirty="0" smtClean="0">
                <a:latin typeface="+mj-lt"/>
              </a:rPr>
              <a:t> 7: </a:t>
            </a:r>
            <a:r>
              <a:rPr lang="en-GB" dirty="0" err="1" smtClean="0">
                <a:latin typeface="+mj-lt"/>
              </a:rPr>
              <a:t>Dạng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sóng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đáp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ứng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tốc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độ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và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mô</a:t>
            </a:r>
            <a:r>
              <a:rPr lang="en-GB" dirty="0" smtClean="0">
                <a:latin typeface="+mj-lt"/>
              </a:rPr>
              <a:t> men </a:t>
            </a:r>
            <a:r>
              <a:rPr lang="en-GB" dirty="0" err="1" smtClean="0">
                <a:latin typeface="+mj-lt"/>
              </a:rPr>
              <a:t>của</a:t>
            </a:r>
            <a:r>
              <a:rPr lang="en-GB" dirty="0" smtClean="0">
                <a:latin typeface="+mj-lt"/>
              </a:rPr>
              <a:t>  ĐC</a:t>
            </a:r>
          </a:p>
          <a:p>
            <a:pPr algn="ctr"/>
            <a:r>
              <a:rPr lang="en-GB" i="1" dirty="0" smtClean="0">
                <a:latin typeface="+mj-lt"/>
              </a:rPr>
              <a:t>a) PID-ZN	b) PID-PSO</a:t>
            </a:r>
            <a:endParaRPr lang="en-US" i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5" y="2331627"/>
            <a:ext cx="4362988" cy="2850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829" y="2331624"/>
            <a:ext cx="4268651" cy="28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29277" y="149990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PID-PSO: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 bwMode="auto">
          <a:xfrm>
            <a:off x="222883" y="1241475"/>
            <a:ext cx="7427248" cy="84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矩形 4"/>
          <p:cNvSpPr/>
          <p:nvPr/>
        </p:nvSpPr>
        <p:spPr>
          <a:xfrm>
            <a:off x="2195735" y="5592950"/>
            <a:ext cx="4856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latin typeface="+mj-lt"/>
              </a:rPr>
              <a:t>Hình</a:t>
            </a:r>
            <a:r>
              <a:rPr lang="en-GB" dirty="0" smtClean="0">
                <a:latin typeface="+mj-lt"/>
              </a:rPr>
              <a:t> 8: </a:t>
            </a:r>
            <a:r>
              <a:rPr lang="en-GB" dirty="0" err="1" smtClean="0">
                <a:latin typeface="+mj-lt"/>
              </a:rPr>
              <a:t>Dạng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sóng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đáp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ứng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tốc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độ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của</a:t>
            </a:r>
            <a:r>
              <a:rPr lang="en-GB" dirty="0" smtClean="0">
                <a:latin typeface="+mj-lt"/>
              </a:rPr>
              <a:t>  ĐC</a:t>
            </a:r>
          </a:p>
          <a:p>
            <a:pPr algn="ctr"/>
            <a:r>
              <a:rPr lang="en-GB" i="1" dirty="0" smtClean="0">
                <a:latin typeface="+mj-lt"/>
              </a:rPr>
              <a:t>a) PID-ZN	b) PID-PSO</a:t>
            </a:r>
            <a:endParaRPr lang="en-US" i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85" y="2293004"/>
            <a:ext cx="4408975" cy="2889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479" y="2268335"/>
            <a:ext cx="4227741" cy="291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2"/>
          <p:cNvSpPr txBox="1">
            <a:spLocks/>
          </p:cNvSpPr>
          <p:nvPr/>
        </p:nvSpPr>
        <p:spPr bwMode="auto">
          <a:xfrm>
            <a:off x="386885" y="1340768"/>
            <a:ext cx="84343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(x)=0,  for i=1,…,k</a:t>
            </a:r>
          </a:p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(x)&lt;=0, for j=1,…,m</a:t>
            </a:r>
          </a:p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LB &lt;= x &lt;= UB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/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91673" y="339670"/>
            <a:ext cx="8229600" cy="70384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endParaRPr lang="pt-PT" sz="40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29277" y="149990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pt-PT" sz="40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 bwMode="auto">
          <a:xfrm>
            <a:off x="260788" y="2780930"/>
            <a:ext cx="8566578" cy="14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vi-VN" sz="2800" dirty="0" smtClean="0"/>
              <a:t> những</a:t>
            </a:r>
            <a:r>
              <a:rPr lang="en-GB" sz="2800" dirty="0" smtClean="0"/>
              <a:t> </a:t>
            </a:r>
            <a:r>
              <a:rPr lang="vi-VN" sz="2800" dirty="0" smtClean="0"/>
              <a:t>thời </a:t>
            </a:r>
            <a:r>
              <a:rPr lang="vi-VN" sz="2800" dirty="0"/>
              <a:t>điểm thay đổi tải, độ vọt lố cũng như độ sụtdốc ở các đại lượng là không đáng kể.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 bwMode="auto">
          <a:xfrm>
            <a:off x="283349" y="1299520"/>
            <a:ext cx="8237549" cy="133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0.02s,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0.68%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 bwMode="auto">
          <a:xfrm>
            <a:off x="429277" y="5212084"/>
            <a:ext cx="8229600" cy="1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/>
              <a:t>Điều khiển chính xác tốc độ động cơ với sai </a:t>
            </a:r>
            <a:r>
              <a:rPr lang="vi-VN" sz="2800" dirty="0" smtClean="0"/>
              <a:t>số</a:t>
            </a:r>
            <a:r>
              <a:rPr lang="en-GB" sz="2800" dirty="0" smtClean="0"/>
              <a:t> </a:t>
            </a:r>
            <a:r>
              <a:rPr lang="vi-VN" sz="2800" dirty="0" smtClean="0"/>
              <a:t>nhỏ </a:t>
            </a:r>
            <a:r>
              <a:rPr lang="vi-VN" sz="2800" dirty="0"/>
              <a:t>0.11 (0.05%)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3" name="Marcador de Posição de Conteúdo 2"/>
          <p:cNvSpPr txBox="1">
            <a:spLocks/>
          </p:cNvSpPr>
          <p:nvPr/>
        </p:nvSpPr>
        <p:spPr bwMode="auto">
          <a:xfrm>
            <a:off x="417139" y="4419996"/>
            <a:ext cx="856657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cơ có thể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nhiều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61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29277" y="149990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khảo</a:t>
            </a:r>
            <a:endParaRPr lang="pt-PT" sz="40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 bwMode="auto">
          <a:xfrm>
            <a:off x="337465" y="2005713"/>
            <a:ext cx="8573454" cy="167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13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Ming-Yuan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Cho, Hoang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Thom*,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Selection and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Optimization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SVM using Particle Swarm Optimization for Fault Classification in Power Distribution Systems,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Computational Intelligence and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Neuroscience, Vol. 2017.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 bwMode="auto">
          <a:xfrm>
            <a:off x="337465" y="3766575"/>
            <a:ext cx="8573454" cy="123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13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Ayman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Elwer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Novel Technique for Tuning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PI-controllers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Motor Drive Systems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Electric Vehicle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Journal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 Power Electronics, Vol. 6, No. 4 2006.</a:t>
            </a:r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 bwMode="auto">
          <a:xfrm>
            <a:off x="308825" y="5085184"/>
            <a:ext cx="8573454" cy="95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130000"/>
              </a:lnSpc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Chao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Weixing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PSO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GA for Parameters Optimization of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PID Controller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Ning Bo,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pp. 2471-2475</a:t>
            </a:r>
          </a:p>
        </p:txBody>
      </p:sp>
      <p:sp>
        <p:nvSpPr>
          <p:cNvPr id="14" name="Marcador de Posição de Conteúdo 2"/>
          <p:cNvSpPr txBox="1">
            <a:spLocks/>
          </p:cNvSpPr>
          <p:nvPr/>
        </p:nvSpPr>
        <p:spPr bwMode="auto">
          <a:xfrm>
            <a:off x="308825" y="1059310"/>
            <a:ext cx="8573454" cy="95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130000"/>
              </a:lnSpc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2006.</a:t>
            </a:r>
          </a:p>
        </p:txBody>
      </p:sp>
    </p:spTree>
    <p:extLst>
      <p:ext uri="{BB962C8B-B14F-4D97-AF65-F5344CB8AC3E}">
        <p14:creationId xmlns:p14="http://schemas.microsoft.com/office/powerpoint/2010/main" val="20703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u\Desktop\12123233985zwAUl8.jpg"/>
          <p:cNvPicPr>
            <a:picLocks noChangeAspect="1" noChangeArrowheads="1"/>
          </p:cNvPicPr>
          <p:nvPr/>
        </p:nvPicPr>
        <p:blipFill>
          <a:blip r:embed="rId2"/>
          <a:srcRect b="19656"/>
          <a:stretch>
            <a:fillRect/>
          </a:stretch>
        </p:blipFill>
        <p:spPr bwMode="auto">
          <a:xfrm>
            <a:off x="1205200" y="3140968"/>
            <a:ext cx="6765088" cy="354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908721"/>
            <a:ext cx="7772400" cy="864096"/>
          </a:xfrm>
        </p:spPr>
        <p:txBody>
          <a:bodyPr>
            <a:norm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Thuật toán bầy đàn</a:t>
            </a:r>
            <a:endParaRPr lang="pt-PT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3131838" y="2564904"/>
            <a:ext cx="2880322" cy="45089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chemeClr val="bg1">
                      <a:lumMod val="75000"/>
                      <a:lumOff val="25000"/>
                      <a:alpha val="40000"/>
                    </a:schemeClr>
                  </a:glow>
                </a:effectLst>
                <a:latin typeface="+mn-lt"/>
              </a:rPr>
              <a:t>?</a:t>
            </a:r>
            <a:endParaRPr lang="pt-PT" sz="28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63500">
                  <a:schemeClr val="bg1">
                    <a:lumMod val="75000"/>
                    <a:lumOff val="2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638" y="404664"/>
            <a:ext cx="8229600" cy="70384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endParaRPr lang="pt-PT" sz="40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Marcador de Posição de Conteúdo 2"/>
          <p:cNvSpPr>
            <a:spLocks noGrp="1"/>
          </p:cNvSpPr>
          <p:nvPr>
            <p:ph idx="1"/>
          </p:nvPr>
        </p:nvSpPr>
        <p:spPr>
          <a:xfrm>
            <a:off x="117600" y="1484784"/>
            <a:ext cx="8640638" cy="477897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391357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6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0384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pt-PT" sz="40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2285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200000"/>
              </a:lnSpc>
              <a:spcBef>
                <a:spcPts val="600"/>
              </a:spcBef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200000"/>
              </a:lnSpc>
              <a:spcBef>
                <a:spcPts val="600"/>
              </a:spcBef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KĐB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990" y="260648"/>
            <a:ext cx="8229600" cy="847856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263661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Marcador de Posição de Conteúdo 2"/>
          <p:cNvSpPr>
            <a:spLocks noGrp="1"/>
          </p:cNvSpPr>
          <p:nvPr>
            <p:ph idx="1"/>
          </p:nvPr>
        </p:nvSpPr>
        <p:spPr>
          <a:xfrm>
            <a:off x="339475" y="1268760"/>
            <a:ext cx="8568630" cy="221969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ược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Dr.Eberhart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Dr.Kennedy (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1995)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hành vi của các bầy chim hay các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tìm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 ăn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88452"/>
            <a:ext cx="384515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1069751"/>
            <a:ext cx="5688880" cy="5311577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vi-VN" sz="2800" dirty="0"/>
              <a:t>PSO là một kỹ thuật tối ưu hóa ngẫu nhiên dựa </a:t>
            </a:r>
            <a:r>
              <a:rPr lang="vi-VN" sz="2800" dirty="0" smtClean="0"/>
              <a:t>trên</a:t>
            </a:r>
            <a:r>
              <a:rPr lang="en-GB" sz="2800" dirty="0" smtClean="0"/>
              <a:t> </a:t>
            </a:r>
            <a:r>
              <a:rPr lang="vi-VN" sz="2800" dirty="0" smtClean="0"/>
              <a:t>một </a:t>
            </a:r>
            <a:r>
              <a:rPr lang="vi-VN" sz="2800" dirty="0"/>
              <a:t>quần thể và sau đó tìm nghiệm tối ưu bằng </a:t>
            </a:r>
            <a:r>
              <a:rPr lang="vi-VN" sz="2800" dirty="0" smtClean="0"/>
              <a:t>cách</a:t>
            </a:r>
            <a:r>
              <a:rPr lang="en-GB" sz="2800" dirty="0" smtClean="0"/>
              <a:t> </a:t>
            </a:r>
            <a:r>
              <a:rPr lang="vi-VN" sz="2800" dirty="0" smtClean="0"/>
              <a:t>cập </a:t>
            </a:r>
            <a:r>
              <a:rPr lang="vi-VN" sz="2800" dirty="0"/>
              <a:t>nhật các thế hệ</a:t>
            </a:r>
            <a:r>
              <a:rPr lang="en-US" sz="2800" dirty="0" smtClean="0"/>
              <a:t>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39237"/>
          <a:stretch>
            <a:fillRect/>
          </a:stretch>
        </p:blipFill>
        <p:spPr bwMode="auto">
          <a:xfrm>
            <a:off x="6084168" y="1628800"/>
            <a:ext cx="2880320" cy="382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95288" y="188640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61786"/>
              </p:ext>
            </p:extLst>
          </p:nvPr>
        </p:nvGraphicFramePr>
        <p:xfrm>
          <a:off x="249614" y="2864990"/>
          <a:ext cx="852094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Equation" r:id="rId4" imgW="3390840" imgH="253800" progId="Equation.DSMT4">
                  <p:embed/>
                </p:oleObj>
              </mc:Choice>
              <mc:Fallback>
                <p:oleObj name="Equation" r:id="rId4" imgW="33908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14" y="2864990"/>
                        <a:ext cx="8520947" cy="64807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42450"/>
              </p:ext>
            </p:extLst>
          </p:nvPr>
        </p:nvGraphicFramePr>
        <p:xfrm>
          <a:off x="3032080" y="2056668"/>
          <a:ext cx="2956016" cy="682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Equation" r:id="rId6" imgW="1104840" imgH="253800" progId="Equation.DSMT4">
                  <p:embed/>
                </p:oleObj>
              </mc:Choice>
              <mc:Fallback>
                <p:oleObj name="Equation" r:id="rId6" imgW="110484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080" y="2056668"/>
                        <a:ext cx="2956016" cy="68215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15756" y="1099506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particles: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95288" y="188640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80382"/>
              </p:ext>
            </p:extLst>
          </p:nvPr>
        </p:nvGraphicFramePr>
        <p:xfrm>
          <a:off x="259828" y="3639227"/>
          <a:ext cx="8624344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452"/>
                <a:gridCol w="3725892"/>
              </a:tblGrid>
              <a:tr h="2303476">
                <a:tc>
                  <a:txBody>
                    <a:bodyPr/>
                    <a:lstStyle/>
                    <a:p>
                      <a:pPr marL="640080" lvl="1" eaLnBrk="1" fontAlgn="auto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1,2,…,m; j=1,2,…,d</a:t>
                      </a:r>
                    </a:p>
                    <a:p>
                      <a:pPr marL="640080" lvl="1" eaLnBrk="1" fontAlgn="auto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endParaRPr lang="en-US" sz="18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0080" lvl="1" eaLnBrk="1" fontAlgn="auto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18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0080" lvl="1" eaLnBrk="1" fontAlgn="auto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k: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18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0080" lvl="1" eaLnBrk="1" fontAlgn="auto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0" i="1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i,j</a:t>
                      </a:r>
                      <a:r>
                        <a:rPr lang="en-US" sz="1800" b="0" i="1" baseline="30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lvl="1" eaLnBrk="1" fontAlgn="auto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800" b="0" i="1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i,j</a:t>
                      </a:r>
                      <a:r>
                        <a:rPr lang="en-US" sz="1800" b="0" i="1" baseline="30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</a:t>
                      </a:r>
                    </a:p>
                    <a:p>
                      <a:pPr marL="640080" lvl="1" eaLnBrk="1" fontAlgn="auto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w: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18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0080" lvl="1" eaLnBrk="1" fontAlgn="auto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endParaRPr lang="en-US" sz="18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0080" lvl="1" eaLnBrk="1" fontAlgn="auto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</a:t>
                      </a:r>
                      <a:r>
                        <a:rPr lang="en-US" sz="18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ngẫu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2548180"/>
            <a:ext cx="8458200" cy="352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 vòng lặp thứ k:</a:t>
            </a:r>
          </a:p>
          <a:p>
            <a:pPr marL="0" lvl="1">
              <a:spcAft>
                <a:spcPts val="300"/>
              </a:spcAft>
              <a:buClr>
                <a:schemeClr val="accent1"/>
              </a:buClr>
              <a:buSzPct val="70000"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(X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 f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Pbest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Pbest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k+1 </a:t>
            </a:r>
            <a:endParaRPr lang="en-US" sz="2800" i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Pbest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Pbest</a:t>
            </a:r>
            <a:r>
              <a:rPr 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i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Aft>
                <a:spcPts val="300"/>
              </a:spcAft>
              <a:buClr>
                <a:schemeClr val="accent1"/>
              </a:buClr>
              <a:buSzPct val="70000"/>
            </a:pPr>
            <a:endParaRPr lang="en-US" sz="28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Aft>
                <a:spcPts val="300"/>
              </a:spcAft>
              <a:buClr>
                <a:schemeClr val="accent1"/>
              </a:buClr>
              <a:buSzPct val="70000"/>
            </a:pPr>
            <a:endParaRPr lang="en-US" sz="2800" i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 f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Gbest</a:t>
            </a:r>
            <a:r>
              <a:rPr lang="en-US" sz="28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Gbest</a:t>
            </a:r>
            <a:r>
              <a:rPr lang="en-US" sz="28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else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Gbest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Gbest</a:t>
            </a:r>
            <a:r>
              <a:rPr lang="en-US" sz="28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8600" y="1511685"/>
            <a:ext cx="868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lvl="1" indent="-2921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Pbest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Gbest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95288" y="188640"/>
            <a:ext cx="8229600" cy="8478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PSO: </a:t>
            </a:r>
            <a:r>
              <a:rPr lang="pt-PT" sz="36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endParaRPr lang="pt-PT" sz="3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46779"/>
              </p:ext>
            </p:extLst>
          </p:nvPr>
        </p:nvGraphicFramePr>
        <p:xfrm>
          <a:off x="4211960" y="182980"/>
          <a:ext cx="3672408" cy="649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r:id="rId4" imgW="2217526" imgH="4572094" progId="Visio.Drawing.15">
                  <p:embed/>
                </p:oleObj>
              </mc:Choice>
              <mc:Fallback>
                <p:oleObj r:id="rId4" imgW="2217526" imgH="457209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82980"/>
                        <a:ext cx="3672408" cy="6494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182980"/>
            <a:ext cx="3888432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indent="0" algn="ctr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t-PT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PSO: </a:t>
            </a:r>
          </a:p>
          <a:p>
            <a:pPr marL="54864" indent="0" algn="ctr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t-PT" sz="3200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thuật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5941" y="3244334"/>
            <a:ext cx="211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PID-PSO: 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</a:t>
            </a:r>
          </a:p>
        </p:txBody>
      </p:sp>
    </p:spTree>
    <p:extLst>
      <p:ext uri="{BB962C8B-B14F-4D97-AF65-F5344CB8AC3E}">
        <p14:creationId xmlns:p14="http://schemas.microsoft.com/office/powerpoint/2010/main" val="12886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4769</TotalTime>
  <Words>1148</Words>
  <Application>Microsoft Office PowerPoint</Application>
  <PresentationFormat>On-screen Show (4:3)</PresentationFormat>
  <Paragraphs>160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Lucida Sans Unicode</vt:lpstr>
      <vt:lpstr>Rockwell</vt:lpstr>
      <vt:lpstr>Times New Roman</vt:lpstr>
      <vt:lpstr>Wingdings 2</vt:lpstr>
      <vt:lpstr>Fundição</vt:lpstr>
      <vt:lpstr>Equation</vt:lpstr>
      <vt:lpstr>Microsoft Visio Drawing</vt:lpstr>
      <vt:lpstr>Thuật toán tối ưu bầy đàn (PSO) và ứng dụng xác định thông số bộ PID trong điều khiển tốc độ ĐCKĐB 3 pha</vt:lpstr>
      <vt:lpstr>Đặt vấn đề</vt:lpstr>
      <vt:lpstr>Đặt vấn đề</vt:lpstr>
      <vt:lpstr>Nội dung</vt:lpstr>
      <vt:lpstr>Giới thiệu về PSO: Khái niệm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Thuật toán bầy đàn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Particle Swarm Optimization Algorithm</dc:title>
  <dc:creator>Andry</dc:creator>
  <cp:lastModifiedBy>hoangthom</cp:lastModifiedBy>
  <cp:revision>319</cp:revision>
  <dcterms:created xsi:type="dcterms:W3CDTF">2011-01-05T13:26:41Z</dcterms:created>
  <dcterms:modified xsi:type="dcterms:W3CDTF">2018-05-31T14:11:50Z</dcterms:modified>
</cp:coreProperties>
</file>