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7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11" r:id="rId22"/>
    <p:sldId id="308" r:id="rId23"/>
    <p:sldId id="309" r:id="rId24"/>
    <p:sldId id="312" r:id="rId25"/>
    <p:sldId id="313" r:id="rId26"/>
    <p:sldId id="310" r:id="rId27"/>
    <p:sldId id="307" r:id="rId28"/>
    <p:sldId id="315" r:id="rId29"/>
    <p:sldId id="316" r:id="rId30"/>
    <p:sldId id="317" r:id="rId31"/>
    <p:sldId id="321" r:id="rId32"/>
    <p:sldId id="319" r:id="rId33"/>
    <p:sldId id="320" r:id="rId34"/>
    <p:sldId id="318" r:id="rId35"/>
    <p:sldId id="322" r:id="rId36"/>
    <p:sldId id="323" r:id="rId37"/>
    <p:sldId id="324" r:id="rId38"/>
    <p:sldId id="325" r:id="rId39"/>
    <p:sldId id="326" r:id="rId40"/>
    <p:sldId id="327" r:id="rId41"/>
    <p:sldId id="27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76" d="100"/>
          <a:sy n="76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90BE4-60C3-4436-9ED6-3D9E399305BC}" type="datetimeFigureOut">
              <a:rPr lang="vi-VN" smtClean="0"/>
              <a:pPr/>
              <a:t>24/06/2012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82BF2-BF46-4F6A-A227-47F11F6880F1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182BF2-BF46-4F6A-A227-47F11F6880F1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75" y="0"/>
            <a:ext cx="6337300" cy="3276600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2809875" cy="3352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1063"/>
            <a:ext cx="2871788" cy="3436937"/>
          </a:xfrm>
          <a:prstGeom prst="rect">
            <a:avLst/>
          </a:prstGeom>
          <a:noFill/>
        </p:spPr>
      </p:pic>
      <p:sp>
        <p:nvSpPr>
          <p:cNvPr id="3096" name="Rectangle 24"/>
          <p:cNvSpPr>
            <a:spLocks noChangeArrowheads="1"/>
          </p:cNvSpPr>
          <p:nvPr/>
        </p:nvSpPr>
        <p:spPr bwMode="black">
          <a:xfrm>
            <a:off x="0" y="3276600"/>
            <a:ext cx="8839200" cy="152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786063" y="3443288"/>
            <a:ext cx="6357937" cy="3429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black">
          <a:xfrm>
            <a:off x="2786063" y="3276600"/>
            <a:ext cx="6357937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3352800"/>
            <a:ext cx="5867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35300" y="5029200"/>
            <a:ext cx="46482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14800" y="6505575"/>
            <a:ext cx="2133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08750"/>
            <a:ext cx="2895600" cy="168275"/>
          </a:xfrm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endParaRPr lang="vi-V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32575" y="6492875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fld id="{BBBE84BB-A198-46AD-B72A-047C0E34D1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228600" y="228600"/>
            <a:ext cx="1447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700" b="1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01F117-7BDA-40B6-8128-A82E40F716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171450"/>
            <a:ext cx="1962150" cy="6170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71450"/>
            <a:ext cx="5734050" cy="6170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CAD989-34FE-4823-931C-94110D0172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898525"/>
            <a:ext cx="7848600" cy="5443538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248400" y="6443663"/>
            <a:ext cx="2514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9600" y="6443663"/>
            <a:ext cx="1524000" cy="320675"/>
          </a:xfrm>
        </p:spPr>
        <p:txBody>
          <a:bodyPr/>
          <a:lstStyle>
            <a:lvl1pPr>
              <a:defRPr/>
            </a:lvl1pPr>
          </a:lstStyle>
          <a:p>
            <a:fld id="{EC8CCF7D-E0ED-434D-900F-0C0DC36AE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3B3D55-3DEC-4EFA-B672-0DC8E714BF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CFFF73-0BC0-4E53-A401-64AE8DC57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898525"/>
            <a:ext cx="3848100" cy="5443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858571-E922-4E6B-BFC1-AA34F6E5EC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AFFF15-60CF-4395-8C41-2AF0CDE4A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1DBABA-249C-4903-84CA-3379ED6424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146158-937C-4848-A149-A976843AB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F815D-2198-4A5B-966A-A667454235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2AA748-E732-44F4-B042-3C82573C8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762000"/>
            <a:ext cx="847725" cy="6096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898525"/>
            <a:ext cx="7848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43663"/>
            <a:ext cx="2514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19600" y="6443663"/>
            <a:ext cx="152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fld id="{B00EEA34-F3B7-49B8-B6F8-CF4D33785A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866775" y="17145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28675" cy="762000"/>
          </a:xfrm>
          <a:prstGeom prst="rect">
            <a:avLst/>
          </a:prstGeom>
          <a:noFill/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 rot="16200000">
            <a:off x="-444500" y="5453063"/>
            <a:ext cx="2230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NĂM 2011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78144" y="214290"/>
            <a:ext cx="5965856" cy="2357454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TỔNG QUAN 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THỊ TRƯỜNG BẢO </a:t>
            </a:r>
            <a:r>
              <a:rPr lang="en-US" sz="4400" b="1" dirty="0" err="1" smtClean="0">
                <a:solidFill>
                  <a:srgbClr val="FFFF00"/>
                </a:solidFill>
              </a:rPr>
              <a:t>HiỂM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ViỆT</a:t>
            </a:r>
            <a:r>
              <a:rPr lang="en-US" sz="4400" b="1" dirty="0" smtClean="0">
                <a:solidFill>
                  <a:srgbClr val="FFFF00"/>
                </a:solidFill>
              </a:rPr>
              <a:t> NAM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605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000504"/>
            <a:ext cx="321471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2748" y="4000504"/>
            <a:ext cx="3141252" cy="28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736"/>
            <a:ext cx="1633523" cy="4214842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xe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cơ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giới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928670"/>
            <a:ext cx="304798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928670"/>
            <a:ext cx="321471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cơi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214423"/>
            <a:ext cx="7929618" cy="4214841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6.134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trưởng</a:t>
            </a:r>
            <a:r>
              <a:rPr lang="en-US" sz="2400" b="0" dirty="0" smtClean="0"/>
              <a:t> 13%,</a:t>
            </a:r>
          </a:p>
          <a:p>
            <a:pPr algn="just"/>
            <a:r>
              <a:rPr lang="en-US" sz="2400" b="0" dirty="0" err="1" smtClean="0"/>
              <a:t>Giải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3.188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51%. </a:t>
            </a:r>
          </a:p>
          <a:p>
            <a:pPr algn="just"/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1.515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PJICO 910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PVI 566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565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PTI 524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</a:p>
          <a:p>
            <a:pPr algn="just"/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rủi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Phú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Hưng</a:t>
            </a:r>
            <a:r>
              <a:rPr lang="en-US" sz="2400" b="0" dirty="0" smtClean="0"/>
              <a:t> 308%,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Long 72%, ABIC 65%, AAA 59%,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Không</a:t>
            </a:r>
            <a:r>
              <a:rPr lang="en-US" sz="2400" b="0" dirty="0" smtClean="0"/>
              <a:t> 55%.</a:t>
            </a:r>
            <a:endParaRPr lang="vi-VN" sz="2400" b="0" dirty="0" smtClean="0"/>
          </a:p>
          <a:p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860"/>
            <a:ext cx="7848600" cy="414340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buộc</a:t>
            </a:r>
            <a:r>
              <a:rPr lang="en-US" sz="2400" b="0" dirty="0" smtClean="0"/>
              <a:t> TNDS </a:t>
            </a:r>
            <a:r>
              <a:rPr lang="en-US" sz="2400" b="0" dirty="0" err="1" smtClean="0"/>
              <a:t>chủ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1.188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</a:p>
          <a:p>
            <a:pPr>
              <a:buNone/>
            </a:pPr>
            <a:endParaRPr lang="en-US" sz="2400" b="0" dirty="0" smtClean="0"/>
          </a:p>
          <a:p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325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Pjico</a:t>
            </a:r>
            <a:r>
              <a:rPr lang="en-US" sz="2400" b="0" dirty="0" smtClean="0"/>
              <a:t> 244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188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PTI 131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Tổng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3.188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51%. </a:t>
            </a:r>
          </a:p>
          <a:p>
            <a:pPr>
              <a:buNone/>
            </a:pPr>
            <a:endParaRPr lang="en-US" sz="2400" b="0" dirty="0" smtClean="0"/>
          </a:p>
          <a:p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Phú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Hưng</a:t>
            </a:r>
            <a:r>
              <a:rPr lang="en-US" sz="2400" b="0" dirty="0" smtClean="0"/>
              <a:t> 661%, MSIG 77%, UIC 85%.</a:t>
            </a:r>
            <a:endParaRPr lang="vi-VN" sz="2400" b="0" dirty="0" smtClean="0"/>
          </a:p>
          <a:p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cơi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endParaRPr lang="vi-V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85925"/>
            <a:ext cx="7848600" cy="328614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hội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Nam </a:t>
            </a:r>
            <a:r>
              <a:rPr lang="en-US" sz="2400" b="0" dirty="0" err="1" smtClean="0"/>
              <a:t>phối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hợp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Cảnh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đào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tạo</a:t>
            </a:r>
            <a:r>
              <a:rPr lang="en-US" sz="2400" b="0" dirty="0" smtClean="0"/>
              <a:t> 2 </a:t>
            </a:r>
            <a:r>
              <a:rPr lang="en-US" sz="2400" b="0" dirty="0" err="1" smtClean="0"/>
              <a:t>lớp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giám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định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xử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tai </a:t>
            </a:r>
            <a:r>
              <a:rPr lang="en-US" sz="2400" b="0" dirty="0" err="1" smtClean="0"/>
              <a:t>nạn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thập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hồ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sơ</a:t>
            </a:r>
            <a:r>
              <a:rPr lang="en-US" sz="2400" b="0" dirty="0" smtClean="0"/>
              <a:t> tai </a:t>
            </a:r>
            <a:r>
              <a:rPr lang="en-US" sz="2400" b="0" dirty="0" err="1" smtClean="0"/>
              <a:t>nạn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250 </a:t>
            </a:r>
            <a:r>
              <a:rPr lang="en-US" sz="2400" b="0" dirty="0" err="1" smtClean="0"/>
              <a:t>cán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. </a:t>
            </a:r>
          </a:p>
          <a:p>
            <a:pPr algn="just"/>
            <a:r>
              <a:rPr lang="en-US" sz="2400" b="0" dirty="0" err="1" smtClean="0"/>
              <a:t>Nhiều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trung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tâm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vụ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sóc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24h/ 7 </a:t>
            </a:r>
            <a:r>
              <a:rPr lang="en-US" sz="2400" b="0" dirty="0" err="1" smtClean="0"/>
              <a:t>ngày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tuần</a:t>
            </a:r>
            <a:r>
              <a:rPr lang="en-US" sz="2400" b="0" dirty="0" smtClean="0"/>
              <a:t>.</a:t>
            </a:r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r>
              <a:rPr lang="en-US" dirty="0" smtClean="0"/>
              <a:t> </a:t>
            </a:r>
            <a:r>
              <a:rPr lang="en-US" dirty="0" err="1" smtClean="0"/>
              <a:t>cơi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endParaRPr lang="vi-VN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857232"/>
            <a:ext cx="2347903" cy="5429288"/>
          </a:xfrm>
          <a:solidFill>
            <a:srgbClr val="92D050"/>
          </a:solidFill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err="1" smtClean="0">
                <a:solidFill>
                  <a:srgbClr val="FF0000"/>
                </a:solidFill>
              </a:rPr>
              <a:t>Bảo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hiểm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tài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sản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kỹ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thuật</a:t>
            </a: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/>
            </a:r>
            <a:br>
              <a:rPr lang="en-US" sz="4800" dirty="0" smtClean="0">
                <a:solidFill>
                  <a:srgbClr val="FF0000"/>
                </a:solidFill>
              </a:rPr>
            </a:br>
            <a:endParaRPr lang="vi-VN" sz="4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557216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1545"/>
            <a:ext cx="7848600" cy="5270517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thiệt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5.034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trưởng</a:t>
            </a:r>
            <a:r>
              <a:rPr lang="en-US" sz="2400" b="0" dirty="0" smtClean="0"/>
              <a:t> 24%.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PVI 2.218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379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242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BIC 186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PTI 165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gốc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949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18%.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Baoviet</a:t>
            </a:r>
            <a:r>
              <a:rPr lang="en-US" sz="2400" b="0" dirty="0" smtClean="0"/>
              <a:t> Tokyo Marine 131%, BIC 45%, AAA 37%.</a:t>
            </a:r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857232"/>
            <a:ext cx="300039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857232"/>
            <a:ext cx="313849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6775" y="857232"/>
            <a:ext cx="1919275" cy="57150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sức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khỏe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tai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nạn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con </a:t>
            </a:r>
            <a:r>
              <a:rPr lang="en-US" sz="3600" dirty="0" err="1" smtClean="0">
                <a:solidFill>
                  <a:srgbClr val="FF0000"/>
                </a:solidFill>
              </a:rPr>
              <a:t>người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vi-VN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277225" cy="563563"/>
          </a:xfrm>
        </p:spPr>
        <p:txBody>
          <a:bodyPr/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tai </a:t>
            </a:r>
            <a:r>
              <a:rPr lang="en-US" sz="2400" dirty="0" err="1" smtClean="0"/>
              <a:t>nạn</a:t>
            </a:r>
            <a:r>
              <a:rPr lang="en-US" sz="2400" dirty="0" smtClean="0"/>
              <a:t> con </a:t>
            </a:r>
            <a:r>
              <a:rPr lang="en-US" sz="2400" dirty="0" err="1" smtClean="0"/>
              <a:t>người</a:t>
            </a: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485778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sức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khỏe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và</a:t>
            </a:r>
            <a:r>
              <a:rPr lang="en-US" sz="1800" b="0" dirty="0" smtClean="0"/>
              <a:t> tai </a:t>
            </a:r>
            <a:r>
              <a:rPr lang="en-US" sz="1800" b="0" dirty="0" err="1" smtClean="0"/>
              <a:t>nạn</a:t>
            </a:r>
            <a:r>
              <a:rPr lang="en-US" sz="1800" b="0" dirty="0" smtClean="0"/>
              <a:t> con </a:t>
            </a:r>
            <a:r>
              <a:rPr lang="en-US" sz="1800" b="0" dirty="0" err="1" smtClean="0"/>
              <a:t>người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đạt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doanh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thu</a:t>
            </a:r>
            <a:r>
              <a:rPr lang="en-US" sz="1800" b="0" dirty="0" smtClean="0"/>
              <a:t> 3.323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tăng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trưởng</a:t>
            </a:r>
            <a:r>
              <a:rPr lang="en-US" sz="1800" b="0" dirty="0" smtClean="0"/>
              <a:t> 34%. </a:t>
            </a:r>
          </a:p>
          <a:p>
            <a:endParaRPr lang="en-US" sz="1800" b="0" dirty="0" smtClean="0"/>
          </a:p>
          <a:p>
            <a:r>
              <a:rPr lang="en-US" sz="1800" b="0" dirty="0" err="1" smtClean="0"/>
              <a:t>Dẫn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đầu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doanh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là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Việt</a:t>
            </a:r>
            <a:r>
              <a:rPr lang="en-US" sz="1800" b="0" dirty="0" smtClean="0"/>
              <a:t> 1.372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Minh 627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PVI 209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PTI 184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PJICO 160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. </a:t>
            </a:r>
          </a:p>
          <a:p>
            <a:endParaRPr lang="en-US" sz="1800" b="0" dirty="0" smtClean="0"/>
          </a:p>
          <a:p>
            <a:r>
              <a:rPr lang="en-US" sz="1800" b="0" dirty="0" err="1" smtClean="0"/>
              <a:t>Số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tiền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giải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quyết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bồi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thường</a:t>
            </a:r>
            <a:r>
              <a:rPr lang="en-US" sz="1800" b="0" dirty="0" smtClean="0"/>
              <a:t> 1.431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chiếm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lệ</a:t>
            </a:r>
            <a:r>
              <a:rPr lang="en-US" sz="1800" b="0" dirty="0" smtClean="0"/>
              <a:t> 43%. </a:t>
            </a:r>
          </a:p>
          <a:p>
            <a:endParaRPr lang="en-US" sz="1800" b="0" dirty="0" smtClean="0"/>
          </a:p>
          <a:p>
            <a:r>
              <a:rPr lang="en-US" sz="1800" b="0" dirty="0" err="1" smtClean="0"/>
              <a:t>Các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doanh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nghiệp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có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lệ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bồi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thường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cao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là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Long 90%, </a:t>
            </a:r>
            <a:r>
              <a:rPr lang="en-US" sz="1800" b="0" dirty="0" err="1" smtClean="0"/>
              <a:t>Fubon</a:t>
            </a:r>
            <a:r>
              <a:rPr lang="en-US" sz="1800" b="0" dirty="0" smtClean="0"/>
              <a:t> 63%, </a:t>
            </a:r>
            <a:r>
              <a:rPr lang="en-US" sz="1800" b="0" dirty="0" err="1" smtClean="0"/>
              <a:t>Hàng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Không</a:t>
            </a:r>
            <a:r>
              <a:rPr lang="en-US" sz="1800" b="0" dirty="0" smtClean="0"/>
              <a:t> 57%, </a:t>
            </a:r>
            <a:r>
              <a:rPr lang="en-US" sz="1800" b="0" dirty="0" err="1" smtClean="0"/>
              <a:t>Hùng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Vương</a:t>
            </a:r>
            <a:r>
              <a:rPr lang="en-US" sz="1800" b="0" dirty="0" smtClean="0"/>
              <a:t> 54%, PJICO 47%. </a:t>
            </a:r>
          </a:p>
          <a:p>
            <a:endParaRPr lang="en-US" sz="1800" b="0" dirty="0" smtClean="0"/>
          </a:p>
          <a:p>
            <a:r>
              <a:rPr lang="en-US" sz="1800" b="0" dirty="0" err="1" smtClean="0"/>
              <a:t>Nhiều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sản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phẩm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sức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khỏe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được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các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doanh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nghiệp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đưa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ra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thị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trường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hấp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dẫn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với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cầu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xã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hội</a:t>
            </a:r>
            <a:r>
              <a:rPr lang="en-US" sz="1800" b="0" dirty="0" smtClean="0"/>
              <a:t>.</a:t>
            </a:r>
            <a:endParaRPr lang="vi-VN" sz="1800" b="0" dirty="0" smtClean="0"/>
          </a:p>
          <a:p>
            <a:endParaRPr lang="vi-VN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859"/>
            <a:ext cx="7848600" cy="450059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1800" b="0" dirty="0" err="1" smtClean="0"/>
              <a:t>Hiện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tượng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trục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lợi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đang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đặt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các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doanh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nghiệp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phải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có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biện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pháp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quản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lý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chặt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chẽ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ngăn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chặn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kịp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thời</a:t>
            </a:r>
            <a:r>
              <a:rPr lang="en-US" sz="1800" b="0" dirty="0" smtClean="0"/>
              <a:t>. </a:t>
            </a:r>
          </a:p>
          <a:p>
            <a:endParaRPr lang="en-US" sz="1800" b="0" dirty="0" smtClean="0"/>
          </a:p>
          <a:p>
            <a:pPr algn="just"/>
            <a:r>
              <a:rPr lang="en-US" sz="1800" b="0" dirty="0" smtClean="0"/>
              <a:t>Do </a:t>
            </a:r>
            <a:r>
              <a:rPr lang="en-US" sz="1800" b="0" dirty="0" err="1" smtClean="0"/>
              <a:t>thiếu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việc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làm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nhiều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người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lao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động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mua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theo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mức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trách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nhiệm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khoán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bồi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thường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theo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số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ngày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nằm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viện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không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quá</a:t>
            </a:r>
            <a:r>
              <a:rPr lang="en-US" sz="1800" b="0" dirty="0" smtClean="0"/>
              <a:t> 60 </a:t>
            </a:r>
            <a:r>
              <a:rPr lang="en-US" sz="1800" b="0" dirty="0" err="1" smtClean="0"/>
              <a:t>ngày</a:t>
            </a:r>
            <a:r>
              <a:rPr lang="en-US" sz="1800" b="0" dirty="0" smtClean="0"/>
              <a:t> / </a:t>
            </a:r>
            <a:r>
              <a:rPr lang="en-US" sz="1800" b="0" dirty="0" err="1" smtClean="0"/>
              <a:t>năm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tranh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thủ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làm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thủ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tục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nhập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viện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tại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cơ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sở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điều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trị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quen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biết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để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hưởng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lợi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. </a:t>
            </a:r>
          </a:p>
          <a:p>
            <a:endParaRPr lang="en-US" sz="1800" b="0" dirty="0" smtClean="0"/>
          </a:p>
          <a:p>
            <a:pPr algn="just"/>
            <a:r>
              <a:rPr lang="en-US" sz="1800" b="0" dirty="0" err="1" smtClean="0"/>
              <a:t>Nhiều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người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mua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sóc</a:t>
            </a:r>
            <a:r>
              <a:rPr lang="en-US" sz="1800" b="0" dirty="0" smtClean="0"/>
              <a:t> y </a:t>
            </a:r>
            <a:r>
              <a:rPr lang="en-US" sz="1800" b="0" dirty="0" err="1" smtClean="0"/>
              <a:t>tế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chế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độ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cao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trục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lợi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bằng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cách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mượn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thẻ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khám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chữa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bệnh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thân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quen</a:t>
            </a:r>
            <a:r>
              <a:rPr lang="en-US" sz="1800" b="0" dirty="0" smtClean="0"/>
              <a:t> y </a:t>
            </a:r>
            <a:r>
              <a:rPr lang="en-US" sz="1800" b="0" dirty="0" err="1" smtClean="0"/>
              <a:t>bác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sĩ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để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có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được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hóa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đơn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điều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trị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thuốc</a:t>
            </a:r>
            <a:r>
              <a:rPr lang="en-US" sz="1800" b="0" dirty="0" smtClean="0"/>
              <a:t> men (</a:t>
            </a:r>
            <a:r>
              <a:rPr lang="en-US" sz="1800" b="0" dirty="0" err="1" smtClean="0"/>
              <a:t>kể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thuốc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bổ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thực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phẩm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chức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năng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chăm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sóc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sắc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đẹp</a:t>
            </a:r>
            <a:r>
              <a:rPr lang="en-US" sz="1800" b="0" dirty="0" smtClean="0"/>
              <a:t>) </a:t>
            </a:r>
            <a:r>
              <a:rPr lang="en-US" sz="1800" b="0" dirty="0" err="1" smtClean="0"/>
              <a:t>để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đòi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tiền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endParaRPr lang="vi-VN" sz="1800" b="0" dirty="0" smtClean="0"/>
          </a:p>
          <a:p>
            <a:endParaRPr lang="vi-VN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4" y="171450"/>
            <a:ext cx="8277225" cy="563563"/>
          </a:xfrm>
        </p:spPr>
        <p:txBody>
          <a:bodyPr/>
          <a:lstStyle/>
          <a:p>
            <a:r>
              <a:rPr lang="en-US" sz="2400" dirty="0" smtClean="0"/>
              <a:t>3.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 smtClean="0"/>
              <a:t>sức</a:t>
            </a:r>
            <a:r>
              <a:rPr lang="en-US" sz="2400" dirty="0" smtClean="0"/>
              <a:t> </a:t>
            </a:r>
            <a:r>
              <a:rPr lang="en-US" sz="2400" dirty="0" err="1" smtClean="0"/>
              <a:t>khỏe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tai </a:t>
            </a:r>
            <a:r>
              <a:rPr lang="en-US" sz="2400" dirty="0" err="1" smtClean="0"/>
              <a:t>nạn</a:t>
            </a:r>
            <a:r>
              <a:rPr lang="en-US" sz="2400" dirty="0" smtClean="0"/>
              <a:t> con </a:t>
            </a:r>
            <a:r>
              <a:rPr lang="en-US" sz="2400" dirty="0" err="1" smtClean="0"/>
              <a:t>người</a:t>
            </a:r>
            <a:endParaRPr lang="vi-VN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785794"/>
            <a:ext cx="1990713" cy="5214974"/>
          </a:xfrm>
          <a:solidFill>
            <a:srgbClr val="00B0F0"/>
          </a:solidFill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Bảo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hiểm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thân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tàu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và</a:t>
            </a:r>
            <a:r>
              <a:rPr lang="en-US" sz="3600" dirty="0" smtClean="0">
                <a:solidFill>
                  <a:srgbClr val="FF0000"/>
                </a:solidFill>
              </a:rPr>
              <a:t> TNDS </a:t>
            </a:r>
            <a:r>
              <a:rPr lang="en-US" sz="3600" dirty="0" err="1" smtClean="0">
                <a:solidFill>
                  <a:srgbClr val="FF0000"/>
                </a:solidFill>
              </a:rPr>
              <a:t>chủ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err="1" smtClean="0">
                <a:solidFill>
                  <a:srgbClr val="FF0000"/>
                </a:solidFill>
              </a:rPr>
              <a:t>tàu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0826" y="785794"/>
            <a:ext cx="228601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357562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785794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Company Logo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NÔI DUNG BÁO CÁO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2514600" y="1905000"/>
            <a:ext cx="4772025" cy="685800"/>
            <a:chOff x="1296" y="1824"/>
            <a:chExt cx="300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Tổng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quan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về</a:t>
              </a:r>
              <a:r>
                <a:rPr lang="en-US" b="1" dirty="0" smtClean="0">
                  <a:solidFill>
                    <a:schemeClr val="bg1"/>
                  </a:solidFill>
                </a:rPr>
                <a:t> KTXH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2514600" y="2743200"/>
            <a:ext cx="4724400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phi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2514600" y="3581400"/>
            <a:ext cx="4724400" cy="685800"/>
            <a:chOff x="1296" y="1824"/>
            <a:chExt cx="2976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2514600" y="4495800"/>
            <a:ext cx="4724400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Dự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báo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thị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trường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năm</a:t>
              </a:r>
              <a:r>
                <a:rPr lang="en-US" b="1" dirty="0" smtClean="0">
                  <a:solidFill>
                    <a:schemeClr val="bg1"/>
                  </a:solidFill>
                </a:rPr>
                <a:t> 2012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8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8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8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93657"/>
            <a:ext cx="7391400" cy="735013"/>
          </a:xfrm>
        </p:spPr>
        <p:txBody>
          <a:bodyPr/>
          <a:lstStyle/>
          <a:p>
            <a:r>
              <a:rPr lang="en-US" sz="2400" dirty="0" smtClean="0"/>
              <a:t>4. 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tàu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TNDS </a:t>
            </a:r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tàu</a:t>
            </a:r>
            <a:r>
              <a:rPr lang="en-US" sz="2400" dirty="0" smtClean="0"/>
              <a:t> 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528641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TNDS </a:t>
            </a:r>
            <a:r>
              <a:rPr lang="en-US" sz="2400" b="0" dirty="0" err="1" smtClean="0"/>
              <a:t>chủ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1.850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trưởng</a:t>
            </a:r>
            <a:r>
              <a:rPr lang="en-US" sz="2400" b="0" dirty="0" smtClean="0"/>
              <a:t> 1%..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về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gồm</a:t>
            </a:r>
            <a:r>
              <a:rPr lang="en-US" sz="2400" b="0" dirty="0" smtClean="0"/>
              <a:t> PVI 559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548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PJICO 235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224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1.068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chiếm</a:t>
            </a:r>
            <a:r>
              <a:rPr lang="en-US" sz="2400" b="0" dirty="0" smtClean="0"/>
              <a:t> 57%.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BIC 158%,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87%,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Long 77%,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56%, PJICO 45%.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1857388" cy="571504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BH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cháy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và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mọi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rủi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ro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tài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sản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vi-VN" sz="4000" dirty="0" smtClean="0">
                <a:solidFill>
                  <a:srgbClr val="FF0000"/>
                </a:solidFill>
              </a:rPr>
              <a:t/>
            </a:r>
            <a:br>
              <a:rPr lang="vi-VN" sz="4000" dirty="0" smtClean="0">
                <a:solidFill>
                  <a:srgbClr val="FF0000"/>
                </a:solidFill>
              </a:rPr>
            </a:b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785794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571876"/>
            <a:ext cx="307183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85794"/>
            <a:ext cx="285752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42852"/>
            <a:ext cx="7391400" cy="592161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5. 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 smtClean="0"/>
              <a:t>cháy</a:t>
            </a:r>
            <a:r>
              <a:rPr lang="en-US" sz="2400" dirty="0" smtClean="0"/>
              <a:t> </a:t>
            </a:r>
            <a:r>
              <a:rPr lang="en-US" sz="2400" dirty="0" err="1" smtClean="0"/>
              <a:t>nổ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rủi</a:t>
            </a:r>
            <a:r>
              <a:rPr lang="en-US" sz="2400" dirty="0" smtClean="0"/>
              <a:t> </a:t>
            </a:r>
            <a:r>
              <a:rPr lang="en-US" sz="2400" dirty="0" err="1" smtClean="0"/>
              <a:t>ro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21"/>
            <a:ext cx="7848600" cy="471490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cháy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nổ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mọi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rủi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tài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1.723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22% so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cùng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trước</a:t>
            </a:r>
            <a:r>
              <a:rPr lang="en-US" sz="2000" b="0" dirty="0" smtClean="0"/>
              <a:t>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Dẫn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đầu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gồm</a:t>
            </a:r>
            <a:r>
              <a:rPr lang="en-US" sz="2000" b="0" dirty="0" smtClean="0"/>
              <a:t> PVI 450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354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Minh 292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PJICO 156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Samsung </a:t>
            </a:r>
            <a:r>
              <a:rPr lang="en-US" sz="2000" b="0" dirty="0" err="1" smtClean="0"/>
              <a:t>Vina</a:t>
            </a:r>
            <a:r>
              <a:rPr lang="en-US" sz="2000" b="0" dirty="0" smtClean="0"/>
              <a:t> 119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Số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tiền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giải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quyết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940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54%.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gồm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Long 579%, PTI 384%, </a:t>
            </a:r>
            <a:r>
              <a:rPr lang="en-US" sz="2000" b="0" dirty="0" err="1" smtClean="0"/>
              <a:t>Phú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Hưng</a:t>
            </a:r>
            <a:r>
              <a:rPr lang="en-US" sz="2000" b="0" dirty="0" smtClean="0"/>
              <a:t> 126%,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Minh 117%, UIC 94%.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21"/>
            <a:ext cx="7848600" cy="464347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cháy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nổ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buộc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1.020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Minh 326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Pjico</a:t>
            </a:r>
            <a:r>
              <a:rPr lang="en-US" sz="2400" b="0" dirty="0" smtClean="0"/>
              <a:t> 154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90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PVI 51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toàn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248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24%. </a:t>
            </a:r>
          </a:p>
          <a:p>
            <a:pPr algn="just"/>
            <a:endParaRPr lang="en-US" sz="2400" b="0" dirty="0" smtClean="0"/>
          </a:p>
          <a:p>
            <a:pPr algn="just"/>
            <a:r>
              <a:rPr lang="en-US" sz="2400" b="0" dirty="0" smtClean="0"/>
              <a:t>DNBH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lệ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bồi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UIC 167%,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Ngân</a:t>
            </a:r>
            <a:r>
              <a:rPr lang="en-US" sz="2400" b="0" dirty="0" smtClean="0"/>
              <a:t> 80%, </a:t>
            </a:r>
            <a:r>
              <a:rPr lang="en-US" sz="2400" b="0" dirty="0" err="1" smtClean="0"/>
              <a:t>Toàn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Cầu</a:t>
            </a:r>
            <a:r>
              <a:rPr lang="en-US" sz="2400" b="0" dirty="0" smtClean="0"/>
              <a:t> 69%,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Long 62%.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42852"/>
            <a:ext cx="7391400" cy="592161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5. 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 smtClean="0"/>
              <a:t>cháy</a:t>
            </a:r>
            <a:r>
              <a:rPr lang="en-US" sz="2400" dirty="0" smtClean="0"/>
              <a:t> </a:t>
            </a:r>
            <a:r>
              <a:rPr lang="en-US" sz="2400" dirty="0" err="1" smtClean="0"/>
              <a:t>nổ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mọi</a:t>
            </a:r>
            <a:r>
              <a:rPr lang="en-US" sz="2400" dirty="0" smtClean="0"/>
              <a:t> </a:t>
            </a:r>
            <a:r>
              <a:rPr lang="en-US" sz="2400" dirty="0" err="1" smtClean="0"/>
              <a:t>rủi</a:t>
            </a:r>
            <a:r>
              <a:rPr lang="en-US" sz="2400" dirty="0" smtClean="0"/>
              <a:t> </a:t>
            </a:r>
            <a:r>
              <a:rPr lang="en-US" sz="2400" dirty="0" err="1" smtClean="0"/>
              <a:t>ro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vi-VN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2286016" cy="464347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Bảo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hiểm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hàng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hóa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vận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chuyển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857232"/>
            <a:ext cx="30241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857232"/>
            <a:ext cx="292895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757220"/>
          </a:xfrm>
        </p:spPr>
        <p:txBody>
          <a:bodyPr/>
          <a:lstStyle/>
          <a:p>
            <a:r>
              <a:rPr lang="en-US" sz="2800" dirty="0" smtClean="0"/>
              <a:t>6.   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hiểm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hóa</a:t>
            </a:r>
            <a:r>
              <a:rPr lang="en-US" sz="2800" dirty="0" smtClean="0"/>
              <a:t> </a:t>
            </a:r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 smtClean="0"/>
              <a:t>chuyển</a:t>
            </a:r>
            <a:r>
              <a:rPr lang="en-US" sz="2800" dirty="0" smtClean="0"/>
              <a:t> 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297"/>
            <a:ext cx="7848600" cy="457203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hóa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chuyển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1.783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43% </a:t>
            </a:r>
            <a:r>
              <a:rPr lang="en-US" sz="2000" b="0" dirty="0" err="1" smtClean="0"/>
              <a:t>phù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hợp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xuất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nhập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khẩu</a:t>
            </a:r>
            <a:r>
              <a:rPr lang="en-US" sz="2000" b="0" dirty="0" smtClean="0"/>
              <a:t>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DNBH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gồm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393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Samsung </a:t>
            </a:r>
            <a:r>
              <a:rPr lang="en-US" sz="2000" b="0" dirty="0" err="1" smtClean="0"/>
              <a:t>Vina</a:t>
            </a:r>
            <a:r>
              <a:rPr lang="en-US" sz="2000" b="0" dirty="0" smtClean="0"/>
              <a:t> 231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PJICO 195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PVI 177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Minh 133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chiếm</a:t>
            </a:r>
            <a:r>
              <a:rPr lang="en-US" sz="2000" b="0" dirty="0" smtClean="0"/>
              <a:t> 26% </a:t>
            </a:r>
            <a:r>
              <a:rPr lang="en-US" sz="2000" b="0" dirty="0" err="1" smtClean="0"/>
              <a:t>tương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đương</a:t>
            </a:r>
            <a:r>
              <a:rPr lang="en-US" sz="2000" b="0" dirty="0" smtClean="0"/>
              <a:t> 474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. </a:t>
            </a:r>
          </a:p>
          <a:p>
            <a:pPr algn="just"/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gồm</a:t>
            </a:r>
            <a:r>
              <a:rPr lang="en-US" sz="2000" b="0" dirty="0" smtClean="0"/>
              <a:t> BIC 92%,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Long 54%,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Ngân</a:t>
            </a:r>
            <a:r>
              <a:rPr lang="en-US" sz="2000" b="0" dirty="0" smtClean="0"/>
              <a:t> 49%.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514600" y="957250"/>
            <a:ext cx="4724400" cy="685800"/>
            <a:chOff x="1296" y="1824"/>
            <a:chExt cx="2976" cy="432"/>
          </a:xfrm>
        </p:grpSpPr>
        <p:sp>
          <p:nvSpPr>
            <p:cNvPr id="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>
                <a:solidFill>
                  <a:srgbClr val="FF0000"/>
                </a:solidFill>
              </a:endParaRPr>
            </a:p>
          </p:txBody>
        </p:sp>
        <p:sp>
          <p:nvSpPr>
            <p:cNvPr id="8" name="Text Box 5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rgbClr val="FF0000"/>
                  </a:solidFill>
                </a:rPr>
                <a:t>Bảo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hiểm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nhân</a:t>
              </a:r>
              <a:r>
                <a:rPr lang="en-US" b="1" dirty="0" smtClean="0">
                  <a:solidFill>
                    <a:srgbClr val="FF0000"/>
                  </a:solidFill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</a:rPr>
                <a:t>thọ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rgbClr val="FF0000"/>
                  </a:solidFill>
                </a:rPr>
                <a:t>3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242889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285992"/>
            <a:ext cx="278608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071678"/>
            <a:ext cx="27860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685782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r>
              <a:rPr lang="en-US" sz="2400" dirty="0" smtClean="0"/>
              <a:t>: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vi-V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143380"/>
            <a:ext cx="50006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838200" y="898525"/>
            <a:ext cx="8020080" cy="3387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thác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mới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đạt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880.928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phẩm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chính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tăng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7%,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Prudential 331.725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Việt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thọ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140.019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Manulife 95.394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240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Cơ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cấu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đồng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thác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mới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hỗn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41,3%;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kỳ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31,9%;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26%;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trọn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đời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kỳ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phẩm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bảo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hiểm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trả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tiền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định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kỳ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0,7%. </a:t>
            </a:r>
            <a:endParaRPr kumimoji="0" lang="vi-VN" sz="240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2.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hiểm</a:t>
            </a:r>
            <a:r>
              <a:rPr lang="en-US" sz="2800" dirty="0" smtClean="0"/>
              <a:t>: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519907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Tổng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nhiệm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DNBH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đang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nắm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giữ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465 </a:t>
            </a:r>
            <a:r>
              <a:rPr lang="en-US" sz="2000" b="0" dirty="0" err="1" smtClean="0"/>
              <a:t>nghìn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24% so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cùng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ngoái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nhiệm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của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chính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343 </a:t>
            </a:r>
            <a:r>
              <a:rPr lang="en-US" sz="2000" b="0" dirty="0" err="1" smtClean="0"/>
              <a:t>nghìn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35%, </a:t>
            </a:r>
            <a:r>
              <a:rPr lang="en-US" sz="2000" b="0" dirty="0" err="1" smtClean="0"/>
              <a:t>mức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nhiệm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của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phụ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122 </a:t>
            </a:r>
            <a:r>
              <a:rPr lang="en-US" sz="2000" b="0" dirty="0" err="1" smtClean="0"/>
              <a:t>nghìn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7%. </a:t>
            </a:r>
          </a:p>
          <a:p>
            <a:endParaRPr lang="en-US" sz="2000" b="0" dirty="0" smtClean="0"/>
          </a:p>
          <a:p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nhiệm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nhất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đầu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tư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169 </a:t>
            </a:r>
            <a:r>
              <a:rPr lang="en-US" sz="2000" b="0" dirty="0" err="1" smtClean="0"/>
              <a:t>ngàn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. </a:t>
            </a:r>
          </a:p>
          <a:p>
            <a:endParaRPr lang="en-US" sz="2000" b="0" dirty="0" smtClean="0"/>
          </a:p>
          <a:p>
            <a:endParaRPr lang="vi-VN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tổng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nhiệm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trên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: Prudential 139 </a:t>
            </a:r>
            <a:r>
              <a:rPr lang="en-US" sz="2000" b="0" dirty="0" err="1" smtClean="0"/>
              <a:t>ngàn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, Dai-</a:t>
            </a:r>
            <a:r>
              <a:rPr lang="en-US" sz="2000" b="0" dirty="0" err="1" smtClean="0"/>
              <a:t>ichi</a:t>
            </a:r>
            <a:r>
              <a:rPr lang="en-US" sz="2000" b="0" dirty="0" smtClean="0"/>
              <a:t> Life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ACE Life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72,5 </a:t>
            </a:r>
            <a:r>
              <a:rPr lang="en-US" sz="2000" b="0" dirty="0" err="1" smtClean="0"/>
              <a:t>ngàn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AIA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66 </a:t>
            </a:r>
            <a:r>
              <a:rPr lang="en-US" sz="2000" b="0" dirty="0" err="1" smtClean="0"/>
              <a:t>ngàn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.</a:t>
            </a:r>
            <a:endParaRPr lang="vi-VN" sz="2000" b="0" dirty="0" smtClean="0"/>
          </a:p>
          <a:p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3. </a:t>
            </a:r>
            <a:r>
              <a:rPr lang="en-US" sz="2800" dirty="0" err="1" smtClean="0"/>
              <a:t>Phí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hiểm</a:t>
            </a:r>
            <a:r>
              <a:rPr lang="en-US" sz="2800" dirty="0" smtClean="0"/>
              <a:t>: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478634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định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đầu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2011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4.565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23,5%, </a:t>
            </a:r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một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lần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52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2,7%. </a:t>
            </a:r>
          </a:p>
          <a:p>
            <a:endParaRPr lang="en-US" sz="2000" b="0" dirty="0" smtClean="0"/>
          </a:p>
          <a:p>
            <a:pPr algn="just"/>
            <a:r>
              <a:rPr lang="en-US" sz="2000" b="0" dirty="0" err="1" smtClean="0"/>
              <a:t>Tổng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4.617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23%,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Prudential 1.313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1.030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Manulife 537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.</a:t>
            </a:r>
          </a:p>
          <a:p>
            <a:pPr>
              <a:buNone/>
            </a:pPr>
            <a:endParaRPr lang="vi-VN" sz="2000" b="0" dirty="0" smtClean="0"/>
          </a:p>
          <a:p>
            <a:pPr algn="just"/>
            <a:r>
              <a:rPr lang="en-US" sz="2000" b="0" dirty="0" err="1" smtClean="0"/>
              <a:t>Tổng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toàn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16.025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16,2%,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Prudential 6.009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chiếm</a:t>
            </a:r>
            <a:r>
              <a:rPr lang="en-US" sz="2000" b="0" dirty="0" smtClean="0"/>
              <a:t> 37,5%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phần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4.515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chiếm</a:t>
            </a:r>
            <a:r>
              <a:rPr lang="en-US" sz="2000" b="0" dirty="0" smtClean="0"/>
              <a:t> 28,2%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phần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Manulife 1.778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chiếm</a:t>
            </a:r>
            <a:r>
              <a:rPr lang="en-US" sz="2000" b="0" dirty="0" smtClean="0"/>
              <a:t> 11,1%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phần</a:t>
            </a:r>
            <a:r>
              <a:rPr lang="en-US" sz="2000" b="0" dirty="0" smtClean="0"/>
              <a:t>.</a:t>
            </a:r>
            <a:endParaRPr lang="vi-VN" sz="2000" b="0" dirty="0" smtClean="0"/>
          </a:p>
          <a:p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0239"/>
            <a:ext cx="7848600" cy="3143273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1600" dirty="0" err="1" smtClean="0"/>
              <a:t>Năm</a:t>
            </a:r>
            <a:r>
              <a:rPr lang="en-US" sz="1600" dirty="0" smtClean="0"/>
              <a:t> 2011 </a:t>
            </a:r>
            <a:r>
              <a:rPr lang="en-US" sz="1600" dirty="0" err="1" smtClean="0"/>
              <a:t>nền</a:t>
            </a:r>
            <a:r>
              <a:rPr lang="en-US" sz="1600" dirty="0" smtClean="0"/>
              <a:t> </a:t>
            </a:r>
            <a:r>
              <a:rPr lang="en-US" sz="1600" dirty="0" err="1" smtClean="0"/>
              <a:t>kinh</a:t>
            </a:r>
            <a:r>
              <a:rPr lang="en-US" sz="1600" dirty="0" smtClean="0"/>
              <a:t> </a:t>
            </a:r>
            <a:r>
              <a:rPr lang="en-US" sz="1600" dirty="0" err="1" smtClean="0"/>
              <a:t>tế</a:t>
            </a:r>
            <a:r>
              <a:rPr lang="en-US" sz="1600" dirty="0" smtClean="0"/>
              <a:t> </a:t>
            </a:r>
            <a:r>
              <a:rPr lang="en-US" sz="1600" dirty="0" err="1" smtClean="0"/>
              <a:t>xã</a:t>
            </a:r>
            <a:r>
              <a:rPr lang="en-US" sz="1600" dirty="0" smtClean="0"/>
              <a:t> </a:t>
            </a:r>
            <a:r>
              <a:rPr lang="en-US" sz="1600" dirty="0" err="1" smtClean="0"/>
              <a:t>hội</a:t>
            </a:r>
            <a:r>
              <a:rPr lang="en-US" sz="1600" dirty="0" smtClean="0"/>
              <a:t> </a:t>
            </a:r>
            <a:r>
              <a:rPr lang="en-US" sz="1600" dirty="0" err="1" smtClean="0"/>
              <a:t>Việt</a:t>
            </a:r>
            <a:r>
              <a:rPr lang="en-US" sz="1600" dirty="0" smtClean="0"/>
              <a:t> Nam </a:t>
            </a:r>
            <a:r>
              <a:rPr lang="en-US" sz="1600" dirty="0" err="1" smtClean="0"/>
              <a:t>gặp</a:t>
            </a:r>
            <a:r>
              <a:rPr lang="en-US" sz="1600" dirty="0" smtClean="0"/>
              <a:t> </a:t>
            </a:r>
            <a:r>
              <a:rPr lang="en-US" sz="1600" dirty="0" err="1" smtClean="0"/>
              <a:t>nhiều</a:t>
            </a:r>
            <a:r>
              <a:rPr lang="en-US" sz="1600" dirty="0" smtClean="0"/>
              <a:t> </a:t>
            </a:r>
            <a:r>
              <a:rPr lang="en-US" sz="1600" dirty="0" err="1" smtClean="0"/>
              <a:t>khó</a:t>
            </a:r>
            <a:r>
              <a:rPr lang="en-US" sz="1600" dirty="0" smtClean="0"/>
              <a:t> </a:t>
            </a:r>
            <a:r>
              <a:rPr lang="en-US" sz="1600" dirty="0" err="1" smtClean="0"/>
              <a:t>khăn</a:t>
            </a:r>
            <a:r>
              <a:rPr lang="en-US" sz="1600" dirty="0" smtClean="0"/>
              <a:t> do </a:t>
            </a:r>
            <a:r>
              <a:rPr lang="en-US" sz="1600" dirty="0" err="1" smtClean="0"/>
              <a:t>lạm</a:t>
            </a:r>
            <a:r>
              <a:rPr lang="en-US" sz="1600" dirty="0" smtClean="0"/>
              <a:t> </a:t>
            </a:r>
            <a:r>
              <a:rPr lang="en-US" sz="1600" dirty="0" err="1" smtClean="0"/>
              <a:t>phát</a:t>
            </a:r>
            <a:r>
              <a:rPr lang="en-US" sz="1600" dirty="0" smtClean="0"/>
              <a:t> </a:t>
            </a:r>
            <a:r>
              <a:rPr lang="en-US" sz="1600" dirty="0" err="1" smtClean="0"/>
              <a:t>cao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ảnh</a:t>
            </a:r>
            <a:r>
              <a:rPr lang="en-US" sz="1600" dirty="0" smtClean="0"/>
              <a:t> </a:t>
            </a:r>
            <a:r>
              <a:rPr lang="en-US" sz="1600" dirty="0" err="1" smtClean="0"/>
              <a:t>hưởng</a:t>
            </a:r>
            <a:r>
              <a:rPr lang="en-US" sz="1600" dirty="0" smtClean="0"/>
              <a:t> </a:t>
            </a:r>
            <a:r>
              <a:rPr lang="en-US" sz="1600" dirty="0" err="1" smtClean="0"/>
              <a:t>của</a:t>
            </a:r>
            <a:r>
              <a:rPr lang="en-US" sz="1600" dirty="0" smtClean="0"/>
              <a:t> </a:t>
            </a:r>
            <a:r>
              <a:rPr lang="en-US" sz="1600" dirty="0" err="1" smtClean="0"/>
              <a:t>suy</a:t>
            </a:r>
            <a:r>
              <a:rPr lang="en-US" sz="1600" dirty="0" smtClean="0"/>
              <a:t> </a:t>
            </a:r>
            <a:r>
              <a:rPr lang="en-US" sz="1600" dirty="0" err="1" smtClean="0"/>
              <a:t>thoái</a:t>
            </a:r>
            <a:r>
              <a:rPr lang="en-US" sz="1600" dirty="0" smtClean="0"/>
              <a:t> </a:t>
            </a:r>
            <a:r>
              <a:rPr lang="en-US" sz="1600" dirty="0" err="1" smtClean="0"/>
              <a:t>kinh</a:t>
            </a:r>
            <a:r>
              <a:rPr lang="en-US" sz="1600" dirty="0" smtClean="0"/>
              <a:t> </a:t>
            </a:r>
            <a:r>
              <a:rPr lang="en-US" sz="1600" dirty="0" err="1" smtClean="0"/>
              <a:t>tế</a:t>
            </a:r>
            <a:r>
              <a:rPr lang="en-US" sz="1600" dirty="0" smtClean="0"/>
              <a:t> </a:t>
            </a:r>
            <a:r>
              <a:rPr lang="en-US" sz="1600" dirty="0" err="1" smtClean="0"/>
              <a:t>toàn</a:t>
            </a:r>
            <a:r>
              <a:rPr lang="en-US" sz="1600" dirty="0" smtClean="0"/>
              <a:t> </a:t>
            </a:r>
            <a:r>
              <a:rPr lang="en-US" sz="1600" dirty="0" err="1" smtClean="0"/>
              <a:t>cầu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sz="1600" dirty="0" smtClean="0"/>
          </a:p>
          <a:p>
            <a:pPr algn="just"/>
            <a:r>
              <a:rPr lang="en-US" sz="1600" dirty="0" err="1" smtClean="0"/>
              <a:t>Tăng</a:t>
            </a:r>
            <a:r>
              <a:rPr lang="en-US" sz="1600" dirty="0" smtClean="0"/>
              <a:t> </a:t>
            </a:r>
            <a:r>
              <a:rPr lang="en-US" sz="1600" dirty="0" err="1" smtClean="0"/>
              <a:t>trưởng</a:t>
            </a:r>
            <a:r>
              <a:rPr lang="en-US" sz="1600" dirty="0" smtClean="0"/>
              <a:t> GDP 5,89%, </a:t>
            </a:r>
            <a:r>
              <a:rPr lang="en-US" sz="1600" dirty="0" err="1" smtClean="0"/>
              <a:t>trong</a:t>
            </a:r>
            <a:r>
              <a:rPr lang="en-US" sz="1600" dirty="0" smtClean="0"/>
              <a:t> </a:t>
            </a:r>
            <a:r>
              <a:rPr lang="en-US" sz="1600" dirty="0" err="1" smtClean="0"/>
              <a:t>đó</a:t>
            </a:r>
            <a:r>
              <a:rPr lang="en-US" sz="1600" dirty="0" smtClean="0"/>
              <a:t> </a:t>
            </a:r>
            <a:r>
              <a:rPr lang="en-US" sz="1600" dirty="0" err="1" smtClean="0"/>
              <a:t>nông</a:t>
            </a:r>
            <a:r>
              <a:rPr lang="en-US" sz="1600" dirty="0" smtClean="0"/>
              <a:t> </a:t>
            </a:r>
            <a:r>
              <a:rPr lang="en-US" sz="1600" dirty="0" err="1" smtClean="0"/>
              <a:t>lâm</a:t>
            </a:r>
            <a:r>
              <a:rPr lang="en-US" sz="1600" dirty="0" smtClean="0"/>
              <a:t> </a:t>
            </a:r>
            <a:r>
              <a:rPr lang="en-US" sz="1600" dirty="0" err="1" smtClean="0"/>
              <a:t>ngư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4%, </a:t>
            </a:r>
            <a:r>
              <a:rPr lang="en-US" sz="1600" dirty="0" err="1" smtClean="0"/>
              <a:t>công</a:t>
            </a:r>
            <a:r>
              <a:rPr lang="en-US" sz="1600" dirty="0" smtClean="0"/>
              <a:t> </a:t>
            </a:r>
            <a:r>
              <a:rPr lang="en-US" sz="1600" dirty="0" err="1" smtClean="0"/>
              <a:t>nghiệp</a:t>
            </a:r>
            <a:r>
              <a:rPr lang="en-US" sz="1600" dirty="0" smtClean="0"/>
              <a:t>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xây</a:t>
            </a:r>
            <a:r>
              <a:rPr lang="en-US" sz="1600" dirty="0" smtClean="0"/>
              <a:t> </a:t>
            </a:r>
            <a:r>
              <a:rPr lang="en-US" sz="1600" dirty="0" err="1" smtClean="0"/>
              <a:t>dựng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5,53%, </a:t>
            </a:r>
            <a:r>
              <a:rPr lang="en-US" sz="1600" dirty="0" err="1" smtClean="0"/>
              <a:t>dịch</a:t>
            </a:r>
            <a:r>
              <a:rPr lang="en-US" sz="1600" dirty="0" smtClean="0"/>
              <a:t> </a:t>
            </a:r>
            <a:r>
              <a:rPr lang="en-US" sz="1600" dirty="0" err="1" smtClean="0"/>
              <a:t>vụ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6,99%.</a:t>
            </a:r>
          </a:p>
          <a:p>
            <a:pPr>
              <a:buNone/>
            </a:pPr>
            <a:endParaRPr lang="en-US" sz="1600" dirty="0" smtClean="0"/>
          </a:p>
          <a:p>
            <a:pPr algn="just"/>
            <a:r>
              <a:rPr lang="en-US" sz="1600" dirty="0" smtClean="0"/>
              <a:t>Thu </a:t>
            </a:r>
            <a:r>
              <a:rPr lang="en-US" sz="1600" dirty="0" err="1" smtClean="0"/>
              <a:t>ngân</a:t>
            </a:r>
            <a:r>
              <a:rPr lang="en-US" sz="1600" dirty="0" smtClean="0"/>
              <a:t> </a:t>
            </a:r>
            <a:r>
              <a:rPr lang="en-US" sz="1600" dirty="0" err="1" smtClean="0"/>
              <a:t>sách</a:t>
            </a:r>
            <a:r>
              <a:rPr lang="en-US" sz="1600" dirty="0" smtClean="0"/>
              <a:t> 674,5 </a:t>
            </a:r>
            <a:r>
              <a:rPr lang="en-US" sz="1600" dirty="0" err="1" smtClean="0"/>
              <a:t>nghìn</a:t>
            </a:r>
            <a:r>
              <a:rPr lang="en-US" sz="1600" dirty="0" smtClean="0"/>
              <a:t> </a:t>
            </a:r>
            <a:r>
              <a:rPr lang="en-US" sz="1600" dirty="0" err="1" smtClean="0"/>
              <a:t>tỉ</a:t>
            </a:r>
            <a:r>
              <a:rPr lang="en-US" sz="1600" dirty="0" smtClean="0"/>
              <a:t> </a:t>
            </a:r>
            <a:r>
              <a:rPr lang="en-US" sz="1600" dirty="0" err="1" smtClean="0"/>
              <a:t>đồng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20,6%, </a:t>
            </a:r>
            <a:r>
              <a:rPr lang="en-US" sz="1600" dirty="0" err="1" smtClean="0"/>
              <a:t>dư</a:t>
            </a:r>
            <a:r>
              <a:rPr lang="en-US" sz="1600" dirty="0" smtClean="0"/>
              <a:t> </a:t>
            </a:r>
            <a:r>
              <a:rPr lang="en-US" sz="1600" dirty="0" err="1" smtClean="0"/>
              <a:t>nợ</a:t>
            </a:r>
            <a:r>
              <a:rPr lang="en-US" sz="1600" dirty="0" smtClean="0"/>
              <a:t> </a:t>
            </a:r>
            <a:r>
              <a:rPr lang="en-US" sz="1600" dirty="0" err="1" smtClean="0"/>
              <a:t>tín</a:t>
            </a:r>
            <a:r>
              <a:rPr lang="en-US" sz="1600" dirty="0" smtClean="0"/>
              <a:t> </a:t>
            </a:r>
            <a:r>
              <a:rPr lang="en-US" sz="1600" dirty="0" err="1" smtClean="0"/>
              <a:t>dụng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12%, </a:t>
            </a:r>
            <a:r>
              <a:rPr lang="en-US" sz="1600" dirty="0" err="1" smtClean="0"/>
              <a:t>xuất</a:t>
            </a:r>
            <a:r>
              <a:rPr lang="en-US" sz="1600" dirty="0" smtClean="0"/>
              <a:t> </a:t>
            </a:r>
            <a:r>
              <a:rPr lang="en-US" sz="1600" dirty="0" err="1" smtClean="0"/>
              <a:t>khẩu</a:t>
            </a:r>
            <a:r>
              <a:rPr lang="en-US" sz="1600" dirty="0" smtClean="0"/>
              <a:t> </a:t>
            </a:r>
            <a:r>
              <a:rPr lang="en-US" sz="1600" dirty="0" err="1" smtClean="0"/>
              <a:t>đạt</a:t>
            </a:r>
            <a:r>
              <a:rPr lang="en-US" sz="1600" dirty="0" smtClean="0"/>
              <a:t> 96,3 </a:t>
            </a:r>
            <a:r>
              <a:rPr lang="en-US" sz="1600" dirty="0" err="1" smtClean="0"/>
              <a:t>tỉ</a:t>
            </a:r>
            <a:r>
              <a:rPr lang="en-US" sz="1600" dirty="0" smtClean="0"/>
              <a:t> USD </a:t>
            </a:r>
            <a:r>
              <a:rPr lang="en-US" sz="1600" dirty="0" err="1" smtClean="0"/>
              <a:t>tăng</a:t>
            </a:r>
            <a:r>
              <a:rPr lang="en-US" sz="1600" dirty="0" smtClean="0"/>
              <a:t> 33,3%, </a:t>
            </a:r>
            <a:r>
              <a:rPr lang="en-US" sz="1600" dirty="0" err="1" smtClean="0"/>
              <a:t>nhập</a:t>
            </a:r>
            <a:r>
              <a:rPr lang="en-US" sz="1600" dirty="0" smtClean="0"/>
              <a:t> </a:t>
            </a:r>
            <a:r>
              <a:rPr lang="en-US" sz="1600" dirty="0" err="1" smtClean="0"/>
              <a:t>khẩu</a:t>
            </a:r>
            <a:r>
              <a:rPr lang="en-US" sz="1600" dirty="0" smtClean="0"/>
              <a:t> </a:t>
            </a:r>
            <a:r>
              <a:rPr lang="en-US" sz="1600" dirty="0" err="1" smtClean="0"/>
              <a:t>đạt</a:t>
            </a:r>
            <a:r>
              <a:rPr lang="en-US" sz="1600" dirty="0" smtClean="0"/>
              <a:t> 105,8 </a:t>
            </a:r>
            <a:r>
              <a:rPr lang="en-US" sz="1600" dirty="0" err="1" smtClean="0"/>
              <a:t>tỉ</a:t>
            </a:r>
            <a:r>
              <a:rPr lang="en-US" sz="1600" dirty="0" smtClean="0"/>
              <a:t> </a:t>
            </a:r>
            <a:r>
              <a:rPr lang="en-US" sz="1600" dirty="0" err="1" smtClean="0"/>
              <a:t>đồng</a:t>
            </a:r>
            <a:r>
              <a:rPr lang="en-US" sz="1600" dirty="0" smtClean="0"/>
              <a:t> </a:t>
            </a:r>
            <a:r>
              <a:rPr lang="en-US" sz="1600" dirty="0" err="1" smtClean="0"/>
              <a:t>tăng</a:t>
            </a:r>
            <a:r>
              <a:rPr lang="en-US" sz="1600" dirty="0" smtClean="0"/>
              <a:t> 24,7%, FDI </a:t>
            </a:r>
            <a:r>
              <a:rPr lang="en-US" sz="1600" dirty="0" err="1" smtClean="0"/>
              <a:t>đạt</a:t>
            </a:r>
            <a:r>
              <a:rPr lang="en-US" sz="1600" dirty="0" smtClean="0"/>
              <a:t> 11 </a:t>
            </a:r>
            <a:r>
              <a:rPr lang="en-US" sz="1600" dirty="0" err="1" smtClean="0"/>
              <a:t>tỉ</a:t>
            </a:r>
            <a:r>
              <a:rPr lang="en-US" sz="1600" dirty="0" smtClean="0"/>
              <a:t> USD</a:t>
            </a:r>
          </a:p>
          <a:p>
            <a:endParaRPr lang="vi-VN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43108" y="28556"/>
            <a:ext cx="4772025" cy="685800"/>
            <a:chOff x="1296" y="1824"/>
            <a:chExt cx="3006" cy="432"/>
          </a:xfrm>
        </p:grpSpPr>
        <p:sp>
          <p:nvSpPr>
            <p:cNvPr id="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Tổng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quan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về</a:t>
              </a:r>
              <a:r>
                <a:rPr lang="en-US" b="1" dirty="0" smtClean="0">
                  <a:solidFill>
                    <a:schemeClr val="bg1"/>
                  </a:solidFill>
                </a:rPr>
                <a:t> KTXH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4. </a:t>
            </a:r>
            <a:r>
              <a:rPr lang="en-US" sz="2800" dirty="0" err="1" smtClean="0"/>
              <a:t>Trả</a:t>
            </a:r>
            <a:r>
              <a:rPr lang="en-US" sz="2800" dirty="0" smtClean="0"/>
              <a:t> </a:t>
            </a:r>
            <a:r>
              <a:rPr lang="en-US" sz="2800" dirty="0" err="1" smtClean="0"/>
              <a:t>tiền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hiểm</a:t>
            </a:r>
            <a:r>
              <a:rPr lang="en-US" sz="2800" dirty="0" smtClean="0"/>
              <a:t>: 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859"/>
            <a:ext cx="7848600" cy="40005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Tổng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chi </a:t>
            </a:r>
            <a:r>
              <a:rPr lang="en-US" sz="2400" b="0" dirty="0" err="1" smtClean="0"/>
              <a:t>trả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năm</a:t>
            </a:r>
            <a:r>
              <a:rPr lang="en-US" sz="2400" b="0" dirty="0" smtClean="0"/>
              <a:t> 2011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6.029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3.150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Prudential 1.679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Manulife 560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</a:t>
            </a:r>
          </a:p>
          <a:p>
            <a:pPr algn="just"/>
            <a:endParaRPr lang="vi-VN" sz="2400" b="0" dirty="0" smtClean="0"/>
          </a:p>
          <a:p>
            <a:pPr algn="just"/>
            <a:r>
              <a:rPr lang="en-US" sz="2400" b="0" dirty="0" err="1" smtClean="0"/>
              <a:t>Tổng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hoàn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</a:t>
            </a:r>
            <a:r>
              <a:rPr lang="en-US" sz="2400" b="0" dirty="0" smtClean="0"/>
              <a:t> 2.379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Prudential 1.106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625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Manulife 337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5.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đại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hiểm</a:t>
            </a:r>
            <a:r>
              <a:rPr lang="en-US" sz="2800" dirty="0" smtClean="0"/>
              <a:t>.</a:t>
            </a:r>
            <a:r>
              <a:rPr lang="vi-VN" sz="2800" dirty="0" smtClean="0"/>
              <a:t/>
            </a:r>
            <a:br>
              <a:rPr lang="vi-VN" sz="2800" dirty="0" smtClean="0"/>
            </a:b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35"/>
            <a:ext cx="7848600" cy="321471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Tính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đến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hết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2011, </a:t>
            </a:r>
            <a:r>
              <a:rPr lang="en-US" sz="2000" b="0" dirty="0" err="1" smtClean="0"/>
              <a:t>tổng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số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lượng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lý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mặt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trên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202.956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25%,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Prudential 102.130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23.725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Cathay Life 16.942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.</a:t>
            </a:r>
          </a:p>
          <a:p>
            <a:pPr algn="just"/>
            <a:endParaRPr lang="vi-VN" sz="2000" b="0" dirty="0" smtClean="0"/>
          </a:p>
          <a:p>
            <a:pPr algn="just"/>
            <a:r>
              <a:rPr lang="en-US" sz="2000" b="0" dirty="0" err="1" smtClean="0"/>
              <a:t>Số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lượng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lý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tuyển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dụng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năm</a:t>
            </a:r>
            <a:r>
              <a:rPr lang="en-US" sz="2000" b="0" dirty="0" smtClean="0"/>
              <a:t> 2011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134.106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24%,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Prudential 42.911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, Cathay Life 17.245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Dai-</a:t>
            </a:r>
            <a:r>
              <a:rPr lang="en-US" sz="2000" b="0" dirty="0" err="1" smtClean="0"/>
              <a:t>ichi</a:t>
            </a:r>
            <a:r>
              <a:rPr lang="en-US" sz="2000" b="0" dirty="0" smtClean="0"/>
              <a:t> Life 15.640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6. </a:t>
            </a:r>
            <a:r>
              <a:rPr lang="en-US" sz="2400" dirty="0" err="1" smtClean="0"/>
              <a:t>Xu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2012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vi-VN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Tác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động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của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chính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sách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hạn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dụng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thống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yếu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tố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tích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cực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thúc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đẩy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sự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hợp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sâu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rộng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giữa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thống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hiệu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quan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sự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triển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mạnh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– </a:t>
            </a:r>
            <a:r>
              <a:rPr lang="en-US" sz="2000" b="0" dirty="0" err="1" smtClean="0"/>
              <a:t>ngân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endParaRPr lang="en-US" sz="2000" b="0" dirty="0" smtClean="0"/>
          </a:p>
          <a:p>
            <a:pPr algn="just">
              <a:buNone/>
            </a:pPr>
            <a:endParaRPr lang="vi-VN" sz="2000" b="0" dirty="0" smtClean="0"/>
          </a:p>
          <a:p>
            <a:pPr algn="just"/>
            <a:r>
              <a:rPr lang="en-US" sz="2000" b="0" dirty="0" smtClean="0"/>
              <a:t>Chi </a:t>
            </a:r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chủ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dụng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động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mua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động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được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tính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vào</a:t>
            </a:r>
            <a:r>
              <a:rPr lang="en-US" sz="2000" b="0" dirty="0" smtClean="0"/>
              <a:t> chi </a:t>
            </a:r>
            <a:r>
              <a:rPr lang="en-US" sz="2000" b="0" dirty="0" err="1" smtClean="0"/>
              <a:t>phí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trước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thuế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sẽ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tạo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tiền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đề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nhóm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hướng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.</a:t>
            </a:r>
          </a:p>
          <a:p>
            <a:pPr algn="just">
              <a:buNone/>
            </a:pPr>
            <a:endParaRPr lang="vi-VN" sz="2000" b="0" dirty="0" smtClean="0"/>
          </a:p>
          <a:p>
            <a:pPr algn="just"/>
            <a:r>
              <a:rPr lang="en-US" sz="2000" b="0" dirty="0" err="1" smtClean="0"/>
              <a:t>Hạn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chế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của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thống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y </a:t>
            </a:r>
            <a:r>
              <a:rPr lang="en-US" sz="2000" b="0" dirty="0" err="1" smtClean="0"/>
              <a:t>tế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quyền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lợi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thấp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sẽ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cơ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hội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thúc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đẩy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sự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triển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hơn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nữa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nhiều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quyền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lợi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sóc</a:t>
            </a:r>
            <a:r>
              <a:rPr lang="en-US" sz="2000" b="0" dirty="0" smtClean="0"/>
              <a:t> y </a:t>
            </a:r>
            <a:r>
              <a:rPr lang="en-US" sz="2000" b="0" dirty="0" err="1" smtClean="0"/>
              <a:t>tế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chất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lượng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dòng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phẩm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khỏe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giá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8525"/>
            <a:ext cx="7848600" cy="2101847"/>
          </a:xfrm>
        </p:spPr>
        <p:txBody>
          <a:bodyPr/>
          <a:lstStyle/>
          <a:p>
            <a:pPr algn="ctr">
              <a:buNone/>
            </a:pPr>
            <a:endParaRPr lang="en-US" sz="1800" dirty="0" smtClean="0"/>
          </a:p>
          <a:p>
            <a:pPr algn="ctr">
              <a:buNone/>
            </a:pPr>
            <a:r>
              <a:rPr lang="en-US" sz="4000" dirty="0" smtClean="0"/>
              <a:t>DỰ BÁO THỊ TRƯỜNG </a:t>
            </a:r>
          </a:p>
          <a:p>
            <a:pPr algn="ctr">
              <a:buNone/>
            </a:pPr>
            <a:r>
              <a:rPr lang="en-US" sz="4000" dirty="0" smtClean="0"/>
              <a:t>BẢO HIỂM NĂM 2012</a:t>
            </a:r>
            <a:endParaRPr lang="vi-VN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3857652" cy="341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21"/>
            <a:ext cx="7848600" cy="512764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Năm</a:t>
            </a:r>
            <a:r>
              <a:rPr lang="en-US" sz="2400" b="0" dirty="0" smtClean="0"/>
              <a:t> 2012, </a:t>
            </a:r>
            <a:r>
              <a:rPr lang="en-US" sz="2400" b="0" dirty="0" err="1" smtClean="0"/>
              <a:t>những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vốn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từ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năm</a:t>
            </a:r>
            <a:r>
              <a:rPr lang="en-US" sz="2400" b="0" dirty="0" smtClean="0"/>
              <a:t> 2011 </a:t>
            </a:r>
            <a:r>
              <a:rPr lang="en-US" sz="2400" b="0" dirty="0" err="1" smtClean="0"/>
              <a:t>vẫn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diễn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ra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nguy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lạm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còn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nhà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cấu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trúc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tế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trọng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tâm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cấu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trúc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chứng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khoán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.</a:t>
            </a:r>
          </a:p>
          <a:p>
            <a:pPr algn="just">
              <a:buNone/>
            </a:pPr>
            <a:endParaRPr lang="vi-VN" sz="2400" b="0" dirty="0" smtClean="0"/>
          </a:p>
          <a:p>
            <a:pPr algn="just"/>
            <a:r>
              <a:rPr lang="en-US" sz="2400" b="0" dirty="0" err="1" smtClean="0"/>
              <a:t>Dự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báo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chậm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lại</a:t>
            </a:r>
            <a:r>
              <a:rPr lang="en-US" sz="2400" b="0" dirty="0" smtClean="0"/>
              <a:t> do </a:t>
            </a:r>
            <a:r>
              <a:rPr lang="en-US" sz="2400" b="0" dirty="0" err="1" smtClean="0"/>
              <a:t>tiếp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chặt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chi </a:t>
            </a:r>
            <a:r>
              <a:rPr lang="en-US" sz="2400" b="0" dirty="0" err="1" smtClean="0"/>
              <a:t>tiêu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buộc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DNBH Phi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chuyển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hướng</a:t>
            </a:r>
            <a:r>
              <a:rPr lang="en-US" sz="2400" b="0" dirty="0" smtClean="0"/>
              <a:t> sang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phẩm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phi </a:t>
            </a:r>
            <a:r>
              <a:rPr lang="en-US" sz="2400" b="0" dirty="0" err="1" smtClean="0"/>
              <a:t>tài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7297"/>
            <a:ext cx="7848600" cy="407196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Nhiều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xuất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cầm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chừng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hoặc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ngừng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vì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số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lượng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nhập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gây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ảnh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hưởng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.</a:t>
            </a:r>
          </a:p>
          <a:p>
            <a:pPr algn="just">
              <a:buNone/>
            </a:pPr>
            <a:endParaRPr lang="vi-VN" sz="2400" b="0" dirty="0" smtClean="0"/>
          </a:p>
          <a:p>
            <a:pPr algn="just"/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khoán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chưa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nhiều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khởi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sắc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thận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trọng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hơn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mục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lĩnh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vực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này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735"/>
            <a:ext cx="7848600" cy="400052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Chế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về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hoàn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thiện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thêm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một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với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chính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phủ</a:t>
            </a:r>
            <a:r>
              <a:rPr lang="en-US" sz="2400" b="0" dirty="0" smtClean="0"/>
              <a:t> ban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Chiến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Việt</a:t>
            </a:r>
            <a:r>
              <a:rPr lang="en-US" sz="2400" b="0" dirty="0" smtClean="0"/>
              <a:t> Nam </a:t>
            </a:r>
            <a:r>
              <a:rPr lang="en-US" sz="2400" b="0" dirty="0" err="1" smtClean="0"/>
              <a:t>giai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đoạn</a:t>
            </a:r>
            <a:r>
              <a:rPr lang="en-US" sz="2400" b="0" dirty="0" smtClean="0"/>
              <a:t> 2011 – 2020, </a:t>
            </a:r>
            <a:r>
              <a:rPr lang="en-US" sz="2400" b="0" dirty="0" err="1" smtClean="0"/>
              <a:t>Bộ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chính</a:t>
            </a:r>
            <a:r>
              <a:rPr lang="en-US" sz="2400" b="0" dirty="0" smtClean="0"/>
              <a:t> ban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hướng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dẫn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chế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toán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kế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toán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trong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- Phi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sửa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đổi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126, 103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đẩy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mạnh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khai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xuất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khẩu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611"/>
            <a:ext cx="7848600" cy="3571901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hội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đang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đến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với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cần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nắm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để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. </a:t>
            </a:r>
            <a:r>
              <a:rPr lang="en-US" sz="2400" b="0" dirty="0" err="1" smtClean="0"/>
              <a:t>Trước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cần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phẩm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được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hỗ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bởi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pháp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xuất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khẩu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nhiệm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sở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khám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chữa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bệnh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cháy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nổ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buộc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TNDS </a:t>
            </a:r>
            <a:r>
              <a:rPr lang="en-US" sz="2400" b="0" dirty="0" err="1" smtClean="0"/>
              <a:t>chủ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xe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giới</a:t>
            </a:r>
            <a:r>
              <a:rPr lang="en-US" sz="2400" b="0" dirty="0" smtClean="0"/>
              <a:t> (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sửa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đổi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bổ</a:t>
            </a:r>
            <a:r>
              <a:rPr lang="en-US" sz="2400" b="0" dirty="0" smtClean="0"/>
              <a:t> sung),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do </a:t>
            </a:r>
            <a:r>
              <a:rPr lang="en-US" sz="2400" b="0" dirty="0" err="1" smtClean="0"/>
              <a:t>chủ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mua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người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0173"/>
            <a:ext cx="7848600" cy="307183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Bộ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Tài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chính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kêu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gọi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thực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tiết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kiệm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cắt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chi </a:t>
            </a:r>
            <a:r>
              <a:rPr lang="en-US" sz="2400" b="0" dirty="0" err="1" smtClean="0"/>
              <a:t>phí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từ</a:t>
            </a:r>
            <a:r>
              <a:rPr lang="en-US" sz="2400" b="0" dirty="0" smtClean="0"/>
              <a:t> 5% - 10%, </a:t>
            </a:r>
            <a:r>
              <a:rPr lang="en-US" sz="2400" b="0" dirty="0" err="1" smtClean="0"/>
              <a:t>sắp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xếp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lại</a:t>
            </a:r>
            <a:r>
              <a:rPr lang="en-US" sz="2400" b="0" dirty="0" smtClean="0"/>
              <a:t> DNBH, </a:t>
            </a:r>
            <a:r>
              <a:rPr lang="en-US" sz="2400" b="0" dirty="0" err="1" smtClean="0"/>
              <a:t>tái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cấu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trúc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lại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buộc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DNBH </a:t>
            </a:r>
            <a:r>
              <a:rPr lang="en-US" sz="2400" b="0" dirty="0" err="1" smtClean="0"/>
              <a:t>phải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tự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đổi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mới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nâng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lực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quản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điều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quản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rủi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ro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chăm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sóc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nâng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lực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cạnh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mạnh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8801"/>
            <a:ext cx="7848600" cy="257176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Nắm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bắt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hội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vượt</a:t>
            </a:r>
            <a:r>
              <a:rPr lang="en-US" sz="2400" b="0" dirty="0" smtClean="0"/>
              <a:t> qua </a:t>
            </a:r>
            <a:r>
              <a:rPr lang="en-US" sz="2400" b="0" dirty="0" err="1" smtClean="0"/>
              <a:t>thử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thách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phi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có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thể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trưởng</a:t>
            </a:r>
            <a:r>
              <a:rPr lang="en-US" sz="2400" b="0" dirty="0" smtClean="0"/>
              <a:t> 20% (</a:t>
            </a:r>
            <a:r>
              <a:rPr lang="en-US" sz="2400" b="0" dirty="0" err="1" smtClean="0"/>
              <a:t>khoảng</a:t>
            </a:r>
            <a:r>
              <a:rPr lang="en-US" sz="2400" b="0" dirty="0" smtClean="0"/>
              <a:t> 24.200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), </a:t>
            </a:r>
            <a:r>
              <a:rPr lang="en-US" sz="2400" b="0" dirty="0" err="1" smtClean="0"/>
              <a:t>nhân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thọ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trưởng</a:t>
            </a:r>
            <a:r>
              <a:rPr lang="en-US" sz="2400" b="0" dirty="0" smtClean="0"/>
              <a:t> 15% (</a:t>
            </a:r>
            <a:r>
              <a:rPr lang="en-US" sz="2400" b="0" dirty="0" err="1" smtClean="0"/>
              <a:t>khoảng</a:t>
            </a:r>
            <a:r>
              <a:rPr lang="en-US" sz="2400" b="0" dirty="0" smtClean="0"/>
              <a:t> 18.400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) </a:t>
            </a:r>
            <a:r>
              <a:rPr lang="en-US" sz="2400" b="0" dirty="0" err="1" smtClean="0"/>
              <a:t>và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tổng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nền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kinh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tế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xã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hội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đạt</a:t>
            </a:r>
            <a:r>
              <a:rPr lang="en-US" sz="2400" b="0" dirty="0" smtClean="0"/>
              <a:t> 115.000 </a:t>
            </a:r>
            <a:r>
              <a:rPr lang="en-US" sz="2400" b="0" dirty="0" err="1" smtClean="0"/>
              <a:t>tỉ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đồng</a:t>
            </a:r>
            <a:r>
              <a:rPr lang="en-US" sz="2400" b="0" dirty="0" smtClean="0"/>
              <a:t>.</a:t>
            </a:r>
            <a:endParaRPr lang="vi-VN" sz="2400" b="0" dirty="0" smtClean="0"/>
          </a:p>
          <a:p>
            <a:pPr algn="just"/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775" y="171450"/>
            <a:ext cx="7391400" cy="563563"/>
          </a:xfrm>
        </p:spPr>
        <p:txBody>
          <a:bodyPr/>
          <a:lstStyle/>
          <a:p>
            <a:r>
              <a:rPr lang="en-US" sz="2000" dirty="0" smtClean="0"/>
              <a:t>DỰ BÁO THỊ TRƯỜNG BẢO HIỂM NĂM 2012</a:t>
            </a:r>
            <a:endParaRPr lang="vi-VN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3049"/>
            <a:ext cx="7848600" cy="3857653"/>
          </a:xfrm>
          <a:solidFill>
            <a:schemeClr val="accent3">
              <a:lumMod val="95000"/>
            </a:schemeClr>
          </a:solidFill>
          <a:ln w="28575"/>
        </p:spPr>
        <p:txBody>
          <a:bodyPr/>
          <a:lstStyle/>
          <a:p>
            <a:r>
              <a:rPr lang="en-US" sz="1600" b="0" dirty="0" err="1" smtClean="0"/>
              <a:t>Những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khó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khăn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thách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thức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tác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động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tới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ngành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bảo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hiểm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không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nhỏ</a:t>
            </a:r>
            <a:endParaRPr lang="en-US" sz="1600" b="0" dirty="0" smtClean="0"/>
          </a:p>
          <a:p>
            <a:pPr>
              <a:buNone/>
            </a:pPr>
            <a:endParaRPr lang="en-US" sz="1600" b="0" dirty="0" smtClean="0"/>
          </a:p>
          <a:p>
            <a:pPr algn="just"/>
            <a:r>
              <a:rPr lang="en-US" sz="1800" b="0" dirty="0" err="1" smtClean="0"/>
              <a:t>Chỉ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số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giá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tăng</a:t>
            </a:r>
            <a:r>
              <a:rPr lang="en-US" sz="1800" b="0" dirty="0" smtClean="0"/>
              <a:t> 18,13% </a:t>
            </a:r>
            <a:r>
              <a:rPr lang="en-US" sz="1800" b="0" dirty="0" err="1" smtClean="0"/>
              <a:t>ảnh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hưởng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đời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sống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xã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hội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làm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giảm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số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tiền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tiết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kiệm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trong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dân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cư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giảm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khả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năng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tham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gia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hoặc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duy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trì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hợp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đồng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nhân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thọ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đối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với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người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trước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đây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có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nhập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trung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bình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trở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xuống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làm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tăng</a:t>
            </a:r>
            <a:r>
              <a:rPr lang="en-US" sz="1800" b="0" dirty="0" smtClean="0"/>
              <a:t> chi </a:t>
            </a:r>
            <a:r>
              <a:rPr lang="en-US" sz="1800" b="0" dirty="0" err="1" smtClean="0"/>
              <a:t>phí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bồi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thường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của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phi </a:t>
            </a:r>
            <a:r>
              <a:rPr lang="en-US" sz="1800" b="0" dirty="0" err="1" smtClean="0"/>
              <a:t>nhân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thọ</a:t>
            </a:r>
            <a:r>
              <a:rPr lang="en-US" sz="1800" b="0" dirty="0" smtClean="0"/>
              <a:t>. </a:t>
            </a:r>
          </a:p>
          <a:p>
            <a:endParaRPr lang="en-US" sz="1800" b="0" dirty="0" smtClean="0"/>
          </a:p>
          <a:p>
            <a:pPr algn="just"/>
            <a:r>
              <a:rPr lang="en-US" sz="1800" b="0" dirty="0" err="1" smtClean="0"/>
              <a:t>Năm</a:t>
            </a:r>
            <a:r>
              <a:rPr lang="en-US" sz="1800" b="0" dirty="0" smtClean="0"/>
              <a:t> 2011 </a:t>
            </a:r>
            <a:r>
              <a:rPr lang="en-US" sz="1800" b="0" dirty="0" err="1" smtClean="0"/>
              <a:t>Nghị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quyết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của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Chính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phủ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thực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hiện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thắt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chặt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tín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dụng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thắt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chặt</a:t>
            </a:r>
            <a:r>
              <a:rPr lang="en-US" sz="1800" b="0" dirty="0" smtClean="0"/>
              <a:t> chi </a:t>
            </a:r>
            <a:r>
              <a:rPr lang="en-US" sz="1800" b="0" dirty="0" err="1" smtClean="0"/>
              <a:t>tiêu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và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đầu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tư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công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đã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giảm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nhu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cầu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bảo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hiểm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tài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sản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xây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dựng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lắp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đặt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và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tài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sản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mới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mua</a:t>
            </a:r>
            <a:r>
              <a:rPr lang="en-US" sz="1800" b="0" dirty="0" smtClean="0"/>
              <a:t>.</a:t>
            </a:r>
            <a:endParaRPr lang="vi-VN" sz="18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43108" y="28556"/>
            <a:ext cx="4772025" cy="685800"/>
            <a:chOff x="1296" y="1824"/>
            <a:chExt cx="3006" cy="432"/>
          </a:xfrm>
        </p:grpSpPr>
        <p:sp>
          <p:nvSpPr>
            <p:cNvPr id="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Tổng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quan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về</a:t>
              </a:r>
              <a:r>
                <a:rPr lang="en-US" b="1" dirty="0" smtClean="0">
                  <a:solidFill>
                    <a:schemeClr val="bg1"/>
                  </a:solidFill>
                </a:rPr>
                <a:t> KTXH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1665"/>
            <a:ext cx="7848600" cy="1173153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Nguồn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liệu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Hiệp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hội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Bảo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Việt</a:t>
            </a:r>
            <a:r>
              <a:rPr lang="en-US" dirty="0" smtClean="0">
                <a:solidFill>
                  <a:srgbClr val="FF0000"/>
                </a:solidFill>
              </a:rPr>
              <a:t> Nam – www.avi.org.vn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505200" y="49530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Verdana" pitchFamily="34" charset="0"/>
              </a:rPr>
              <a:t>www.themegallery.com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3124200" y="3352800"/>
            <a:ext cx="44196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000504"/>
            <a:ext cx="292895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321471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5199079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400" b="0" dirty="0" err="1" smtClean="0"/>
              <a:t>Giá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vàng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tăng</a:t>
            </a:r>
            <a:r>
              <a:rPr lang="en-US" sz="2400" b="0" dirty="0" smtClean="0"/>
              <a:t> 24,6% </a:t>
            </a:r>
            <a:r>
              <a:rPr lang="en-US" sz="2400" b="0" dirty="0" err="1" smtClean="0"/>
              <a:t>cũng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giao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tâm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lý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của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người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tham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.</a:t>
            </a:r>
          </a:p>
          <a:p>
            <a:pPr algn="just">
              <a:buNone/>
            </a:pPr>
            <a:endParaRPr lang="en-US" sz="2400" b="0" dirty="0" smtClean="0"/>
          </a:p>
          <a:p>
            <a:pPr algn="just"/>
            <a:r>
              <a:rPr lang="en-US" sz="2400" b="0" dirty="0" err="1" smtClean="0"/>
              <a:t>Thị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trường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chứng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khoán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động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sản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đạm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làm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giảm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hội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đầu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tư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sinh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lời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của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doanh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endParaRPr lang="en-US" sz="2400" b="0" dirty="0" smtClean="0"/>
          </a:p>
          <a:p>
            <a:pPr algn="just">
              <a:buNone/>
            </a:pPr>
            <a:endParaRPr lang="en-US" sz="2400" b="0" dirty="0" smtClean="0"/>
          </a:p>
          <a:p>
            <a:pPr algn="just"/>
            <a:r>
              <a:rPr lang="en-US" sz="2400" b="0" dirty="0" err="1" smtClean="0"/>
              <a:t>Nhà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nước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triển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khai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nông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nghiệp</a:t>
            </a:r>
            <a:r>
              <a:rPr lang="en-US" sz="2400" b="0" dirty="0" smtClean="0"/>
              <a:t>,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tín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xuất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khẩu</a:t>
            </a:r>
            <a:r>
              <a:rPr lang="en-US" sz="2400" b="0" dirty="0" smtClean="0"/>
              <a:t>, ban </a:t>
            </a:r>
            <a:r>
              <a:rPr lang="en-US" sz="2400" b="0" dirty="0" err="1" smtClean="0"/>
              <a:t>hành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quy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định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về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bảo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hiểm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trách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nhiệm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sở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khai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thác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sử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dụng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chất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phóng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xạ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hạt</a:t>
            </a:r>
            <a:r>
              <a:rPr lang="en-US" sz="2400" b="0" dirty="0" smtClean="0"/>
              <a:t> </a:t>
            </a:r>
            <a:r>
              <a:rPr lang="en-US" sz="2400" b="0" dirty="0" err="1" smtClean="0"/>
              <a:t>nhân</a:t>
            </a:r>
            <a:endParaRPr lang="vi-VN" sz="2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143108" y="28556"/>
            <a:ext cx="4772025" cy="685800"/>
            <a:chOff x="1296" y="1824"/>
            <a:chExt cx="3006" cy="432"/>
          </a:xfrm>
        </p:grpSpPr>
        <p:sp>
          <p:nvSpPr>
            <p:cNvPr id="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4"/>
            <p:cNvSpPr txBox="1">
              <a:spLocks noChangeArrowheads="1"/>
            </p:cNvSpPr>
            <p:nvPr/>
          </p:nvSpPr>
          <p:spPr bwMode="gray">
            <a:xfrm>
              <a:off x="1680" y="1934"/>
              <a:ext cx="262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Tổng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quan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về</a:t>
              </a:r>
              <a:r>
                <a:rPr lang="en-US" b="1" dirty="0" smtClean="0">
                  <a:solidFill>
                    <a:schemeClr val="bg1"/>
                  </a:solidFill>
                </a:rPr>
                <a:t> KTXH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071538" y="1285860"/>
            <a:ext cx="4724400" cy="685800"/>
            <a:chOff x="1296" y="1824"/>
            <a:chExt cx="2976" cy="432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phi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3929090" cy="321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230" y="857232"/>
            <a:ext cx="28574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21"/>
            <a:ext cx="7848600" cy="512764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Thị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phi </a:t>
            </a:r>
            <a:r>
              <a:rPr lang="en-US" sz="2000" b="0" dirty="0" err="1" smtClean="0"/>
              <a:t>nhân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thọ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20.497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endParaRPr lang="en-US" sz="2000" b="0" dirty="0" smtClean="0"/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Nam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18.484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17,56%.</a:t>
            </a:r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vốn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nước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ngoài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2.013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55,23%. </a:t>
            </a:r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vụ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đều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nông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193%,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dụng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rủi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ro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tài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chính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87%,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hóa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chuyển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43%,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thiệt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kinh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37%,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khỏe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tai </a:t>
            </a:r>
            <a:r>
              <a:rPr lang="en-US" sz="2000" b="0" dirty="0" err="1" smtClean="0"/>
              <a:t>nạn</a:t>
            </a:r>
            <a:r>
              <a:rPr lang="en-US" sz="2000" b="0" dirty="0" smtClean="0"/>
              <a:t> con </a:t>
            </a:r>
            <a:r>
              <a:rPr lang="en-US" sz="2000" b="0" dirty="0" err="1" smtClean="0"/>
              <a:t>người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34%. 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514600" y="28556"/>
            <a:ext cx="4724400" cy="685800"/>
            <a:chOff x="1296" y="1824"/>
            <a:chExt cx="2976" cy="432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phi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4421"/>
            <a:ext cx="7848600" cy="5127641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Dẫn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đầu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xe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cơ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giới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6.134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13%,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tài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sản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thiệt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hại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5.034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24%,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khỏe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3.323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34%,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tàu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thủy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1.850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1%,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hóa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vận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chuyển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đạt</a:t>
            </a:r>
            <a:r>
              <a:rPr lang="en-US" sz="2000" b="0" dirty="0" smtClean="0"/>
              <a:t> 1.783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43%.</a:t>
            </a:r>
          </a:p>
          <a:p>
            <a:pPr algn="just">
              <a:buNone/>
            </a:pPr>
            <a:endParaRPr lang="vi-VN" sz="2000" b="0" dirty="0" smtClean="0"/>
          </a:p>
          <a:p>
            <a:pPr algn="just"/>
            <a:r>
              <a:rPr lang="en-US" sz="2000" b="0" dirty="0" err="1" smtClean="0"/>
              <a:t>Dẫn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đầu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khai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gốc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4.900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PVI 4.228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Minh 2.140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PJICO 1.852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, PTI 1.095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.</a:t>
            </a:r>
          </a:p>
          <a:p>
            <a:pPr algn="just">
              <a:buNone/>
            </a:pPr>
            <a:endParaRPr lang="vi-VN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tăng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trưởng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Samsung </a:t>
            </a:r>
            <a:r>
              <a:rPr lang="en-US" sz="2000" b="0" dirty="0" err="1" smtClean="0"/>
              <a:t>Vina</a:t>
            </a:r>
            <a:r>
              <a:rPr lang="en-US" sz="2000" b="0" dirty="0" smtClean="0"/>
              <a:t> 105%, </a:t>
            </a:r>
            <a:r>
              <a:rPr lang="en-US" sz="2000" b="0" dirty="0" err="1" smtClean="0"/>
              <a:t>Groupama</a:t>
            </a:r>
            <a:r>
              <a:rPr lang="en-US" sz="2000" b="0" dirty="0" smtClean="0"/>
              <a:t> 93%, </a:t>
            </a:r>
            <a:r>
              <a:rPr lang="en-US" sz="2000" b="0" dirty="0" err="1" smtClean="0"/>
              <a:t>Xuân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Thành</a:t>
            </a:r>
            <a:r>
              <a:rPr lang="en-US" sz="2000" b="0" dirty="0" smtClean="0"/>
              <a:t> 79%, PTI 61%, </a:t>
            </a:r>
            <a:r>
              <a:rPr lang="en-US" sz="2000" b="0" dirty="0" err="1" smtClean="0"/>
              <a:t>Fubon</a:t>
            </a:r>
            <a:r>
              <a:rPr lang="en-US" sz="2000" b="0" dirty="0" smtClean="0"/>
              <a:t> 53%, </a:t>
            </a:r>
            <a:r>
              <a:rPr lang="en-US" sz="2000" b="0" dirty="0" err="1" smtClean="0"/>
              <a:t>Hùng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Vương</a:t>
            </a:r>
            <a:r>
              <a:rPr lang="en-US" sz="2000" b="0" dirty="0" smtClean="0"/>
              <a:t> 52%.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514600" y="28556"/>
            <a:ext cx="4724400" cy="685800"/>
            <a:chOff x="1296" y="1824"/>
            <a:chExt cx="2976" cy="432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phi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983"/>
            <a:ext cx="7848600" cy="5199079"/>
          </a:xfrm>
          <a:solidFill>
            <a:schemeClr val="tx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giải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quyết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gốc</a:t>
            </a:r>
            <a:r>
              <a:rPr lang="en-US" sz="2000" b="0" dirty="0" smtClean="0"/>
              <a:t> 8.445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endParaRPr lang="en-US" sz="2000" b="0" dirty="0" smtClean="0"/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Trong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Việt</a:t>
            </a:r>
            <a:r>
              <a:rPr lang="en-US" sz="2000" b="0" dirty="0" smtClean="0"/>
              <a:t> Nam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7.765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42%.</a:t>
            </a:r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vốn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nước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ngoài</a:t>
            </a:r>
            <a:r>
              <a:rPr lang="en-US" sz="2000" b="0" dirty="0" smtClean="0"/>
              <a:t> 680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đồng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33%. </a:t>
            </a:r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cháy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nổ</a:t>
            </a:r>
            <a:r>
              <a:rPr lang="en-US" sz="2000" b="0" dirty="0" smtClean="0"/>
              <a:t> 68%,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tàu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thủy</a:t>
            </a:r>
            <a:r>
              <a:rPr lang="en-US" sz="2000" b="0" dirty="0" smtClean="0"/>
              <a:t> 57%,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không</a:t>
            </a:r>
            <a:r>
              <a:rPr lang="en-US" sz="2000" b="0" dirty="0" smtClean="0"/>
              <a:t> 54%,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xe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cơ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giới</a:t>
            </a:r>
            <a:r>
              <a:rPr lang="en-US" sz="2000" b="0" dirty="0" smtClean="0"/>
              <a:t> 51%,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hiểm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sức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khỏe</a:t>
            </a:r>
            <a:r>
              <a:rPr lang="en-US" sz="2000" b="0" dirty="0" smtClean="0"/>
              <a:t> 43%. </a:t>
            </a:r>
          </a:p>
          <a:p>
            <a:pPr algn="just">
              <a:buNone/>
            </a:pPr>
            <a:endParaRPr lang="en-US" sz="2000" b="0" dirty="0" smtClean="0"/>
          </a:p>
          <a:p>
            <a:pPr algn="just"/>
            <a:r>
              <a:rPr lang="en-US" sz="2000" b="0" dirty="0" err="1" smtClean="0"/>
              <a:t>Các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doanh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nghiệp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có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tỉ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lệ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đã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bồi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thường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cao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là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Minh 57%, BIC 56%, </a:t>
            </a:r>
            <a:r>
              <a:rPr lang="en-US" sz="2000" b="0" dirty="0" err="1" smtClean="0"/>
              <a:t>Bảo</a:t>
            </a:r>
            <a:r>
              <a:rPr lang="en-US" sz="2000" b="0" dirty="0" smtClean="0"/>
              <a:t> Long 52%, Liberty 54%, </a:t>
            </a:r>
            <a:r>
              <a:rPr lang="en-US" sz="2000" b="0" dirty="0" err="1" smtClean="0"/>
              <a:t>Baoviet</a:t>
            </a:r>
            <a:r>
              <a:rPr lang="en-US" sz="2000" b="0" dirty="0" smtClean="0"/>
              <a:t> Tokyo Marine 50%, </a:t>
            </a:r>
            <a:r>
              <a:rPr lang="en-US" sz="2000" b="0" dirty="0" err="1" smtClean="0"/>
              <a:t>Hàng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Không</a:t>
            </a:r>
            <a:r>
              <a:rPr lang="en-US" sz="2000" b="0" dirty="0" smtClean="0"/>
              <a:t> 44%, </a:t>
            </a:r>
            <a:r>
              <a:rPr lang="en-US" sz="2000" b="0" dirty="0" err="1" smtClean="0"/>
              <a:t>Phú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Hưng</a:t>
            </a:r>
            <a:r>
              <a:rPr lang="en-US" sz="2000" b="0" dirty="0" smtClean="0"/>
              <a:t> 42%.</a:t>
            </a:r>
            <a:endParaRPr lang="vi-VN" sz="2000" b="0" dirty="0" smtClean="0"/>
          </a:p>
          <a:p>
            <a:pPr algn="just"/>
            <a:endParaRPr lang="vi-VN" sz="20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514600" y="28556"/>
            <a:ext cx="4724400" cy="685800"/>
            <a:chOff x="1296" y="1824"/>
            <a:chExt cx="2976" cy="432"/>
          </a:xfrm>
        </p:grpSpPr>
        <p:sp>
          <p:nvSpPr>
            <p:cNvPr id="6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</a:rPr>
                <a:t>Bảo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hiểm</a:t>
              </a:r>
              <a:r>
                <a:rPr lang="en-US" b="1" dirty="0" smtClean="0">
                  <a:solidFill>
                    <a:schemeClr val="bg1"/>
                  </a:solidFill>
                </a:rPr>
                <a:t> phi </a:t>
              </a:r>
              <a:r>
                <a:rPr lang="en-US" b="1" dirty="0" err="1" smtClean="0">
                  <a:solidFill>
                    <a:schemeClr val="bg1"/>
                  </a:solidFill>
                </a:rPr>
                <a:t>nhân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</a:rPr>
                <a:t>thọ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55A6F"/>
        </a:dk1>
        <a:lt1>
          <a:srgbClr val="FFFFFF"/>
        </a:lt1>
        <a:dk2>
          <a:srgbClr val="000000"/>
        </a:dk2>
        <a:lt2>
          <a:srgbClr val="DDDDDD"/>
        </a:lt2>
        <a:accent1>
          <a:srgbClr val="1D6AB7"/>
        </a:accent1>
        <a:accent2>
          <a:srgbClr val="C55A3D"/>
        </a:accent2>
        <a:accent3>
          <a:srgbClr val="FFFFFF"/>
        </a:accent3>
        <a:accent4>
          <a:srgbClr val="104C5E"/>
        </a:accent4>
        <a:accent5>
          <a:srgbClr val="ABB9D8"/>
        </a:accent5>
        <a:accent6>
          <a:srgbClr val="B25136"/>
        </a:accent6>
        <a:hlink>
          <a:srgbClr val="B2B2B2"/>
        </a:hlink>
        <a:folHlink>
          <a:srgbClr val="A8A3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95649"/>
        </a:dk1>
        <a:lt1>
          <a:srgbClr val="FFFFFF"/>
        </a:lt1>
        <a:dk2>
          <a:srgbClr val="000000"/>
        </a:dk2>
        <a:lt2>
          <a:srgbClr val="DDDDDD"/>
        </a:lt2>
        <a:accent1>
          <a:srgbClr val="3B6D46"/>
        </a:accent1>
        <a:accent2>
          <a:srgbClr val="5F96A3"/>
        </a:accent2>
        <a:accent3>
          <a:srgbClr val="FFFFFF"/>
        </a:accent3>
        <a:accent4>
          <a:srgbClr val="59483D"/>
        </a:accent4>
        <a:accent5>
          <a:srgbClr val="AFBAB0"/>
        </a:accent5>
        <a:accent6>
          <a:srgbClr val="558793"/>
        </a:accent6>
        <a:hlink>
          <a:srgbClr val="AEBF7D"/>
        </a:hlink>
        <a:folHlink>
          <a:srgbClr val="AD6A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C665F"/>
        </a:dk1>
        <a:lt1>
          <a:srgbClr val="FFFFFF"/>
        </a:lt1>
        <a:dk2>
          <a:srgbClr val="000000"/>
        </a:dk2>
        <a:lt2>
          <a:srgbClr val="DDDDDD"/>
        </a:lt2>
        <a:accent1>
          <a:srgbClr val="845084"/>
        </a:accent1>
        <a:accent2>
          <a:srgbClr val="C26840"/>
        </a:accent2>
        <a:accent3>
          <a:srgbClr val="FFFFFF"/>
        </a:accent3>
        <a:accent4>
          <a:srgbClr val="405650"/>
        </a:accent4>
        <a:accent5>
          <a:srgbClr val="C2B3C2"/>
        </a:accent5>
        <a:accent6>
          <a:srgbClr val="B05E39"/>
        </a:accent6>
        <a:hlink>
          <a:srgbClr val="C8BA74"/>
        </a:hlink>
        <a:folHlink>
          <a:srgbClr val="438B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cdb2004c017l</Template>
  <TotalTime>149</TotalTime>
  <Words>3029</Words>
  <Application>Microsoft PowerPoint</Application>
  <PresentationFormat>On-screen Show (4:3)</PresentationFormat>
  <Paragraphs>230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cdb2004c017l</vt:lpstr>
      <vt:lpstr>NĂM 2011</vt:lpstr>
      <vt:lpstr>NÔI DUNG BÁO CÁO</vt:lpstr>
      <vt:lpstr>Slide 3</vt:lpstr>
      <vt:lpstr>Slide 4</vt:lpstr>
      <vt:lpstr>Slide 5</vt:lpstr>
      <vt:lpstr>Slide 6</vt:lpstr>
      <vt:lpstr>Slide 7</vt:lpstr>
      <vt:lpstr>Slide 8</vt:lpstr>
      <vt:lpstr>Slide 9</vt:lpstr>
      <vt:lpstr>    Bảo hiểm xe  cơ giới    </vt:lpstr>
      <vt:lpstr>1. Bảo hiểm xe cơi giới</vt:lpstr>
      <vt:lpstr>1. Bảo hiểm xe cơi giới</vt:lpstr>
      <vt:lpstr>1. Bảo hiểm xe cơi giới</vt:lpstr>
      <vt:lpstr>       Bảo hiểm tài sản kỹ thuật       </vt:lpstr>
      <vt:lpstr>2. Bảo hiểm tài sản kỹ thuật</vt:lpstr>
      <vt:lpstr> Bảo hiểm sức khỏe  và  tai  nạn  con người  </vt:lpstr>
      <vt:lpstr>3. Bảo hiểm sức khỏe và tai nạn con người</vt:lpstr>
      <vt:lpstr>3. Bảo hiểm sức khỏe và tai nạn con người</vt:lpstr>
      <vt:lpstr>Bảo hiểm thân tàu  và TNDS chủ  tàu  </vt:lpstr>
      <vt:lpstr>4.  Bảo hiểm thân tàu và TNDS chủ tàu  </vt:lpstr>
      <vt:lpstr>   BH cháy nổ  và mọi rủi  ro  tài sản    </vt:lpstr>
      <vt:lpstr> 5.  Bảo hiểm cháy nổ và mọi rủi ro tài sản  </vt:lpstr>
      <vt:lpstr> 5.  Bảo hiểm cháy nổ và mọi rủi ro tài sản  </vt:lpstr>
      <vt:lpstr>  Bảo hiểm hàng hóa vận chuyển  </vt:lpstr>
      <vt:lpstr>6.    Bảo hiểm hàng hóa vận chuyển  </vt:lpstr>
      <vt:lpstr>Slide 26</vt:lpstr>
      <vt:lpstr>1. Số lượng hợp đồng bảo hiểm: </vt:lpstr>
      <vt:lpstr> 2. Số tiền bảo hiểm: </vt:lpstr>
      <vt:lpstr> 3. Phí bảo hiểm: </vt:lpstr>
      <vt:lpstr> 4. Trả tiền bảo hiểm:  </vt:lpstr>
      <vt:lpstr> 5. Số lượng đại lý bảo hiểm. </vt:lpstr>
      <vt:lpstr> 6. Xu hướng thị trường trong năm 2012 </vt:lpstr>
      <vt:lpstr>Slide 33</vt:lpstr>
      <vt:lpstr>DỰ BÁO THỊ TRƯỜNG BẢO HIỂM NĂM 2012</vt:lpstr>
      <vt:lpstr>DỰ BÁO THỊ TRƯỜNG BẢO HIỂM NĂM 2012</vt:lpstr>
      <vt:lpstr>DỰ BÁO THỊ TRƯỜNG BẢO HIỂM NĂM 2012</vt:lpstr>
      <vt:lpstr>DỰ BÁO THỊ TRƯỜNG BẢO HIỂM NĂM 2012</vt:lpstr>
      <vt:lpstr>DỰ BÁO THỊ TRƯỜNG BẢO HIỂM NĂM 2012</vt:lpstr>
      <vt:lpstr>DỰ BÁO THỊ TRƯỜNG BẢO HIỂM NĂM 2012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Admin</cp:lastModifiedBy>
  <cp:revision>114</cp:revision>
  <dcterms:created xsi:type="dcterms:W3CDTF">2012-06-20T09:53:22Z</dcterms:created>
  <dcterms:modified xsi:type="dcterms:W3CDTF">2012-06-23T19:29:22Z</dcterms:modified>
</cp:coreProperties>
</file>